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75" r:id="rId1"/>
  </p:sldMasterIdLst>
  <p:notesMasterIdLst>
    <p:notesMasterId r:id="rId19"/>
  </p:notesMasterIdLst>
  <p:sldIdLst>
    <p:sldId id="561" r:id="rId2"/>
    <p:sldId id="605" r:id="rId3"/>
    <p:sldId id="485" r:id="rId4"/>
    <p:sldId id="500" r:id="rId5"/>
    <p:sldId id="600" r:id="rId6"/>
    <p:sldId id="601" r:id="rId7"/>
    <p:sldId id="602" r:id="rId8"/>
    <p:sldId id="587" r:id="rId9"/>
    <p:sldId id="588" r:id="rId10"/>
    <p:sldId id="590" r:id="rId11"/>
    <p:sldId id="592" r:id="rId12"/>
    <p:sldId id="593" r:id="rId13"/>
    <p:sldId id="604" r:id="rId14"/>
    <p:sldId id="603" r:id="rId15"/>
    <p:sldId id="435" r:id="rId16"/>
    <p:sldId id="414" r:id="rId17"/>
    <p:sldId id="359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igman, Josie" initials="HJ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DC3"/>
    <a:srgbClr val="8A8AA3"/>
    <a:srgbClr val="ABE1FF"/>
    <a:srgbClr val="007BC1"/>
    <a:srgbClr val="DA0033"/>
    <a:srgbClr val="FF6600"/>
    <a:srgbClr val="FF9933"/>
    <a:srgbClr val="64AA7A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F19C3AC-DB77-4123-818F-C1DE9AA7CED9}" v="1" dt="2026-07-01T13:12:19.19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23" autoAdjust="0"/>
    <p:restoredTop sz="94664" autoAdjust="0"/>
  </p:normalViewPr>
  <p:slideViewPr>
    <p:cSldViewPr>
      <p:cViewPr varScale="1">
        <p:scale>
          <a:sx n="105" d="100"/>
          <a:sy n="105" d="100"/>
        </p:scale>
        <p:origin x="1392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5/10/relationships/revisionInfo" Target="revisionInfo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ung Lai Johnny Wan" userId="845dcd57-0ca4-421d-bce9-c9d046037f35" providerId="ADAL" clId="{476FECD9-7C13-4C1B-9749-0127A61482A8}"/>
    <pc:docChg chg="custSel addSld modSld">
      <pc:chgData name="Chung Lai Johnny Wan" userId="845dcd57-0ca4-421d-bce9-c9d046037f35" providerId="ADAL" clId="{476FECD9-7C13-4C1B-9749-0127A61482A8}" dt="2026-07-01T13:12:21.560" v="9" actId="1076"/>
      <pc:docMkLst>
        <pc:docMk/>
      </pc:docMkLst>
      <pc:sldChg chg="addSp delSp modSp new mod">
        <pc:chgData name="Chung Lai Johnny Wan" userId="845dcd57-0ca4-421d-bce9-c9d046037f35" providerId="ADAL" clId="{476FECD9-7C13-4C1B-9749-0127A61482A8}" dt="2026-07-01T13:12:21.560" v="9" actId="1076"/>
        <pc:sldMkLst>
          <pc:docMk/>
          <pc:sldMk cId="2469202315" sldId="605"/>
        </pc:sldMkLst>
        <pc:spChg chg="add mod">
          <ac:chgData name="Chung Lai Johnny Wan" userId="845dcd57-0ca4-421d-bce9-c9d046037f35" providerId="ADAL" clId="{476FECD9-7C13-4C1B-9749-0127A61482A8}" dt="2026-07-01T13:12:21.560" v="9" actId="1076"/>
          <ac:spMkLst>
            <pc:docMk/>
            <pc:sldMk cId="2469202315" sldId="605"/>
            <ac:spMk id="2" creationId="{95EAA99A-9938-0142-063C-DAF31D5161CC}"/>
          </ac:spMkLst>
        </pc:spChg>
        <pc:spChg chg="del">
          <ac:chgData name="Chung Lai Johnny Wan" userId="845dcd57-0ca4-421d-bce9-c9d046037f35" providerId="ADAL" clId="{476FECD9-7C13-4C1B-9749-0127A61482A8}" dt="2026-07-01T13:09:30.304" v="2" actId="478"/>
          <ac:spMkLst>
            <pc:docMk/>
            <pc:sldMk cId="2469202315" sldId="605"/>
            <ac:spMk id="2" creationId="{A9E128B5-6F25-4413-722D-9FA9D91921DC}"/>
          </ac:spMkLst>
        </pc:spChg>
        <pc:spChg chg="del">
          <ac:chgData name="Chung Lai Johnny Wan" userId="845dcd57-0ca4-421d-bce9-c9d046037f35" providerId="ADAL" clId="{476FECD9-7C13-4C1B-9749-0127A61482A8}" dt="2026-07-01T13:09:28.009" v="1" actId="478"/>
          <ac:spMkLst>
            <pc:docMk/>
            <pc:sldMk cId="2469202315" sldId="605"/>
            <ac:spMk id="3" creationId="{21010305-77E6-2687-BD04-5F4E50242AF9}"/>
          </ac:spMkLst>
        </pc:spChg>
        <pc:picChg chg="add mod">
          <ac:chgData name="Chung Lai Johnny Wan" userId="845dcd57-0ca4-421d-bce9-c9d046037f35" providerId="ADAL" clId="{476FECD9-7C13-4C1B-9749-0127A61482A8}" dt="2026-07-01T13:09:45.565" v="7" actId="1440"/>
          <ac:picMkLst>
            <pc:docMk/>
            <pc:sldMk cId="2469202315" sldId="605"/>
            <ac:picMk id="6" creationId="{CD595CEC-D8AF-51FE-9DD7-4F0EA1AD42D2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A126F7-C520-466E-8A08-C83A624AAD89}" type="datetimeFigureOut">
              <a:rPr lang="en-GB" smtClean="0"/>
              <a:pPr/>
              <a:t>01/07/2026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BD075C-D0CD-4F41-93C9-0B6DF6D55B1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00844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74B2F781-B445-4BD2-8B2A-689947A0B480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8188386"/>
      </p:ext>
    </p:extLst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2720440"/>
      </p:ext>
    </p:extLst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76745-32FB-4C91-A25B-63A85D072CAB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448319"/>
      </p:ext>
    </p:extLst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303"/>
      </p:ext>
    </p:extLst>
  </p:cSld>
  <p:clrMapOvr>
    <a:masterClrMapping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32E50-136A-4496-B4FF-7C83C21E682A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666351"/>
      </p:ext>
    </p:extLst>
  </p:cSld>
  <p:clrMapOvr>
    <a:masterClrMapping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F9F918-2B10-433F-BEA4-607AFF3DC02D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3177553"/>
      </p:ext>
    </p:extLst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0F9558-83A0-44D4-8BB7-8012104B0C4B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703733"/>
      </p:ext>
    </p:extLst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48E86-E565-4C1A-8FF6-FFBF881AFDA2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1874486"/>
      </p:ext>
    </p:extLst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18400C-1BBB-4F63-8D87-0E7EEA0138C9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637008"/>
      </p:ext>
    </p:extLst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307F9-FE9E-4ABC-95D4-B51194F73759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9975525"/>
      </p:ext>
    </p:extLst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25F774-4146-4C45-B3A5-262743FB5673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369918"/>
      </p:ext>
    </p:extLst>
  </p:cSld>
  <p:clrMapOvr>
    <a:masterClrMapping/>
  </p:clrMapOvr>
  <p:transition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5D5B1F-946A-4F5A-8AC8-B2FA636A70F2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582025" y="0"/>
            <a:ext cx="561975" cy="365125"/>
          </a:xfrm>
        </p:spPr>
        <p:txBody>
          <a:bodyPr/>
          <a:lstStyle>
            <a:lvl1pPr algn="r">
              <a:defRPr b="1">
                <a:solidFill>
                  <a:schemeClr val="tx2"/>
                </a:solidFill>
                <a:latin typeface="+mj-lt"/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Title 2"/>
          <p:cNvSpPr txBox="1">
            <a:spLocks/>
          </p:cNvSpPr>
          <p:nvPr userDrawn="1"/>
        </p:nvSpPr>
        <p:spPr>
          <a:xfrm>
            <a:off x="467544" y="152400"/>
            <a:ext cx="8229600" cy="160020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817955075"/>
      </p:ext>
    </p:extLst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em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E32E50-136A-4496-B4FF-7C83C21E682A}" type="datetime1">
              <a:rPr lang="en-GB" smtClean="0"/>
              <a:pPr/>
              <a:t>01/07/2026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F65BB1-9206-4D7F-97F9-47DCC7DC6334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736A3C-719A-48E3-9AF6-F6A04F7FDA46}"/>
              </a:ext>
            </a:extLst>
          </p:cNvPr>
          <p:cNvPicPr/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96" y="5913368"/>
            <a:ext cx="648000" cy="82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00256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74" r:id="rId12"/>
  </p:sldLayoutIdLst>
  <p:transition>
    <p:dissolve/>
  </p:transition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2LwuF7zn9c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O408tB0iasA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_ozwwXxop6o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2B04BCD5-A62B-4FD2-884E-FF5F62D1504C}"/>
              </a:ext>
            </a:extLst>
          </p:cNvPr>
          <p:cNvSpPr/>
          <p:nvPr/>
        </p:nvSpPr>
        <p:spPr>
          <a:xfrm>
            <a:off x="467544" y="765595"/>
            <a:ext cx="8928992" cy="1077218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GB" sz="3200" b="1" dirty="0">
                <a:highlight>
                  <a:srgbClr val="FFFF00"/>
                </a:highlight>
              </a:rPr>
              <a:t>LCLM4006: </a:t>
            </a:r>
          </a:p>
          <a:p>
            <a:pPr algn="ctr"/>
            <a:r>
              <a:rPr lang="en-GB" sz="3200" b="1" dirty="0">
                <a:highlight>
                  <a:srgbClr val="FFFF00"/>
                </a:highlight>
              </a:rPr>
              <a:t>Enterprise and Entrepreneurship</a:t>
            </a:r>
            <a:endParaRPr lang="en-US" sz="3200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AA8BA0-5108-9234-90BF-060A90C6B9A3}"/>
              </a:ext>
            </a:extLst>
          </p:cNvPr>
          <p:cNvSpPr txBox="1"/>
          <p:nvPr/>
        </p:nvSpPr>
        <p:spPr>
          <a:xfrm>
            <a:off x="991927" y="2026604"/>
            <a:ext cx="81369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3200" b="1" i="0" dirty="0">
                <a:solidFill>
                  <a:schemeClr val="bg1"/>
                </a:solidFill>
                <a:effectLst/>
                <a:latin typeface="-apple-system"/>
              </a:rPr>
              <a:t>PowerPoint presentation techniques-how to present, examples of presentations etc</a:t>
            </a:r>
            <a:endParaRPr lang="en-US" sz="1400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9B5840B-4E4B-BA83-2481-7F75798137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67744" y="3068674"/>
            <a:ext cx="5078408" cy="3200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00860"/>
      </p:ext>
    </p:extLst>
  </p:cSld>
  <p:clrMapOvr>
    <a:masterClrMapping/>
  </p:clrMapOvr>
  <p:transition>
    <p:dissolv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E57884-9485-E036-E685-6038BA8F7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2</a:t>
            </a:fld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D595CEC-D8AF-51FE-9DD7-4F0EA1AD42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666" y="277499"/>
            <a:ext cx="7974667" cy="630300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Star: 7 Points 1">
            <a:extLst>
              <a:ext uri="{FF2B5EF4-FFF2-40B4-BE49-F238E27FC236}">
                <a16:creationId xmlns:a16="http://schemas.microsoft.com/office/drawing/2014/main" id="{95EAA99A-9938-0142-063C-DAF31D5161CC}"/>
              </a:ext>
            </a:extLst>
          </p:cNvPr>
          <p:cNvSpPr/>
          <p:nvPr/>
        </p:nvSpPr>
        <p:spPr>
          <a:xfrm>
            <a:off x="6444208" y="4221088"/>
            <a:ext cx="2066528" cy="1922512"/>
          </a:xfrm>
          <a:prstGeom prst="star7">
            <a:avLst/>
          </a:prstGeom>
        </p:spPr>
        <p:style>
          <a:lnRef idx="2">
            <a:schemeClr val="accent4">
              <a:shade val="15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Digital Skills Support</a:t>
            </a:r>
          </a:p>
        </p:txBody>
      </p:sp>
    </p:spTree>
    <p:extLst>
      <p:ext uri="{BB962C8B-B14F-4D97-AF65-F5344CB8AC3E}">
        <p14:creationId xmlns:p14="http://schemas.microsoft.com/office/powerpoint/2010/main" val="24692023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981822"/>
            <a:ext cx="9036496" cy="4391394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800" dirty="0"/>
              <a:t>We</a:t>
            </a:r>
          </a:p>
          <a:p>
            <a:pPr marL="0" indent="0">
              <a:lnSpc>
                <a:spcPct val="90000"/>
              </a:lnSpc>
              <a:buNone/>
            </a:pPr>
            <a:endParaRPr lang="en-GB" sz="28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Had an assessment workshop, where we explored, answered questions and supported students with the two different assessments</a:t>
            </a:r>
          </a:p>
          <a:p>
            <a:pPr marL="0" indent="0">
              <a:lnSpc>
                <a:spcPct val="90000"/>
              </a:lnSpc>
              <a:buClr>
                <a:srgbClr val="0070C0"/>
              </a:buClr>
              <a:buNone/>
            </a:pPr>
            <a:endParaRPr lang="en-GB" sz="2800" dirty="0"/>
          </a:p>
          <a:p>
            <a:pPr marL="0" indent="0">
              <a:buClr>
                <a:srgbClr val="0070C0"/>
              </a:buClr>
              <a:buNone/>
            </a:pPr>
            <a:endParaRPr lang="en-GB" sz="3000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i="1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970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Recap of previous session….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8260958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81822"/>
            <a:ext cx="9144000" cy="4823442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800" dirty="0"/>
              <a:t>We will:</a:t>
            </a:r>
          </a:p>
          <a:p>
            <a:pPr marL="0" indent="0">
              <a:lnSpc>
                <a:spcPct val="90000"/>
              </a:lnSpc>
              <a:buClr>
                <a:srgbClr val="0070C0"/>
              </a:buClr>
              <a:buNone/>
            </a:pPr>
            <a:endParaRPr lang="en-GB" sz="2800" dirty="0"/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Learn what is and how to pitch business ideas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L</a:t>
            </a:r>
            <a:r>
              <a:rPr lang="en-GB" sz="2800"/>
              <a:t>ook </a:t>
            </a:r>
            <a:r>
              <a:rPr lang="en-GB" sz="2800" dirty="0"/>
              <a:t>at some presentation techniques on how to present our business idea </a:t>
            </a:r>
          </a:p>
          <a:p>
            <a:pPr>
              <a:lnSpc>
                <a:spcPct val="90000"/>
              </a:lnSpc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sz="2800" dirty="0"/>
              <a:t>Watch some presentation examples that would help you developing your own presentation</a:t>
            </a:r>
          </a:p>
          <a:p>
            <a:pPr marL="0" indent="0">
              <a:buClr>
                <a:srgbClr val="0070C0"/>
              </a:buClr>
              <a:buNone/>
            </a:pPr>
            <a:endParaRPr lang="en-GB" sz="28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97048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In today’s session….</a:t>
            </a:r>
            <a:endParaRPr lang="en-GB" sz="3600" b="1" dirty="0">
              <a:highlight>
                <a:srgbClr val="FFFF0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32594040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9036496" cy="4464496"/>
          </a:xfrm>
        </p:spPr>
        <p:txBody>
          <a:bodyPr>
            <a:normAutofit/>
          </a:bodyPr>
          <a:lstStyle/>
          <a:p>
            <a:pPr marL="0" indent="0">
              <a:buClr>
                <a:srgbClr val="007DC3"/>
              </a:buClr>
              <a:buNone/>
            </a:pPr>
            <a:endParaRPr lang="en-GB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dirty="0"/>
              <a:t>What is pitching?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/>
              <a:t>Pitching means presenting a business idea to a third party</a:t>
            </a:r>
            <a:endParaRPr lang="en-US" dirty="0"/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dirty="0"/>
              <a:t>How useful do you think it is?</a:t>
            </a:r>
          </a:p>
          <a:p>
            <a:pPr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US" dirty="0"/>
              <a:t>How common do you think it is?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8875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Pitching Business Idea…</a:t>
            </a:r>
          </a:p>
        </p:txBody>
      </p:sp>
    </p:spTree>
    <p:extLst>
      <p:ext uri="{BB962C8B-B14F-4D97-AF65-F5344CB8AC3E}">
        <p14:creationId xmlns:p14="http://schemas.microsoft.com/office/powerpoint/2010/main" val="19169259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076137"/>
            <a:ext cx="9036496" cy="4657119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Gently introduce people to your accent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Use language that your audience can understand &amp; engage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Eye contact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Body language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Speed of your speech  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Interact with visuals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Limit your presentation to one core idea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Spark curiosity in your audience</a:t>
            </a:r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r>
              <a:rPr lang="en-GB" dirty="0">
                <a:ea typeface="Calibri" panose="020F0502020204030204" pitchFamily="34" charset="0"/>
                <a:cs typeface="Times New Roman" panose="02020603050405020304" pitchFamily="18" charset="0"/>
              </a:rPr>
              <a:t>Answer questions confidently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endParaRPr lang="en-GB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0" y="388753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Presentation Techniques</a:t>
            </a:r>
          </a:p>
        </p:txBody>
      </p:sp>
    </p:spTree>
    <p:extLst>
      <p:ext uri="{BB962C8B-B14F-4D97-AF65-F5344CB8AC3E}">
        <p14:creationId xmlns:p14="http://schemas.microsoft.com/office/powerpoint/2010/main" val="1722410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453650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GB" b="1" dirty="0"/>
          </a:p>
          <a:p>
            <a:pPr algn="ctr">
              <a:buNone/>
            </a:pPr>
            <a:r>
              <a:rPr lang="en-GB" sz="2800" dirty="0"/>
              <a:t>Let’s watch the video below how to start a pitch or presentation</a:t>
            </a:r>
          </a:p>
          <a:p>
            <a:pPr algn="ctr">
              <a:buNone/>
            </a:pPr>
            <a:endParaRPr lang="en-GB" sz="2800" dirty="0">
              <a:solidFill>
                <a:srgbClr val="007DC3"/>
              </a:solidFill>
            </a:endParaRPr>
          </a:p>
          <a:p>
            <a:pPr algn="ctr">
              <a:buNone/>
            </a:pPr>
            <a:r>
              <a:rPr lang="en-US" sz="2800" dirty="0">
                <a:hlinkClick r:id="rId2"/>
              </a:rPr>
              <a:t>https://www.youtube.com/watch?v=P2LwuF7zn9c</a:t>
            </a:r>
            <a:endParaRPr lang="en-US" sz="28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3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6EA19EC-A7ED-32A4-7904-B7D59CDA7DBA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B6E651-E7C8-6D20-D087-480AE61A779C}"/>
              </a:ext>
            </a:extLst>
          </p:cNvPr>
          <p:cNvSpPr txBox="1"/>
          <p:nvPr/>
        </p:nvSpPr>
        <p:spPr>
          <a:xfrm>
            <a:off x="107504" y="449060"/>
            <a:ext cx="89279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en-GB" sz="3200" b="1" dirty="0">
                <a:highlight>
                  <a:srgbClr val="FFFF00"/>
                </a:highlight>
              </a:rPr>
              <a:t>How to start a pitch or presentation</a:t>
            </a:r>
          </a:p>
        </p:txBody>
      </p:sp>
    </p:spTree>
    <p:extLst>
      <p:ext uri="{BB962C8B-B14F-4D97-AF65-F5344CB8AC3E}">
        <p14:creationId xmlns:p14="http://schemas.microsoft.com/office/powerpoint/2010/main" val="41420005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 marL="0" indent="0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None/>
            </a:pPr>
            <a:r>
              <a:rPr lang="en-GB" sz="2800" dirty="0">
                <a:ea typeface="Calibri" panose="020F0502020204030204" pitchFamily="34" charset="0"/>
                <a:cs typeface="Times New Roman" panose="02020603050405020304" pitchFamily="18" charset="0"/>
              </a:rPr>
              <a:t>Discuss in class the video and how you would pitch your idea?</a:t>
            </a: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r>
              <a:rPr lang="en-US" sz="3600" b="1" dirty="0">
                <a:highlight>
                  <a:srgbClr val="FFFF00"/>
                </a:highlight>
              </a:rPr>
              <a:t>Classroom </a:t>
            </a:r>
            <a:r>
              <a:rPr lang="en-GB" sz="3200" b="1" dirty="0">
                <a:highlight>
                  <a:srgbClr val="FFFF00"/>
                </a:highlight>
              </a:rPr>
              <a:t>Activity</a:t>
            </a: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249D0CD0-0476-38F0-46BD-BFF8B6A409B7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5871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 lvl="0" algn="ctr">
              <a:buNone/>
            </a:pPr>
            <a:endParaRPr lang="en-GB" sz="2800" b="1" dirty="0">
              <a:solidFill>
                <a:srgbClr val="0070C0"/>
              </a:solidFill>
            </a:endParaRPr>
          </a:p>
          <a:p>
            <a:pPr lvl="0" algn="ctr">
              <a:buNone/>
            </a:pPr>
            <a:r>
              <a:rPr lang="en-GB" sz="2800" dirty="0">
                <a:solidFill>
                  <a:prstClr val="black"/>
                </a:solidFill>
              </a:rPr>
              <a:t>Let’s watch the videos below</a:t>
            </a:r>
          </a:p>
          <a:p>
            <a:pPr lvl="0" algn="ctr">
              <a:buNone/>
            </a:pPr>
            <a:endParaRPr lang="en-US" sz="2800" dirty="0">
              <a:solidFill>
                <a:prstClr val="black"/>
              </a:solidFill>
              <a:hlinkClick r:id="rId2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  <a:p>
            <a:pPr algn="ctr">
              <a:buNone/>
            </a:pPr>
            <a:r>
              <a:rPr lang="en-US" sz="2800" dirty="0">
                <a:hlinkClick r:id="rId2"/>
              </a:rPr>
              <a:t>https://www.youtube.com/watch?v=O408tB0iasA</a:t>
            </a:r>
            <a:endParaRPr lang="en-US" sz="2800" dirty="0"/>
          </a:p>
          <a:p>
            <a:pPr lvl="0" algn="ctr">
              <a:buNone/>
            </a:pPr>
            <a:endParaRPr lang="en-US" sz="2800" dirty="0">
              <a:solidFill>
                <a:prstClr val="black"/>
              </a:solidFill>
            </a:endParaRPr>
          </a:p>
          <a:p>
            <a:pPr lvl="0" algn="ctr">
              <a:buNone/>
            </a:pPr>
            <a:endParaRPr lang="en-US" sz="2800" dirty="0">
              <a:solidFill>
                <a:prstClr val="black"/>
              </a:solidFill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How to successfully present or pitch idea</a:t>
            </a:r>
            <a:br>
              <a:rPr lang="en-GB" sz="3200" b="1" dirty="0">
                <a:solidFill>
                  <a:srgbClr val="0070C0"/>
                </a:solidFill>
                <a:highlight>
                  <a:srgbClr val="FFFF00"/>
                </a:highlight>
              </a:rPr>
            </a:br>
            <a:endParaRPr lang="en-US" sz="3600" b="1" dirty="0"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ABB8FAD-CA80-64D5-0DCC-21D323667266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99950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0684" y="1011916"/>
            <a:ext cx="9013316" cy="4649332"/>
          </a:xfrm>
        </p:spPr>
        <p:txBody>
          <a:bodyPr>
            <a:normAutofit/>
          </a:bodyPr>
          <a:lstStyle/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  <a:p>
            <a:pPr algn="ctr">
              <a:buNone/>
            </a:pPr>
            <a:endParaRPr lang="en-GB" sz="2800" dirty="0"/>
          </a:p>
          <a:p>
            <a:pPr algn="ctr">
              <a:buNone/>
            </a:pPr>
            <a:endParaRPr lang="en-GB" sz="2800" dirty="0"/>
          </a:p>
          <a:p>
            <a:pPr algn="ctr">
              <a:buNone/>
            </a:pPr>
            <a:r>
              <a:rPr lang="en-GB" sz="2800" dirty="0"/>
              <a:t>Discuss in class the video and what steps would you take to pitch your idea?</a:t>
            </a:r>
            <a:endParaRPr lang="en-US" sz="24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2542" y="562670"/>
            <a:ext cx="8229600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Classroom Activity</a:t>
            </a:r>
            <a:br>
              <a:rPr lang="en-GB" sz="3200" b="1" dirty="0"/>
            </a:br>
            <a:br>
              <a:rPr lang="en-GB" sz="3600" b="1" dirty="0">
                <a:solidFill>
                  <a:srgbClr val="0070C0"/>
                </a:solidFill>
                <a:highlight>
                  <a:srgbClr val="FFFF00"/>
                </a:highlight>
              </a:rPr>
            </a:br>
            <a:endParaRPr lang="en-US" sz="3600" b="1" dirty="0">
              <a:solidFill>
                <a:srgbClr val="007DC3"/>
              </a:solidFill>
              <a:highlight>
                <a:srgbClr val="FFFF00"/>
              </a:highlight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C676A5EF-5AB9-E070-CA7A-6BBD2912486F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84064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342" y="1340768"/>
            <a:ext cx="9013316" cy="4649332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GB" sz="2800" b="1" dirty="0">
              <a:solidFill>
                <a:srgbClr val="0070C0"/>
              </a:solidFill>
            </a:endParaRPr>
          </a:p>
          <a:p>
            <a:pPr algn="ctr">
              <a:buNone/>
            </a:pPr>
            <a:r>
              <a:rPr lang="en-GB" sz="2800" dirty="0"/>
              <a:t>Let’s watch an example from Dragon’s Den series on how to respond to investors</a:t>
            </a:r>
          </a:p>
          <a:p>
            <a:pPr algn="ctr">
              <a:buNone/>
            </a:pPr>
            <a:endParaRPr lang="en-GB" sz="2800" b="1" dirty="0"/>
          </a:p>
          <a:p>
            <a:pPr algn="ctr">
              <a:buNone/>
            </a:pPr>
            <a:r>
              <a:rPr lang="en-US" sz="2800" dirty="0">
                <a:hlinkClick r:id="rId2"/>
              </a:rPr>
              <a:t>https://www.youtube.com/watch?v=_ozwwXxop6o</a:t>
            </a:r>
            <a:endParaRPr lang="en-US" sz="28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800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549578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r>
              <a:rPr lang="en-GB" sz="3200" b="1" dirty="0">
                <a:highlight>
                  <a:srgbClr val="FFFF00"/>
                </a:highlight>
              </a:rPr>
              <a:t>Dragon’s Den Series</a:t>
            </a: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DB6B9C3C-ABB5-8E07-6296-67BEC0237E9F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511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4" y="1167168"/>
            <a:ext cx="8905812" cy="45236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GB" sz="2400" b="1" dirty="0">
              <a:solidFill>
                <a:srgbClr val="007DC3"/>
              </a:solidFill>
            </a:endParaRPr>
          </a:p>
          <a:p>
            <a:pPr algn="ctr">
              <a:buNone/>
            </a:pPr>
            <a:endParaRPr lang="en-GB" sz="2400" b="1" dirty="0">
              <a:solidFill>
                <a:srgbClr val="007DC3"/>
              </a:solidFill>
            </a:endParaRPr>
          </a:p>
          <a:p>
            <a:pPr algn="ctr">
              <a:buNone/>
            </a:pPr>
            <a:endParaRPr lang="en-GB" sz="2400" b="1" dirty="0">
              <a:solidFill>
                <a:srgbClr val="007DC3"/>
              </a:solidFill>
            </a:endParaRPr>
          </a:p>
          <a:p>
            <a:pPr algn="ctr">
              <a:buNone/>
            </a:pPr>
            <a:r>
              <a:rPr lang="en-GB" dirty="0"/>
              <a:t>Split in teams of two &amp; sell a pen to the person </a:t>
            </a:r>
          </a:p>
          <a:p>
            <a:pPr algn="ctr">
              <a:buNone/>
            </a:pPr>
            <a:r>
              <a:rPr lang="en-GB" dirty="0"/>
              <a:t>next to you</a:t>
            </a:r>
            <a:endParaRPr lang="en-US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476672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br>
              <a:rPr lang="en-US" sz="3600" dirty="0"/>
            </a:br>
            <a:r>
              <a:rPr lang="en-US" sz="3600" b="1" dirty="0">
                <a:highlight>
                  <a:srgbClr val="FFFF00"/>
                </a:highlight>
              </a:rPr>
              <a:t>Classroom </a:t>
            </a:r>
            <a:r>
              <a:rPr lang="en-GB" sz="3200" b="1" dirty="0">
                <a:highlight>
                  <a:srgbClr val="FFFF00"/>
                </a:highlight>
              </a:rPr>
              <a:t>Activity mock presentation </a:t>
            </a:r>
            <a:br>
              <a:rPr lang="en-GB" sz="3200" b="1" dirty="0">
                <a:highlight>
                  <a:srgbClr val="FFFF00"/>
                </a:highlight>
              </a:rPr>
            </a:br>
            <a:r>
              <a:rPr lang="en-GB" sz="3200" b="1" dirty="0">
                <a:highlight>
                  <a:srgbClr val="FFFF00"/>
                </a:highlight>
              </a:rPr>
              <a:t>-40 minutes</a:t>
            </a:r>
            <a:br>
              <a:rPr lang="en-GB" sz="3200" b="1" dirty="0"/>
            </a:b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C3A4BCE-6195-D9D3-9FCF-A81F335E5A8B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4178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BB8A12-6C12-CE7A-2904-8F20CB7B95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b="1" dirty="0">
                <a:highlight>
                  <a:srgbClr val="FFFF00"/>
                </a:highlight>
              </a:rPr>
              <a:t>Presentation samples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672FA-74D0-E6DD-5D80-894FE31E5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Let’s look at some samples</a:t>
            </a:r>
          </a:p>
          <a:p>
            <a:r>
              <a:rPr lang="en-GB" dirty="0"/>
              <a:t>What do you think?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B2E2A0E-5982-2A95-76B2-245FF57CD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80865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9094" y="1167168"/>
            <a:ext cx="8905812" cy="452366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en-GB" sz="2400" b="1" dirty="0">
              <a:solidFill>
                <a:srgbClr val="007DC3"/>
              </a:solidFill>
            </a:endParaRPr>
          </a:p>
          <a:p>
            <a:pPr algn="ctr">
              <a:buNone/>
            </a:pPr>
            <a:endParaRPr lang="en-GB" sz="2400" b="1" dirty="0">
              <a:solidFill>
                <a:srgbClr val="007DC3"/>
              </a:solidFill>
            </a:endParaRPr>
          </a:p>
          <a:p>
            <a:pPr algn="ctr">
              <a:buNone/>
            </a:pPr>
            <a:endParaRPr lang="en-GB" sz="2400" b="1" dirty="0">
              <a:solidFill>
                <a:srgbClr val="007DC3"/>
              </a:solidFill>
            </a:endParaRPr>
          </a:p>
          <a:p>
            <a:pPr algn="ctr">
              <a:buNone/>
            </a:pPr>
            <a:r>
              <a:rPr lang="en-GB" sz="2800" dirty="0"/>
              <a:t>For the remaining of the session, work on your PowerPoint presentation using the tips you have learned today</a:t>
            </a:r>
            <a:endParaRPr lang="en-US" sz="2800" dirty="0"/>
          </a:p>
          <a:p>
            <a:pPr>
              <a:lnSpc>
                <a:spcPct val="107000"/>
              </a:lnSpc>
              <a:spcAft>
                <a:spcPts val="800"/>
              </a:spcAft>
              <a:buClr>
                <a:srgbClr val="0070C0"/>
              </a:buClr>
              <a:buFont typeface="Wingdings" panose="05000000000000000000" pitchFamily="2" charset="2"/>
              <a:buChar char="q"/>
            </a:pPr>
            <a:endParaRPr lang="en-GB" sz="2400" dirty="0"/>
          </a:p>
          <a:p>
            <a:pPr marL="0" indent="0">
              <a:buClr>
                <a:srgbClr val="007DC3"/>
              </a:buClr>
              <a:buNone/>
            </a:pPr>
            <a:endParaRPr lang="en-GB" sz="2400" dirty="0"/>
          </a:p>
          <a:p>
            <a:pPr>
              <a:buClr>
                <a:srgbClr val="007DC3"/>
              </a:buClr>
              <a:buFont typeface="Wingdings" panose="05000000000000000000" pitchFamily="2" charset="2"/>
              <a:buChar char="q"/>
            </a:pPr>
            <a:endParaRPr lang="en-US" sz="2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4C1368-6C15-9655-93D2-99891827A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516" y="476672"/>
            <a:ext cx="8712968" cy="634082"/>
          </a:xfrm>
        </p:spPr>
        <p:txBody>
          <a:bodyPr>
            <a:noAutofit/>
          </a:bodyPr>
          <a:lstStyle/>
          <a:p>
            <a:r>
              <a:rPr lang="en-US" sz="3600" dirty="0"/>
              <a:t> </a:t>
            </a:r>
            <a:br>
              <a:rPr lang="en-US" sz="3600" dirty="0"/>
            </a:br>
            <a:br>
              <a:rPr lang="en-US" sz="3600" dirty="0"/>
            </a:br>
            <a:r>
              <a:rPr lang="en-GB" sz="3600" b="1" dirty="0">
                <a:highlight>
                  <a:srgbClr val="FFFF00"/>
                </a:highlight>
              </a:rPr>
              <a:t>Practical activity- Presentation</a:t>
            </a:r>
            <a:br>
              <a:rPr lang="en-GB" sz="3200" b="1" dirty="0"/>
            </a:br>
            <a:br>
              <a:rPr lang="en-GB" sz="3600" b="1" dirty="0">
                <a:solidFill>
                  <a:srgbClr val="0070C0"/>
                </a:solidFill>
              </a:rPr>
            </a:br>
            <a:endParaRPr lang="en-US" sz="3600" b="1" dirty="0">
              <a:solidFill>
                <a:srgbClr val="007DC3"/>
              </a:solidFill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C3A4BCE-6195-D9D3-9FCF-A81F335E5A8B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7796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AA5AA7-ED10-4016-A974-6D5B01978A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864096"/>
          </a:xfrm>
        </p:spPr>
        <p:txBody>
          <a:bodyPr>
            <a:noAutofit/>
          </a:bodyPr>
          <a:lstStyle/>
          <a:p>
            <a:br>
              <a:rPr lang="en-GB" sz="3200" b="1" dirty="0">
                <a:solidFill>
                  <a:srgbClr val="007DC3"/>
                </a:solidFill>
              </a:rPr>
            </a:br>
            <a:r>
              <a:rPr lang="en-GB" sz="3200" b="1" dirty="0">
                <a:highlight>
                  <a:srgbClr val="FFFF00"/>
                </a:highlight>
              </a:rPr>
              <a:t>Do you have any ……</a:t>
            </a:r>
            <a:br>
              <a:rPr lang="en-GB" sz="3200" b="1" dirty="0">
                <a:highlight>
                  <a:srgbClr val="FFFF00"/>
                </a:highlight>
              </a:rPr>
            </a:br>
            <a:endParaRPr lang="en-GB" sz="3200" b="1" dirty="0">
              <a:highlight>
                <a:srgbClr val="FFFF00"/>
              </a:highlight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CAEA3B-B65B-4B9F-AB19-73E30DB23D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15</a:t>
            </a:fld>
            <a:endParaRPr lang="en-GB"/>
          </a:p>
        </p:txBody>
      </p:sp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E1E59119-1ECA-46A5-AC0C-AF5077A2C0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556792"/>
            <a:ext cx="6120680" cy="345638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1BED08EB-31B4-88B6-FAEA-B070171B5D66}"/>
              </a:ext>
            </a:extLst>
          </p:cNvPr>
          <p:cNvSpPr txBox="1">
            <a:spLocks/>
          </p:cNvSpPr>
          <p:nvPr/>
        </p:nvSpPr>
        <p:spPr>
          <a:xfrm>
            <a:off x="457200" y="10306"/>
            <a:ext cx="8229600" cy="27583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0"/>
              </a:spcBef>
              <a:defRPr/>
            </a:pPr>
            <a:r>
              <a:rPr lang="en-GB" sz="1400" b="1" dirty="0">
                <a:solidFill>
                  <a:schemeClr val="accent1">
                    <a:lumMod val="50000"/>
                  </a:schemeClr>
                </a:solidFill>
                <a:ea typeface="+mn-ea"/>
                <a:cs typeface="+mn-cs"/>
              </a:rPr>
              <a:t>LCLM4006: Enterprise &amp; Entrepreneurship</a:t>
            </a:r>
            <a:endParaRPr lang="en-GB" sz="14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796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understanding assessment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0" y="-15316"/>
            <a:ext cx="9144000" cy="5699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74E0CAD-031F-41F6-9066-4BE7738046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Next week…..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85099-8DAC-4D3D-B6B9-5D49079273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28056" y="1848116"/>
            <a:ext cx="3715944" cy="2733012"/>
          </a:xfrm>
          <a:solidFill>
            <a:schemeClr val="bg1">
              <a:lumMod val="85000"/>
              <a:alpha val="59000"/>
            </a:schemeClr>
          </a:solidFill>
          <a:effectLst>
            <a:softEdge rad="127000"/>
          </a:effectLst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b="1" dirty="0"/>
              <a:t>We will learn about</a:t>
            </a:r>
          </a:p>
          <a:p>
            <a:pPr marL="0" indent="0" algn="r">
              <a:buNone/>
            </a:pPr>
            <a:endParaRPr lang="en-GB" sz="2800" b="1" dirty="0"/>
          </a:p>
          <a:p>
            <a:pPr marL="0" indent="0" algn="ctr">
              <a:buNone/>
            </a:pPr>
            <a:r>
              <a:rPr lang="en-GB" sz="2000" b="1" dirty="0">
                <a:latin typeface="+mj-lt"/>
                <a:cs typeface="Calibri" panose="020F0502020204030204" pitchFamily="34" charset="0"/>
              </a:rPr>
              <a:t>Part 1:Developing a sustainable Business Model- Part 2: Enterprise Hub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1558828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07505" y="1124743"/>
            <a:ext cx="8784975" cy="4320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20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b="1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GB" sz="2400" b="0" dirty="0">
                <a:solidFill>
                  <a:schemeClr val="tx1"/>
                </a:solidFill>
              </a:rPr>
              <a:t>Barrow, Barrow, P., &amp; Brown, R. (2012). The business plan workbook (7th ed.). Kogan Page.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dirty="0">
              <a:solidFill>
                <a:schemeClr val="tx1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Bef>
                <a:spcPts val="0"/>
              </a:spcBef>
              <a:buClr>
                <a:srgbClr val="007DC3"/>
              </a:buClr>
              <a:buFont typeface="Wingdings" panose="05000000000000000000" pitchFamily="2" charset="2"/>
              <a:buChar char="q"/>
              <a:defRPr/>
            </a:pPr>
            <a:r>
              <a:rPr lang="en-US" sz="2200" b="0" dirty="0">
                <a:solidFill>
                  <a:schemeClr val="tx1"/>
                </a:solidFill>
                <a:latin typeface="+mn-lt"/>
              </a:rPr>
              <a:t>Mariotti, S., &amp; Glackin, C., (2017). Entrepreneurship: Starting and Operating A Small Business, 4</a:t>
            </a:r>
            <a:r>
              <a:rPr lang="en-US" sz="2200" b="0" baseline="30000" dirty="0">
                <a:solidFill>
                  <a:schemeClr val="tx1"/>
                </a:solidFill>
                <a:latin typeface="+mn-lt"/>
              </a:rPr>
              <a:t>th</a:t>
            </a:r>
            <a:r>
              <a:rPr lang="en-US" sz="2200" b="0" dirty="0">
                <a:solidFill>
                  <a:schemeClr val="tx1"/>
                </a:solidFill>
                <a:latin typeface="+mn-lt"/>
              </a:rPr>
              <a:t> Edition, Pearson.</a:t>
            </a:r>
            <a:r>
              <a:rPr lang="en-GB" sz="2200" b="0" dirty="0">
                <a:solidFill>
                  <a:schemeClr val="tx1"/>
                </a:solidFill>
                <a:latin typeface="+mn-lt"/>
              </a:rPr>
              <a:t> </a:t>
            </a:r>
          </a:p>
          <a:p>
            <a:pPr marL="0" indent="0">
              <a:spcBef>
                <a:spcPts val="0"/>
              </a:spcBef>
              <a:buClr>
                <a:srgbClr val="007DC3"/>
              </a:buClr>
              <a:buNone/>
              <a:defRPr/>
            </a:pPr>
            <a:endParaRPr lang="en-GB" sz="2200" b="0" dirty="0">
              <a:solidFill>
                <a:schemeClr val="tx1"/>
              </a:solidFill>
              <a:latin typeface="+mn-lt"/>
            </a:endParaRPr>
          </a:p>
          <a:p>
            <a:pPr marL="0" indent="0">
              <a:spcBef>
                <a:spcPts val="0"/>
              </a:spcBef>
              <a:buClr>
                <a:schemeClr val="tx2"/>
              </a:buClr>
              <a:buNone/>
              <a:defRPr/>
            </a:pPr>
            <a:r>
              <a:rPr lang="en-GB" sz="2600" dirty="0">
                <a:solidFill>
                  <a:schemeClr val="bg1">
                    <a:lumMod val="50000"/>
                  </a:schemeClr>
                </a:solidFill>
              </a:rPr>
              <a:t>     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0" y="152400"/>
            <a:ext cx="9144000" cy="756320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ts val="5800"/>
              </a:lnSpc>
              <a:spcBef>
                <a:spcPct val="0"/>
              </a:spcBef>
              <a:buNone/>
              <a:defRPr sz="4000" b="1" kern="120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GB" sz="3600" dirty="0">
                <a:solidFill>
                  <a:schemeClr val="tx1"/>
                </a:solidFill>
                <a:effectLst/>
                <a:highlight>
                  <a:srgbClr val="FFFF00"/>
                </a:highlight>
              </a:rPr>
              <a:t>References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F65BB1-9206-4D7F-97F9-47DCC7DC6334}" type="slidenum">
              <a:rPr lang="en-GB" smtClean="0"/>
              <a:pPr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34780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</Template>
  <TotalTime>0</TotalTime>
  <Words>503</Words>
  <Application>Microsoft Office PowerPoint</Application>
  <PresentationFormat>On-screen Show (4:3)</PresentationFormat>
  <Paragraphs>109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3" baseType="lpstr">
      <vt:lpstr>-apple-system</vt:lpstr>
      <vt:lpstr>Myriad Pro</vt:lpstr>
      <vt:lpstr>Arial</vt:lpstr>
      <vt:lpstr>Calibri</vt:lpstr>
      <vt:lpstr>Wingdings</vt:lpstr>
      <vt:lpstr>20140311PresentationUWTSDTemplate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Classroom Activity</vt:lpstr>
      <vt:lpstr>  How to successfully present or pitch idea </vt:lpstr>
      <vt:lpstr>   Classroom Activity  </vt:lpstr>
      <vt:lpstr>  Dragon’s Den Series </vt:lpstr>
      <vt:lpstr>   Classroom Activity mock presentation  -40 minutes  </vt:lpstr>
      <vt:lpstr>Presentation samples</vt:lpstr>
      <vt:lpstr>   Practical activity- Presentation  </vt:lpstr>
      <vt:lpstr> Do you have any …… </vt:lpstr>
      <vt:lpstr>Next week…..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pburns</dc:creator>
  <cp:lastModifiedBy>Chung Lai Johnny Wan</cp:lastModifiedBy>
  <cp:revision>307</cp:revision>
  <dcterms:created xsi:type="dcterms:W3CDTF">2013-10-11T12:05:37Z</dcterms:created>
  <dcterms:modified xsi:type="dcterms:W3CDTF">2026-07-01T13:12:24Z</dcterms:modified>
</cp:coreProperties>
</file>