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av" ContentType="audio/wav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7" r:id="rId1"/>
  </p:sldMasterIdLst>
  <p:notesMasterIdLst>
    <p:notesMasterId r:id="rId31"/>
  </p:notesMasterIdLst>
  <p:sldIdLst>
    <p:sldId id="272" r:id="rId2"/>
    <p:sldId id="353" r:id="rId3"/>
    <p:sldId id="358" r:id="rId4"/>
    <p:sldId id="273" r:id="rId5"/>
    <p:sldId id="274" r:id="rId6"/>
    <p:sldId id="278" r:id="rId7"/>
    <p:sldId id="343" r:id="rId8"/>
    <p:sldId id="342" r:id="rId9"/>
    <p:sldId id="356" r:id="rId10"/>
    <p:sldId id="355" r:id="rId11"/>
    <p:sldId id="261" r:id="rId12"/>
    <p:sldId id="256" r:id="rId13"/>
    <p:sldId id="344" r:id="rId14"/>
    <p:sldId id="258" r:id="rId15"/>
    <p:sldId id="345" r:id="rId16"/>
    <p:sldId id="346" r:id="rId17"/>
    <p:sldId id="347" r:id="rId18"/>
    <p:sldId id="348" r:id="rId19"/>
    <p:sldId id="349" r:id="rId20"/>
    <p:sldId id="350" r:id="rId21"/>
    <p:sldId id="351" r:id="rId22"/>
    <p:sldId id="352" r:id="rId23"/>
    <p:sldId id="264" r:id="rId24"/>
    <p:sldId id="266" r:id="rId25"/>
    <p:sldId id="268" r:id="rId26"/>
    <p:sldId id="269" r:id="rId27"/>
    <p:sldId id="270" r:id="rId28"/>
    <p:sldId id="354" r:id="rId29"/>
    <p:sldId id="359" r:id="rId30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990000"/>
    <a:srgbClr val="A50021"/>
    <a:srgbClr val="99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672" autoAdjust="0"/>
    <p:restoredTop sz="94719" autoAdjust="0"/>
  </p:normalViewPr>
  <p:slideViewPr>
    <p:cSldViewPr>
      <p:cViewPr varScale="1">
        <p:scale>
          <a:sx n="105" d="100"/>
          <a:sy n="105" d="100"/>
        </p:scale>
        <p:origin x="756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90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deem Mirza" userId="3599fbe9-8146-4601-8b21-97c0986fd19c" providerId="ADAL" clId="{AA3B9A19-1B23-4C1A-8A00-816D35C7ADBD}"/>
    <pc:docChg chg="custSel addSld delSld modSld">
      <pc:chgData name="Nadeem Mirza" userId="3599fbe9-8146-4601-8b21-97c0986fd19c" providerId="ADAL" clId="{AA3B9A19-1B23-4C1A-8A00-816D35C7ADBD}" dt="2024-12-18T13:34:48.568" v="263" actId="255"/>
      <pc:docMkLst>
        <pc:docMk/>
      </pc:docMkLst>
      <pc:sldChg chg="del">
        <pc:chgData name="Nadeem Mirza" userId="3599fbe9-8146-4601-8b21-97c0986fd19c" providerId="ADAL" clId="{AA3B9A19-1B23-4C1A-8A00-816D35C7ADBD}" dt="2024-12-13T19:49:39.495" v="217" actId="2696"/>
        <pc:sldMkLst>
          <pc:docMk/>
          <pc:sldMk cId="0" sldId="265"/>
        </pc:sldMkLst>
      </pc:sldChg>
      <pc:sldChg chg="modSp mod">
        <pc:chgData name="Nadeem Mirza" userId="3599fbe9-8146-4601-8b21-97c0986fd19c" providerId="ADAL" clId="{AA3B9A19-1B23-4C1A-8A00-816D35C7ADBD}" dt="2024-12-13T19:35:12.377" v="5" actId="14100"/>
        <pc:sldMkLst>
          <pc:docMk/>
          <pc:sldMk cId="0" sldId="272"/>
        </pc:sldMkLst>
        <pc:spChg chg="mod">
          <ac:chgData name="Nadeem Mirza" userId="3599fbe9-8146-4601-8b21-97c0986fd19c" providerId="ADAL" clId="{AA3B9A19-1B23-4C1A-8A00-816D35C7ADBD}" dt="2024-12-13T19:35:12.377" v="5" actId="14100"/>
          <ac:spMkLst>
            <pc:docMk/>
            <pc:sldMk cId="0" sldId="272"/>
            <ac:spMk id="15362" creationId="{00000000-0000-0000-0000-000000000000}"/>
          </ac:spMkLst>
        </pc:spChg>
      </pc:sldChg>
      <pc:sldChg chg="modSp mod">
        <pc:chgData name="Nadeem Mirza" userId="3599fbe9-8146-4601-8b21-97c0986fd19c" providerId="ADAL" clId="{AA3B9A19-1B23-4C1A-8A00-816D35C7ADBD}" dt="2024-12-13T19:36:44.434" v="14" actId="14100"/>
        <pc:sldMkLst>
          <pc:docMk/>
          <pc:sldMk cId="0" sldId="273"/>
        </pc:sldMkLst>
        <pc:spChg chg="mod">
          <ac:chgData name="Nadeem Mirza" userId="3599fbe9-8146-4601-8b21-97c0986fd19c" providerId="ADAL" clId="{AA3B9A19-1B23-4C1A-8A00-816D35C7ADBD}" dt="2024-12-13T19:36:41.428" v="13" actId="14100"/>
          <ac:spMkLst>
            <pc:docMk/>
            <pc:sldMk cId="0" sldId="273"/>
            <ac:spMk id="16386" creationId="{00000000-0000-0000-0000-000000000000}"/>
          </ac:spMkLst>
        </pc:spChg>
        <pc:spChg chg="mod">
          <ac:chgData name="Nadeem Mirza" userId="3599fbe9-8146-4601-8b21-97c0986fd19c" providerId="ADAL" clId="{AA3B9A19-1B23-4C1A-8A00-816D35C7ADBD}" dt="2024-12-13T19:36:44.434" v="14" actId="14100"/>
          <ac:spMkLst>
            <pc:docMk/>
            <pc:sldMk cId="0" sldId="273"/>
            <ac:spMk id="16387" creationId="{00000000-0000-0000-0000-000000000000}"/>
          </ac:spMkLst>
        </pc:spChg>
      </pc:sldChg>
      <pc:sldChg chg="modSp mod">
        <pc:chgData name="Nadeem Mirza" userId="3599fbe9-8146-4601-8b21-97c0986fd19c" providerId="ADAL" clId="{AA3B9A19-1B23-4C1A-8A00-816D35C7ADBD}" dt="2024-12-13T19:40:36.997" v="44" actId="5793"/>
        <pc:sldMkLst>
          <pc:docMk/>
          <pc:sldMk cId="0" sldId="274"/>
        </pc:sldMkLst>
        <pc:spChg chg="mod">
          <ac:chgData name="Nadeem Mirza" userId="3599fbe9-8146-4601-8b21-97c0986fd19c" providerId="ADAL" clId="{AA3B9A19-1B23-4C1A-8A00-816D35C7ADBD}" dt="2024-12-13T19:39:31.572" v="31" actId="6549"/>
          <ac:spMkLst>
            <pc:docMk/>
            <pc:sldMk cId="0" sldId="274"/>
            <ac:spMk id="17410" creationId="{00000000-0000-0000-0000-000000000000}"/>
          </ac:spMkLst>
        </pc:spChg>
        <pc:spChg chg="mod">
          <ac:chgData name="Nadeem Mirza" userId="3599fbe9-8146-4601-8b21-97c0986fd19c" providerId="ADAL" clId="{AA3B9A19-1B23-4C1A-8A00-816D35C7ADBD}" dt="2024-12-13T19:40:36.997" v="44" actId="5793"/>
          <ac:spMkLst>
            <pc:docMk/>
            <pc:sldMk cId="0" sldId="274"/>
            <ac:spMk id="17411" creationId="{00000000-0000-0000-0000-000000000000}"/>
          </ac:spMkLst>
        </pc:spChg>
      </pc:sldChg>
      <pc:sldChg chg="modSp mod">
        <pc:chgData name="Nadeem Mirza" userId="3599fbe9-8146-4601-8b21-97c0986fd19c" providerId="ADAL" clId="{AA3B9A19-1B23-4C1A-8A00-816D35C7ADBD}" dt="2024-12-13T19:43:46.745" v="164" actId="20577"/>
        <pc:sldMkLst>
          <pc:docMk/>
          <pc:sldMk cId="0" sldId="278"/>
        </pc:sldMkLst>
        <pc:spChg chg="mod">
          <ac:chgData name="Nadeem Mirza" userId="3599fbe9-8146-4601-8b21-97c0986fd19c" providerId="ADAL" clId="{AA3B9A19-1B23-4C1A-8A00-816D35C7ADBD}" dt="2024-12-13T19:43:09.049" v="131" actId="207"/>
          <ac:spMkLst>
            <pc:docMk/>
            <pc:sldMk cId="0" sldId="278"/>
            <ac:spMk id="21506" creationId="{00000000-0000-0000-0000-000000000000}"/>
          </ac:spMkLst>
        </pc:spChg>
        <pc:spChg chg="mod">
          <ac:chgData name="Nadeem Mirza" userId="3599fbe9-8146-4601-8b21-97c0986fd19c" providerId="ADAL" clId="{AA3B9A19-1B23-4C1A-8A00-816D35C7ADBD}" dt="2024-12-13T19:43:46.745" v="164" actId="20577"/>
          <ac:spMkLst>
            <pc:docMk/>
            <pc:sldMk cId="0" sldId="278"/>
            <ac:spMk id="21507" creationId="{00000000-0000-0000-0000-000000000000}"/>
          </ac:spMkLst>
        </pc:spChg>
      </pc:sldChg>
      <pc:sldChg chg="modSp mod">
        <pc:chgData name="Nadeem Mirza" userId="3599fbe9-8146-4601-8b21-97c0986fd19c" providerId="ADAL" clId="{AA3B9A19-1B23-4C1A-8A00-816D35C7ADBD}" dt="2024-12-13T19:47:09.650" v="192" actId="14100"/>
        <pc:sldMkLst>
          <pc:docMk/>
          <pc:sldMk cId="0" sldId="342"/>
        </pc:sldMkLst>
        <pc:spChg chg="mod">
          <ac:chgData name="Nadeem Mirza" userId="3599fbe9-8146-4601-8b21-97c0986fd19c" providerId="ADAL" clId="{AA3B9A19-1B23-4C1A-8A00-816D35C7ADBD}" dt="2024-12-13T19:47:06.340" v="191" actId="14100"/>
          <ac:spMkLst>
            <pc:docMk/>
            <pc:sldMk cId="0" sldId="342"/>
            <ac:spMk id="96258" creationId="{90D4152A-34D4-427A-8C3E-A0C3AADDCFC6}"/>
          </ac:spMkLst>
        </pc:spChg>
        <pc:spChg chg="mod">
          <ac:chgData name="Nadeem Mirza" userId="3599fbe9-8146-4601-8b21-97c0986fd19c" providerId="ADAL" clId="{AA3B9A19-1B23-4C1A-8A00-816D35C7ADBD}" dt="2024-12-13T19:47:09.650" v="192" actId="14100"/>
          <ac:spMkLst>
            <pc:docMk/>
            <pc:sldMk cId="0" sldId="342"/>
            <ac:spMk id="96259" creationId="{7A8C3667-5A7C-4C42-BE01-BCC2FC08604F}"/>
          </ac:spMkLst>
        </pc:spChg>
      </pc:sldChg>
      <pc:sldChg chg="modSp mod">
        <pc:chgData name="Nadeem Mirza" userId="3599fbe9-8146-4601-8b21-97c0986fd19c" providerId="ADAL" clId="{AA3B9A19-1B23-4C1A-8A00-816D35C7ADBD}" dt="2024-12-13T19:44:28.298" v="171" actId="14100"/>
        <pc:sldMkLst>
          <pc:docMk/>
          <pc:sldMk cId="1609007012" sldId="343"/>
        </pc:sldMkLst>
        <pc:spChg chg="mod">
          <ac:chgData name="Nadeem Mirza" userId="3599fbe9-8146-4601-8b21-97c0986fd19c" providerId="ADAL" clId="{AA3B9A19-1B23-4C1A-8A00-816D35C7ADBD}" dt="2024-12-13T19:44:28.298" v="171" actId="14100"/>
          <ac:spMkLst>
            <pc:docMk/>
            <pc:sldMk cId="1609007012" sldId="343"/>
            <ac:spMk id="8195" creationId="{55639763-05D2-4D3B-8AD2-B37E9D7B7E69}"/>
          </ac:spMkLst>
        </pc:spChg>
      </pc:sldChg>
      <pc:sldChg chg="modSp mod">
        <pc:chgData name="Nadeem Mirza" userId="3599fbe9-8146-4601-8b21-97c0986fd19c" providerId="ADAL" clId="{AA3B9A19-1B23-4C1A-8A00-816D35C7ADBD}" dt="2024-12-13T19:50:48.308" v="224" actId="14100"/>
        <pc:sldMkLst>
          <pc:docMk/>
          <pc:sldMk cId="3404206298" sldId="354"/>
        </pc:sldMkLst>
        <pc:spChg chg="mod">
          <ac:chgData name="Nadeem Mirza" userId="3599fbe9-8146-4601-8b21-97c0986fd19c" providerId="ADAL" clId="{AA3B9A19-1B23-4C1A-8A00-816D35C7ADBD}" dt="2024-12-13T19:50:48.308" v="224" actId="14100"/>
          <ac:spMkLst>
            <pc:docMk/>
            <pc:sldMk cId="3404206298" sldId="354"/>
            <ac:spMk id="3" creationId="{4BB40FFE-505E-43DC-8FEB-872337C34532}"/>
          </ac:spMkLst>
        </pc:spChg>
      </pc:sldChg>
      <pc:sldChg chg="modSp mod">
        <pc:chgData name="Nadeem Mirza" userId="3599fbe9-8146-4601-8b21-97c0986fd19c" providerId="ADAL" clId="{AA3B9A19-1B23-4C1A-8A00-816D35C7ADBD}" dt="2024-12-13T19:48:18.832" v="216" actId="255"/>
        <pc:sldMkLst>
          <pc:docMk/>
          <pc:sldMk cId="452587487" sldId="356"/>
        </pc:sldMkLst>
        <pc:spChg chg="mod">
          <ac:chgData name="Nadeem Mirza" userId="3599fbe9-8146-4601-8b21-97c0986fd19c" providerId="ADAL" clId="{AA3B9A19-1B23-4C1A-8A00-816D35C7ADBD}" dt="2024-12-13T19:48:18.832" v="216" actId="255"/>
          <ac:spMkLst>
            <pc:docMk/>
            <pc:sldMk cId="452587487" sldId="356"/>
            <ac:spMk id="1031" creationId="{717A6B3D-BC3E-D7B2-2D1A-39B32DFA221D}"/>
          </ac:spMkLst>
        </pc:spChg>
      </pc:sldChg>
      <pc:sldChg chg="new del">
        <pc:chgData name="Nadeem Mirza" userId="3599fbe9-8146-4601-8b21-97c0986fd19c" providerId="ADAL" clId="{AA3B9A19-1B23-4C1A-8A00-816D35C7ADBD}" dt="2024-12-13T19:51:47.311" v="227" actId="2696"/>
        <pc:sldMkLst>
          <pc:docMk/>
          <pc:sldMk cId="683797680" sldId="357"/>
        </pc:sldMkLst>
      </pc:sldChg>
      <pc:sldChg chg="addSp delSp modSp new mod">
        <pc:chgData name="Nadeem Mirza" userId="3599fbe9-8146-4601-8b21-97c0986fd19c" providerId="ADAL" clId="{AA3B9A19-1B23-4C1A-8A00-816D35C7ADBD}" dt="2024-12-13T19:53:06.410" v="249" actId="14100"/>
        <pc:sldMkLst>
          <pc:docMk/>
          <pc:sldMk cId="1303829113" sldId="358"/>
        </pc:sldMkLst>
        <pc:spChg chg="mod">
          <ac:chgData name="Nadeem Mirza" userId="3599fbe9-8146-4601-8b21-97c0986fd19c" providerId="ADAL" clId="{AA3B9A19-1B23-4C1A-8A00-816D35C7ADBD}" dt="2024-12-13T19:52:03.500" v="240" actId="14100"/>
          <ac:spMkLst>
            <pc:docMk/>
            <pc:sldMk cId="1303829113" sldId="358"/>
            <ac:spMk id="2" creationId="{2A842CFA-4AB6-3AC9-F860-4EB8628AD405}"/>
          </ac:spMkLst>
        </pc:spChg>
        <pc:picChg chg="add mod">
          <ac:chgData name="Nadeem Mirza" userId="3599fbe9-8146-4601-8b21-97c0986fd19c" providerId="ADAL" clId="{AA3B9A19-1B23-4C1A-8A00-816D35C7ADBD}" dt="2024-12-13T19:53:06.410" v="249" actId="14100"/>
          <ac:picMkLst>
            <pc:docMk/>
            <pc:sldMk cId="1303829113" sldId="358"/>
            <ac:picMk id="6" creationId="{9552E2F9-9B5F-DB18-F8FB-1D1B4A761601}"/>
          </ac:picMkLst>
        </pc:picChg>
      </pc:sldChg>
      <pc:sldChg chg="modSp new mod">
        <pc:chgData name="Nadeem Mirza" userId="3599fbe9-8146-4601-8b21-97c0986fd19c" providerId="ADAL" clId="{AA3B9A19-1B23-4C1A-8A00-816D35C7ADBD}" dt="2024-12-18T13:34:48.568" v="263" actId="255"/>
        <pc:sldMkLst>
          <pc:docMk/>
          <pc:sldMk cId="2068381414" sldId="359"/>
        </pc:sldMkLst>
        <pc:spChg chg="mod">
          <ac:chgData name="Nadeem Mirza" userId="3599fbe9-8146-4601-8b21-97c0986fd19c" providerId="ADAL" clId="{AA3B9A19-1B23-4C1A-8A00-816D35C7ADBD}" dt="2024-12-18T13:34:33.773" v="261" actId="20577"/>
          <ac:spMkLst>
            <pc:docMk/>
            <pc:sldMk cId="2068381414" sldId="359"/>
            <ac:spMk id="2" creationId="{9FB6B5EC-D03B-A333-759D-58FC70556EC2}"/>
          </ac:spMkLst>
        </pc:spChg>
        <pc:spChg chg="mod">
          <ac:chgData name="Nadeem Mirza" userId="3599fbe9-8146-4601-8b21-97c0986fd19c" providerId="ADAL" clId="{AA3B9A19-1B23-4C1A-8A00-816D35C7ADBD}" dt="2024-12-18T13:34:48.568" v="263" actId="255"/>
          <ac:spMkLst>
            <pc:docMk/>
            <pc:sldMk cId="2068381414" sldId="359"/>
            <ac:spMk id="3" creationId="{786032E2-BFE0-C7CF-57BF-93B91870286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FC5A39-0F44-451A-8BAB-3CF06D5FC1C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2AD2AE-A55B-4AB9-8F2B-A0ECFE7816D7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B955A82-52BB-4CB2-874B-66E0CA166476}" type="datetimeFigureOut">
              <a:rPr lang="en-GB"/>
              <a:pPr>
                <a:defRPr/>
              </a:pPr>
              <a:t>18/12/2024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F72E8E5B-ED1B-4BA3-855E-94F8350B974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EA75A756-8F81-49AA-B93A-ACA8A46DC5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08EC53-1A17-4DDC-B655-F00FBD10980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8D8F88-345A-4E66-8AE4-8C859B2395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13C6EFAA-2019-4854-B0FB-A1142BB75E9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06063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2A44223-BADB-4AC2-B690-934F83BF209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2BCB4E2-4D37-408E-B2F2-6FE1917A85A0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16386" name="Rectangle 2">
            <a:extLst>
              <a:ext uri="{FF2B5EF4-FFF2-40B4-BE49-F238E27FC236}">
                <a16:creationId xmlns:a16="http://schemas.microsoft.com/office/drawing/2014/main" id="{F08F496C-44E2-4717-AB81-209192EFEB4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C4BA6B05-D768-422D-B84A-639D14D764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2E28A22D-EF56-473F-867A-ED49FEDD9B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32537A6-C236-4F40-8BF8-1C93A1EF7210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A7AC3863-C7F0-4223-A197-702F5F77D25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D4D0533A-9ED6-4CFA-9A77-BA78DE4425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CF232F39-CD4B-48B4-91C5-CF88EF9E755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2E7338B-82F7-4E98-8AB3-58F8BC2C3C41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39808E3D-A02D-447D-BA89-0FC831C908D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98AFF231-0676-4788-8A44-E9941316BD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7966AE1-EEBD-4B51-93D0-24FA70AF852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A7451DF-AAB1-4030-9D7D-ADDDDFDC5FCC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8336FDFA-208A-4703-8696-98E2C6C30BB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5069EBD-FFF5-4311-84A7-4B59ED363D2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9767B2DC-E777-4512-9F2D-398C6817CFD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1494D30-1B3E-46B5-B3B3-BE2743E77660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6C9AE5E7-BBE3-4654-9176-B55767EA271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B204EFF5-2112-4051-805D-8802535238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A0DF4684-2365-4415-9E13-5EFAD9CEBDF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D269608-F44A-400B-AA1E-E0A16200BAF4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992A4D90-4025-4599-B718-7D622C044F2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FE085C5A-F387-4032-98E9-7A446C08ED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5DE4EF6-32FB-4312-8EA3-4B00F722114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AC1B81D-89E8-4503-832C-1933082A8881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id="{FC144341-A968-431D-9938-90AA5F916A7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7B20C60D-C562-4C47-9965-77FDDADC5D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CAA1F33-433F-41EB-83AF-F2656E27523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E37D904-2D62-4AE9-B194-CE4D7738B933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847AA2C9-46FC-403A-A2D1-86862DDB8B8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448AA021-6D20-4469-8485-C237393906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6F34AF94-C6CF-427B-BE1A-8B35A69DB6D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F3B9BC-3D1D-4456-AAD1-09A2958763A7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7A92B525-264C-4A54-889E-8B5DE986AF5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693A6D26-FA50-4CB8-A4C9-C621C1A7EB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1DAE283-5EB6-420C-B645-05FC14F82E0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5B2A788-B85C-422D-BA45-1D48D0426A8E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25602" name="Rectangle 2">
            <a:extLst>
              <a:ext uri="{FF2B5EF4-FFF2-40B4-BE49-F238E27FC236}">
                <a16:creationId xmlns:a16="http://schemas.microsoft.com/office/drawing/2014/main" id="{DF379500-BE18-40AC-A9EC-A975DA164AE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1593E8BE-EA2E-4A5B-BFF4-FB761E76D0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03D027C-DBA6-43DA-8B37-0802FE13010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0E37A9C-77FB-4672-8734-C9A5BBC6369D}" type="slidenum">
              <a:rPr lang="en-US" altLang="en-US"/>
              <a:pPr/>
              <a:t>21</a:t>
            </a:fld>
            <a:endParaRPr lang="en-US" altLang="en-US"/>
          </a:p>
        </p:txBody>
      </p:sp>
      <p:sp>
        <p:nvSpPr>
          <p:cNvPr id="26626" name="Rectangle 2">
            <a:extLst>
              <a:ext uri="{FF2B5EF4-FFF2-40B4-BE49-F238E27FC236}">
                <a16:creationId xmlns:a16="http://schemas.microsoft.com/office/drawing/2014/main" id="{8735CEA7-3C95-48F9-8556-EF343B416BC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C7797925-B5DD-455C-86B2-CEA6F108CB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2D4ABA5-7E37-4FE2-8E98-94CD6E11CAF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D79D471-E556-4233-9CBB-7C0A5270E525}" type="slidenum">
              <a:rPr lang="en-US" altLang="en-US"/>
              <a:pPr/>
              <a:t>22</a:t>
            </a:fld>
            <a:endParaRPr lang="en-US" altLang="en-US"/>
          </a:p>
        </p:txBody>
      </p:sp>
      <p:sp>
        <p:nvSpPr>
          <p:cNvPr id="27650" name="Rectangle 2">
            <a:extLst>
              <a:ext uri="{FF2B5EF4-FFF2-40B4-BE49-F238E27FC236}">
                <a16:creationId xmlns:a16="http://schemas.microsoft.com/office/drawing/2014/main" id="{E77DB299-E545-4C6C-B9E6-5C9267BC614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FC2E6E90-8DFA-4B65-B96D-E8C25A3E8E8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E01FE5-5DCA-49C1-9708-6E360EE1338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D6060568-1DDE-4F93-B37A-101C0981F292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0C6D93-6681-487B-9489-A382C79C1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48656E-9DE6-4B49-94CE-0085607D0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2958B3B9-0646-4CB5-B124-D00E5CB2126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1964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15A53C-95AF-4559-8D80-980211318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C353CD0C-3E42-47BF-9138-06D985153946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01A40B-7AD2-4C72-A10E-CC88427F6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EC451A-D04B-4329-B65D-7FD262D2F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36202087-4DE8-4E2A-B3DF-96A52584EC9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3585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45502A-A227-415F-86E3-AA0ABED0D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3E873842-7422-4868-A212-78B86C57254D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2E56940-196A-4A89-83D2-73E44ED64D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A26A5E79-7EAC-4429-9B8F-A90ECEF9316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1333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807C14-BED0-48A6-A6F0-7A2005D70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16171692-26DB-410F-BCBF-BA5A93606D51}" type="datetime1">
              <a:rPr lang="en-GB" smtClean="0"/>
              <a:t>18/12/2024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35095AB4-9019-4376-81C8-A43A572A70F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F503C145-0FC6-4295-94C0-9B5F02EBB3A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6999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9AF848-3209-4DDC-9798-F5DC99FA34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1991E28D-25BA-4E65-92E1-0EC205F3F8F6}" type="datetime1">
              <a:rPr lang="en-GB" smtClean="0"/>
              <a:t>18/12/2024</a:t>
            </a:fld>
            <a:endParaRPr lang="en-GB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59552E50-E38D-4AC5-8E27-0BDEA294234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BCF47D2C-AA53-4667-B33B-C50151AD775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9191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1AB6CD-0099-40C5-AB03-39E627798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042BF59E-16F9-4E2E-8F78-27158132592E}" type="datetime1">
              <a:rPr lang="en-GB" smtClean="0"/>
              <a:t>18/12/2024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0E822A65-7F3B-451A-AA13-14BBDB35D02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A446F515-44AC-4584-A6C4-CB26B2BC585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5824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D336E9-2E87-4F47-A404-D4964E8A6E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42C81BC3-28FA-4290-A7BB-7D6FB9C19512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53896F2F-B6EF-43D4-B913-0CD88CE759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0D9748FE-8152-4A73-9C10-9DBA0D09CE3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4747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812C61-93DF-4970-9877-8AD7CEDCCE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06D4DF45-C380-4794-ACBA-E842FCAB2596}" type="datetime1">
              <a:rPr lang="en-GB" smtClean="0"/>
              <a:t>18/12/2024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E34975D1-79D3-419B-B167-D1BC88CFD07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F4E85087-823E-443B-A0ED-87C3AD9DC62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4935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358A1A-C126-4E37-A7C5-6E21A4A35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627F3F27-6FBF-4EE5-8EAC-7BA4C7BB095C}" type="datetime1">
              <a:rPr lang="en-GB" smtClean="0"/>
              <a:t>18/12/2024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DDB67E4F-B70F-4B0C-9D51-A337E630AF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F721E088-23A9-43A5-A729-48F7B0C9195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5375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F011BA-6157-4622-9307-53444EAB1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72474419-6BC9-4D39-9FCE-50D18C1FED21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C9FA2A1-D350-4E39-A7CA-6CEAACCBA38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B4E392F0-9B62-4718-A499-D13BAB8B863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61586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C26043-D5E4-40E9-B996-E4FD1ABC5C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3FFB34E0-054C-4BB6-96AE-3E104935993D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2EAD2B2-54B7-4F35-A110-DC0A85DD34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8AA149EC-4423-4E14-A58B-9A8DC505B71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86867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176D0D-B836-4FD7-8AB0-1DDEA35C8B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>
                    <a:tint val="75000"/>
                  </a:schemeClr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fld id="{F3DAB5B2-B015-4D80-9118-DB9B8E270C70}" type="datetime1">
              <a:rPr lang="en-GB" altLang="en-US" smtClean="0"/>
              <a:t>18/12/2024</a:t>
            </a:fld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8B3688-AF1C-48E1-961A-BE6FECF93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C2F65F-2B5F-4843-BDFA-9AEE2CD97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7357AB7E-BBC8-4DE1-929E-23D993ED662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18802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086071-AF15-4191-A458-E297FF78A4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556D5ABF-4EA8-48D1-9CD2-BF93A0BE124D}" type="datetime1">
              <a:rPr lang="en-GB" smtClean="0"/>
              <a:t>18/12/2024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4F41F-F5AE-400B-9B86-F05C5148C2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 pitchFamily="34" charset="0"/>
              </a:defRPr>
            </a:lvl1pPr>
          </a:lstStyle>
          <a:p>
            <a:fld id="{480D98F3-D61A-4E9C-8D40-6C27341B0AB8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wmf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ctrTitle"/>
          </p:nvPr>
        </p:nvSpPr>
        <p:spPr>
          <a:xfrm>
            <a:off x="684213" y="1268760"/>
            <a:ext cx="7772400" cy="4248472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BMSW 6003</a:t>
            </a:r>
            <a:br>
              <a:rPr lang="en-GB" altLang="en-US" sz="3600" dirty="0"/>
            </a:br>
            <a:r>
              <a:rPr lang="en-GB" altLang="en-US" sz="3600" dirty="0"/>
              <a:t>Leading &amp; Implementing Change 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sz="3200" dirty="0"/>
              <a:t>Week 4 Session 2</a:t>
            </a:r>
            <a:br>
              <a:rPr lang="en-GB" altLang="en-US" sz="3200" dirty="0"/>
            </a:br>
            <a:br>
              <a:rPr lang="en-GB" altLang="en-US" sz="3200" dirty="0">
                <a:solidFill>
                  <a:srgbClr val="FF0000"/>
                </a:solidFill>
              </a:rPr>
            </a:br>
            <a:r>
              <a:rPr lang="en-GB" altLang="en-US" sz="3600" dirty="0"/>
              <a:t>Stakeholder Theory of the Modern Corporation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B911-7598-4AEB-9BD8-96C2505BD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Aims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E82465-AD05-4040-B169-99C5A054F2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By the end of the session, you should be able to:</a:t>
            </a:r>
          </a:p>
          <a:p>
            <a:r>
              <a:rPr lang="en-US" dirty="0"/>
              <a:t>Appreciate the principles of stakeholder theory</a:t>
            </a:r>
          </a:p>
          <a:p>
            <a:r>
              <a:rPr lang="en-US" dirty="0"/>
              <a:t>Understand different stakeholder interests</a:t>
            </a:r>
          </a:p>
          <a:p>
            <a:r>
              <a:rPr lang="en-US" dirty="0"/>
              <a:t>Be aware of moral and ethical considerations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3B805B-36CA-4591-81D8-32CF6C906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857647B-5C72-47CB-A956-EBCB405FEE3A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68442C-DD75-495B-9FE1-8C314B7E2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7954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42CFA-4AB6-3AC9-F860-4EB8628AD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dirty="0"/>
              <a:t>Stakeholders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552E2F9-9B5F-DB18-F8FB-1D1B4A7616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124744"/>
            <a:ext cx="9144000" cy="4536504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EEFC9F-8A56-7425-B6E6-6B5A5F39E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53CD0C-3E42-47BF-9138-06D985153946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9A10F5-ABE5-B660-1BE8-D5CD41536A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38291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eaLnBrk="1" hangingPunct="1"/>
            <a:r>
              <a:rPr lang="en-US" altLang="en-US" sz="3200" b="1" dirty="0">
                <a:solidFill>
                  <a:schemeClr val="accent1">
                    <a:lumMod val="75000"/>
                  </a:schemeClr>
                </a:solidFill>
              </a:rPr>
              <a:t>Milton (Friedman) vs. Edward (Freeman)</a:t>
            </a:r>
            <a:endParaRPr lang="en-GB" altLang="en-US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0" y="1052736"/>
            <a:ext cx="9036050" cy="4608512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chemeClr val="accent1">
                    <a:lumMod val="75000"/>
                  </a:schemeClr>
                </a:solidFill>
              </a:rPr>
              <a:t>Milton (Friedman)</a:t>
            </a:r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  1912 – 2006</a:t>
            </a:r>
            <a:endParaRPr lang="en-US" altLang="en-US" dirty="0">
              <a:solidFill>
                <a:schemeClr val="accent1">
                  <a:lumMod val="75000"/>
                </a:schemeClr>
              </a:solidFill>
            </a:endParaRPr>
          </a:p>
          <a:p>
            <a:pPr lvl="1" eaLnBrk="1" hangingPunct="1"/>
            <a:r>
              <a:rPr lang="en-US" altLang="en-US" dirty="0"/>
              <a:t>The only group that has a moral claim on the corporation is the people who own shares of the stock (that is, the </a:t>
            </a:r>
            <a:r>
              <a:rPr lang="en-US" altLang="en-US" b="1" u="sng" dirty="0"/>
              <a:t>shareholders</a:t>
            </a:r>
            <a:r>
              <a:rPr lang="en-US" altLang="en-US" dirty="0"/>
              <a:t>).</a:t>
            </a:r>
          </a:p>
          <a:p>
            <a:pPr eaLnBrk="1" hangingPunct="1"/>
            <a:r>
              <a:rPr lang="en-US" altLang="en-US" dirty="0">
                <a:solidFill>
                  <a:schemeClr val="accent1">
                    <a:lumMod val="75000"/>
                  </a:schemeClr>
                </a:solidFill>
              </a:rPr>
              <a:t>Edward (Freeman) 1984</a:t>
            </a:r>
          </a:p>
          <a:p>
            <a:pPr lvl="1" eaLnBrk="1" hangingPunct="1"/>
            <a:r>
              <a:rPr lang="en-US" altLang="en-US" dirty="0"/>
              <a:t>Many groups have a moral claim on the corporation because the corporation has the potential to harm or benefit them (call these groups </a:t>
            </a:r>
            <a:r>
              <a:rPr lang="en-US" altLang="en-US" b="1" u="sng" dirty="0"/>
              <a:t>stakeholders</a:t>
            </a:r>
            <a:r>
              <a:rPr lang="en-US" altLang="en-US" dirty="0"/>
              <a:t>).</a:t>
            </a:r>
          </a:p>
          <a:p>
            <a:pPr lvl="1" eaLnBrk="1" hangingPunct="1"/>
            <a:endParaRPr lang="en-US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F6018-BC98-4FD2-AD06-24E229F4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02B5B8-13F3-4FBD-B696-B82535B7FA4C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8D97EA4-4E21-414C-A517-7C6AE4589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Characteristics of stakeholders?</a:t>
            </a:r>
            <a:endParaRPr lang="en-GB" altLang="en-US" sz="32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107950" y="1417638"/>
            <a:ext cx="8856663" cy="4098925"/>
          </a:xfrm>
        </p:spPr>
        <p:txBody>
          <a:bodyPr/>
          <a:lstStyle/>
          <a:p>
            <a:pPr eaLnBrk="1" hangingPunct="1"/>
            <a:r>
              <a:rPr lang="en-US" altLang="en-US" dirty="0"/>
              <a:t>They are vital to the survival and success of the corporation.</a:t>
            </a:r>
          </a:p>
          <a:p>
            <a:pPr eaLnBrk="1" hangingPunct="1"/>
            <a:r>
              <a:rPr lang="en-US" altLang="en-US" dirty="0"/>
              <a:t>Their relationship with the corporation – to benefited by the corporation’s actions and operations.</a:t>
            </a:r>
          </a:p>
          <a:p>
            <a:pPr eaLnBrk="1" hangingPunct="1"/>
            <a:r>
              <a:rPr lang="en-US" altLang="en-US" dirty="0"/>
              <a:t>This relationship with corporation - to harm them or to violate their rights.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83DCE6-A34B-499A-98CB-8337CBA4B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971456-C808-4239-9A91-3B2C127AF7E9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88DF742-2791-4AC7-9DA9-79EA8BA13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Edwards Freeman’s arguments and Proposals for Corporations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507413" cy="4098925"/>
          </a:xfrm>
        </p:spPr>
        <p:txBody>
          <a:bodyPr/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Corporations have to take the interest and powers of “ALL” the stakeholders into account in strategic decision making .</a:t>
            </a:r>
          </a:p>
          <a:p>
            <a:pPr eaLnBrk="1" hangingPunct="1"/>
            <a:r>
              <a:rPr lang="en-GB" altLang="en-US" dirty="0"/>
              <a:t>The ranking of stakeholders in terms of their power and interest s 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AA48BC-9D7B-490D-9BCB-6D1D28F5E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AF58DB1-ED57-46AF-AB66-75F412322D88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767907-D6B7-4AA8-9696-D6AB66D96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CC4E15-B681-44F2-86E2-8D14A7046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EC53C-639E-4341-AF52-BD4E717079E6}" type="datetime1">
              <a:rPr lang="en-GB" altLang="en-US" smtClean="0"/>
              <a:t>18/12/2024</a:t>
            </a:fld>
            <a:endParaRPr lang="en-GB" altLang="en-US"/>
          </a:p>
        </p:txBody>
      </p:sp>
      <p:sp>
        <p:nvSpPr>
          <p:cNvPr id="8194" name="Rectangle 2">
            <a:extLst>
              <a:ext uri="{FF2B5EF4-FFF2-40B4-BE49-F238E27FC236}">
                <a16:creationId xmlns:a16="http://schemas.microsoft.com/office/drawing/2014/main" id="{4FB5A216-6484-4474-AB0D-9737660BD6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Stakeholder Interest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55639763-05D2-4D3B-8AD2-B37E9D7B7E6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512" y="1600201"/>
            <a:ext cx="8784976" cy="3917032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/>
              <a:t>	A theory of social responsibility that says a corporation should consider the effect of its actions on persons other than the shareholders.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F0E4257-474F-444F-9D54-770FC06AD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90070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75BD1-B67B-409D-B0DE-7D45F0CCCD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BC399-6679-4475-989B-F90E9DBA8EC3}" type="datetime1">
              <a:rPr lang="en-GB" altLang="en-US" smtClean="0"/>
              <a:t>18/12/2024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41CDC5-1ACD-4752-9FEE-38C6D1787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C5F2C-F236-492D-90F9-1AF639798B07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96258" name="Rectangle 2">
            <a:extLst>
              <a:ext uri="{FF2B5EF4-FFF2-40B4-BE49-F238E27FC236}">
                <a16:creationId xmlns:a16="http://schemas.microsoft.com/office/drawing/2014/main" id="{90D4152A-34D4-427A-8C3E-A0C3AADDCF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504" y="220663"/>
            <a:ext cx="8856984" cy="616049"/>
          </a:xfrm>
        </p:spPr>
        <p:txBody>
          <a:bodyPr/>
          <a:lstStyle/>
          <a:p>
            <a:r>
              <a:rPr lang="en-US" altLang="en-US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Stakeholders and corporate responsibility</a:t>
            </a:r>
          </a:p>
        </p:txBody>
      </p:sp>
      <p:sp>
        <p:nvSpPr>
          <p:cNvPr id="96259" name="Rectangle 3">
            <a:extLst>
              <a:ext uri="{FF2B5EF4-FFF2-40B4-BE49-F238E27FC236}">
                <a16:creationId xmlns:a16="http://schemas.microsoft.com/office/drawing/2014/main" id="{7A8C3667-5A7C-4C42-BE01-BCC2FC0860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7504" y="908721"/>
            <a:ext cx="8928992" cy="4896544"/>
          </a:xfrm>
        </p:spPr>
        <p:txBody>
          <a:bodyPr/>
          <a:lstStyle/>
          <a:p>
            <a:pPr>
              <a:spcBef>
                <a:spcPct val="15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Stakeholders’ interests shape policy </a:t>
            </a:r>
          </a:p>
          <a:p>
            <a:pPr>
              <a:spcBef>
                <a:spcPct val="15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Negative – protests, boycotts, bad publicity</a:t>
            </a:r>
          </a:p>
          <a:p>
            <a:pPr lvl="1">
              <a:spcBef>
                <a:spcPct val="15000"/>
              </a:spcBef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Positive – ethical consumers, good publicity</a:t>
            </a:r>
          </a:p>
          <a:p>
            <a:pPr>
              <a:spcBef>
                <a:spcPct val="15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Responsible action as corporate mission</a:t>
            </a:r>
          </a:p>
          <a:p>
            <a:pPr lvl="1">
              <a:spcBef>
                <a:spcPct val="15000"/>
              </a:spcBef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Body Shop, </a:t>
            </a:r>
          </a:p>
          <a:p>
            <a:pPr lvl="1">
              <a:spcBef>
                <a:spcPct val="15000"/>
              </a:spcBef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Responsible action to meet customer needs</a:t>
            </a:r>
          </a:p>
          <a:p>
            <a:pPr lvl="1">
              <a:spcBef>
                <a:spcPct val="15000"/>
              </a:spcBef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Target those who note ethical issues</a:t>
            </a:r>
          </a:p>
          <a:p>
            <a:pPr lvl="2">
              <a:spcBef>
                <a:spcPct val="15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Fair Trade goods</a:t>
            </a:r>
          </a:p>
          <a:p>
            <a:pPr>
              <a:spcBef>
                <a:spcPct val="15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Responsible action as part of strategy</a:t>
            </a:r>
          </a:p>
          <a:p>
            <a:pPr>
              <a:spcBef>
                <a:spcPct val="15000"/>
              </a:spcBef>
              <a:buFontTx/>
              <a:buNone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Marks &amp; Spencer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Title 1">
            <a:extLst>
              <a:ext uri="{FF2B5EF4-FFF2-40B4-BE49-F238E27FC236}">
                <a16:creationId xmlns:a16="http://schemas.microsoft.com/office/drawing/2014/main" id="{717A6B3D-BC3E-D7B2-2D1A-39B32DFA2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sz="2800" dirty="0"/>
              <a:t>CLASS ACTIVITY  10 min- stakeholder Analysis</a:t>
            </a:r>
          </a:p>
        </p:txBody>
      </p:sp>
      <p:pic>
        <p:nvPicPr>
          <p:cNvPr id="1026" name="Picture 2" descr="Stakeholder Analysis | IAEA">
            <a:extLst>
              <a:ext uri="{FF2B5EF4-FFF2-40B4-BE49-F238E27FC236}">
                <a16:creationId xmlns:a16="http://schemas.microsoft.com/office/drawing/2014/main" id="{228E02C9-A819-E41B-68ED-D3D1868531E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1412776"/>
            <a:ext cx="8579295" cy="410445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6EB6EC-C4E6-1AC1-7773-F77173C52E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353CD0C-3E42-47BF-9138-06D985153946}" type="datetime1">
              <a:rPr lang="en-GB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18/12/2024</a:t>
            </a:fld>
            <a:endParaRPr lang="en-GB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C00F83-8DBB-4D33-7B76-8A42950F7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36202087-4DE8-4E2A-B3DF-96A52584EC9D}" type="slidenum">
              <a:rPr lang="en-GB" altLang="en-US" smtClean="0"/>
              <a:pPr>
                <a:spcAft>
                  <a:spcPts val="600"/>
                </a:spcAft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25874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2F210-4DF0-4752-BF80-8A62E475B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sz="3600" dirty="0"/>
              <a:t>CLASS ACTIVITY- Group 15 Minutes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15AFA-12C9-0F46-D232-8F36B4E0D4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9248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Discuss the power and expectations of different stakeholders: </a:t>
            </a:r>
          </a:p>
          <a:p>
            <a:r>
              <a:rPr lang="en-GB" dirty="0"/>
              <a:t>Share Holders</a:t>
            </a:r>
          </a:p>
          <a:p>
            <a:r>
              <a:rPr lang="en-GB" dirty="0"/>
              <a:t>Public</a:t>
            </a:r>
          </a:p>
          <a:p>
            <a:r>
              <a:rPr lang="en-GB" dirty="0"/>
              <a:t>Staff </a:t>
            </a:r>
          </a:p>
          <a:p>
            <a:r>
              <a:rPr lang="en-GB" dirty="0"/>
              <a:t>Competitors</a:t>
            </a:r>
          </a:p>
          <a:p>
            <a:r>
              <a:rPr lang="en-GB" dirty="0"/>
              <a:t>Banks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9D5C9C-D194-0B0A-EEF9-DAC07209D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53CD0C-3E42-47BF-9138-06D985153946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67455D-7E62-1641-C8C1-67CAC68BC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52638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A3011C93-C871-4078-B62F-81645F355AC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5800" y="1600200"/>
            <a:ext cx="7772400" cy="1143000"/>
          </a:xfrm>
          <a:solidFill>
            <a:schemeClr val="accent1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>
                <a:latin typeface="Arial" pitchFamily="34" charset="0"/>
              </a:rPr>
              <a:t>CRITICAL QUESTION</a:t>
            </a:r>
            <a:endParaRPr lang="en-US" altLang="en-US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A9081157-CB29-4BCB-B0BE-F0567420657C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370013" y="3744913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solidFill>
                  <a:schemeClr val="bg1"/>
                </a:solidFill>
                <a:latin typeface="Comic Sans MS" pitchFamily="66" charset="0"/>
              </a:rPr>
              <a:t>WHO IS A STAKEHOLDER?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solidFill>
                  <a:schemeClr val="bg1"/>
                </a:solidFill>
                <a:latin typeface="Comic Sans MS" pitchFamily="66" charset="0"/>
              </a:rPr>
              <a:t>IS THERE RANKING OF STAKEHOLDER INTERESTS</a:t>
            </a:r>
            <a:r>
              <a:rPr lang="en-US" altLang="en-US" dirty="0">
                <a:latin typeface="Comic Sans MS" pitchFamily="66" charset="0"/>
              </a:rPr>
              <a:t>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EB619-C4C0-4876-8107-3650EF083D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F8858-E502-4E71-933C-1900D49384AE}" type="datetime1">
              <a:rPr lang="en-GB" altLang="en-US" smtClean="0"/>
              <a:t>18/12/2024</a:t>
            </a:fld>
            <a:endParaRPr lang="en-GB" altLang="en-US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095478C0-2091-4A5F-8F13-408E848630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Meeting the needs of stakeholders</a:t>
            </a:r>
          </a:p>
        </p:txBody>
      </p:sp>
      <p:sp>
        <p:nvSpPr>
          <p:cNvPr id="2053" name="Rectangle 5">
            <a:extLst>
              <a:ext uri="{FF2B5EF4-FFF2-40B4-BE49-F238E27FC236}">
                <a16:creationId xmlns:a16="http://schemas.microsoft.com/office/drawing/2014/main" id="{4203C716-2D51-4175-9134-42EE8EAF43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Stakeholders are groups of people who have an interest in a business organisation</a:t>
            </a:r>
          </a:p>
          <a:p>
            <a:r>
              <a:rPr lang="en-GB" altLang="en-US"/>
              <a:t>They can be seen as being either external to the organisation or internal</a:t>
            </a:r>
          </a:p>
          <a:p>
            <a:r>
              <a:rPr lang="en-GB" altLang="en-US"/>
              <a:t>Some may be both!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64DCDEB-93F7-450B-9BC3-87842A0C8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4636F2-51FB-4D8D-AC16-87DF660F0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F5D58-0F9C-4445-81CE-8C6C04215B76}" type="datetime1">
              <a:rPr lang="en-GB" altLang="en-US" smtClean="0"/>
              <a:t>18/12/2024</a:t>
            </a:fld>
            <a:endParaRPr lang="en-GB" altLang="en-US"/>
          </a:p>
        </p:txBody>
      </p:sp>
      <p:sp>
        <p:nvSpPr>
          <p:cNvPr id="4098" name="Rectangle 2">
            <a:extLst>
              <a:ext uri="{FF2B5EF4-FFF2-40B4-BE49-F238E27FC236}">
                <a16:creationId xmlns:a16="http://schemas.microsoft.com/office/drawing/2014/main" id="{F8A6D15B-43BB-4969-AF01-9A948B8814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Internal stakeholders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736F7559-891C-4FCA-AF7E-7320D4D030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/>
              <a:t>Those who are members of the organisation</a:t>
            </a:r>
          </a:p>
          <a:p>
            <a:endParaRPr lang="en-GB" altLang="en-US"/>
          </a:p>
          <a:p>
            <a:r>
              <a:rPr lang="en-GB" altLang="en-US"/>
              <a:t>Owners</a:t>
            </a:r>
          </a:p>
          <a:p>
            <a:r>
              <a:rPr lang="en-GB" altLang="en-US"/>
              <a:t>Shareholders</a:t>
            </a:r>
          </a:p>
          <a:p>
            <a:r>
              <a:rPr lang="en-GB" altLang="en-US"/>
              <a:t>Managers</a:t>
            </a:r>
          </a:p>
          <a:p>
            <a:r>
              <a:rPr lang="en-GB" altLang="en-US"/>
              <a:t>Employees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50B57F1-D2B0-4F21-B9A1-9BA58E2C2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50740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36666B-9A5F-4A7F-93BF-F490292C3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8E283-985E-481A-AA39-64B5EE8116BC}" type="datetime1">
              <a:rPr lang="en-GB" altLang="en-US" smtClean="0"/>
              <a:t>18/12/2024</a:t>
            </a:fld>
            <a:endParaRPr lang="en-GB" altLang="en-US"/>
          </a:p>
        </p:txBody>
      </p:sp>
      <p:sp>
        <p:nvSpPr>
          <p:cNvPr id="5122" name="Rectangle 2">
            <a:extLst>
              <a:ext uri="{FF2B5EF4-FFF2-40B4-BE49-F238E27FC236}">
                <a16:creationId xmlns:a16="http://schemas.microsoft.com/office/drawing/2014/main" id="{8AB6718F-2763-46BD-AE95-661325ACB9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External Stakeholders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DB1689B5-6DBC-43AF-8C8B-98C5A275F7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/>
              <a:t>Those who are not part of the organisation</a:t>
            </a:r>
          </a:p>
          <a:p>
            <a:endParaRPr lang="en-GB" altLang="en-US"/>
          </a:p>
          <a:p>
            <a:r>
              <a:rPr lang="en-GB" altLang="en-US"/>
              <a:t>Customers</a:t>
            </a:r>
          </a:p>
          <a:p>
            <a:r>
              <a:rPr lang="en-GB" altLang="en-US"/>
              <a:t>Suppliers</a:t>
            </a:r>
          </a:p>
          <a:p>
            <a:r>
              <a:rPr lang="en-GB" altLang="en-US"/>
              <a:t>Community</a:t>
            </a:r>
          </a:p>
          <a:p>
            <a:r>
              <a:rPr lang="en-GB" altLang="en-US"/>
              <a:t>Government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5588238-BE15-4B5A-AF5D-8D781195A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5FEEBA-3FD1-4BFA-86B2-B756C5A2CA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3E96D-744B-41CA-9F6B-5EFC707C8DBA}" type="datetime1">
              <a:rPr lang="en-GB" altLang="en-US" smtClean="0"/>
              <a:t>18/12/2024</a:t>
            </a:fld>
            <a:endParaRPr lang="en-GB" altLang="en-US"/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3A493F94-0E3E-47F5-901C-0FD9112E1F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Internal and External Stakeholders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496ED910-E518-480A-827E-7A791B35D1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1417638"/>
            <a:ext cx="8713663" cy="4099595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/>
              <a:t>Examples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	Staff or shareholders who are also local residents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Other examples?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FC666B8-7542-4D0E-94C0-84D91C423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30652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43A82E-3DC5-4D77-8476-00FE66ABD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B02AC-B45F-429E-B29C-9CD4472FBA6E}" type="datetime1">
              <a:rPr lang="en-GB" altLang="en-US" smtClean="0"/>
              <a:t>18/12/2024</a:t>
            </a:fld>
            <a:endParaRPr lang="en-GB" altLang="en-US"/>
          </a:p>
        </p:txBody>
      </p:sp>
      <p:sp>
        <p:nvSpPr>
          <p:cNvPr id="7170" name="Rectangle 2">
            <a:extLst>
              <a:ext uri="{FF2B5EF4-FFF2-40B4-BE49-F238E27FC236}">
                <a16:creationId xmlns:a16="http://schemas.microsoft.com/office/drawing/2014/main" id="{C3BE38D8-A069-4545-A305-F39B8B417A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– Owners &amp; Shareholders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358847E6-A113-46FB-8D59-051052F66D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Number of owners and the roles they carry out differ according to the size of the firm</a:t>
            </a:r>
          </a:p>
          <a:p>
            <a:r>
              <a:rPr lang="en-GB" altLang="en-US" dirty="0"/>
              <a:t>Small businesses – one owner</a:t>
            </a:r>
          </a:p>
          <a:p>
            <a:r>
              <a:rPr lang="en-GB" altLang="en-US" dirty="0"/>
              <a:t>Large firm – could be thousands of shareholders who each own a small part of the business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1775BC7-BD9B-41DC-9DA5-840CD4DE5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64341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8A9668-9987-4978-A8BA-D7E8C8DE8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C2555-6F6E-40AD-8508-FF26BE986830}" type="datetime1">
              <a:rPr lang="en-GB" altLang="en-US" smtClean="0"/>
              <a:t>18/12/2024</a:t>
            </a:fld>
            <a:endParaRPr lang="en-GB" altLang="en-US"/>
          </a:p>
        </p:txBody>
      </p:sp>
      <p:sp>
        <p:nvSpPr>
          <p:cNvPr id="9218" name="Rectangle 2">
            <a:extLst>
              <a:ext uri="{FF2B5EF4-FFF2-40B4-BE49-F238E27FC236}">
                <a16:creationId xmlns:a16="http://schemas.microsoft.com/office/drawing/2014/main" id="{2D6140B6-6CEB-48E6-9B9D-6608E5C1B9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- Managers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95DE984-2460-4CE6-9D06-85F4900C76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Organise</a:t>
            </a:r>
          </a:p>
          <a:p>
            <a:r>
              <a:rPr lang="en-GB" altLang="en-US" dirty="0"/>
              <a:t>Make decisions</a:t>
            </a:r>
          </a:p>
          <a:p>
            <a:r>
              <a:rPr lang="en-GB" altLang="en-US" dirty="0"/>
              <a:t>Plan</a:t>
            </a:r>
          </a:p>
          <a:p>
            <a:r>
              <a:rPr lang="en-GB" altLang="en-US" dirty="0"/>
              <a:t>Control</a:t>
            </a:r>
          </a:p>
          <a:p>
            <a:r>
              <a:rPr lang="en-GB" altLang="en-US" dirty="0"/>
              <a:t>Are accountable to the owner(s)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787A2C5-E3AE-4B5C-8D75-94BEADA54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6937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5B9642-9035-4552-8D5C-70A48C98CE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6660F-46DC-4D05-98BE-EB19680DCD36}" type="datetime1">
              <a:rPr lang="en-GB" altLang="en-US" smtClean="0"/>
              <a:t>18/12/2024</a:t>
            </a:fld>
            <a:endParaRPr lang="en-GB" altLang="en-US"/>
          </a:p>
        </p:txBody>
      </p:sp>
      <p:sp>
        <p:nvSpPr>
          <p:cNvPr id="10242" name="Rectangle 2">
            <a:extLst>
              <a:ext uri="{FF2B5EF4-FFF2-40B4-BE49-F238E27FC236}">
                <a16:creationId xmlns:a16="http://schemas.microsoft.com/office/drawing/2014/main" id="{98CF0574-221B-416A-A3FD-492BFD289D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- Employees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183CB2B8-A5A9-4E20-AD48-E80252FC03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A business needs staff to carry out its activities</a:t>
            </a:r>
          </a:p>
          <a:p>
            <a:r>
              <a:rPr lang="en-GB" altLang="en-US" dirty="0"/>
              <a:t>Employees agree to work for a certain number of hours in return for a wage</a:t>
            </a:r>
          </a:p>
          <a:p>
            <a:r>
              <a:rPr lang="en-GB" altLang="en-US" dirty="0"/>
              <a:t>Pay levels vary with skills, qualifications, age, location, types of work and industry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D7E4918-9B8A-44CA-BA7C-81984B7596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42555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B0CD72-3F14-4691-9F94-33598F7884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FBCC0-6842-44A8-8CB4-6225E1A88AD2}" type="datetime1">
              <a:rPr lang="en-GB" altLang="en-US" smtClean="0"/>
              <a:t>18/12/2024</a:t>
            </a:fld>
            <a:endParaRPr lang="en-GB" altLang="en-US"/>
          </a:p>
        </p:txBody>
      </p:sp>
      <p:sp>
        <p:nvSpPr>
          <p:cNvPr id="11266" name="Rectangle 2">
            <a:extLst>
              <a:ext uri="{FF2B5EF4-FFF2-40B4-BE49-F238E27FC236}">
                <a16:creationId xmlns:a16="http://schemas.microsoft.com/office/drawing/2014/main" id="{427AFF54-D2FE-4598-A1AD-6853CCC8249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- customers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233132E4-0117-4583-92B9-6B9995D561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Customers buy the goods or services produced by firms</a:t>
            </a:r>
          </a:p>
          <a:p>
            <a:r>
              <a:rPr lang="en-GB" altLang="en-US" dirty="0"/>
              <a:t>May be individuals or other businesses</a:t>
            </a:r>
          </a:p>
          <a:p>
            <a:r>
              <a:rPr lang="en-GB" altLang="en-US" dirty="0"/>
              <a:t>Firms must understand and meet the needs of customers, otherwise they will fail to make a profit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EA2E1CE-EB27-4328-9021-73F9453AB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33639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8D7D66-7FD6-4AC9-975A-B709EE9AF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D70AD-311D-4FBF-8539-FB21383BA020}" type="datetime1">
              <a:rPr lang="en-GB" altLang="en-US" smtClean="0"/>
              <a:t>18/12/2024</a:t>
            </a:fld>
            <a:endParaRPr lang="en-GB" altLang="en-US"/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955D9853-E3E7-45EB-A70F-A3867EAC57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- Community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19E49C55-3FF9-4503-AF74-8EE9A3E781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Local community may provide many of the firm’s staff and customers</a:t>
            </a:r>
          </a:p>
          <a:p>
            <a:r>
              <a:rPr lang="en-GB" altLang="en-US" dirty="0"/>
              <a:t>The business often supplies goods and services vital to the local area</a:t>
            </a:r>
          </a:p>
          <a:p>
            <a:r>
              <a:rPr lang="en-GB" altLang="en-US" dirty="0"/>
              <a:t>But at times the community can feel aggrieved by some aspects of what a firm does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3B55956-A46B-43EF-BCFC-351F932EC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33344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F25282-CF86-4F9E-BA61-D3E4A5877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5D18C-2362-4278-AF19-90E23DDAC3D3}" type="datetime1">
              <a:rPr lang="en-GB" altLang="en-US" smtClean="0"/>
              <a:t>18/12/2024</a:t>
            </a:fld>
            <a:endParaRPr lang="en-GB" altLang="en-US"/>
          </a:p>
        </p:txBody>
      </p:sp>
      <p:sp>
        <p:nvSpPr>
          <p:cNvPr id="14338" name="Rectangle 2">
            <a:extLst>
              <a:ext uri="{FF2B5EF4-FFF2-40B4-BE49-F238E27FC236}">
                <a16:creationId xmlns:a16="http://schemas.microsoft.com/office/drawing/2014/main" id="{6A288FE3-97DA-47FB-85CE-DC620228F6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_ Government 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E11BB349-EC2D-4D30-9C28-9E200058FE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Economic policies affect firm’s costs (taxation, interest rates)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Legislation regulates what a business can do in areas like the environment and health &amp; safety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Successful firms are good for governments as they create wealth and employment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814521E-0095-4354-AF73-D6FE15079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9193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FB614-CA44-4BDC-BDBB-B61089471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85127-E4C4-461B-A930-D3C81D4E0C41}" type="datetime1">
              <a:rPr lang="en-GB" altLang="en-US" smtClean="0"/>
              <a:t>18/12/2024</a:t>
            </a:fld>
            <a:endParaRPr lang="en-GB" altLang="en-US"/>
          </a:p>
        </p:txBody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id="{2B7AA234-FBF9-47D3-81F0-008B0A4497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- Suppliers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CA0D2CB0-569C-4629-A7F7-99AAA003A0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dirty="0"/>
              <a:t>Firms get the resources they need to produce goods and services from suppliers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Businesses should have effective relationships with their suppliers in order to get quality resources at reasonable prices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Two way process – suppliers depend on the firms they supply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D3EEF19-7DBC-4ACA-A7AE-C260180E8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47111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C71E42A2-5865-43FC-82D7-E7B770FE0F0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755650" y="2276475"/>
            <a:ext cx="7772400" cy="1143000"/>
          </a:xfrm>
          <a:solidFill>
            <a:schemeClr val="accent1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solidFill>
                  <a:schemeClr val="bg1"/>
                </a:solidFill>
              </a:rPr>
              <a:t>CRITICAL QUESTION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6D0495C5-5850-4703-8692-D051438377F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370013" y="3744913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Can Morality Be Legislated?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388456A4-0DEE-4EE0-AD51-038EC0A77C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600" dirty="0">
                <a:latin typeface="Arial" pitchFamily="34" charset="0"/>
              </a:rPr>
              <a:t>MITIGATION</a:t>
            </a:r>
            <a:endParaRPr lang="en-US" altLang="en-US" dirty="0"/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271DDFA4-ABF3-4137-9379-E40451994AD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Policy in Place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Assigned Responsibility for Enforcement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Control of Deviants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Communicated to Organization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Control (Audits/Monitoring)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Appropriate Discipline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Respond Appropriately if Violation Occurs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DD5F7E-A27D-41FE-BAD2-F19601DAA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A26A6D-0884-4BD2-BA88-DED76A034F55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827AC22-0D77-4965-B1F9-2C8D6B9E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24</a:t>
            </a:fld>
            <a:endParaRPr lang="en-GB" alt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/>
          </p:cNvSpPr>
          <p:nvPr>
            <p:ph type="title"/>
          </p:nvPr>
        </p:nvSpPr>
        <p:spPr>
          <a:xfrm>
            <a:off x="838200" y="332656"/>
            <a:ext cx="7772400" cy="1224136"/>
          </a:xfrm>
          <a:solidFill>
            <a:srgbClr val="00B0F0"/>
          </a:solidFill>
        </p:spPr>
        <p:txBody>
          <a:bodyPr/>
          <a:lstStyle/>
          <a:p>
            <a:pPr eaLnBrk="1" hangingPunct="1"/>
            <a:r>
              <a:rPr lang="en-US" altLang="en-US" sz="3600" dirty="0">
                <a:latin typeface="Arial" pitchFamily="34" charset="0"/>
              </a:rPr>
              <a:t>The Parable of the Sadhu</a:t>
            </a:r>
            <a:br>
              <a:rPr lang="en-US" altLang="en-US" sz="3600" dirty="0">
                <a:latin typeface="Arial" pitchFamily="34" charset="0"/>
              </a:rPr>
            </a:br>
            <a:r>
              <a:rPr lang="en-US" altLang="en-US" sz="3200" dirty="0">
                <a:latin typeface="Arial" pitchFamily="34" charset="0"/>
              </a:rPr>
              <a:t>Bowen H. McCoy</a:t>
            </a:r>
            <a:endParaRPr lang="en-US" altLang="en-US" dirty="0"/>
          </a:p>
        </p:txBody>
      </p:sp>
      <p:sp>
        <p:nvSpPr>
          <p:cNvPr id="14339" name="Rectangle 3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4174232" cy="3680048"/>
          </a:xfrm>
        </p:spPr>
        <p:txBody>
          <a:bodyPr/>
          <a:lstStyle/>
          <a:p>
            <a:pPr eaLnBrk="1" hangingPunct="1"/>
            <a:r>
              <a:rPr lang="en-US" altLang="en-US" sz="2000" dirty="0">
                <a:latin typeface="Comic Sans MS" pitchFamily="66" charset="0"/>
              </a:rPr>
              <a:t>cause you to loose the Once in a lifetime trip to the Himalayas. Travel a well used trail</a:t>
            </a:r>
          </a:p>
          <a:p>
            <a:pPr eaLnBrk="1" hangingPunct="1"/>
            <a:r>
              <a:rPr lang="en-US" altLang="en-US" sz="2000" dirty="0">
                <a:latin typeface="Comic Sans MS" pitchFamily="66" charset="0"/>
              </a:rPr>
              <a:t>Found a half naked holy man in the snow</a:t>
            </a:r>
          </a:p>
          <a:p>
            <a:pPr eaLnBrk="1" hangingPunct="1"/>
            <a:r>
              <a:rPr lang="en-US" altLang="en-US" sz="2000" dirty="0">
                <a:latin typeface="Comic Sans MS" pitchFamily="66" charset="0"/>
              </a:rPr>
              <a:t>Do you take him back to a village? Do you care for him? Both option would  opportunity to make your once in a lifetime climb.</a:t>
            </a:r>
          </a:p>
        </p:txBody>
      </p:sp>
      <p:graphicFrame>
        <p:nvGraphicFramePr>
          <p:cNvPr id="36868" name="Object 4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5988050" y="3095625"/>
          <a:ext cx="1128713" cy="1884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Art" r:id="rId3" imgW="1128370" imgH="1884578" progId="MS_ClipArt_Gallery.2">
                  <p:embed/>
                </p:oleObj>
              </mc:Choice>
              <mc:Fallback>
                <p:oleObj name="ClipArt" r:id="rId3" imgW="1128370" imgH="1884578" progId="MS_ClipArt_Gallery.2">
                  <p:embed/>
                  <p:pic>
                    <p:nvPicPr>
                      <p:cNvPr id="36868" name="Object 4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88050" y="3095625"/>
                        <a:ext cx="1128713" cy="1884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AB2702-3F56-4FA0-8787-0816CF8A5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DDC08D-3777-403A-8C59-68DFDBE71CDF}" type="datetime1">
              <a:rPr lang="en-GB" altLang="en-US" smtClean="0"/>
              <a:t>18/12/2024</a:t>
            </a:fld>
            <a:endParaRPr lang="en-US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CF96BD5-67D3-471A-A009-2E001AB3A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7AB7E-BBC8-4DE1-929E-23D993ED6626}" type="slidenum">
              <a:rPr lang="en-US" altLang="en-US" smtClean="0"/>
              <a:pPr/>
              <a:t>25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31FEE67E-F555-4CE6-8E11-5F9E84845B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QUESTIONS RAISED?</a:t>
            </a:r>
          </a:p>
        </p:txBody>
      </p:sp>
      <p:sp>
        <p:nvSpPr>
          <p:cNvPr id="15363" name="Rectangle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US" altLang="en-US" sz="2400" dirty="0">
                <a:latin typeface="+mj-lt"/>
                <a:cs typeface="Calibri" panose="020F0502020204030204" pitchFamily="34" charset="0"/>
              </a:rPr>
              <a:t>Is no single person responsible when there is a group?</a:t>
            </a:r>
          </a:p>
          <a:p>
            <a:pPr eaLnBrk="1" hangingPunct="1"/>
            <a:r>
              <a:rPr lang="en-US" altLang="en-US" sz="2400" dirty="0">
                <a:latin typeface="+mj-lt"/>
                <a:cs typeface="Calibri" panose="020F0502020204030204" pitchFamily="34" charset="0"/>
              </a:rPr>
              <a:t>Do we make decisions based on ethnic considerations?</a:t>
            </a:r>
          </a:p>
          <a:p>
            <a:pPr eaLnBrk="1" hangingPunct="1"/>
            <a:r>
              <a:rPr lang="en-US" altLang="en-US" sz="2400" dirty="0">
                <a:latin typeface="+mj-lt"/>
                <a:cs typeface="Calibri" panose="020F0502020204030204" pitchFamily="34" charset="0"/>
              </a:rPr>
              <a:t>Can a superordinate goal allow for moral slippage?</a:t>
            </a:r>
          </a:p>
          <a:p>
            <a:pPr eaLnBrk="1" hangingPunct="1"/>
            <a:r>
              <a:rPr lang="en-US" altLang="en-US" sz="2400" dirty="0">
                <a:latin typeface="+mj-lt"/>
                <a:cs typeface="Calibri" panose="020F0502020204030204" pitchFamily="34" charset="0"/>
              </a:rPr>
              <a:t>Is their an institutional or group ethic strong than an individual ethic?</a:t>
            </a:r>
          </a:p>
          <a:p>
            <a:pPr eaLnBrk="1" hangingPunct="1"/>
            <a:r>
              <a:rPr lang="en-US" altLang="en-US" sz="2400" dirty="0">
                <a:latin typeface="+mj-lt"/>
                <a:cs typeface="Calibri" panose="020F0502020204030204" pitchFamily="34" charset="0"/>
              </a:rPr>
              <a:t>How much effort is enough to satisfy your moral obligation?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3F2CC9-0FBD-4479-ABE2-C4E85B21C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FB03E1-DF42-48F4-8B00-810302328D81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CAFDCD8-FE12-4B98-BAF3-779D5A5B4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26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0E224473-28CF-4743-8873-62FA0C8447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600" dirty="0">
                <a:latin typeface="Arial" pitchFamily="34" charset="0"/>
              </a:rPr>
              <a:t>SOME OBSERVATIONS</a:t>
            </a:r>
            <a:endParaRPr lang="en-US" altLang="en-US" dirty="0"/>
          </a:p>
        </p:txBody>
      </p:sp>
      <p:sp>
        <p:nvSpPr>
          <p:cNvPr id="16387" name="Rectangle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Organizations without a history of mutually accepted shared values tend to come apart during stress.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People in touch with core values can deal with change, ambiguity, stress, and tough times.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People tend avoid the ambiguous yet that is what tends to be the most rewarding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Individuals need organizational support to act morally.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E2595B-EDE9-432F-8D91-13D03EA88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866AD-D3C2-40ED-98A5-3AC3A3883E22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0B1084D-198F-4073-AC15-1D1267D17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27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8554F-7305-4A46-B313-0BDFBEBF0F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40FFE-505E-43DC-8FEB-872337C34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600201"/>
            <a:ext cx="8928992" cy="3917032"/>
          </a:xfrm>
        </p:spPr>
        <p:txBody>
          <a:bodyPr/>
          <a:lstStyle/>
          <a:p>
            <a:r>
              <a:rPr lang="en-US" dirty="0"/>
              <a:t>At the end of the session, you should be able to demonstrate that you:</a:t>
            </a:r>
          </a:p>
          <a:p>
            <a:endParaRPr lang="en-US" dirty="0"/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identify different groups of stakeholders and the potential impact on change management activities on these groups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772AC7-52DF-433A-8A91-E8780F7FB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9E78884-7ADF-4DC6-AF50-5089FEB8FC33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4E04AE-7BAC-4BE8-AF1C-B3FF7C4B5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420629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6B5EC-D03B-A333-759D-58FC70556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6032E2-BFE0-C7CF-57BF-93B9187028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400" dirty="0"/>
              <a:t>Armstrong, M. (2016) Armstrong’s handbook of management and leadership for HR : developing effective people skills for better leadership and management . Fourth edition. London, England ; </a:t>
            </a:r>
          </a:p>
          <a:p>
            <a:endParaRPr lang="en-GB" sz="1400" dirty="0"/>
          </a:p>
          <a:p>
            <a:r>
              <a:rPr lang="en-GB" sz="1400" dirty="0"/>
              <a:t>Kotter, J.P. (2012) Leading change [electronic resource] . Boston, Massachusetts :, Harvard Business Review Press.</a:t>
            </a:r>
          </a:p>
          <a:p>
            <a:endParaRPr lang="en-GB" sz="1400" dirty="0"/>
          </a:p>
          <a:p>
            <a:r>
              <a:rPr lang="en-GB" sz="1400" dirty="0"/>
              <a:t>R. Henderson, R. Gulati, &amp; M. Tushman (eds.) (2015) Leading sustainable change : an organizational perspective . First edition. Oxford :, Oxford University Press.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A9FA58-9241-95E0-3B09-0C2450F6E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53CD0C-3E42-47BF-9138-06D985153946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97DC16-63B3-D376-7FA1-00B008127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8381414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370</TotalTime>
  <Words>1109</Words>
  <Application>Microsoft Office PowerPoint</Application>
  <PresentationFormat>On-screen Show (4:3)</PresentationFormat>
  <Paragraphs>197</Paragraphs>
  <Slides>29</Slides>
  <Notes>12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Arial</vt:lpstr>
      <vt:lpstr>Arial</vt:lpstr>
      <vt:lpstr>Calibri</vt:lpstr>
      <vt:lpstr>Comic Sans MS</vt:lpstr>
      <vt:lpstr>Myriad Pro</vt:lpstr>
      <vt:lpstr>Times New Roman</vt:lpstr>
      <vt:lpstr>SftWP July 15</vt:lpstr>
      <vt:lpstr>ClipArt</vt:lpstr>
      <vt:lpstr>BMSW 6003 Leading &amp; Implementing Change   Week 4 Session 2  Stakeholder Theory of the Modern Corporation</vt:lpstr>
      <vt:lpstr>Learning Aims</vt:lpstr>
      <vt:lpstr>Stakeholders</vt:lpstr>
      <vt:lpstr>Milton (Friedman) vs. Edward (Freeman)</vt:lpstr>
      <vt:lpstr>Characteristics of stakeholders?</vt:lpstr>
      <vt:lpstr>Edwards Freeman’s arguments and Proposals for Corporations</vt:lpstr>
      <vt:lpstr>Stakeholder Interest</vt:lpstr>
      <vt:lpstr>Stakeholders and corporate responsibility</vt:lpstr>
      <vt:lpstr>CLASS ACTIVITY  10 min- stakeholder Analysis</vt:lpstr>
      <vt:lpstr>CLASS ACTIVITY- Group 15 Minutes </vt:lpstr>
      <vt:lpstr>CRITICAL QUESTION</vt:lpstr>
      <vt:lpstr>Meeting the needs of stakeholders</vt:lpstr>
      <vt:lpstr>Internal stakeholders</vt:lpstr>
      <vt:lpstr>External Stakeholders</vt:lpstr>
      <vt:lpstr>Internal and External Stakeholders</vt:lpstr>
      <vt:lpstr>Characteristics of Stakeholders – Owners &amp; Shareholders</vt:lpstr>
      <vt:lpstr>Characteristics of Stakeholders - Managers</vt:lpstr>
      <vt:lpstr>Characteristics of Stakeholders - Employees</vt:lpstr>
      <vt:lpstr>Characteristics of Stakeholders - customers</vt:lpstr>
      <vt:lpstr>Characteristics of Stakeholders - Community</vt:lpstr>
      <vt:lpstr>Characteristics of Stakeholders _ Government </vt:lpstr>
      <vt:lpstr>Characteristics of Stakeholders - Suppliers</vt:lpstr>
      <vt:lpstr>CRITICAL QUESTION</vt:lpstr>
      <vt:lpstr>MITIGATION</vt:lpstr>
      <vt:lpstr>The Parable of the Sadhu Bowen H. McCoy</vt:lpstr>
      <vt:lpstr>QUESTIONS RAISED?</vt:lpstr>
      <vt:lpstr>SOME OBSERVATIONS</vt:lpstr>
      <vt:lpstr>Learning Outcomes</vt:lpstr>
      <vt:lpstr>References </vt:lpstr>
    </vt:vector>
  </TitlesOfParts>
  <Company>CSU Sacramento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Stakeholder Theory of the Modern Corporation R. Edward Freeman</dc:title>
  <dc:creator>CSU User</dc:creator>
  <cp:lastModifiedBy>Nadeem Mirza</cp:lastModifiedBy>
  <cp:revision>11</cp:revision>
  <dcterms:created xsi:type="dcterms:W3CDTF">2001-06-15T22:11:35Z</dcterms:created>
  <dcterms:modified xsi:type="dcterms:W3CDTF">2024-12-18T13:34:54Z</dcterms:modified>
</cp:coreProperties>
</file>