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7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200" b="1" i="0">
                <a:solidFill>
                  <a:schemeClr val="tx1"/>
                </a:solidFill>
                <a:latin typeface="Courier New"/>
                <a:cs typeface="Courier Ne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10/20/26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5405"/>
          </a:xfrm>
          <a:custGeom>
            <a:avLst/>
            <a:gdLst/>
            <a:ahLst/>
            <a:cxnLst/>
            <a:rect l="l" t="t" r="r" b="b"/>
            <a:pathLst>
              <a:path w="9144000" h="5145405">
                <a:moveTo>
                  <a:pt x="9144000" y="0"/>
                </a:moveTo>
                <a:lnTo>
                  <a:pt x="0" y="0"/>
                </a:lnTo>
                <a:lnTo>
                  <a:pt x="0" y="5145024"/>
                </a:lnTo>
                <a:lnTo>
                  <a:pt x="9144000" y="5145024"/>
                </a:lnTo>
                <a:lnTo>
                  <a:pt x="9144000" y="0"/>
                </a:lnTo>
                <a:close/>
              </a:path>
            </a:pathLst>
          </a:custGeom>
          <a:solidFill>
            <a:srgbClr val="2239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3581400" y="1551431"/>
            <a:ext cx="5562600" cy="3594100"/>
          </a:xfrm>
          <a:custGeom>
            <a:avLst/>
            <a:gdLst/>
            <a:ahLst/>
            <a:cxnLst/>
            <a:rect l="l" t="t" r="r" b="b"/>
            <a:pathLst>
              <a:path w="5562600" h="3594100">
                <a:moveTo>
                  <a:pt x="5562600" y="0"/>
                </a:moveTo>
                <a:lnTo>
                  <a:pt x="0" y="3593591"/>
                </a:lnTo>
                <a:lnTo>
                  <a:pt x="5562600" y="3593591"/>
                </a:lnTo>
                <a:lnTo>
                  <a:pt x="5562600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825495"/>
            <a:ext cx="7370445" cy="2319655"/>
          </a:xfrm>
          <a:custGeom>
            <a:avLst/>
            <a:gdLst/>
            <a:ahLst/>
            <a:cxnLst/>
            <a:rect l="l" t="t" r="r" b="b"/>
            <a:pathLst>
              <a:path w="7370445" h="2319654">
                <a:moveTo>
                  <a:pt x="0" y="0"/>
                </a:moveTo>
                <a:lnTo>
                  <a:pt x="0" y="2319527"/>
                </a:lnTo>
                <a:lnTo>
                  <a:pt x="7370064" y="2319527"/>
                </a:lnTo>
                <a:lnTo>
                  <a:pt x="0" y="0"/>
                </a:lnTo>
                <a:close/>
              </a:path>
            </a:pathLst>
          </a:custGeom>
          <a:solidFill>
            <a:srgbClr val="C4A05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5023"/>
          </a:xfrm>
          <a:prstGeom prst="rect">
            <a:avLst/>
          </a:prstGeom>
        </p:spPr>
      </p:pic>
      <p:sp>
        <p:nvSpPr>
          <p:cNvPr id="20" name="bg object 20"/>
          <p:cNvSpPr/>
          <p:nvPr/>
        </p:nvSpPr>
        <p:spPr>
          <a:xfrm>
            <a:off x="204215" y="207263"/>
            <a:ext cx="8735695" cy="4730750"/>
          </a:xfrm>
          <a:custGeom>
            <a:avLst/>
            <a:gdLst/>
            <a:ahLst/>
            <a:cxnLst/>
            <a:rect l="l" t="t" r="r" b="b"/>
            <a:pathLst>
              <a:path w="8735695" h="4730750">
                <a:moveTo>
                  <a:pt x="8735568" y="0"/>
                </a:moveTo>
                <a:lnTo>
                  <a:pt x="0" y="0"/>
                </a:lnTo>
                <a:lnTo>
                  <a:pt x="0" y="4730496"/>
                </a:lnTo>
                <a:lnTo>
                  <a:pt x="8735568" y="4730496"/>
                </a:lnTo>
                <a:lnTo>
                  <a:pt x="87355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1" i="0">
                <a:solidFill>
                  <a:schemeClr val="tx1"/>
                </a:solidFill>
                <a:latin typeface="Courier New"/>
                <a:cs typeface="Courier Ne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10/20/26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1" i="0">
                <a:solidFill>
                  <a:schemeClr val="tx1"/>
                </a:solidFill>
                <a:latin typeface="Courier New"/>
                <a:cs typeface="Courier Ne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10/20/26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1" i="0">
                <a:solidFill>
                  <a:schemeClr val="tx1"/>
                </a:solidFill>
                <a:latin typeface="Courier New"/>
                <a:cs typeface="Courier Ne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10/20/26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10/20/26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29818" y="290017"/>
            <a:ext cx="10932363" cy="666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200" b="1" i="0">
                <a:solidFill>
                  <a:schemeClr val="tx1"/>
                </a:solidFill>
                <a:latin typeface="Courier New"/>
                <a:cs typeface="Courier Ne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7872" y="1346613"/>
            <a:ext cx="8070215" cy="2586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10/20/26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ms.trussell.org.uk/sites/default/files/2026-09/Trussell%20Hunger%20in%20Wales%202025.pdf" TargetMode="External"/><Relationship Id="rId2" Type="http://schemas.openxmlformats.org/officeDocument/2006/relationships/hyperlink" Target="https://www.nhs.uk/live-well/eat-well/how-to-eat-a-balanced-diet/eating-a-balanced-diet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wales/welsh-index-multiple-deprivation-wimd-2025-results-report-overall-index-html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ontiersin.org/journals/public-health/articles/10.3389/fpubh.2022.931116/full" TargetMode="External"/><Relationship Id="rId2" Type="http://schemas.openxmlformats.org/officeDocument/2006/relationships/hyperlink" Target="https://www.cambridge.org/core/journals/nutrition-research-reviews/article/addressing-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dpi.com/2071-1050/15/7/6149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ustainablerecovery.ca/post/stages-of-change-model" TargetMode="External"/><Relationship Id="rId3" Type="http://schemas.openxmlformats.org/officeDocument/2006/relationships/hyperlink" Target="https://www.worldhappiness.report/ed/2025/sharing-meals-with-others-how-sharing-meals-supports-happiness-and-social-connections/" TargetMode="External"/><Relationship Id="rId7" Type="http://schemas.openxmlformats.org/officeDocument/2006/relationships/hyperlink" Target="https://pmc.ncbi.nlm.nih.gov/articles/PMC7322666/" TargetMode="External"/><Relationship Id="rId2" Type="http://schemas.openxmlformats.org/officeDocument/2006/relationships/hyperlink" Target="https://www.pembee.app/blog/cooking-class-lesson-pla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mc.ncbi.nlm.nih.gov/articles/PMC11272221/" TargetMode="External"/><Relationship Id="rId5" Type="http://schemas.openxmlformats.org/officeDocument/2006/relationships/hyperlink" Target="https://www.ncbi.nlm.nih.gov/books/NBK606120/" TargetMode="External"/><Relationship Id="rId4" Type="http://schemas.openxmlformats.org/officeDocument/2006/relationships/hyperlink" Target="https://www.nutritionist-resource.org.uk/articles/the-gut-brain-connection-how-microbiome-health-affects-your-mood" TargetMode="External"/><Relationship Id="rId9" Type="http://schemas.openxmlformats.org/officeDocument/2006/relationships/hyperlink" Target="https://vasustore.com/blogs/health/10-healthy-habits-everyone-should-follow?srsltid=AU7gw4WTI0S27K4IljFyGrxW1AIR6vNp-zmTF3CtzSqk41JF-wXDIb-h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2711" y="579792"/>
            <a:ext cx="3776472" cy="146252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3361944" y="2438400"/>
            <a:ext cx="1801495" cy="1801495"/>
            <a:chOff x="3361944" y="2438400"/>
            <a:chExt cx="1801495" cy="180149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83280" y="2459735"/>
              <a:ext cx="487425" cy="4876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363468" y="2439923"/>
              <a:ext cx="1798320" cy="1798320"/>
            </a:xfrm>
            <a:custGeom>
              <a:avLst/>
              <a:gdLst/>
              <a:ahLst/>
              <a:cxnLst/>
              <a:rect l="l" t="t" r="r" b="b"/>
              <a:pathLst>
                <a:path w="1798320" h="1798320">
                  <a:moveTo>
                    <a:pt x="0" y="0"/>
                  </a:moveTo>
                  <a:lnTo>
                    <a:pt x="1798320" y="0"/>
                  </a:lnTo>
                </a:path>
                <a:path w="1798320" h="1798320">
                  <a:moveTo>
                    <a:pt x="0" y="0"/>
                  </a:moveTo>
                  <a:lnTo>
                    <a:pt x="0" y="1798320"/>
                  </a:lnTo>
                </a:path>
                <a:path w="1798320" h="1798320">
                  <a:moveTo>
                    <a:pt x="0" y="1798320"/>
                  </a:moveTo>
                  <a:lnTo>
                    <a:pt x="1798320" y="1798320"/>
                  </a:lnTo>
                </a:path>
                <a:path w="1798320" h="1798320">
                  <a:moveTo>
                    <a:pt x="1798320" y="1798320"/>
                  </a:moveTo>
                  <a:lnTo>
                    <a:pt x="1798320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8068056" y="2438400"/>
            <a:ext cx="1801495" cy="1801495"/>
            <a:chOff x="8068056" y="2438400"/>
            <a:chExt cx="1801495" cy="1801495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89392" y="2459735"/>
              <a:ext cx="487425" cy="48767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8069580" y="2439923"/>
              <a:ext cx="1798320" cy="1798320"/>
            </a:xfrm>
            <a:custGeom>
              <a:avLst/>
              <a:gdLst/>
              <a:ahLst/>
              <a:cxnLst/>
              <a:rect l="l" t="t" r="r" b="b"/>
              <a:pathLst>
                <a:path w="1798320" h="1798320">
                  <a:moveTo>
                    <a:pt x="0" y="0"/>
                  </a:moveTo>
                  <a:lnTo>
                    <a:pt x="1798320" y="0"/>
                  </a:lnTo>
                </a:path>
                <a:path w="1798320" h="1798320">
                  <a:moveTo>
                    <a:pt x="0" y="0"/>
                  </a:moveTo>
                  <a:lnTo>
                    <a:pt x="0" y="1798320"/>
                  </a:lnTo>
                </a:path>
                <a:path w="1798320" h="1798320">
                  <a:moveTo>
                    <a:pt x="0" y="1798320"/>
                  </a:moveTo>
                  <a:lnTo>
                    <a:pt x="1798320" y="1798320"/>
                  </a:lnTo>
                </a:path>
                <a:path w="1798320" h="1798320">
                  <a:moveTo>
                    <a:pt x="1798320" y="1798320"/>
                  </a:moveTo>
                  <a:lnTo>
                    <a:pt x="1798320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979801" y="4687951"/>
            <a:ext cx="2560955" cy="62166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515620" marR="5080" indent="-503555">
              <a:lnSpc>
                <a:spcPts val="2300"/>
              </a:lnSpc>
              <a:spcBef>
                <a:spcPts val="250"/>
              </a:spcBef>
            </a:pPr>
            <a:r>
              <a:rPr sz="2000" b="1" dirty="0">
                <a:latin typeface="Arial"/>
                <a:cs typeface="Arial"/>
              </a:rPr>
              <a:t>Component</a:t>
            </a:r>
            <a:r>
              <a:rPr sz="2000" b="1" spc="-5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1:</a:t>
            </a:r>
            <a:r>
              <a:rPr sz="2000" b="1" spc="-60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Group </a:t>
            </a:r>
            <a:r>
              <a:rPr sz="2000" b="1" spc="-10" dirty="0">
                <a:latin typeface="Arial"/>
                <a:cs typeface="Arial"/>
              </a:rPr>
              <a:t>Presentation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40626" y="4687951"/>
            <a:ext cx="3857625" cy="915035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marL="12065" marR="5080" algn="ctr">
              <a:lnSpc>
                <a:spcPct val="96000"/>
              </a:lnSpc>
              <a:spcBef>
                <a:spcPts val="185"/>
              </a:spcBef>
            </a:pPr>
            <a:r>
              <a:rPr sz="2000" b="1" dirty="0">
                <a:latin typeface="Arial"/>
                <a:cs typeface="Arial"/>
              </a:rPr>
              <a:t>Social</a:t>
            </a:r>
            <a:r>
              <a:rPr sz="2000" b="1" spc="-5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Epidemiology</a:t>
            </a:r>
            <a:r>
              <a:rPr sz="2000" b="1" spc="-7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and</a:t>
            </a:r>
            <a:r>
              <a:rPr sz="2000" b="1" spc="-75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Public </a:t>
            </a:r>
            <a:r>
              <a:rPr sz="2000" b="1" dirty="0">
                <a:latin typeface="Arial"/>
                <a:cs typeface="Arial"/>
              </a:rPr>
              <a:t>Health</a:t>
            </a:r>
            <a:r>
              <a:rPr sz="2000" b="1" spc="-40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Development (LCHS7000_LON)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643470" y="1024889"/>
          <a:ext cx="10904855" cy="49910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879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16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863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2200" b="1" dirty="0">
                          <a:latin typeface="Arial"/>
                          <a:cs typeface="Arial"/>
                        </a:rPr>
                        <a:t>Programme</a:t>
                      </a:r>
                      <a:r>
                        <a:rPr sz="2200" b="1" spc="1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spc="-50" dirty="0">
                          <a:latin typeface="Arial"/>
                          <a:cs typeface="Arial"/>
                        </a:rPr>
                        <a:t>:</a:t>
                      </a:r>
                      <a:endParaRPr sz="2200">
                        <a:latin typeface="Arial"/>
                        <a:cs typeface="Arial"/>
                      </a:endParaRPr>
                    </a:p>
                  </a:txBody>
                  <a:tcPr marL="0" marR="0" marT="81915" marB="0">
                    <a:lnT w="19050">
                      <a:solidFill>
                        <a:srgbClr val="155F82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581660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2200" b="1" dirty="0">
                          <a:latin typeface="Arial"/>
                          <a:cs typeface="Arial"/>
                        </a:rPr>
                        <a:t>MSc</a:t>
                      </a:r>
                      <a:r>
                        <a:rPr sz="2200" b="1" spc="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dirty="0">
                          <a:latin typeface="Arial"/>
                          <a:cs typeface="Arial"/>
                        </a:rPr>
                        <a:t>Public</a:t>
                      </a:r>
                      <a:r>
                        <a:rPr sz="2200" b="1" spc="1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dirty="0">
                          <a:latin typeface="Arial"/>
                          <a:cs typeface="Arial"/>
                        </a:rPr>
                        <a:t>Health</a:t>
                      </a:r>
                      <a:r>
                        <a:rPr sz="2200" b="1" spc="1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2200" b="1" spc="1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dirty="0">
                          <a:latin typeface="Arial"/>
                          <a:cs typeface="Arial"/>
                        </a:rPr>
                        <a:t>Social</a:t>
                      </a:r>
                      <a:r>
                        <a:rPr sz="2200" b="1" spc="1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dirty="0">
                          <a:latin typeface="Arial"/>
                          <a:cs typeface="Arial"/>
                        </a:rPr>
                        <a:t>Care</a:t>
                      </a:r>
                      <a:r>
                        <a:rPr sz="2200" b="1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2200" b="1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spc="-10" dirty="0">
                          <a:latin typeface="Arial"/>
                          <a:cs typeface="Arial"/>
                        </a:rPr>
                        <a:t>Practice</a:t>
                      </a:r>
                      <a:endParaRPr sz="2200">
                        <a:latin typeface="Arial"/>
                        <a:cs typeface="Arial"/>
                      </a:endParaRPr>
                    </a:p>
                  </a:txBody>
                  <a:tcPr marL="0" marR="0" marT="81915" marB="0">
                    <a:lnT w="19050">
                      <a:solidFill>
                        <a:srgbClr val="155F82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68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Module</a:t>
                      </a:r>
                      <a:r>
                        <a:rPr sz="20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20" dirty="0">
                          <a:latin typeface="Arial"/>
                          <a:cs typeface="Arial"/>
                        </a:rPr>
                        <a:t>Name: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62865" marB="0">
                    <a:lnB w="9525">
                      <a:solidFill>
                        <a:srgbClr val="155F8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8166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Social</a:t>
                      </a:r>
                      <a:r>
                        <a:rPr sz="2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Epidemiology</a:t>
                      </a:r>
                      <a:r>
                        <a:rPr sz="20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20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Public</a:t>
                      </a:r>
                      <a:r>
                        <a:rPr sz="2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Health</a:t>
                      </a:r>
                      <a:r>
                        <a:rPr sz="20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Development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62865" marB="0">
                    <a:lnB w="9525">
                      <a:solidFill>
                        <a:srgbClr val="155F8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165"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Module</a:t>
                      </a:r>
                      <a:r>
                        <a:rPr sz="20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Code</a:t>
                      </a:r>
                      <a:r>
                        <a:rPr sz="20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0" dirty="0">
                          <a:latin typeface="Arial"/>
                          <a:cs typeface="Arial"/>
                        </a:rPr>
                        <a:t>: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7150" marB="0">
                    <a:lnT w="9525">
                      <a:solidFill>
                        <a:srgbClr val="155F82"/>
                      </a:solidFill>
                      <a:prstDash val="solid"/>
                    </a:lnT>
                    <a:solidFill>
                      <a:srgbClr val="C1E4F5"/>
                    </a:solidFill>
                  </a:tcPr>
                </a:tc>
                <a:tc>
                  <a:txBody>
                    <a:bodyPr/>
                    <a:lstStyle/>
                    <a:p>
                      <a:pPr marL="645160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2000" spc="-10" dirty="0">
                          <a:latin typeface="Arial"/>
                          <a:cs typeface="Arial"/>
                        </a:rPr>
                        <a:t>LCHS7000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7150" marB="0">
                    <a:lnT w="9525">
                      <a:solidFill>
                        <a:srgbClr val="155F82"/>
                      </a:solidFill>
                      <a:prstDash val="solid"/>
                    </a:lnT>
                    <a:solidFill>
                      <a:srgbClr val="C1E4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59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Assignment</a:t>
                      </a:r>
                      <a:r>
                        <a:rPr sz="20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0" dirty="0">
                          <a:latin typeface="Arial"/>
                          <a:cs typeface="Arial"/>
                        </a:rPr>
                        <a:t>: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7150" marB="0">
                    <a:lnB w="9525">
                      <a:solidFill>
                        <a:srgbClr val="155F8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81660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Component</a:t>
                      </a:r>
                      <a:r>
                        <a:rPr sz="20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1:</a:t>
                      </a:r>
                      <a:r>
                        <a:rPr sz="2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Group</a:t>
                      </a:r>
                      <a:r>
                        <a:rPr sz="20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Presentation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7150" marB="0">
                    <a:lnB w="9525">
                      <a:solidFill>
                        <a:srgbClr val="155F8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5330"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Student</a:t>
                      </a:r>
                      <a:r>
                        <a:rPr sz="20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Name: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Student</a:t>
                      </a:r>
                      <a:r>
                        <a:rPr sz="2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ID</a:t>
                      </a:r>
                      <a:r>
                        <a:rPr sz="20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Number: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7785" marB="0">
                    <a:lnT w="9525">
                      <a:solidFill>
                        <a:srgbClr val="155F82"/>
                      </a:solidFill>
                      <a:prstDash val="solid"/>
                    </a:lnT>
                    <a:solidFill>
                      <a:srgbClr val="C1E4F5"/>
                    </a:solidFill>
                  </a:tcPr>
                </a:tc>
                <a:tc>
                  <a:txBody>
                    <a:bodyPr/>
                    <a:lstStyle/>
                    <a:p>
                      <a:pPr marL="645160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Kati</a:t>
                      </a:r>
                      <a:r>
                        <a:rPr sz="20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Nehme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645160">
                        <a:lnSpc>
                          <a:spcPct val="100000"/>
                        </a:lnSpc>
                      </a:pPr>
                      <a:r>
                        <a:rPr sz="2000" spc="-10" dirty="0">
                          <a:latin typeface="Arial"/>
                          <a:cs typeface="Arial"/>
                        </a:rPr>
                        <a:t>2224741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7785" marB="0">
                    <a:lnT w="9525">
                      <a:solidFill>
                        <a:srgbClr val="155F82"/>
                      </a:solidFill>
                      <a:prstDash val="solid"/>
                    </a:lnT>
                    <a:solidFill>
                      <a:srgbClr val="C1E4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59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Student</a:t>
                      </a:r>
                      <a:r>
                        <a:rPr sz="20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Name: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Student</a:t>
                      </a:r>
                      <a:r>
                        <a:rPr sz="20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Number: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7785" marB="0">
                    <a:lnB w="9525">
                      <a:solidFill>
                        <a:srgbClr val="155F8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81660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sz="2000" spc="-10" dirty="0">
                          <a:latin typeface="Arial"/>
                          <a:cs typeface="Arial"/>
                        </a:rPr>
                        <a:t>Yashkumar</a:t>
                      </a:r>
                      <a:r>
                        <a:rPr sz="2000" spc="-1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Patel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581660">
                        <a:lnSpc>
                          <a:spcPct val="100000"/>
                        </a:lnSpc>
                      </a:pPr>
                      <a:r>
                        <a:rPr sz="2000" spc="-10" dirty="0">
                          <a:latin typeface="Arial"/>
                          <a:cs typeface="Arial"/>
                        </a:rPr>
                        <a:t>2612316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7785" marB="0">
                    <a:lnB w="9525">
                      <a:solidFill>
                        <a:srgbClr val="155F8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40765"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Student</a:t>
                      </a:r>
                      <a:r>
                        <a:rPr sz="20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Name: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Student</a:t>
                      </a:r>
                      <a:r>
                        <a:rPr sz="20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number: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8419" marB="0">
                    <a:lnT w="9525">
                      <a:solidFill>
                        <a:srgbClr val="155F82"/>
                      </a:solidFill>
                      <a:prstDash val="solid"/>
                    </a:lnT>
                    <a:solidFill>
                      <a:srgbClr val="C1E4F5"/>
                    </a:solidFill>
                  </a:tcPr>
                </a:tc>
                <a:tc>
                  <a:txBody>
                    <a:bodyPr/>
                    <a:lstStyle/>
                    <a:p>
                      <a:pPr marL="64516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2000" spc="-30" dirty="0">
                          <a:latin typeface="Arial"/>
                          <a:cs typeface="Arial"/>
                        </a:rPr>
                        <a:t>Tatiana</a:t>
                      </a:r>
                      <a:r>
                        <a:rPr sz="20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Nedorea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645160">
                        <a:lnSpc>
                          <a:spcPct val="100000"/>
                        </a:lnSpc>
                      </a:pPr>
                      <a:r>
                        <a:rPr sz="2000" spc="-10" dirty="0">
                          <a:latin typeface="Arial"/>
                          <a:cs typeface="Arial"/>
                        </a:rPr>
                        <a:t>2608447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8419" marB="0">
                    <a:lnT w="9525">
                      <a:solidFill>
                        <a:srgbClr val="155F82"/>
                      </a:solidFill>
                      <a:prstDash val="solid"/>
                    </a:lnT>
                    <a:solidFill>
                      <a:srgbClr val="C1E4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6395">
                <a:tc>
                  <a:txBody>
                    <a:bodyPr/>
                    <a:lstStyle/>
                    <a:p>
                      <a:pPr>
                        <a:lnSpc>
                          <a:spcPts val="2325"/>
                        </a:lnSpc>
                        <a:spcBef>
                          <a:spcPts val="459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Lecturer</a:t>
                      </a:r>
                      <a:r>
                        <a:rPr sz="20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20" dirty="0">
                          <a:latin typeface="Arial"/>
                          <a:cs typeface="Arial"/>
                        </a:rPr>
                        <a:t>name: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8419" marB="0"/>
                </a:tc>
                <a:tc>
                  <a:txBody>
                    <a:bodyPr/>
                    <a:lstStyle/>
                    <a:p>
                      <a:pPr marL="581660">
                        <a:lnSpc>
                          <a:spcPts val="2325"/>
                        </a:lnSpc>
                        <a:spcBef>
                          <a:spcPts val="459"/>
                        </a:spcBef>
                      </a:pPr>
                      <a:r>
                        <a:rPr sz="2000" spc="-10" dirty="0">
                          <a:latin typeface="Arial"/>
                          <a:cs typeface="Arial"/>
                        </a:rPr>
                        <a:t>Muhammad</a:t>
                      </a:r>
                      <a:r>
                        <a:rPr sz="2000" spc="-1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10" dirty="0">
                          <a:latin typeface="Arial"/>
                          <a:cs typeface="Arial"/>
                        </a:rPr>
                        <a:t>Aliyu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8419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728465" y="639902"/>
            <a:ext cx="1685289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Times New Roman"/>
                <a:cs typeface="Times New Roman"/>
              </a:rPr>
              <a:t>Introduction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4527" y="1481327"/>
            <a:ext cx="3340608" cy="3044952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012438" y="1234187"/>
            <a:ext cx="4733925" cy="3228340"/>
          </a:xfrm>
          <a:prstGeom prst="rect">
            <a:avLst/>
          </a:prstGeom>
        </p:spPr>
        <p:txBody>
          <a:bodyPr vert="horz" wrap="square" lIns="0" tIns="120014" rIns="0" bIns="0" rtlCol="0">
            <a:spAutoFit/>
          </a:bodyPr>
          <a:lstStyle/>
          <a:p>
            <a:pPr marL="328930" indent="-316230" algn="just">
              <a:lnSpc>
                <a:spcPct val="100000"/>
              </a:lnSpc>
              <a:spcBef>
                <a:spcPts val="944"/>
              </a:spcBef>
              <a:buChar char="●"/>
              <a:tabLst>
                <a:tab pos="328930" algn="l"/>
              </a:tabLst>
            </a:pPr>
            <a:r>
              <a:rPr sz="1400" dirty="0">
                <a:latin typeface="Times New Roman"/>
                <a:cs typeface="Times New Roman"/>
              </a:rPr>
              <a:t>“Proper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diet”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“nutrition”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are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important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for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healthy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living,</a:t>
            </a:r>
            <a:endParaRPr sz="1400">
              <a:latin typeface="Times New Roman"/>
              <a:cs typeface="Times New Roman"/>
            </a:endParaRPr>
          </a:p>
          <a:p>
            <a:pPr marL="329565" algn="just">
              <a:lnSpc>
                <a:spcPct val="100000"/>
              </a:lnSpc>
              <a:spcBef>
                <a:spcPts val="840"/>
              </a:spcBef>
            </a:pPr>
            <a:r>
              <a:rPr sz="1400" dirty="0">
                <a:latin typeface="Times New Roman"/>
                <a:cs typeface="Times New Roman"/>
              </a:rPr>
              <a:t>growth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10" dirty="0">
                <a:latin typeface="Times New Roman"/>
                <a:cs typeface="Times New Roman"/>
              </a:rPr>
              <a:t> prevention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diet-</a:t>
            </a:r>
            <a:r>
              <a:rPr sz="1400" dirty="0">
                <a:latin typeface="Times New Roman"/>
                <a:cs typeface="Times New Roman"/>
              </a:rPr>
              <a:t>related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disorders.</a:t>
            </a:r>
            <a:endParaRPr sz="1400">
              <a:latin typeface="Times New Roman"/>
              <a:cs typeface="Times New Roman"/>
            </a:endParaRPr>
          </a:p>
          <a:p>
            <a:pPr marL="329565" marR="5080" indent="-317500" algn="just">
              <a:lnSpc>
                <a:spcPct val="150100"/>
              </a:lnSpc>
              <a:spcBef>
                <a:spcPts val="5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A</a:t>
            </a:r>
            <a:r>
              <a:rPr sz="1400" spc="3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balanced</a:t>
            </a:r>
            <a:r>
              <a:rPr sz="1400" spc="3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diet</a:t>
            </a:r>
            <a:r>
              <a:rPr sz="1400" spc="3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gives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3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human</a:t>
            </a:r>
            <a:r>
              <a:rPr sz="1400" spc="3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body</a:t>
            </a:r>
            <a:r>
              <a:rPr sz="1400" spc="3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3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“energy”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and </a:t>
            </a:r>
            <a:r>
              <a:rPr sz="1400" dirty="0">
                <a:latin typeface="Times New Roman"/>
                <a:cs typeface="Times New Roman"/>
              </a:rPr>
              <a:t>“nutrients”</a:t>
            </a:r>
            <a:r>
              <a:rPr sz="1400" spc="26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for</a:t>
            </a:r>
            <a:r>
              <a:rPr sz="1400" spc="25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a</a:t>
            </a:r>
            <a:r>
              <a:rPr sz="1400" spc="25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healthy</a:t>
            </a:r>
            <a:r>
              <a:rPr sz="1400" spc="25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life</a:t>
            </a:r>
            <a:r>
              <a:rPr sz="1400" spc="254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both</a:t>
            </a:r>
            <a:r>
              <a:rPr sz="1400" spc="25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“physically”</a:t>
            </a:r>
            <a:r>
              <a:rPr sz="1400" spc="254" dirty="0">
                <a:latin typeface="Times New Roman"/>
                <a:cs typeface="Times New Roman"/>
              </a:rPr>
              <a:t>  </a:t>
            </a:r>
            <a:r>
              <a:rPr sz="1400" spc="-25" dirty="0">
                <a:latin typeface="Times New Roman"/>
                <a:cs typeface="Times New Roman"/>
              </a:rPr>
              <a:t>and </a:t>
            </a:r>
            <a:r>
              <a:rPr sz="1400" spc="-10" dirty="0">
                <a:latin typeface="Times New Roman"/>
                <a:cs typeface="Times New Roman"/>
              </a:rPr>
              <a:t>“mentally”.</a:t>
            </a:r>
            <a:endParaRPr sz="1400">
              <a:latin typeface="Times New Roman"/>
              <a:cs typeface="Times New Roman"/>
            </a:endParaRPr>
          </a:p>
          <a:p>
            <a:pPr marL="328930" indent="-316230" algn="just">
              <a:lnSpc>
                <a:spcPct val="100000"/>
              </a:lnSpc>
              <a:spcBef>
                <a:spcPts val="840"/>
              </a:spcBef>
              <a:buChar char="●"/>
              <a:tabLst>
                <a:tab pos="328930" algn="l"/>
              </a:tabLst>
            </a:pPr>
            <a:r>
              <a:rPr sz="1400" dirty="0">
                <a:latin typeface="Times New Roman"/>
                <a:cs typeface="Times New Roman"/>
              </a:rPr>
              <a:t>High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consumption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3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sugar</a:t>
            </a:r>
            <a:r>
              <a:rPr sz="1400" spc="3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3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low</a:t>
            </a:r>
            <a:r>
              <a:rPr sz="1400" spc="3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intake</a:t>
            </a:r>
            <a:r>
              <a:rPr sz="1400" spc="3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fruits</a:t>
            </a:r>
            <a:r>
              <a:rPr sz="1400" spc="365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and</a:t>
            </a:r>
            <a:endParaRPr sz="1400">
              <a:latin typeface="Times New Roman"/>
              <a:cs typeface="Times New Roman"/>
            </a:endParaRPr>
          </a:p>
          <a:p>
            <a:pPr marL="329565" algn="just">
              <a:lnSpc>
                <a:spcPct val="100000"/>
              </a:lnSpc>
              <a:spcBef>
                <a:spcPts val="840"/>
              </a:spcBef>
            </a:pPr>
            <a:r>
              <a:rPr sz="1400" spc="-10" dirty="0">
                <a:latin typeface="Times New Roman"/>
                <a:cs typeface="Times New Roman"/>
              </a:rPr>
              <a:t>vegetables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can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lead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higher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</a:t>
            </a:r>
            <a:r>
              <a:rPr sz="1400" spc="-10" dirty="0">
                <a:latin typeface="Times New Roman"/>
                <a:cs typeface="Times New Roman"/>
              </a:rPr>
              <a:t> risks.</a:t>
            </a:r>
            <a:endParaRPr sz="1400">
              <a:latin typeface="Times New Roman"/>
              <a:cs typeface="Times New Roman"/>
            </a:endParaRPr>
          </a:p>
          <a:p>
            <a:pPr marL="329565" marR="5080" indent="-317500" algn="just">
              <a:lnSpc>
                <a:spcPct val="150100"/>
              </a:lnSpc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awareness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campaigns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are</a:t>
            </a:r>
            <a:r>
              <a:rPr sz="1400" spc="1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educational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7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involve </a:t>
            </a:r>
            <a:r>
              <a:rPr sz="1400" dirty="0">
                <a:latin typeface="Times New Roman"/>
                <a:cs typeface="Times New Roman"/>
              </a:rPr>
              <a:t>practical</a:t>
            </a:r>
            <a:r>
              <a:rPr sz="1400" spc="14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activities</a:t>
            </a:r>
            <a:r>
              <a:rPr sz="1400" spc="16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5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communities</a:t>
            </a:r>
            <a:r>
              <a:rPr sz="1400" spc="17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for</a:t>
            </a:r>
            <a:r>
              <a:rPr sz="1400" spc="14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healthier</a:t>
            </a:r>
            <a:r>
              <a:rPr sz="1400" spc="165" dirty="0">
                <a:latin typeface="Times New Roman"/>
                <a:cs typeface="Times New Roman"/>
              </a:rPr>
              <a:t>  </a:t>
            </a:r>
            <a:r>
              <a:rPr sz="1400" spc="-20" dirty="0">
                <a:latin typeface="Times New Roman"/>
                <a:cs typeface="Times New Roman"/>
              </a:rPr>
              <a:t>food </a:t>
            </a:r>
            <a:r>
              <a:rPr sz="1400" spc="-10" dirty="0">
                <a:latin typeface="Times New Roman"/>
                <a:cs typeface="Times New Roman"/>
              </a:rPr>
              <a:t>choices.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176324" y="795273"/>
            <a:ext cx="262255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0" dirty="0">
                <a:solidFill>
                  <a:srgbClr val="404040"/>
                </a:solidFill>
                <a:latin typeface="Arial"/>
                <a:cs typeface="Arial"/>
              </a:rPr>
              <a:t>Contents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2840482" y="2058161"/>
          <a:ext cx="6612255" cy="41586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61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19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1066165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Slide</a:t>
                      </a:r>
                      <a:r>
                        <a:rPr sz="20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title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E2F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Slide</a:t>
                      </a:r>
                      <a:r>
                        <a:rPr sz="20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25" dirty="0">
                          <a:latin typeface="Arial"/>
                          <a:cs typeface="Arial"/>
                        </a:rPr>
                        <a:t>no.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895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E2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40"/>
                        </a:spcBef>
                        <a:tabLst>
                          <a:tab pos="1452880" algn="l"/>
                          <a:tab pos="2812415" algn="l"/>
                        </a:tabLst>
                      </a:pPr>
                      <a:r>
                        <a:rPr sz="1800" spc="-10" dirty="0">
                          <a:latin typeface="Arial"/>
                          <a:cs typeface="Arial"/>
                        </a:rPr>
                        <a:t>Behaviour,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	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population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	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and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target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activity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spc="-50" dirty="0">
                          <a:latin typeface="Arial"/>
                          <a:cs typeface="Arial"/>
                        </a:rPr>
                        <a:t>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84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Activity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details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E2F5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spc="-50" dirty="0">
                          <a:latin typeface="Arial"/>
                          <a:cs typeface="Arial"/>
                        </a:rPr>
                        <a:t>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E2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spc="-10" dirty="0">
                          <a:latin typeface="Arial"/>
                          <a:cs typeface="Arial"/>
                        </a:rPr>
                        <a:t>Rationale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spc="-50" dirty="0">
                          <a:latin typeface="Arial"/>
                          <a:cs typeface="Arial"/>
                        </a:rPr>
                        <a:t>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National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guidelines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&amp;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statistics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E2F5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spc="-50" dirty="0">
                          <a:latin typeface="Arial"/>
                          <a:cs typeface="Arial"/>
                        </a:rPr>
                        <a:t>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E2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40"/>
                        </a:spcBef>
                        <a:tabLst>
                          <a:tab pos="2228215" algn="l"/>
                        </a:tabLst>
                      </a:pPr>
                      <a:r>
                        <a:rPr sz="1800" spc="-10" dirty="0">
                          <a:latin typeface="Arial"/>
                          <a:cs typeface="Arial"/>
                        </a:rPr>
                        <a:t>Short-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	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long-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term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r>
                        <a:rPr sz="1800" spc="-10" dirty="0">
                          <a:latin typeface="Arial"/>
                          <a:cs typeface="Arial"/>
                        </a:rPr>
                        <a:t>consequences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800" spc="-50" dirty="0">
                          <a:latin typeface="Arial"/>
                          <a:cs typeface="Arial"/>
                        </a:rPr>
                        <a:t>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84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Aims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campaign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benefits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9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E2F5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800" spc="-50" dirty="0">
                          <a:latin typeface="Arial"/>
                          <a:cs typeface="Arial"/>
                        </a:rPr>
                        <a:t>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9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E2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84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Reference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List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9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800" spc="-50" dirty="0">
                          <a:latin typeface="Arial"/>
                          <a:cs typeface="Arial"/>
                        </a:rPr>
                        <a:t>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19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object 2"/>
          <p:cNvGrpSpPr/>
          <p:nvPr/>
        </p:nvGrpSpPr>
        <p:grpSpPr>
          <a:xfrm>
            <a:off x="0" y="6333744"/>
            <a:ext cx="12192000" cy="524510"/>
            <a:chOff x="0" y="6333744"/>
            <a:chExt cx="12192000" cy="524510"/>
          </a:xfrm>
        </p:grpSpPr>
        <p:sp>
          <p:nvSpPr>
            <p:cNvPr id="3" name="object 3"/>
            <p:cNvSpPr/>
            <p:nvPr/>
          </p:nvSpPr>
          <p:spPr>
            <a:xfrm>
              <a:off x="3047" y="6400799"/>
              <a:ext cx="12189460" cy="457200"/>
            </a:xfrm>
            <a:custGeom>
              <a:avLst/>
              <a:gdLst/>
              <a:ahLst/>
              <a:cxnLst/>
              <a:rect l="l" t="t" r="r" b="b"/>
              <a:pathLst>
                <a:path w="12189460" h="457200">
                  <a:moveTo>
                    <a:pt x="12188952" y="0"/>
                  </a:moveTo>
                  <a:lnTo>
                    <a:pt x="0" y="0"/>
                  </a:lnTo>
                  <a:lnTo>
                    <a:pt x="0" y="457199"/>
                  </a:lnTo>
                  <a:lnTo>
                    <a:pt x="12188952" y="45719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2583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33744"/>
              <a:ext cx="12189460" cy="64135"/>
            </a:xfrm>
            <a:custGeom>
              <a:avLst/>
              <a:gdLst/>
              <a:ahLst/>
              <a:cxnLst/>
              <a:rect l="l" t="t" r="r" b="b"/>
              <a:pathLst>
                <a:path w="12189460" h="64135">
                  <a:moveTo>
                    <a:pt x="12188952" y="0"/>
                  </a:moveTo>
                  <a:lnTo>
                    <a:pt x="0" y="0"/>
                  </a:lnTo>
                  <a:lnTo>
                    <a:pt x="0" y="64007"/>
                  </a:lnTo>
                  <a:lnTo>
                    <a:pt x="12188952" y="64007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1CAC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176324" y="309117"/>
            <a:ext cx="9358630" cy="1362075"/>
          </a:xfrm>
          <a:prstGeom prst="rect">
            <a:avLst/>
          </a:prstGeom>
        </p:spPr>
        <p:txBody>
          <a:bodyPr vert="horz" wrap="square" lIns="0" tIns="138430" rIns="0" bIns="0" rtlCol="0">
            <a:spAutoFit/>
          </a:bodyPr>
          <a:lstStyle/>
          <a:p>
            <a:pPr marL="12700" marR="5080">
              <a:lnSpc>
                <a:spcPts val="4760"/>
              </a:lnSpc>
              <a:spcBef>
                <a:spcPts val="1090"/>
              </a:spcBef>
            </a:pPr>
            <a:r>
              <a:rPr sz="4800" spc="-75" dirty="0">
                <a:solidFill>
                  <a:srgbClr val="404040"/>
                </a:solidFill>
                <a:latin typeface="Arial"/>
                <a:cs typeface="Arial"/>
              </a:rPr>
              <a:t>Behaviour,</a:t>
            </a:r>
            <a:r>
              <a:rPr sz="4800" spc="-2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4800" spc="-55" dirty="0">
                <a:solidFill>
                  <a:srgbClr val="404040"/>
                </a:solidFill>
                <a:latin typeface="Arial"/>
                <a:cs typeface="Arial"/>
              </a:rPr>
              <a:t>population</a:t>
            </a:r>
            <a:r>
              <a:rPr sz="4800" spc="-2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4800" dirty="0">
                <a:solidFill>
                  <a:srgbClr val="404040"/>
                </a:solidFill>
                <a:latin typeface="Arial"/>
                <a:cs typeface="Arial"/>
              </a:rPr>
              <a:t>and</a:t>
            </a:r>
            <a:r>
              <a:rPr sz="4800" spc="-26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4800" spc="-10" dirty="0">
                <a:solidFill>
                  <a:srgbClr val="404040"/>
                </a:solidFill>
                <a:latin typeface="Arial"/>
                <a:cs typeface="Arial"/>
              </a:rPr>
              <a:t>target activity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24104" y="1915795"/>
            <a:ext cx="5542915" cy="12122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Clr>
                <a:srgbClr val="1CACE3"/>
              </a:buClr>
              <a:buChar char="●"/>
              <a:tabLst>
                <a:tab pos="355600" algn="l"/>
              </a:tabLst>
            </a:pP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Health</a:t>
            </a:r>
            <a:r>
              <a:rPr sz="1700" spc="-7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behaviour</a:t>
            </a:r>
            <a:r>
              <a:rPr sz="1700" spc="-6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improvement</a:t>
            </a:r>
            <a:r>
              <a:rPr sz="1700" spc="-7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area:</a:t>
            </a:r>
            <a:r>
              <a:rPr sz="1700" spc="-6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spc="-10" dirty="0">
                <a:solidFill>
                  <a:srgbClr val="404040"/>
                </a:solidFill>
                <a:latin typeface="Arial"/>
                <a:cs typeface="Arial"/>
              </a:rPr>
              <a:t>Nutrition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1CACE3"/>
              </a:buClr>
              <a:buFont typeface="Arial"/>
              <a:buChar char="●"/>
            </a:pPr>
            <a:endParaRPr sz="1700">
              <a:latin typeface="Arial"/>
              <a:cs typeface="Arial"/>
            </a:endParaRPr>
          </a:p>
          <a:p>
            <a:pPr marL="355600" marR="5080" indent="-343535">
              <a:lnSpc>
                <a:spcPct val="130100"/>
              </a:lnSpc>
              <a:spcBef>
                <a:spcPts val="5"/>
              </a:spcBef>
              <a:buClr>
                <a:srgbClr val="1CACE3"/>
              </a:buClr>
              <a:buChar char="●"/>
              <a:tabLst>
                <a:tab pos="355600" algn="l"/>
                <a:tab pos="1186180" algn="l"/>
                <a:tab pos="2475230" algn="l"/>
                <a:tab pos="3714750" algn="l"/>
                <a:tab pos="4374515" algn="l"/>
              </a:tabLst>
            </a:pP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Target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population: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individuals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700" spc="-20" dirty="0">
                <a:solidFill>
                  <a:srgbClr val="404040"/>
                </a:solidFill>
                <a:latin typeface="Arial"/>
                <a:cs typeface="Arial"/>
              </a:rPr>
              <a:t>from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low-income,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communities</a:t>
            </a:r>
            <a:r>
              <a:rPr sz="1700" spc="-5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in</a:t>
            </a:r>
            <a:r>
              <a:rPr sz="1700" spc="-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spc="-20" dirty="0">
                <a:solidFill>
                  <a:srgbClr val="404040"/>
                </a:solidFill>
                <a:latin typeface="Arial"/>
                <a:cs typeface="Arial"/>
              </a:rPr>
              <a:t>Wales</a:t>
            </a:r>
            <a:endParaRPr sz="17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068948" y="2505582"/>
            <a:ext cx="85661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deprived</a:t>
            </a:r>
            <a:endParaRPr sz="17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4104" y="3356838"/>
            <a:ext cx="6603365" cy="2217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3535" algn="just">
              <a:lnSpc>
                <a:spcPct val="130000"/>
              </a:lnSpc>
              <a:spcBef>
                <a:spcPts val="100"/>
              </a:spcBef>
              <a:buClr>
                <a:srgbClr val="1CACE3"/>
              </a:buClr>
              <a:buChar char="●"/>
              <a:tabLst>
                <a:tab pos="355600" algn="l"/>
              </a:tabLst>
            </a:pP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Wales’</a:t>
            </a:r>
            <a:r>
              <a:rPr sz="1700" spc="18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deprived</a:t>
            </a:r>
            <a:r>
              <a:rPr sz="1700" spc="2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communities:</a:t>
            </a:r>
            <a:r>
              <a:rPr sz="1700" spc="2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5</a:t>
            </a:r>
            <a:r>
              <a:rPr sz="1700" spc="2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times</a:t>
            </a:r>
            <a:r>
              <a:rPr sz="1700" spc="23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more</a:t>
            </a:r>
            <a:r>
              <a:rPr sz="1700" spc="2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likely</a:t>
            </a:r>
            <a:r>
              <a:rPr sz="1700" spc="2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to</a:t>
            </a:r>
            <a:r>
              <a:rPr sz="1700" spc="25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face</a:t>
            </a:r>
            <a:r>
              <a:rPr sz="1700" spc="25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spc="-20" dirty="0">
                <a:solidFill>
                  <a:srgbClr val="404040"/>
                </a:solidFill>
                <a:latin typeface="Arial"/>
                <a:cs typeface="Arial"/>
              </a:rPr>
              <a:t>food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insecurity</a:t>
            </a:r>
            <a:r>
              <a:rPr sz="1700" spc="250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and</a:t>
            </a:r>
            <a:r>
              <a:rPr sz="1700" spc="26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affordability</a:t>
            </a:r>
            <a:r>
              <a:rPr sz="1700" spc="254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issues</a:t>
            </a:r>
            <a:r>
              <a:rPr sz="1700" spc="26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with</a:t>
            </a:r>
            <a:r>
              <a:rPr sz="1700" spc="26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a</a:t>
            </a:r>
            <a:r>
              <a:rPr sz="1700" spc="270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healthy</a:t>
            </a:r>
            <a:r>
              <a:rPr sz="1700" spc="260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diet</a:t>
            </a:r>
            <a:r>
              <a:rPr sz="1700" spc="260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700" spc="-25" dirty="0">
                <a:solidFill>
                  <a:srgbClr val="404040"/>
                </a:solidFill>
                <a:latin typeface="Arial"/>
                <a:cs typeface="Arial"/>
              </a:rPr>
              <a:t>in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comparison</a:t>
            </a:r>
            <a:r>
              <a:rPr sz="1700" spc="-3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to</a:t>
            </a:r>
            <a:r>
              <a:rPr sz="1700" spc="-20" dirty="0">
                <a:solidFill>
                  <a:srgbClr val="404040"/>
                </a:solidFill>
                <a:latin typeface="Arial"/>
                <a:cs typeface="Arial"/>
              </a:rPr>
              <a:t> non-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deprived</a:t>
            </a:r>
            <a:r>
              <a:rPr sz="1700" spc="-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counterparts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(Briazu</a:t>
            </a:r>
            <a:r>
              <a:rPr sz="1700" spc="-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et</a:t>
            </a:r>
            <a:r>
              <a:rPr sz="1700" i="1" spc="-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al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.,</a:t>
            </a:r>
            <a:r>
              <a:rPr sz="1700" spc="-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2024)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60"/>
              </a:spcBef>
              <a:buClr>
                <a:srgbClr val="1CACE3"/>
              </a:buClr>
              <a:buFont typeface="Arial"/>
              <a:buChar char="●"/>
            </a:pPr>
            <a:endParaRPr sz="17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lr>
                <a:srgbClr val="1CACE3"/>
              </a:buClr>
              <a:buChar char="●"/>
              <a:tabLst>
                <a:tab pos="355600" algn="l"/>
              </a:tabLst>
            </a:pP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Campaign</a:t>
            </a:r>
            <a:r>
              <a:rPr sz="1700" spc="-6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title:</a:t>
            </a:r>
            <a:r>
              <a:rPr sz="1700" spc="-5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‘</a:t>
            </a: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Nutritious</a:t>
            </a:r>
            <a:r>
              <a:rPr sz="1700" i="1" spc="-5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Food,</a:t>
            </a:r>
            <a:r>
              <a:rPr sz="1700" i="1" spc="-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Healthy</a:t>
            </a:r>
            <a:r>
              <a:rPr sz="1700" i="1" spc="-5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spc="-10" dirty="0">
                <a:solidFill>
                  <a:srgbClr val="404040"/>
                </a:solidFill>
                <a:latin typeface="Arial"/>
                <a:cs typeface="Arial"/>
              </a:rPr>
              <a:t>Life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’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50"/>
              </a:spcBef>
              <a:buClr>
                <a:srgbClr val="1CACE3"/>
              </a:buClr>
              <a:buFont typeface="Arial"/>
              <a:buChar char="●"/>
            </a:pPr>
            <a:endParaRPr sz="17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lr>
                <a:srgbClr val="1CACE3"/>
              </a:buClr>
              <a:buChar char="●"/>
              <a:tabLst>
                <a:tab pos="355600" algn="l"/>
              </a:tabLst>
            </a:pPr>
            <a:r>
              <a:rPr sz="1700" spc="-25" dirty="0">
                <a:solidFill>
                  <a:srgbClr val="404040"/>
                </a:solidFill>
                <a:latin typeface="Arial"/>
                <a:cs typeface="Arial"/>
              </a:rPr>
              <a:t>Target</a:t>
            </a:r>
            <a:r>
              <a:rPr sz="1700" spc="-5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activity:</a:t>
            </a:r>
            <a:r>
              <a:rPr sz="1700" spc="-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spc="-20" dirty="0">
                <a:solidFill>
                  <a:srgbClr val="404040"/>
                </a:solidFill>
                <a:latin typeface="Arial"/>
                <a:cs typeface="Arial"/>
              </a:rPr>
              <a:t>seven-week-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long</a:t>
            </a:r>
            <a:r>
              <a:rPr sz="1700" spc="-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cooking</a:t>
            </a:r>
            <a:r>
              <a:rPr sz="1700" spc="-3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workshop</a:t>
            </a:r>
            <a:endParaRPr sz="1700">
              <a:latin typeface="Arial"/>
              <a:cs typeface="Arial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63968" y="2682239"/>
            <a:ext cx="4491228" cy="2438400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0" y="6333744"/>
            <a:ext cx="12192000" cy="524510"/>
            <a:chOff x="0" y="6333744"/>
            <a:chExt cx="12192000" cy="524510"/>
          </a:xfrm>
        </p:grpSpPr>
        <p:sp>
          <p:nvSpPr>
            <p:cNvPr id="3" name="object 3"/>
            <p:cNvSpPr/>
            <p:nvPr/>
          </p:nvSpPr>
          <p:spPr>
            <a:xfrm>
              <a:off x="3047" y="6400799"/>
              <a:ext cx="12189460" cy="457200"/>
            </a:xfrm>
            <a:custGeom>
              <a:avLst/>
              <a:gdLst/>
              <a:ahLst/>
              <a:cxnLst/>
              <a:rect l="l" t="t" r="r" b="b"/>
              <a:pathLst>
                <a:path w="12189460" h="457200">
                  <a:moveTo>
                    <a:pt x="12188952" y="0"/>
                  </a:moveTo>
                  <a:lnTo>
                    <a:pt x="0" y="0"/>
                  </a:lnTo>
                  <a:lnTo>
                    <a:pt x="0" y="457199"/>
                  </a:lnTo>
                  <a:lnTo>
                    <a:pt x="12188952" y="45719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2583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33744"/>
              <a:ext cx="12189460" cy="64135"/>
            </a:xfrm>
            <a:custGeom>
              <a:avLst/>
              <a:gdLst/>
              <a:ahLst/>
              <a:cxnLst/>
              <a:rect l="l" t="t" r="r" b="b"/>
              <a:pathLst>
                <a:path w="12189460" h="64135">
                  <a:moveTo>
                    <a:pt x="12188952" y="0"/>
                  </a:moveTo>
                  <a:lnTo>
                    <a:pt x="0" y="0"/>
                  </a:lnTo>
                  <a:lnTo>
                    <a:pt x="0" y="64007"/>
                  </a:lnTo>
                  <a:lnTo>
                    <a:pt x="12188952" y="64007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1CAC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176324" y="914146"/>
            <a:ext cx="423608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35" dirty="0">
                <a:solidFill>
                  <a:srgbClr val="404040"/>
                </a:solidFill>
                <a:latin typeface="Arial"/>
                <a:cs typeface="Arial"/>
              </a:rPr>
              <a:t>Activity</a:t>
            </a:r>
            <a:r>
              <a:rPr sz="4800" spc="-28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4800" spc="-30" dirty="0">
                <a:solidFill>
                  <a:srgbClr val="404040"/>
                </a:solidFill>
                <a:latin typeface="Arial"/>
                <a:cs typeface="Arial"/>
              </a:rPr>
              <a:t>details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05282" y="1898650"/>
          <a:ext cx="6860540" cy="43922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57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7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7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495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1100" b="1" spc="-20" dirty="0">
                          <a:latin typeface="Arial"/>
                          <a:cs typeface="Arial"/>
                        </a:rPr>
                        <a:t>Week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Activity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Behaviour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1990">
                <a:tc>
                  <a:txBody>
                    <a:bodyPr/>
                    <a:lstStyle/>
                    <a:p>
                      <a:pPr marL="2730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1000" spc="-50" dirty="0"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101600">
                        <a:lnSpc>
                          <a:spcPct val="107000"/>
                        </a:lnSpc>
                        <a:spcBef>
                          <a:spcPts val="100"/>
                        </a:spcBef>
                      </a:pPr>
                      <a:r>
                        <a:rPr sz="1000" dirty="0">
                          <a:latin typeface="Arial"/>
                          <a:cs typeface="Arial"/>
                        </a:rPr>
                        <a:t>Discussion</a:t>
                      </a:r>
                      <a:r>
                        <a:rPr sz="10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on</a:t>
                      </a:r>
                      <a:r>
                        <a:rPr sz="10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everyday</a:t>
                      </a:r>
                      <a:r>
                        <a:rPr sz="10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eating</a:t>
                      </a:r>
                      <a:r>
                        <a:rPr sz="10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habits,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cook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one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quick</a:t>
                      </a:r>
                      <a:r>
                        <a:rPr sz="10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meal</a:t>
                      </a:r>
                      <a:r>
                        <a:rPr sz="10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that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they</a:t>
                      </a:r>
                      <a:r>
                        <a:rPr sz="10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have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every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day, and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set</a:t>
                      </a:r>
                      <a:r>
                        <a:rPr sz="1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weekly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goal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1000" dirty="0">
                          <a:latin typeface="Arial"/>
                          <a:cs typeface="Arial"/>
                        </a:rPr>
                        <a:t>Improvement</a:t>
                      </a:r>
                      <a:r>
                        <a:rPr sz="10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everyday 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diet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6105">
                <a:tc>
                  <a:txBody>
                    <a:bodyPr/>
                    <a:lstStyle/>
                    <a:p>
                      <a:pPr marL="2730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1000" spc="-50" dirty="0"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438784" algn="just">
                        <a:lnSpc>
                          <a:spcPct val="107100"/>
                        </a:lnSpc>
                        <a:spcBef>
                          <a:spcPts val="95"/>
                        </a:spcBef>
                      </a:pPr>
                      <a:r>
                        <a:rPr sz="10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0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food-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sorting</a:t>
                      </a:r>
                      <a:r>
                        <a:rPr sz="1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activity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identify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ingrained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portion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ideas</a:t>
                      </a:r>
                      <a:r>
                        <a:rPr sz="10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fruit</a:t>
                      </a:r>
                      <a:r>
                        <a:rPr sz="10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50" dirty="0">
                          <a:latin typeface="Arial"/>
                          <a:cs typeface="Arial"/>
                        </a:rPr>
                        <a:t>&amp;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vegetables</a:t>
                      </a:r>
                      <a:r>
                        <a:rPr sz="10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0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everyday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meals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1000" dirty="0">
                          <a:latin typeface="Arial"/>
                          <a:cs typeface="Arial"/>
                        </a:rPr>
                        <a:t>Making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food</a:t>
                      </a:r>
                      <a:r>
                        <a:rPr sz="10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vegetables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857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000" dirty="0">
                          <a:latin typeface="Arial"/>
                          <a:cs typeface="Arial"/>
                        </a:rPr>
                        <a:t>mandatory</a:t>
                      </a:r>
                      <a:r>
                        <a:rPr sz="10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everyday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diet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6105">
                <a:tc>
                  <a:txBody>
                    <a:bodyPr/>
                    <a:lstStyle/>
                    <a:p>
                      <a:pPr marL="2730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000" spc="-50" dirty="0">
                          <a:latin typeface="Arial"/>
                          <a:cs typeface="Arial"/>
                        </a:rPr>
                        <a:t>3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228600">
                        <a:lnSpc>
                          <a:spcPct val="107000"/>
                        </a:lnSpc>
                        <a:spcBef>
                          <a:spcPts val="100"/>
                        </a:spcBef>
                      </a:pPr>
                      <a:r>
                        <a:rPr sz="1000" dirty="0">
                          <a:latin typeface="Arial"/>
                          <a:cs typeface="Arial"/>
                        </a:rPr>
                        <a:t>Shopping</a:t>
                      </a:r>
                      <a:r>
                        <a:rPr sz="10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simulation</a:t>
                      </a:r>
                      <a:r>
                        <a:rPr sz="10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activity: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comparing</a:t>
                      </a:r>
                      <a:r>
                        <a:rPr sz="10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prices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0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food</a:t>
                      </a:r>
                      <a:r>
                        <a:rPr sz="10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labels</a:t>
                      </a:r>
                      <a:r>
                        <a:rPr sz="10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of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supermarket</a:t>
                      </a:r>
                      <a:r>
                        <a:rPr sz="10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products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000" dirty="0">
                          <a:latin typeface="Arial"/>
                          <a:cs typeface="Arial"/>
                        </a:rPr>
                        <a:t>Making</a:t>
                      </a:r>
                      <a:r>
                        <a:rPr sz="10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informed</a:t>
                      </a:r>
                      <a:r>
                        <a:rPr sz="10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food/dietary</a:t>
                      </a:r>
                      <a:r>
                        <a:rPr sz="10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choices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4830">
                <a:tc>
                  <a:txBody>
                    <a:bodyPr/>
                    <a:lstStyle/>
                    <a:p>
                      <a:pPr marL="2730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000" spc="-50" dirty="0">
                          <a:latin typeface="Arial"/>
                          <a:cs typeface="Arial"/>
                        </a:rPr>
                        <a:t>4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174625">
                        <a:lnSpc>
                          <a:spcPct val="107000"/>
                        </a:lnSpc>
                        <a:spcBef>
                          <a:spcPts val="100"/>
                        </a:spcBef>
                      </a:pPr>
                      <a:r>
                        <a:rPr sz="1000" dirty="0">
                          <a:latin typeface="Arial"/>
                          <a:cs typeface="Arial"/>
                        </a:rPr>
                        <a:t>Affordable</a:t>
                      </a:r>
                      <a:r>
                        <a:rPr sz="10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meal</a:t>
                      </a:r>
                      <a:r>
                        <a:rPr sz="1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planning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activity: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designing</a:t>
                      </a:r>
                      <a:r>
                        <a:rPr sz="1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shopping</a:t>
                      </a:r>
                      <a:r>
                        <a:rPr sz="10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list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0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weekly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menu</a:t>
                      </a:r>
                      <a:r>
                        <a:rPr sz="10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activity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8575" marR="79375">
                        <a:lnSpc>
                          <a:spcPct val="107000"/>
                        </a:lnSpc>
                        <a:spcBef>
                          <a:spcPts val="100"/>
                        </a:spcBef>
                      </a:pPr>
                      <a:r>
                        <a:rPr sz="1000" spc="-10" dirty="0">
                          <a:latin typeface="Arial"/>
                          <a:cs typeface="Arial"/>
                        </a:rPr>
                        <a:t>Budget-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friendly</a:t>
                      </a:r>
                      <a:r>
                        <a:rPr sz="1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yet balanced</a:t>
                      </a:r>
                      <a:r>
                        <a:rPr sz="10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everyday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meal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planning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6105">
                <a:tc>
                  <a:txBody>
                    <a:bodyPr/>
                    <a:lstStyle/>
                    <a:p>
                      <a:pPr marL="2730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000" spc="-50" dirty="0">
                          <a:latin typeface="Arial"/>
                          <a:cs typeface="Arial"/>
                        </a:rPr>
                        <a:t>5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83185" algn="just">
                        <a:lnSpc>
                          <a:spcPct val="107000"/>
                        </a:lnSpc>
                        <a:spcBef>
                          <a:spcPts val="100"/>
                        </a:spcBef>
                      </a:pPr>
                      <a:r>
                        <a:rPr sz="1000" spc="-10" dirty="0">
                          <a:latin typeface="Arial"/>
                          <a:cs typeface="Arial"/>
                        </a:rPr>
                        <a:t>Collaborative</a:t>
                      </a:r>
                      <a:r>
                        <a:rPr sz="10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cooking</a:t>
                      </a:r>
                      <a:r>
                        <a:rPr sz="10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activity:</a:t>
                      </a:r>
                      <a:r>
                        <a:rPr sz="10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cooking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an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easy</a:t>
                      </a:r>
                      <a:r>
                        <a:rPr sz="10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meal</a:t>
                      </a:r>
                      <a:r>
                        <a:rPr sz="10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together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accessible ingredients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000" dirty="0">
                          <a:latin typeface="Arial"/>
                          <a:cs typeface="Arial"/>
                        </a:rPr>
                        <a:t>Preparing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balanced</a:t>
                      </a:r>
                      <a:r>
                        <a:rPr sz="1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meals</a:t>
                      </a:r>
                      <a:r>
                        <a:rPr sz="10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at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home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6105">
                <a:tc>
                  <a:txBody>
                    <a:bodyPr/>
                    <a:lstStyle/>
                    <a:p>
                      <a:pPr marL="2730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000" spc="-50" dirty="0">
                          <a:latin typeface="Arial"/>
                          <a:cs typeface="Arial"/>
                        </a:rPr>
                        <a:t>6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151130">
                        <a:lnSpc>
                          <a:spcPct val="107000"/>
                        </a:lnSpc>
                        <a:spcBef>
                          <a:spcPts val="105"/>
                        </a:spcBef>
                      </a:pPr>
                      <a:r>
                        <a:rPr sz="1000" dirty="0">
                          <a:latin typeface="Arial"/>
                          <a:cs typeface="Arial"/>
                        </a:rPr>
                        <a:t>Exploring</a:t>
                      </a:r>
                      <a:r>
                        <a:rPr sz="10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carbonated,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sugary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drinks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and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brainstorming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alternative</a:t>
                      </a:r>
                      <a:r>
                        <a:rPr sz="10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healthy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snack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ideas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8575" marR="391160">
                        <a:lnSpc>
                          <a:spcPct val="107000"/>
                        </a:lnSpc>
                        <a:spcBef>
                          <a:spcPts val="105"/>
                        </a:spcBef>
                      </a:pPr>
                      <a:r>
                        <a:rPr sz="1000" dirty="0">
                          <a:latin typeface="Arial"/>
                          <a:cs typeface="Arial"/>
                        </a:rPr>
                        <a:t>Adoption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healthier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snacks</a:t>
                      </a:r>
                      <a:r>
                        <a:rPr sz="10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and 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drinks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6105">
                <a:tc>
                  <a:txBody>
                    <a:bodyPr/>
                    <a:lstStyle/>
                    <a:p>
                      <a:pPr marL="2730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000" spc="-50" dirty="0">
                          <a:latin typeface="Arial"/>
                          <a:cs typeface="Arial"/>
                        </a:rPr>
                        <a:t>7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53340" algn="just">
                        <a:lnSpc>
                          <a:spcPct val="107000"/>
                        </a:lnSpc>
                        <a:spcBef>
                          <a:spcPts val="105"/>
                        </a:spcBef>
                      </a:pPr>
                      <a:r>
                        <a:rPr sz="1000" dirty="0">
                          <a:latin typeface="Arial"/>
                          <a:cs typeface="Arial"/>
                        </a:rPr>
                        <a:t>Discuss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progress</a:t>
                      </a:r>
                      <a:r>
                        <a:rPr sz="1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on</a:t>
                      </a:r>
                      <a:r>
                        <a:rPr sz="10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personal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goal</a:t>
                      </a:r>
                      <a:r>
                        <a:rPr sz="10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set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Week</a:t>
                      </a:r>
                      <a:r>
                        <a:rPr sz="10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1,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preparing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an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action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plan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5" dirty="0">
                          <a:latin typeface="Arial"/>
                          <a:cs typeface="Arial"/>
                        </a:rPr>
                        <a:t>for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upcoming</a:t>
                      </a:r>
                      <a:r>
                        <a:rPr sz="10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four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weeks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tc>
                  <a:txBody>
                    <a:bodyPr/>
                    <a:lstStyle/>
                    <a:p>
                      <a:pPr marL="28575" marR="501650">
                        <a:lnSpc>
                          <a:spcPct val="107000"/>
                        </a:lnSpc>
                        <a:spcBef>
                          <a:spcPts val="105"/>
                        </a:spcBef>
                      </a:pPr>
                      <a:r>
                        <a:rPr sz="1000" dirty="0">
                          <a:latin typeface="Arial"/>
                          <a:cs typeface="Arial"/>
                        </a:rPr>
                        <a:t>Sustaining</a:t>
                      </a:r>
                      <a:r>
                        <a:rPr sz="10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healthy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latin typeface="Arial"/>
                          <a:cs typeface="Arial"/>
                        </a:rPr>
                        <a:t>habits</a:t>
                      </a:r>
                      <a:r>
                        <a:rPr sz="10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0" dirty="0">
                          <a:latin typeface="Arial"/>
                          <a:cs typeface="Arial"/>
                        </a:rPr>
                        <a:t>post-</a:t>
                      </a:r>
                      <a:r>
                        <a:rPr sz="1000" spc="-10" dirty="0">
                          <a:latin typeface="Arial"/>
                          <a:cs typeface="Arial"/>
                        </a:rPr>
                        <a:t>campaign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22107" y="3429000"/>
            <a:ext cx="4256532" cy="2770632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0" y="6333744"/>
            <a:ext cx="12192000" cy="524510"/>
            <a:chOff x="0" y="6333744"/>
            <a:chExt cx="12192000" cy="524510"/>
          </a:xfrm>
        </p:grpSpPr>
        <p:sp>
          <p:nvSpPr>
            <p:cNvPr id="3" name="object 3"/>
            <p:cNvSpPr/>
            <p:nvPr/>
          </p:nvSpPr>
          <p:spPr>
            <a:xfrm>
              <a:off x="3047" y="6400799"/>
              <a:ext cx="12189460" cy="457200"/>
            </a:xfrm>
            <a:custGeom>
              <a:avLst/>
              <a:gdLst/>
              <a:ahLst/>
              <a:cxnLst/>
              <a:rect l="l" t="t" r="r" b="b"/>
              <a:pathLst>
                <a:path w="12189460" h="457200">
                  <a:moveTo>
                    <a:pt x="12188952" y="0"/>
                  </a:moveTo>
                  <a:lnTo>
                    <a:pt x="0" y="0"/>
                  </a:lnTo>
                  <a:lnTo>
                    <a:pt x="0" y="457199"/>
                  </a:lnTo>
                  <a:lnTo>
                    <a:pt x="12188952" y="45719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2583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33744"/>
              <a:ext cx="12189460" cy="64135"/>
            </a:xfrm>
            <a:custGeom>
              <a:avLst/>
              <a:gdLst/>
              <a:ahLst/>
              <a:cxnLst/>
              <a:rect l="l" t="t" r="r" b="b"/>
              <a:pathLst>
                <a:path w="12189460" h="64135">
                  <a:moveTo>
                    <a:pt x="12188952" y="0"/>
                  </a:moveTo>
                  <a:lnTo>
                    <a:pt x="0" y="0"/>
                  </a:lnTo>
                  <a:lnTo>
                    <a:pt x="0" y="64007"/>
                  </a:lnTo>
                  <a:lnTo>
                    <a:pt x="12188952" y="64007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1CAC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176324" y="914146"/>
            <a:ext cx="27178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0" dirty="0">
                <a:solidFill>
                  <a:srgbClr val="404040"/>
                </a:solidFill>
                <a:latin typeface="Arial"/>
                <a:cs typeface="Arial"/>
              </a:rPr>
              <a:t>Rationale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7877" y="2382100"/>
            <a:ext cx="3672452" cy="2439813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5474334" y="1911222"/>
            <a:ext cx="6203315" cy="3648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Clr>
                <a:srgbClr val="1CACE3"/>
              </a:buClr>
              <a:buFont typeface="Arial"/>
              <a:buChar char="●"/>
              <a:tabLst>
                <a:tab pos="354965" algn="l"/>
              </a:tabLst>
            </a:pPr>
            <a:r>
              <a:rPr sz="1500" i="1" dirty="0">
                <a:solidFill>
                  <a:srgbClr val="404040"/>
                </a:solidFill>
                <a:latin typeface="Arial"/>
                <a:cs typeface="Arial"/>
              </a:rPr>
              <a:t>Nutritious</a:t>
            </a:r>
            <a:r>
              <a:rPr sz="1500" i="1" spc="-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i="1" dirty="0">
                <a:solidFill>
                  <a:srgbClr val="404040"/>
                </a:solidFill>
                <a:latin typeface="Arial"/>
                <a:cs typeface="Arial"/>
              </a:rPr>
              <a:t>Food,</a:t>
            </a:r>
            <a:r>
              <a:rPr sz="1500" i="1" spc="-3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i="1" dirty="0">
                <a:solidFill>
                  <a:srgbClr val="404040"/>
                </a:solidFill>
                <a:latin typeface="Arial"/>
                <a:cs typeface="Arial"/>
              </a:rPr>
              <a:t>Healthy</a:t>
            </a:r>
            <a:r>
              <a:rPr sz="1500" i="1" spc="-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i="1" dirty="0">
                <a:solidFill>
                  <a:srgbClr val="404040"/>
                </a:solidFill>
                <a:latin typeface="Arial"/>
                <a:cs typeface="Arial"/>
              </a:rPr>
              <a:t>Life</a:t>
            </a:r>
            <a:r>
              <a:rPr sz="1500" i="1" spc="-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campaign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15"/>
              </a:spcBef>
              <a:buClr>
                <a:srgbClr val="1CACE3"/>
              </a:buClr>
              <a:buFont typeface="Arial"/>
              <a:buChar char="●"/>
            </a:pPr>
            <a:endParaRPr sz="15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5"/>
              </a:spcBef>
              <a:buClr>
                <a:srgbClr val="1CACE3"/>
              </a:buClr>
              <a:buChar char="●"/>
              <a:tabLst>
                <a:tab pos="354965" algn="l"/>
              </a:tabLst>
            </a:pP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Enabling</a:t>
            </a:r>
            <a:r>
              <a:rPr sz="1500" spc="-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the</a:t>
            </a:r>
            <a:r>
              <a:rPr sz="1500" spc="-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chosen</a:t>
            </a:r>
            <a:r>
              <a:rPr sz="1500" spc="-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population</a:t>
            </a:r>
            <a:r>
              <a:rPr sz="1500" spc="-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to</a:t>
            </a:r>
            <a:r>
              <a:rPr sz="1500" spc="-3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adopt</a:t>
            </a:r>
            <a:r>
              <a:rPr sz="1500" spc="-5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healthy</a:t>
            </a:r>
            <a:r>
              <a:rPr sz="1500" spc="-5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diets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19"/>
              </a:spcBef>
              <a:buClr>
                <a:srgbClr val="1CACE3"/>
              </a:buClr>
              <a:buFont typeface="Arial"/>
              <a:buChar char="●"/>
            </a:pPr>
            <a:endParaRPr sz="15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buClr>
                <a:srgbClr val="1CACE3"/>
              </a:buClr>
              <a:buChar char="●"/>
              <a:tabLst>
                <a:tab pos="354965" algn="l"/>
              </a:tabLst>
            </a:pP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Multi-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activity</a:t>
            </a:r>
            <a:r>
              <a:rPr sz="1500" spc="1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cooking</a:t>
            </a:r>
            <a:r>
              <a:rPr sz="1500" spc="1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workshop</a:t>
            </a:r>
            <a:r>
              <a:rPr sz="1500" spc="13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focused</a:t>
            </a:r>
            <a:r>
              <a:rPr sz="1500" spc="1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on:</a:t>
            </a:r>
            <a:r>
              <a:rPr sz="1500" spc="1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a)</a:t>
            </a:r>
            <a:r>
              <a:rPr sz="1500" spc="1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nutritional</a:t>
            </a:r>
            <a:r>
              <a:rPr sz="1500" spc="13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check-</a:t>
            </a:r>
            <a:r>
              <a:rPr sz="1500" spc="-20" dirty="0">
                <a:solidFill>
                  <a:srgbClr val="404040"/>
                </a:solidFill>
                <a:latin typeface="Arial"/>
                <a:cs typeface="Arial"/>
              </a:rPr>
              <a:t>ins,</a:t>
            </a:r>
            <a:endParaRPr sz="1500">
              <a:latin typeface="Arial"/>
              <a:cs typeface="Arial"/>
            </a:endParaRPr>
          </a:p>
          <a:p>
            <a:pPr marL="355600" marR="5080">
              <a:lnSpc>
                <a:spcPct val="130000"/>
              </a:lnSpc>
              <a:tabLst>
                <a:tab pos="668020" algn="l"/>
                <a:tab pos="1654175" algn="l"/>
                <a:tab pos="2210435" algn="l"/>
                <a:tab pos="3128010" algn="l"/>
                <a:tab pos="3426460" algn="l"/>
                <a:tab pos="3940175" algn="l"/>
                <a:tab pos="4495165" algn="l"/>
                <a:tab pos="5558790" algn="l"/>
                <a:tab pos="6019165" algn="l"/>
              </a:tabLst>
            </a:pPr>
            <a:r>
              <a:rPr sz="1500" spc="-25" dirty="0">
                <a:solidFill>
                  <a:srgbClr val="404040"/>
                </a:solidFill>
                <a:latin typeface="Arial"/>
                <a:cs typeface="Arial"/>
              </a:rPr>
              <a:t>b)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affordable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20" dirty="0">
                <a:solidFill>
                  <a:srgbClr val="404040"/>
                </a:solidFill>
                <a:latin typeface="Arial"/>
                <a:cs typeface="Arial"/>
              </a:rPr>
              <a:t>meal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planning,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25" dirty="0">
                <a:solidFill>
                  <a:srgbClr val="404040"/>
                </a:solidFill>
                <a:latin typeface="Arial"/>
                <a:cs typeface="Arial"/>
              </a:rPr>
              <a:t>c)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20" dirty="0">
                <a:solidFill>
                  <a:srgbClr val="404040"/>
                </a:solidFill>
                <a:latin typeface="Arial"/>
                <a:cs typeface="Arial"/>
              </a:rPr>
              <a:t>food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price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awareness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25" dirty="0">
                <a:solidFill>
                  <a:srgbClr val="404040"/>
                </a:solidFill>
                <a:latin typeface="Arial"/>
                <a:cs typeface="Arial"/>
              </a:rPr>
              <a:t>and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25" dirty="0">
                <a:solidFill>
                  <a:srgbClr val="404040"/>
                </a:solidFill>
                <a:latin typeface="Arial"/>
                <a:cs typeface="Arial"/>
              </a:rPr>
              <a:t>d)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collaborative</a:t>
            </a:r>
            <a:r>
              <a:rPr sz="1500" spc="-7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cooking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05"/>
              </a:spcBef>
            </a:pPr>
            <a:endParaRPr sz="15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buClr>
                <a:srgbClr val="1CACE3"/>
              </a:buClr>
              <a:buChar char="●"/>
              <a:tabLst>
                <a:tab pos="354965" algn="l"/>
                <a:tab pos="1385570" algn="l"/>
                <a:tab pos="2147570" algn="l"/>
                <a:tab pos="3307715" algn="l"/>
                <a:tab pos="4224020" algn="l"/>
                <a:tab pos="5307330" algn="l"/>
                <a:tab pos="5657850" algn="l"/>
              </a:tabLst>
            </a:pP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Improving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dietary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knowledge,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enabling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individuals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25" dirty="0">
                <a:solidFill>
                  <a:srgbClr val="404040"/>
                </a:solidFill>
                <a:latin typeface="Arial"/>
                <a:cs typeface="Arial"/>
              </a:rPr>
              <a:t>to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regain</a:t>
            </a:r>
            <a:endParaRPr sz="15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  <a:spcBef>
                <a:spcPts val="545"/>
              </a:spcBef>
            </a:pP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confidence</a:t>
            </a:r>
            <a:r>
              <a:rPr sz="1500" spc="-5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in</a:t>
            </a:r>
            <a:r>
              <a:rPr sz="1500" spc="-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cooking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5"/>
              </a:spcBef>
            </a:pPr>
            <a:endParaRPr sz="1500">
              <a:latin typeface="Arial"/>
              <a:cs typeface="Arial"/>
            </a:endParaRPr>
          </a:p>
          <a:p>
            <a:pPr marL="355600" marR="5715" indent="-342900">
              <a:lnSpc>
                <a:spcPct val="130000"/>
              </a:lnSpc>
              <a:spcBef>
                <a:spcPts val="5"/>
              </a:spcBef>
              <a:buClr>
                <a:srgbClr val="1CACE3"/>
              </a:buClr>
              <a:buChar char="●"/>
              <a:tabLst>
                <a:tab pos="355600" algn="l"/>
              </a:tabLst>
            </a:pP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Contribution</a:t>
            </a:r>
            <a:r>
              <a:rPr sz="1500" spc="1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to</a:t>
            </a:r>
            <a:r>
              <a:rPr sz="1500" spc="1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the</a:t>
            </a:r>
            <a:r>
              <a:rPr sz="1500" spc="1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reduction</a:t>
            </a:r>
            <a:r>
              <a:rPr sz="1500" spc="15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of</a:t>
            </a:r>
            <a:r>
              <a:rPr sz="1500" spc="1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food</a:t>
            </a:r>
            <a:r>
              <a:rPr sz="1500" spc="15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insecurity</a:t>
            </a:r>
            <a:r>
              <a:rPr sz="1500" spc="13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(Lee</a:t>
            </a:r>
            <a:r>
              <a:rPr sz="1500" spc="1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404040"/>
                </a:solidFill>
                <a:latin typeface="Arial"/>
                <a:cs typeface="Arial"/>
              </a:rPr>
              <a:t>and</a:t>
            </a:r>
            <a:r>
              <a:rPr sz="1500" spc="15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Arial"/>
                <a:cs typeface="Arial"/>
              </a:rPr>
              <a:t>Hammant, 2023)</a:t>
            </a:r>
            <a:endParaRPr sz="15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63954" y="5518200"/>
            <a:ext cx="24491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(Source:</a:t>
            </a:r>
            <a:r>
              <a:rPr sz="1800" spc="-10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Trussell,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2025)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2" name="object 2"/>
          <p:cNvGrpSpPr/>
          <p:nvPr/>
        </p:nvGrpSpPr>
        <p:grpSpPr>
          <a:xfrm>
            <a:off x="0" y="6333744"/>
            <a:ext cx="12192000" cy="524510"/>
            <a:chOff x="0" y="6333744"/>
            <a:chExt cx="12192000" cy="524510"/>
          </a:xfrm>
        </p:grpSpPr>
        <p:sp>
          <p:nvSpPr>
            <p:cNvPr id="3" name="object 3"/>
            <p:cNvSpPr/>
            <p:nvPr/>
          </p:nvSpPr>
          <p:spPr>
            <a:xfrm>
              <a:off x="3047" y="6400799"/>
              <a:ext cx="12189460" cy="457200"/>
            </a:xfrm>
            <a:custGeom>
              <a:avLst/>
              <a:gdLst/>
              <a:ahLst/>
              <a:cxnLst/>
              <a:rect l="l" t="t" r="r" b="b"/>
              <a:pathLst>
                <a:path w="12189460" h="457200">
                  <a:moveTo>
                    <a:pt x="12188952" y="0"/>
                  </a:moveTo>
                  <a:lnTo>
                    <a:pt x="0" y="0"/>
                  </a:lnTo>
                  <a:lnTo>
                    <a:pt x="0" y="457199"/>
                  </a:lnTo>
                  <a:lnTo>
                    <a:pt x="12188952" y="45719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2583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33744"/>
              <a:ext cx="12189460" cy="64135"/>
            </a:xfrm>
            <a:custGeom>
              <a:avLst/>
              <a:gdLst/>
              <a:ahLst/>
              <a:cxnLst/>
              <a:rect l="l" t="t" r="r" b="b"/>
              <a:pathLst>
                <a:path w="12189460" h="64135">
                  <a:moveTo>
                    <a:pt x="12188952" y="0"/>
                  </a:moveTo>
                  <a:lnTo>
                    <a:pt x="0" y="0"/>
                  </a:lnTo>
                  <a:lnTo>
                    <a:pt x="0" y="64007"/>
                  </a:lnTo>
                  <a:lnTo>
                    <a:pt x="12188952" y="64007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1CAC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176324" y="914146"/>
            <a:ext cx="884809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40" dirty="0">
                <a:solidFill>
                  <a:srgbClr val="404040"/>
                </a:solidFill>
                <a:latin typeface="Arial"/>
                <a:cs typeface="Arial"/>
              </a:rPr>
              <a:t>National</a:t>
            </a:r>
            <a:r>
              <a:rPr sz="4800" spc="-19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4800" spc="-55" dirty="0">
                <a:solidFill>
                  <a:srgbClr val="404040"/>
                </a:solidFill>
                <a:latin typeface="Arial"/>
                <a:cs typeface="Arial"/>
              </a:rPr>
              <a:t>guidelines</a:t>
            </a:r>
            <a:r>
              <a:rPr sz="4800" spc="-18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4800" dirty="0">
                <a:solidFill>
                  <a:srgbClr val="404040"/>
                </a:solidFill>
                <a:latin typeface="Arial"/>
                <a:cs typeface="Arial"/>
              </a:rPr>
              <a:t>&amp;</a:t>
            </a:r>
            <a:r>
              <a:rPr sz="4800" spc="-21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4800" spc="-10" dirty="0">
                <a:solidFill>
                  <a:srgbClr val="404040"/>
                </a:solidFill>
                <a:latin typeface="Arial"/>
                <a:cs typeface="Arial"/>
              </a:rPr>
              <a:t>statistics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08254" y="1832584"/>
            <a:ext cx="5800090" cy="3072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lnSpc>
                <a:spcPct val="140000"/>
              </a:lnSpc>
              <a:spcBef>
                <a:spcPts val="100"/>
              </a:spcBef>
              <a:buClr>
                <a:srgbClr val="1CACE3"/>
              </a:buClr>
              <a:buChar char="●"/>
              <a:tabLst>
                <a:tab pos="355600" algn="l"/>
              </a:tabLst>
            </a:pP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What</a:t>
            </a:r>
            <a:r>
              <a:rPr sz="1700" spc="3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a</a:t>
            </a:r>
            <a:r>
              <a:rPr sz="1700" spc="36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balanced</a:t>
            </a:r>
            <a:r>
              <a:rPr sz="1700" spc="35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diet</a:t>
            </a:r>
            <a:r>
              <a:rPr sz="1700" spc="35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constitutes:</a:t>
            </a:r>
            <a:r>
              <a:rPr sz="1700" spc="35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Eatwell</a:t>
            </a:r>
            <a:r>
              <a:rPr sz="1700" i="1" spc="35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Guide</a:t>
            </a:r>
            <a:r>
              <a:rPr sz="1700" i="1" spc="35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spc="-20" dirty="0">
                <a:solidFill>
                  <a:srgbClr val="404040"/>
                </a:solidFill>
                <a:latin typeface="Arial"/>
                <a:cs typeface="Arial"/>
              </a:rPr>
              <a:t>from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the</a:t>
            </a:r>
            <a:r>
              <a:rPr sz="1700" spc="-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Government</a:t>
            </a:r>
            <a:r>
              <a:rPr sz="1700" spc="-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of</a:t>
            </a:r>
            <a:r>
              <a:rPr sz="1700" spc="-1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the</a:t>
            </a:r>
            <a:r>
              <a:rPr sz="1700" spc="-1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UK</a:t>
            </a:r>
            <a:r>
              <a:rPr sz="1700" spc="-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(NHS,</a:t>
            </a:r>
            <a:r>
              <a:rPr sz="1700" spc="-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n.d.)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1CACE3"/>
              </a:buClr>
              <a:buFont typeface="Arial"/>
              <a:buChar char="●"/>
            </a:pPr>
            <a:endParaRPr sz="1700">
              <a:latin typeface="Arial"/>
              <a:cs typeface="Arial"/>
            </a:endParaRPr>
          </a:p>
          <a:p>
            <a:pPr marL="355600" marR="5080" indent="-342900" algn="just">
              <a:lnSpc>
                <a:spcPct val="140000"/>
              </a:lnSpc>
              <a:buClr>
                <a:srgbClr val="1CACE3"/>
              </a:buClr>
              <a:buFont typeface="Arial"/>
              <a:buChar char="●"/>
              <a:tabLst>
                <a:tab pos="355600" algn="l"/>
              </a:tabLst>
            </a:pP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Welsh</a:t>
            </a:r>
            <a:r>
              <a:rPr sz="1700" i="1" spc="-3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Index</a:t>
            </a:r>
            <a:r>
              <a:rPr sz="1700" i="1" spc="-1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of</a:t>
            </a:r>
            <a:r>
              <a:rPr sz="1700" i="1" spc="-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Multiple</a:t>
            </a:r>
            <a:r>
              <a:rPr sz="1700" i="1" spc="-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Deprivation</a:t>
            </a:r>
            <a:r>
              <a:rPr sz="1700" i="1" spc="-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(WIMD)</a:t>
            </a:r>
            <a:r>
              <a:rPr sz="1700" i="1" spc="-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i="1" dirty="0">
                <a:solidFill>
                  <a:srgbClr val="404040"/>
                </a:solidFill>
                <a:latin typeface="Arial"/>
                <a:cs typeface="Arial"/>
              </a:rPr>
              <a:t>2025</a:t>
            </a:r>
            <a:r>
              <a:rPr sz="1700" i="1" spc="-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report: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some</a:t>
            </a:r>
            <a:r>
              <a:rPr sz="1700" spc="2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areas</a:t>
            </a:r>
            <a:r>
              <a:rPr sz="1700" spc="25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in</a:t>
            </a:r>
            <a:r>
              <a:rPr sz="1700" spc="27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Wales</a:t>
            </a:r>
            <a:r>
              <a:rPr sz="1700" spc="26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face</a:t>
            </a:r>
            <a:r>
              <a:rPr sz="1700" spc="254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chronic</a:t>
            </a:r>
            <a:r>
              <a:rPr sz="1700" spc="26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income</a:t>
            </a:r>
            <a:r>
              <a:rPr sz="1700" spc="254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deprivation,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thus</a:t>
            </a:r>
            <a:r>
              <a:rPr sz="1700" spc="4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increasing</a:t>
            </a:r>
            <a:r>
              <a:rPr sz="1700" spc="4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vulnerability</a:t>
            </a:r>
            <a:r>
              <a:rPr sz="1700" spc="4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to</a:t>
            </a:r>
            <a:r>
              <a:rPr sz="1700" spc="4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food</a:t>
            </a:r>
            <a:r>
              <a:rPr sz="1700" spc="434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insecurity</a:t>
            </a:r>
            <a:r>
              <a:rPr sz="1700" spc="4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(Welsh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Government,</a:t>
            </a:r>
            <a:r>
              <a:rPr sz="1700" spc="-4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2025)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69"/>
              </a:spcBef>
              <a:buClr>
                <a:srgbClr val="1CACE3"/>
              </a:buClr>
              <a:buFont typeface="Arial"/>
              <a:buChar char="●"/>
            </a:pPr>
            <a:endParaRPr sz="17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buClr>
                <a:srgbClr val="1CACE3"/>
              </a:buClr>
              <a:buChar char="●"/>
              <a:tabLst>
                <a:tab pos="354965" algn="l"/>
                <a:tab pos="963294" algn="l"/>
                <a:tab pos="2018030" algn="l"/>
                <a:tab pos="2350770" algn="l"/>
                <a:tab pos="3487420" algn="l"/>
                <a:tab pos="4304665" algn="l"/>
                <a:tab pos="4900295" algn="l"/>
                <a:tab pos="5243195" algn="l"/>
              </a:tabLst>
            </a:pP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E.g.,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Swansea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700" spc="-35" dirty="0">
                <a:solidFill>
                  <a:srgbClr val="404040"/>
                </a:solidFill>
                <a:latin typeface="Arial"/>
                <a:cs typeface="Arial"/>
              </a:rPr>
              <a:t>in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southwest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Wales: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700" spc="-25" dirty="0">
                <a:solidFill>
                  <a:srgbClr val="404040"/>
                </a:solidFill>
                <a:latin typeface="Arial"/>
                <a:cs typeface="Arial"/>
              </a:rPr>
              <a:t>32%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700" spc="-25" dirty="0">
                <a:solidFill>
                  <a:srgbClr val="404040"/>
                </a:solidFill>
                <a:latin typeface="Arial"/>
                <a:cs typeface="Arial"/>
              </a:rPr>
              <a:t>of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	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areas</a:t>
            </a:r>
            <a:endParaRPr sz="17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16724" y="2007107"/>
            <a:ext cx="2595178" cy="2522220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651154" y="4879695"/>
            <a:ext cx="5459095" cy="751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0000"/>
              </a:lnSpc>
              <a:spcBef>
                <a:spcPts val="100"/>
              </a:spcBef>
            </a:pP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consistently</a:t>
            </a:r>
            <a:r>
              <a:rPr sz="1700" spc="37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ranked</a:t>
            </a:r>
            <a:r>
              <a:rPr sz="1700" spc="39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within</a:t>
            </a:r>
            <a:r>
              <a:rPr sz="1700" spc="40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the</a:t>
            </a:r>
            <a:r>
              <a:rPr sz="1700" spc="409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“top</a:t>
            </a:r>
            <a:r>
              <a:rPr sz="1700" spc="40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50</a:t>
            </a:r>
            <a:r>
              <a:rPr sz="1700" spc="40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most</a:t>
            </a:r>
            <a:r>
              <a:rPr sz="1700" spc="40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deprived”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category</a:t>
            </a:r>
            <a:r>
              <a:rPr sz="1700" spc="-5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(Welsh</a:t>
            </a:r>
            <a:r>
              <a:rPr sz="1700" spc="-5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404040"/>
                </a:solidFill>
                <a:latin typeface="Arial"/>
                <a:cs typeface="Arial"/>
              </a:rPr>
              <a:t>Government,</a:t>
            </a:r>
            <a:r>
              <a:rPr sz="1700" spc="-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Arial"/>
                <a:cs typeface="Arial"/>
              </a:rPr>
              <a:t>2025)</a:t>
            </a:r>
            <a:endParaRPr sz="17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313421" y="5149341"/>
            <a:ext cx="39497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Fig.1</a:t>
            </a:r>
            <a:r>
              <a:rPr sz="1800" spc="-1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Areas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studied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preparing </a:t>
            </a:r>
            <a:r>
              <a:rPr sz="1800" spc="-20" dirty="0">
                <a:latin typeface="Arial"/>
                <a:cs typeface="Arial"/>
              </a:rPr>
              <a:t>WIMD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482585" y="5661456"/>
            <a:ext cx="36125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(Source: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Welsh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Government,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2025)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2" name="object 2"/>
          <p:cNvGrpSpPr/>
          <p:nvPr/>
        </p:nvGrpSpPr>
        <p:grpSpPr>
          <a:xfrm>
            <a:off x="0" y="6333744"/>
            <a:ext cx="12192000" cy="524510"/>
            <a:chOff x="0" y="6333744"/>
            <a:chExt cx="12192000" cy="524510"/>
          </a:xfrm>
        </p:grpSpPr>
        <p:sp>
          <p:nvSpPr>
            <p:cNvPr id="3" name="object 3"/>
            <p:cNvSpPr/>
            <p:nvPr/>
          </p:nvSpPr>
          <p:spPr>
            <a:xfrm>
              <a:off x="3047" y="6400799"/>
              <a:ext cx="12189460" cy="457200"/>
            </a:xfrm>
            <a:custGeom>
              <a:avLst/>
              <a:gdLst/>
              <a:ahLst/>
              <a:cxnLst/>
              <a:rect l="l" t="t" r="r" b="b"/>
              <a:pathLst>
                <a:path w="12189460" h="457200">
                  <a:moveTo>
                    <a:pt x="12188952" y="0"/>
                  </a:moveTo>
                  <a:lnTo>
                    <a:pt x="0" y="0"/>
                  </a:lnTo>
                  <a:lnTo>
                    <a:pt x="0" y="457199"/>
                  </a:lnTo>
                  <a:lnTo>
                    <a:pt x="12188952" y="45719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2583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33744"/>
              <a:ext cx="12189460" cy="64135"/>
            </a:xfrm>
            <a:custGeom>
              <a:avLst/>
              <a:gdLst/>
              <a:ahLst/>
              <a:cxnLst/>
              <a:rect l="l" t="t" r="r" b="b"/>
              <a:pathLst>
                <a:path w="12189460" h="64135">
                  <a:moveTo>
                    <a:pt x="12188952" y="0"/>
                  </a:moveTo>
                  <a:lnTo>
                    <a:pt x="0" y="0"/>
                  </a:lnTo>
                  <a:lnTo>
                    <a:pt x="0" y="64007"/>
                  </a:lnTo>
                  <a:lnTo>
                    <a:pt x="12188952" y="64007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1CAC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176324" y="309117"/>
            <a:ext cx="5772785" cy="1362075"/>
          </a:xfrm>
          <a:prstGeom prst="rect">
            <a:avLst/>
          </a:prstGeom>
        </p:spPr>
        <p:txBody>
          <a:bodyPr vert="horz" wrap="square" lIns="0" tIns="138430" rIns="0" bIns="0" rtlCol="0">
            <a:spAutoFit/>
          </a:bodyPr>
          <a:lstStyle/>
          <a:p>
            <a:pPr marL="12700" marR="5080">
              <a:lnSpc>
                <a:spcPts val="4760"/>
              </a:lnSpc>
              <a:spcBef>
                <a:spcPts val="1090"/>
              </a:spcBef>
            </a:pPr>
            <a:r>
              <a:rPr sz="4800" spc="-75" dirty="0">
                <a:solidFill>
                  <a:srgbClr val="404040"/>
                </a:solidFill>
                <a:latin typeface="Arial"/>
                <a:cs typeface="Arial"/>
              </a:rPr>
              <a:t>Short-</a:t>
            </a:r>
            <a:r>
              <a:rPr sz="4800" dirty="0">
                <a:solidFill>
                  <a:srgbClr val="404040"/>
                </a:solidFill>
                <a:latin typeface="Arial"/>
                <a:cs typeface="Arial"/>
              </a:rPr>
              <a:t>and</a:t>
            </a:r>
            <a:r>
              <a:rPr sz="4800" spc="-19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4800" spc="-85" dirty="0">
                <a:solidFill>
                  <a:srgbClr val="404040"/>
                </a:solidFill>
                <a:latin typeface="Arial"/>
                <a:cs typeface="Arial"/>
              </a:rPr>
              <a:t>long-</a:t>
            </a:r>
            <a:r>
              <a:rPr sz="4800" spc="-20" dirty="0">
                <a:solidFill>
                  <a:srgbClr val="404040"/>
                </a:solidFill>
                <a:latin typeface="Arial"/>
                <a:cs typeface="Arial"/>
              </a:rPr>
              <a:t>term </a:t>
            </a:r>
            <a:r>
              <a:rPr sz="4800" spc="-10" dirty="0">
                <a:solidFill>
                  <a:srgbClr val="404040"/>
                </a:solidFill>
                <a:latin typeface="Arial"/>
                <a:cs typeface="Arial"/>
              </a:rPr>
              <a:t>consequences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43941" y="1959990"/>
            <a:ext cx="6232525" cy="1376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Clr>
                <a:srgbClr val="1CACE3"/>
              </a:buClr>
              <a:buChar char="●"/>
              <a:tabLst>
                <a:tab pos="354965" algn="l"/>
              </a:tabLst>
            </a:pPr>
            <a:r>
              <a:rPr sz="1800" spc="-10" dirty="0">
                <a:solidFill>
                  <a:srgbClr val="404040"/>
                </a:solidFill>
                <a:latin typeface="Arial"/>
                <a:cs typeface="Arial"/>
              </a:rPr>
              <a:t>Short-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term</a:t>
            </a:r>
            <a:r>
              <a:rPr sz="1800" spc="-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consequences: fatigue,</a:t>
            </a:r>
            <a:r>
              <a:rPr sz="1800" spc="-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low</a:t>
            </a:r>
            <a:r>
              <a:rPr sz="1800" spc="-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Arial"/>
                <a:cs typeface="Arial"/>
              </a:rPr>
              <a:t>energy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00"/>
              </a:spcBef>
              <a:buClr>
                <a:srgbClr val="1CACE3"/>
              </a:buClr>
              <a:buFont typeface="Arial"/>
              <a:buChar char="●"/>
            </a:pPr>
            <a:endParaRPr sz="18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buClr>
                <a:srgbClr val="1CACE3"/>
              </a:buClr>
              <a:buChar char="●"/>
              <a:tabLst>
                <a:tab pos="354965" algn="l"/>
              </a:tabLst>
            </a:pP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Irritation</a:t>
            </a:r>
            <a:r>
              <a:rPr sz="1800" spc="-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in</a:t>
            </a:r>
            <a:r>
              <a:rPr sz="1800" spc="-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the</a:t>
            </a:r>
            <a:r>
              <a:rPr sz="1800" spc="-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stomach,</a:t>
            </a:r>
            <a:r>
              <a:rPr sz="1800" spc="-1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constipation</a:t>
            </a:r>
            <a:r>
              <a:rPr sz="1800" spc="-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(due</a:t>
            </a:r>
            <a:r>
              <a:rPr sz="1800" spc="-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to</a:t>
            </a:r>
            <a:r>
              <a:rPr sz="1800" spc="-1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Arial"/>
                <a:cs typeface="Arial"/>
              </a:rPr>
              <a:t>consumption</a:t>
            </a:r>
            <a:endParaRPr sz="18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  <a:spcBef>
                <a:spcPts val="1085"/>
              </a:spcBef>
            </a:pP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of</a:t>
            </a:r>
            <a:r>
              <a:rPr sz="1800" spc="-1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Arial"/>
                <a:cs typeface="Arial"/>
              </a:rPr>
              <a:t>fat-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forward</a:t>
            </a:r>
            <a:r>
              <a:rPr sz="1800" spc="1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Arial"/>
                <a:cs typeface="Arial"/>
              </a:rPr>
              <a:t>meals)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3941" y="3702177"/>
            <a:ext cx="3796029" cy="1377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Clr>
                <a:srgbClr val="1CACE3"/>
              </a:buClr>
              <a:buChar char="●"/>
              <a:tabLst>
                <a:tab pos="354965" algn="l"/>
              </a:tabLst>
            </a:pPr>
            <a:r>
              <a:rPr sz="1800" spc="-10" dirty="0">
                <a:solidFill>
                  <a:srgbClr val="404040"/>
                </a:solidFill>
                <a:latin typeface="Arial"/>
                <a:cs typeface="Arial"/>
              </a:rPr>
              <a:t>Long-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term</a:t>
            </a:r>
            <a:r>
              <a:rPr sz="1800" spc="-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consequences:</a:t>
            </a:r>
            <a:r>
              <a:rPr sz="1800" spc="-10" dirty="0">
                <a:solidFill>
                  <a:srgbClr val="404040"/>
                </a:solidFill>
                <a:latin typeface="Arial"/>
                <a:cs typeface="Arial"/>
              </a:rPr>
              <a:t> obesity</a:t>
            </a:r>
            <a:endParaRPr sz="1800">
              <a:latin typeface="Arial"/>
              <a:cs typeface="Arial"/>
            </a:endParaRPr>
          </a:p>
          <a:p>
            <a:pPr marL="355600" marR="43815" indent="-342900">
              <a:lnSpc>
                <a:spcPct val="150000"/>
              </a:lnSpc>
              <a:spcBef>
                <a:spcPts val="2005"/>
              </a:spcBef>
              <a:buClr>
                <a:srgbClr val="1CACE3"/>
              </a:buClr>
              <a:buChar char="●"/>
              <a:tabLst>
                <a:tab pos="355600" algn="l"/>
              </a:tabLst>
            </a:pP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Can</a:t>
            </a:r>
            <a:r>
              <a:rPr sz="1800" spc="10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also</a:t>
            </a:r>
            <a:r>
              <a:rPr sz="1800" spc="110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cause</a:t>
            </a:r>
            <a:r>
              <a:rPr sz="1800" spc="110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spc="-10" dirty="0">
                <a:solidFill>
                  <a:srgbClr val="404040"/>
                </a:solidFill>
                <a:latin typeface="Arial"/>
                <a:cs typeface="Arial"/>
              </a:rPr>
              <a:t>cardiovascular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(Micha,</a:t>
            </a:r>
            <a:r>
              <a:rPr sz="1800" spc="-7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Arial"/>
                <a:cs typeface="Arial"/>
              </a:rPr>
              <a:t>2017)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32326" y="4368545"/>
            <a:ext cx="23469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71245" algn="l"/>
              </a:tabLst>
            </a:pPr>
            <a:r>
              <a:rPr sz="1800" spc="-10" dirty="0">
                <a:solidFill>
                  <a:srgbClr val="404040"/>
                </a:solidFill>
                <a:latin typeface="Arial"/>
                <a:cs typeface="Arial"/>
              </a:rPr>
              <a:t>diseases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	and</a:t>
            </a:r>
            <a:r>
              <a:rPr sz="1800" spc="10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spc="-10" dirty="0">
                <a:solidFill>
                  <a:srgbClr val="404040"/>
                </a:solidFill>
                <a:latin typeface="Arial"/>
                <a:cs typeface="Arial"/>
              </a:rPr>
              <a:t>obesity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12023" y="2182367"/>
            <a:ext cx="3102864" cy="2799587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0" y="6333744"/>
            <a:ext cx="12192000" cy="524510"/>
            <a:chOff x="0" y="6333744"/>
            <a:chExt cx="12192000" cy="524510"/>
          </a:xfrm>
        </p:grpSpPr>
        <p:sp>
          <p:nvSpPr>
            <p:cNvPr id="3" name="object 3"/>
            <p:cNvSpPr/>
            <p:nvPr/>
          </p:nvSpPr>
          <p:spPr>
            <a:xfrm>
              <a:off x="3047" y="6400799"/>
              <a:ext cx="12189460" cy="457200"/>
            </a:xfrm>
            <a:custGeom>
              <a:avLst/>
              <a:gdLst/>
              <a:ahLst/>
              <a:cxnLst/>
              <a:rect l="l" t="t" r="r" b="b"/>
              <a:pathLst>
                <a:path w="12189460" h="457200">
                  <a:moveTo>
                    <a:pt x="12188952" y="0"/>
                  </a:moveTo>
                  <a:lnTo>
                    <a:pt x="0" y="0"/>
                  </a:lnTo>
                  <a:lnTo>
                    <a:pt x="0" y="457199"/>
                  </a:lnTo>
                  <a:lnTo>
                    <a:pt x="12188952" y="45719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2583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33744"/>
              <a:ext cx="12189460" cy="64135"/>
            </a:xfrm>
            <a:custGeom>
              <a:avLst/>
              <a:gdLst/>
              <a:ahLst/>
              <a:cxnLst/>
              <a:rect l="l" t="t" r="r" b="b"/>
              <a:pathLst>
                <a:path w="12189460" h="64135">
                  <a:moveTo>
                    <a:pt x="12188952" y="0"/>
                  </a:moveTo>
                  <a:lnTo>
                    <a:pt x="0" y="0"/>
                  </a:lnTo>
                  <a:lnTo>
                    <a:pt x="0" y="64007"/>
                  </a:lnTo>
                  <a:lnTo>
                    <a:pt x="12188952" y="64007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1CAC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176324" y="914146"/>
            <a:ext cx="88652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solidFill>
                  <a:srgbClr val="404040"/>
                </a:solidFill>
                <a:latin typeface="Arial"/>
                <a:cs typeface="Arial"/>
              </a:rPr>
              <a:t>Aims</a:t>
            </a:r>
            <a:r>
              <a:rPr sz="4800" spc="-28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4800" dirty="0">
                <a:solidFill>
                  <a:srgbClr val="404040"/>
                </a:solidFill>
                <a:latin typeface="Arial"/>
                <a:cs typeface="Arial"/>
              </a:rPr>
              <a:t>of</a:t>
            </a:r>
            <a:r>
              <a:rPr sz="4800" spc="-27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4800" spc="-40" dirty="0">
                <a:solidFill>
                  <a:srgbClr val="404040"/>
                </a:solidFill>
                <a:latin typeface="Arial"/>
                <a:cs typeface="Arial"/>
              </a:rPr>
              <a:t>campaign</a:t>
            </a:r>
            <a:r>
              <a:rPr sz="4800" spc="-24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4800" dirty="0">
                <a:solidFill>
                  <a:srgbClr val="404040"/>
                </a:solidFill>
                <a:latin typeface="Arial"/>
                <a:cs typeface="Arial"/>
              </a:rPr>
              <a:t>and</a:t>
            </a:r>
            <a:r>
              <a:rPr sz="4800" spc="-26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4800" spc="-10" dirty="0">
                <a:solidFill>
                  <a:srgbClr val="404040"/>
                </a:solidFill>
                <a:latin typeface="Arial"/>
                <a:cs typeface="Arial"/>
              </a:rPr>
              <a:t>benefits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084580" y="1822830"/>
            <a:ext cx="10086340" cy="3002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3535">
              <a:lnSpc>
                <a:spcPct val="150000"/>
              </a:lnSpc>
              <a:spcBef>
                <a:spcPts val="100"/>
              </a:spcBef>
              <a:buClr>
                <a:srgbClr val="1CACE3"/>
              </a:buClr>
              <a:buChar char="●"/>
              <a:tabLst>
                <a:tab pos="355600" algn="l"/>
              </a:tabLst>
            </a:pP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Aim</a:t>
            </a:r>
            <a:r>
              <a:rPr sz="1800" spc="2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1:</a:t>
            </a:r>
            <a:r>
              <a:rPr sz="1800" spc="4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To</a:t>
            </a:r>
            <a:r>
              <a:rPr sz="1800" i="1" spc="3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promote</a:t>
            </a:r>
            <a:r>
              <a:rPr sz="1800" i="1" spc="40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healthy</a:t>
            </a:r>
            <a:r>
              <a:rPr sz="1800" i="1" spc="4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eating</a:t>
            </a:r>
            <a:r>
              <a:rPr sz="1800" i="1" spc="3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by</a:t>
            </a:r>
            <a:r>
              <a:rPr sz="1800" i="1" spc="40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making</a:t>
            </a:r>
            <a:r>
              <a:rPr sz="1800" i="1" spc="3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fruits</a:t>
            </a:r>
            <a:r>
              <a:rPr sz="1800" i="1" spc="40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and</a:t>
            </a:r>
            <a:r>
              <a:rPr sz="1800" i="1" spc="40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vegetables</a:t>
            </a:r>
            <a:r>
              <a:rPr sz="1800" i="1" spc="4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at</a:t>
            </a:r>
            <a:r>
              <a:rPr sz="1800" i="1" spc="4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least</a:t>
            </a:r>
            <a:r>
              <a:rPr sz="1800" i="1" spc="40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50%</a:t>
            </a:r>
            <a:r>
              <a:rPr sz="1800" i="1" spc="3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of</a:t>
            </a:r>
            <a:r>
              <a:rPr sz="1800" i="1" spc="45" dirty="0">
                <a:solidFill>
                  <a:srgbClr val="404040"/>
                </a:solidFill>
                <a:latin typeface="Arial"/>
                <a:cs typeface="Arial"/>
              </a:rPr>
              <a:t>  </a:t>
            </a:r>
            <a:r>
              <a:rPr sz="1800" i="1" spc="-25" dirty="0">
                <a:solidFill>
                  <a:srgbClr val="404040"/>
                </a:solidFill>
                <a:latin typeface="Arial"/>
                <a:cs typeface="Arial"/>
              </a:rPr>
              <a:t>the </a:t>
            </a:r>
            <a:r>
              <a:rPr sz="1800" i="1" spc="-10" dirty="0">
                <a:solidFill>
                  <a:srgbClr val="404040"/>
                </a:solidFill>
                <a:latin typeface="Arial"/>
                <a:cs typeface="Arial"/>
              </a:rPr>
              <a:t>participants’</a:t>
            </a:r>
            <a:r>
              <a:rPr sz="1800" i="1" spc="-7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daily</a:t>
            </a:r>
            <a:r>
              <a:rPr sz="1800" i="1" spc="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spc="-10" dirty="0">
                <a:solidFill>
                  <a:srgbClr val="404040"/>
                </a:solidFill>
                <a:latin typeface="Arial"/>
                <a:cs typeface="Arial"/>
              </a:rPr>
              <a:t>consumption</a:t>
            </a:r>
            <a:endParaRPr sz="1800">
              <a:latin typeface="Arial"/>
              <a:cs typeface="Arial"/>
            </a:endParaRPr>
          </a:p>
          <a:p>
            <a:pPr marL="355600" marR="5080" indent="-343535">
              <a:lnSpc>
                <a:spcPct val="150000"/>
              </a:lnSpc>
              <a:spcBef>
                <a:spcPts val="1995"/>
              </a:spcBef>
              <a:buClr>
                <a:srgbClr val="1CACE3"/>
              </a:buClr>
              <a:buChar char="●"/>
              <a:tabLst>
                <a:tab pos="355600" algn="l"/>
              </a:tabLst>
            </a:pP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Aim</a:t>
            </a:r>
            <a:r>
              <a:rPr sz="1800" spc="19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2:</a:t>
            </a:r>
            <a:r>
              <a:rPr sz="1800" spc="20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To</a:t>
            </a:r>
            <a:r>
              <a:rPr sz="1800" i="1" spc="20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raise</a:t>
            </a:r>
            <a:r>
              <a:rPr sz="1800" i="1" spc="19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awareness</a:t>
            </a:r>
            <a:r>
              <a:rPr sz="1800" i="1" spc="20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of</a:t>
            </a:r>
            <a:r>
              <a:rPr sz="1800" i="1" spc="204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food</a:t>
            </a:r>
            <a:r>
              <a:rPr sz="1800" i="1" spc="19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labels</a:t>
            </a:r>
            <a:r>
              <a:rPr sz="1800" i="1" spc="19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by</a:t>
            </a:r>
            <a:r>
              <a:rPr sz="1800" i="1" spc="20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enabling</a:t>
            </a:r>
            <a:r>
              <a:rPr sz="1800" i="1" spc="19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the</a:t>
            </a:r>
            <a:r>
              <a:rPr sz="1800" i="1" spc="204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participants</a:t>
            </a:r>
            <a:r>
              <a:rPr sz="1800" i="1" spc="204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to</a:t>
            </a:r>
            <a:r>
              <a:rPr sz="1800" i="1" spc="19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make</a:t>
            </a:r>
            <a:r>
              <a:rPr sz="1800" i="1" spc="20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healthy</a:t>
            </a:r>
            <a:r>
              <a:rPr sz="1800" i="1" spc="21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spc="-10" dirty="0">
                <a:solidFill>
                  <a:srgbClr val="404040"/>
                </a:solidFill>
                <a:latin typeface="Arial"/>
                <a:cs typeface="Arial"/>
              </a:rPr>
              <a:t>meals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every</a:t>
            </a:r>
            <a:r>
              <a:rPr sz="1800" i="1" spc="-3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spc="-10" dirty="0">
                <a:solidFill>
                  <a:srgbClr val="404040"/>
                </a:solidFill>
                <a:latin typeface="Arial"/>
                <a:cs typeface="Arial"/>
              </a:rPr>
              <a:t>day,</a:t>
            </a:r>
            <a:r>
              <a:rPr sz="1800" i="1" spc="-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at</a:t>
            </a:r>
            <a:r>
              <a:rPr sz="1800" i="1" spc="-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least</a:t>
            </a:r>
            <a:r>
              <a:rPr sz="1800" i="1" spc="-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40%</a:t>
            </a:r>
            <a:r>
              <a:rPr sz="1800" i="1" spc="-1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less</a:t>
            </a:r>
            <a:r>
              <a:rPr sz="1800" i="1" spc="-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than</a:t>
            </a:r>
            <a:r>
              <a:rPr sz="1800" i="1" spc="-1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their</a:t>
            </a:r>
            <a:r>
              <a:rPr sz="1800" i="1" spc="-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previous</a:t>
            </a:r>
            <a:r>
              <a:rPr sz="1800" i="1" spc="-10" dirty="0">
                <a:solidFill>
                  <a:srgbClr val="404040"/>
                </a:solidFill>
                <a:latin typeface="Arial"/>
                <a:cs typeface="Arial"/>
              </a:rPr>
              <a:t> expenditure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10"/>
              </a:spcBef>
              <a:buClr>
                <a:srgbClr val="1CACE3"/>
              </a:buClr>
              <a:buFont typeface="Arial"/>
              <a:buChar char="●"/>
            </a:pPr>
            <a:endParaRPr sz="1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lr>
                <a:srgbClr val="1CACE3"/>
              </a:buClr>
              <a:buChar char="●"/>
              <a:tabLst>
                <a:tab pos="355600" algn="l"/>
              </a:tabLst>
            </a:pP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Aim</a:t>
            </a:r>
            <a:r>
              <a:rPr sz="1800" spc="27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404040"/>
                </a:solidFill>
                <a:latin typeface="Arial"/>
                <a:cs typeface="Arial"/>
              </a:rPr>
              <a:t>2:</a:t>
            </a:r>
            <a:r>
              <a:rPr sz="1800" spc="28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To</a:t>
            </a:r>
            <a:r>
              <a:rPr sz="1800" i="1" spc="27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restore</a:t>
            </a:r>
            <a:r>
              <a:rPr sz="1800" i="1" spc="27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80%</a:t>
            </a:r>
            <a:r>
              <a:rPr sz="1800" i="1" spc="27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of</a:t>
            </a:r>
            <a:r>
              <a:rPr sz="1800" i="1" spc="28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participants’</a:t>
            </a:r>
            <a:r>
              <a:rPr sz="1800" i="1" spc="18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confidence</a:t>
            </a:r>
            <a:r>
              <a:rPr sz="1800" i="1" spc="27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in</a:t>
            </a:r>
            <a:r>
              <a:rPr sz="1800" i="1" spc="27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cooking</a:t>
            </a:r>
            <a:r>
              <a:rPr sz="1800" i="1" spc="27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through</a:t>
            </a:r>
            <a:r>
              <a:rPr sz="1800" i="1" spc="28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practical</a:t>
            </a:r>
            <a:r>
              <a:rPr sz="1800" i="1" spc="27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404040"/>
                </a:solidFill>
                <a:latin typeface="Arial"/>
                <a:cs typeface="Arial"/>
              </a:rPr>
              <a:t>cooking</a:t>
            </a:r>
            <a:r>
              <a:rPr sz="1800" i="1" spc="29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1800" i="1" spc="-10" dirty="0">
                <a:solidFill>
                  <a:srgbClr val="404040"/>
                </a:solidFill>
                <a:latin typeface="Arial"/>
                <a:cs typeface="Arial"/>
              </a:rPr>
              <a:t>skills</a:t>
            </a:r>
            <a:endParaRPr sz="18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  <a:spcBef>
                <a:spcPts val="1085"/>
              </a:spcBef>
            </a:pPr>
            <a:r>
              <a:rPr sz="1800" i="1" spc="-10" dirty="0">
                <a:solidFill>
                  <a:srgbClr val="404040"/>
                </a:solidFill>
                <a:latin typeface="Arial"/>
                <a:cs typeface="Arial"/>
              </a:rPr>
              <a:t>development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2" name="object 2"/>
          <p:cNvGrpSpPr/>
          <p:nvPr/>
        </p:nvGrpSpPr>
        <p:grpSpPr>
          <a:xfrm>
            <a:off x="0" y="6333744"/>
            <a:ext cx="12192000" cy="524510"/>
            <a:chOff x="0" y="6333744"/>
            <a:chExt cx="12192000" cy="524510"/>
          </a:xfrm>
        </p:grpSpPr>
        <p:sp>
          <p:nvSpPr>
            <p:cNvPr id="3" name="object 3"/>
            <p:cNvSpPr/>
            <p:nvPr/>
          </p:nvSpPr>
          <p:spPr>
            <a:xfrm>
              <a:off x="3047" y="6400799"/>
              <a:ext cx="12189460" cy="457200"/>
            </a:xfrm>
            <a:custGeom>
              <a:avLst/>
              <a:gdLst/>
              <a:ahLst/>
              <a:cxnLst/>
              <a:rect l="l" t="t" r="r" b="b"/>
              <a:pathLst>
                <a:path w="12189460" h="457200">
                  <a:moveTo>
                    <a:pt x="12188952" y="0"/>
                  </a:moveTo>
                  <a:lnTo>
                    <a:pt x="0" y="0"/>
                  </a:lnTo>
                  <a:lnTo>
                    <a:pt x="0" y="457199"/>
                  </a:lnTo>
                  <a:lnTo>
                    <a:pt x="12188952" y="45719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2583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33744"/>
              <a:ext cx="12189460" cy="64135"/>
            </a:xfrm>
            <a:custGeom>
              <a:avLst/>
              <a:gdLst/>
              <a:ahLst/>
              <a:cxnLst/>
              <a:rect l="l" t="t" r="r" b="b"/>
              <a:pathLst>
                <a:path w="12189460" h="64135">
                  <a:moveTo>
                    <a:pt x="12188952" y="0"/>
                  </a:moveTo>
                  <a:lnTo>
                    <a:pt x="0" y="0"/>
                  </a:lnTo>
                  <a:lnTo>
                    <a:pt x="0" y="64007"/>
                  </a:lnTo>
                  <a:lnTo>
                    <a:pt x="12188952" y="64007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1CAC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5012182" y="1905"/>
            <a:ext cx="1601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Reference</a:t>
            </a:r>
            <a:r>
              <a:rPr sz="1800" spc="-20" dirty="0">
                <a:latin typeface="Arial"/>
                <a:cs typeface="Arial"/>
              </a:rPr>
              <a:t> List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98526" y="1834388"/>
            <a:ext cx="11807190" cy="3825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Briazu,</a:t>
            </a:r>
            <a:r>
              <a:rPr sz="1200" spc="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R.A.,</a:t>
            </a:r>
            <a:r>
              <a:rPr sz="1200" spc="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Masood,</a:t>
            </a:r>
            <a:r>
              <a:rPr sz="1200" spc="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F.,</a:t>
            </a:r>
            <a:r>
              <a:rPr sz="1200" spc="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Hunt,</a:t>
            </a:r>
            <a:r>
              <a:rPr sz="1200" spc="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L.,</a:t>
            </a:r>
            <a:r>
              <a:rPr sz="1200" spc="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Pettinger,</a:t>
            </a:r>
            <a:r>
              <a:rPr sz="1200" spc="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C.,</a:t>
            </a:r>
            <a:r>
              <a:rPr sz="1200" spc="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Wagstaff,</a:t>
            </a:r>
            <a:r>
              <a:rPr sz="1200" spc="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C.</a:t>
            </a:r>
            <a:r>
              <a:rPr sz="1200" spc="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</a:t>
            </a:r>
            <a:r>
              <a:rPr sz="1200" spc="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McCloy,</a:t>
            </a:r>
            <a:r>
              <a:rPr sz="1200" spc="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R.</a:t>
            </a:r>
            <a:r>
              <a:rPr sz="1200" spc="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(2024)</a:t>
            </a:r>
            <a:r>
              <a:rPr sz="1200" spc="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‘Barriers</a:t>
            </a:r>
            <a:r>
              <a:rPr sz="1200" spc="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</a:t>
            </a:r>
            <a:r>
              <a:rPr sz="1200" spc="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facilitators</a:t>
            </a:r>
            <a:r>
              <a:rPr sz="1200" spc="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to</a:t>
            </a:r>
            <a:r>
              <a:rPr sz="1200" spc="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healthy</a:t>
            </a:r>
            <a:r>
              <a:rPr sz="1200" spc="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eating</a:t>
            </a:r>
            <a:r>
              <a:rPr sz="1200" spc="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in</a:t>
            </a:r>
            <a:r>
              <a:rPr sz="1200" spc="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disadvantaged</a:t>
            </a:r>
            <a:r>
              <a:rPr sz="1200" spc="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adults</a:t>
            </a:r>
            <a:r>
              <a:rPr sz="1200" spc="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living</a:t>
            </a:r>
            <a:r>
              <a:rPr sz="1200" spc="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in</a:t>
            </a:r>
            <a:r>
              <a:rPr sz="1200" spc="1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the</a:t>
            </a:r>
            <a:r>
              <a:rPr sz="1200" spc="1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UK:</a:t>
            </a:r>
            <a:r>
              <a:rPr sz="1200" spc="90" dirty="0">
                <a:latin typeface="Arial"/>
                <a:cs typeface="Arial"/>
              </a:rPr>
              <a:t> </a:t>
            </a:r>
            <a:r>
              <a:rPr sz="1200" spc="-50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scoping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review,’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BMC</a:t>
            </a:r>
            <a:r>
              <a:rPr sz="1200" i="1" spc="-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Public</a:t>
            </a:r>
            <a:r>
              <a:rPr sz="1200" i="1" spc="-1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Health</a:t>
            </a:r>
            <a:r>
              <a:rPr sz="1200" dirty="0">
                <a:latin typeface="Arial"/>
                <a:cs typeface="Arial"/>
              </a:rPr>
              <a:t>,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24(1),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p.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1770.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ct val="150000"/>
              </a:lnSpc>
              <a:spcBef>
                <a:spcPts val="800"/>
              </a:spcBef>
            </a:pPr>
            <a:r>
              <a:rPr sz="1200" dirty="0">
                <a:latin typeface="Arial"/>
                <a:cs typeface="Arial"/>
              </a:rPr>
              <a:t>Lee,</a:t>
            </a:r>
            <a:r>
              <a:rPr sz="1200" spc="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C.</a:t>
            </a:r>
            <a:r>
              <a:rPr sz="1200" spc="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</a:t>
            </a:r>
            <a:r>
              <a:rPr sz="1200" spc="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Hammant,</a:t>
            </a:r>
            <a:r>
              <a:rPr sz="1200" spc="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C.</a:t>
            </a:r>
            <a:r>
              <a:rPr sz="1200" spc="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(2023)</a:t>
            </a:r>
            <a:r>
              <a:rPr sz="1200" spc="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‘Corporate</a:t>
            </a:r>
            <a:r>
              <a:rPr sz="1200" spc="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social</a:t>
            </a:r>
            <a:r>
              <a:rPr sz="1200" spc="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</a:t>
            </a:r>
            <a:r>
              <a:rPr sz="1200" spc="5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community-</a:t>
            </a:r>
            <a:r>
              <a:rPr sz="1200" dirty="0">
                <a:latin typeface="Arial"/>
                <a:cs typeface="Arial"/>
              </a:rPr>
              <a:t>oriented</a:t>
            </a:r>
            <a:r>
              <a:rPr sz="1200" spc="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support</a:t>
            </a:r>
            <a:r>
              <a:rPr sz="1200" spc="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by</a:t>
            </a:r>
            <a:r>
              <a:rPr sz="1200" spc="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UK</a:t>
            </a:r>
            <a:r>
              <a:rPr sz="1200" spc="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food</a:t>
            </a:r>
            <a:r>
              <a:rPr sz="1200" spc="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retailers:</a:t>
            </a:r>
            <a:r>
              <a:rPr sz="1200" spc="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</a:t>
            </a:r>
            <a:r>
              <a:rPr sz="1200" spc="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documentary</a:t>
            </a:r>
            <a:r>
              <a:rPr sz="1200" spc="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review</a:t>
            </a:r>
            <a:r>
              <a:rPr sz="1200" spc="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</a:t>
            </a:r>
            <a:r>
              <a:rPr sz="1200" spc="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typology</a:t>
            </a:r>
            <a:r>
              <a:rPr sz="1200" spc="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of</a:t>
            </a:r>
            <a:r>
              <a:rPr sz="1200" spc="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actions</a:t>
            </a:r>
            <a:r>
              <a:rPr sz="1200" spc="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towards</a:t>
            </a:r>
            <a:r>
              <a:rPr sz="1200" spc="7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community wellbeing,’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Perspectives</a:t>
            </a:r>
            <a:r>
              <a:rPr sz="1200" i="1" spc="-1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in</a:t>
            </a:r>
            <a:r>
              <a:rPr sz="1200" i="1" spc="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Public</a:t>
            </a:r>
            <a:r>
              <a:rPr sz="1200" i="1" spc="-1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Health</a:t>
            </a:r>
            <a:r>
              <a:rPr sz="1200" dirty="0">
                <a:latin typeface="Arial"/>
                <a:cs typeface="Arial"/>
              </a:rPr>
              <a:t>,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143(4),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pp.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spc="-30" dirty="0">
                <a:latin typeface="Arial"/>
                <a:cs typeface="Arial"/>
              </a:rPr>
              <a:t>211-</a:t>
            </a:r>
            <a:r>
              <a:rPr sz="1200" spc="-20" dirty="0">
                <a:latin typeface="Arial"/>
                <a:cs typeface="Arial"/>
              </a:rPr>
              <a:t>219.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ct val="150000"/>
              </a:lnSpc>
              <a:spcBef>
                <a:spcPts val="795"/>
              </a:spcBef>
            </a:pPr>
            <a:r>
              <a:rPr sz="1200" dirty="0">
                <a:latin typeface="Arial"/>
                <a:cs typeface="Arial"/>
              </a:rPr>
              <a:t>Micha,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R.,</a:t>
            </a:r>
            <a:r>
              <a:rPr sz="1200" spc="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Peñalvo,</a:t>
            </a:r>
            <a:r>
              <a:rPr sz="1200" spc="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J.L.,</a:t>
            </a:r>
            <a:r>
              <a:rPr sz="1200" spc="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Cudhea,</a:t>
            </a:r>
            <a:r>
              <a:rPr sz="1200" spc="3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F.,</a:t>
            </a:r>
            <a:r>
              <a:rPr sz="1200" spc="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Imamura,</a:t>
            </a:r>
            <a:r>
              <a:rPr sz="1200" spc="3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F.,</a:t>
            </a:r>
            <a:r>
              <a:rPr sz="1200" spc="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Rehm,</a:t>
            </a:r>
            <a:r>
              <a:rPr sz="1200" spc="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C.D.</a:t>
            </a:r>
            <a:r>
              <a:rPr sz="1200" spc="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</a:t>
            </a:r>
            <a:r>
              <a:rPr sz="1200" spc="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Mozaffarian,</a:t>
            </a:r>
            <a:r>
              <a:rPr sz="1200" spc="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D.</a:t>
            </a:r>
            <a:r>
              <a:rPr sz="1200" spc="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(2017)</a:t>
            </a:r>
            <a:r>
              <a:rPr sz="1200" spc="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‘Association</a:t>
            </a:r>
            <a:r>
              <a:rPr sz="1200" spc="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between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dietary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factors</a:t>
            </a:r>
            <a:r>
              <a:rPr sz="1200" spc="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mortality</a:t>
            </a:r>
            <a:r>
              <a:rPr sz="1200" spc="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from</a:t>
            </a:r>
            <a:r>
              <a:rPr sz="1200" spc="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heart</a:t>
            </a:r>
            <a:r>
              <a:rPr sz="1200" spc="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disease,</a:t>
            </a:r>
            <a:r>
              <a:rPr sz="1200" spc="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stroke,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spc="-25" dirty="0">
                <a:latin typeface="Arial"/>
                <a:cs typeface="Arial"/>
              </a:rPr>
              <a:t>and </a:t>
            </a:r>
            <a:r>
              <a:rPr sz="1200" dirty="0">
                <a:latin typeface="Arial"/>
                <a:cs typeface="Arial"/>
              </a:rPr>
              <a:t>type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2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diabetes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in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the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United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States,’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JAMA</a:t>
            </a:r>
            <a:r>
              <a:rPr sz="1200" dirty="0">
                <a:latin typeface="Arial"/>
                <a:cs typeface="Arial"/>
              </a:rPr>
              <a:t>,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317</a:t>
            </a:r>
            <a:r>
              <a:rPr sz="1200" dirty="0">
                <a:latin typeface="Arial"/>
                <a:cs typeface="Arial"/>
              </a:rPr>
              <a:t>(9),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pp.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912-</a:t>
            </a:r>
            <a:r>
              <a:rPr sz="1200" spc="-20" dirty="0">
                <a:latin typeface="Arial"/>
                <a:cs typeface="Arial"/>
              </a:rPr>
              <a:t>924.</a:t>
            </a:r>
            <a:endParaRPr sz="1200">
              <a:latin typeface="Arial"/>
              <a:cs typeface="Arial"/>
            </a:endParaRPr>
          </a:p>
          <a:p>
            <a:pPr marL="12700" marR="5715">
              <a:lnSpc>
                <a:spcPct val="150000"/>
              </a:lnSpc>
              <a:spcBef>
                <a:spcPts val="805"/>
              </a:spcBef>
            </a:pPr>
            <a:r>
              <a:rPr sz="1200" dirty="0">
                <a:latin typeface="Arial"/>
                <a:cs typeface="Arial"/>
              </a:rPr>
              <a:t>NHS</a:t>
            </a:r>
            <a:r>
              <a:rPr sz="1200" spc="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National</a:t>
            </a:r>
            <a:r>
              <a:rPr sz="1200" spc="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Health</a:t>
            </a:r>
            <a:r>
              <a:rPr sz="1200" spc="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Service</a:t>
            </a:r>
            <a:r>
              <a:rPr sz="1200" spc="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(n.d.)</a:t>
            </a:r>
            <a:r>
              <a:rPr sz="1200" spc="3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Eating</a:t>
            </a:r>
            <a:r>
              <a:rPr sz="1200" i="1" spc="3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a</a:t>
            </a:r>
            <a:r>
              <a:rPr sz="1200" i="1" spc="3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balanced</a:t>
            </a:r>
            <a:r>
              <a:rPr sz="1200" i="1" spc="2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diet</a:t>
            </a:r>
            <a:r>
              <a:rPr sz="1200" dirty="0">
                <a:latin typeface="Arial"/>
                <a:cs typeface="Arial"/>
              </a:rPr>
              <a:t>.</a:t>
            </a:r>
            <a:r>
              <a:rPr sz="1200" spc="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Available</a:t>
            </a:r>
            <a:r>
              <a:rPr sz="1200" spc="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at:</a:t>
            </a:r>
            <a:r>
              <a:rPr sz="1200" u="sng" spc="25" dirty="0">
                <a:solidFill>
                  <a:srgbClr val="6DAC1C"/>
                </a:solidFill>
                <a:uFill>
                  <a:solidFill>
                    <a:srgbClr val="6DAC1C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1200" u="sng" spc="-10" dirty="0">
                <a:solidFill>
                  <a:srgbClr val="6DAC1C"/>
                </a:solidFill>
                <a:uFill>
                  <a:solidFill>
                    <a:srgbClr val="6DAC1C"/>
                  </a:solidFill>
                </a:uFill>
                <a:latin typeface="Arial"/>
                <a:cs typeface="Arial"/>
                <a:hlinkClick r:id="rId2"/>
              </a:rPr>
              <a:t>https://www.nhs.uk/live-well/eat-well/how-to-eat-</a:t>
            </a:r>
            <a:r>
              <a:rPr sz="1200" u="sng" spc="-20" dirty="0">
                <a:solidFill>
                  <a:srgbClr val="6DAC1C"/>
                </a:solidFill>
                <a:uFill>
                  <a:solidFill>
                    <a:srgbClr val="6DAC1C"/>
                  </a:solidFill>
                </a:uFill>
                <a:latin typeface="Arial"/>
                <a:cs typeface="Arial"/>
                <a:hlinkClick r:id="rId2"/>
              </a:rPr>
              <a:t>a-</a:t>
            </a:r>
            <a:r>
              <a:rPr sz="1200" u="sng" spc="-10" dirty="0">
                <a:solidFill>
                  <a:srgbClr val="6DAC1C"/>
                </a:solidFill>
                <a:uFill>
                  <a:solidFill>
                    <a:srgbClr val="6DAC1C"/>
                  </a:solidFill>
                </a:uFill>
                <a:latin typeface="Arial"/>
                <a:cs typeface="Arial"/>
                <a:hlinkClick r:id="rId2"/>
              </a:rPr>
              <a:t>balanced-diet/eating-a-balanced-</a:t>
            </a:r>
            <a:r>
              <a:rPr sz="1200" u="sng" dirty="0">
                <a:solidFill>
                  <a:srgbClr val="6DAC1C"/>
                </a:solidFill>
                <a:uFill>
                  <a:solidFill>
                    <a:srgbClr val="6DAC1C"/>
                  </a:solidFill>
                </a:uFill>
                <a:latin typeface="Arial"/>
                <a:cs typeface="Arial"/>
                <a:hlinkClick r:id="rId2"/>
              </a:rPr>
              <a:t>diet/</a:t>
            </a:r>
            <a:r>
              <a:rPr sz="1200" spc="45" dirty="0">
                <a:solidFill>
                  <a:srgbClr val="6DAC1C"/>
                </a:solidFill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(Accessed: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spc="-25" dirty="0">
                <a:latin typeface="Arial"/>
                <a:cs typeface="Arial"/>
              </a:rPr>
              <a:t>13 </a:t>
            </a:r>
            <a:r>
              <a:rPr sz="1200" dirty="0">
                <a:latin typeface="Arial"/>
                <a:cs typeface="Arial"/>
              </a:rPr>
              <a:t>October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2026).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5"/>
              </a:spcBef>
            </a:pP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Trussell</a:t>
            </a:r>
            <a:r>
              <a:rPr sz="1200" spc="2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(2025)</a:t>
            </a:r>
            <a:r>
              <a:rPr sz="1200" spc="27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Hunger</a:t>
            </a:r>
            <a:r>
              <a:rPr sz="1200" i="1" spc="27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in</a:t>
            </a:r>
            <a:r>
              <a:rPr sz="1200" i="1" spc="28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Wales</a:t>
            </a:r>
            <a:r>
              <a:rPr sz="1200" dirty="0">
                <a:latin typeface="Arial"/>
                <a:cs typeface="Arial"/>
              </a:rPr>
              <a:t>,</a:t>
            </a:r>
            <a:r>
              <a:rPr sz="1200" spc="2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Sept.</a:t>
            </a:r>
            <a:r>
              <a:rPr sz="1200" spc="2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Available</a:t>
            </a:r>
            <a:r>
              <a:rPr sz="1200" spc="2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at:</a:t>
            </a:r>
            <a:r>
              <a:rPr sz="1200" u="sng" spc="275" dirty="0">
                <a:solidFill>
                  <a:srgbClr val="6DAC1C"/>
                </a:solidFill>
                <a:uFill>
                  <a:solidFill>
                    <a:srgbClr val="6DAC1C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sz="1200" u="sng" spc="-10" dirty="0">
                <a:solidFill>
                  <a:srgbClr val="6DAC1C"/>
                </a:solidFill>
                <a:uFill>
                  <a:solidFill>
                    <a:srgbClr val="6DAC1C"/>
                  </a:solidFill>
                </a:uFill>
                <a:latin typeface="Arial"/>
                <a:cs typeface="Arial"/>
                <a:hlinkClick r:id="rId3"/>
              </a:rPr>
              <a:t>https://cms.trussell.org.uk/sites/default/files/2026-09/Trussell%20Hunger%20in%20Wales%202025.pdf</a:t>
            </a:r>
            <a:r>
              <a:rPr sz="1200" spc="305" dirty="0">
                <a:solidFill>
                  <a:srgbClr val="6DAC1C"/>
                </a:solidFill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(Accessed:</a:t>
            </a:r>
            <a:r>
              <a:rPr sz="1200" spc="280" dirty="0">
                <a:latin typeface="Arial"/>
                <a:cs typeface="Arial"/>
              </a:rPr>
              <a:t> </a:t>
            </a:r>
            <a:r>
              <a:rPr sz="1200" spc="-25" dirty="0">
                <a:latin typeface="Arial"/>
                <a:cs typeface="Arial"/>
              </a:rPr>
              <a:t>12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25"/>
              </a:spcBef>
            </a:pPr>
            <a:r>
              <a:rPr sz="1200" dirty="0">
                <a:latin typeface="Arial"/>
                <a:cs typeface="Arial"/>
              </a:rPr>
              <a:t>October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2026).</a:t>
            </a:r>
            <a:endParaRPr sz="1200">
              <a:latin typeface="Arial"/>
              <a:cs typeface="Arial"/>
            </a:endParaRPr>
          </a:p>
          <a:p>
            <a:pPr marL="12700" marR="5715">
              <a:lnSpc>
                <a:spcPct val="150000"/>
              </a:lnSpc>
              <a:spcBef>
                <a:spcPts val="790"/>
              </a:spcBef>
            </a:pPr>
            <a:r>
              <a:rPr sz="1200" dirty="0">
                <a:latin typeface="Arial"/>
                <a:cs typeface="Arial"/>
                <a:hlinkClick r:id="rId4"/>
              </a:rPr>
              <a:t>Welsh</a:t>
            </a:r>
            <a:r>
              <a:rPr sz="1200" spc="50" dirty="0">
                <a:latin typeface="Arial"/>
                <a:cs typeface="Arial"/>
                <a:hlinkClick r:id="rId4"/>
              </a:rPr>
              <a:t> </a:t>
            </a:r>
            <a:r>
              <a:rPr sz="1200" dirty="0">
                <a:latin typeface="Arial"/>
                <a:cs typeface="Arial"/>
                <a:hlinkClick r:id="rId4"/>
              </a:rPr>
              <a:t>Government</a:t>
            </a:r>
            <a:r>
              <a:rPr sz="1200" spc="55" dirty="0">
                <a:latin typeface="Arial"/>
                <a:cs typeface="Arial"/>
                <a:hlinkClick r:id="rId4"/>
              </a:rPr>
              <a:t> </a:t>
            </a:r>
            <a:r>
              <a:rPr sz="1200" dirty="0">
                <a:latin typeface="Arial"/>
                <a:cs typeface="Arial"/>
                <a:hlinkClick r:id="rId4"/>
              </a:rPr>
              <a:t>(2025)</a:t>
            </a:r>
            <a:r>
              <a:rPr sz="1200" spc="30" dirty="0">
                <a:latin typeface="Arial"/>
                <a:cs typeface="Arial"/>
                <a:hlinkClick r:id="rId4"/>
              </a:rPr>
              <a:t> </a:t>
            </a:r>
            <a:r>
              <a:rPr sz="1200" i="1" dirty="0">
                <a:latin typeface="Arial"/>
                <a:cs typeface="Arial"/>
                <a:hlinkClick r:id="rId4"/>
              </a:rPr>
              <a:t>Welsh</a:t>
            </a:r>
            <a:r>
              <a:rPr sz="1200" i="1" spc="50" dirty="0">
                <a:latin typeface="Arial"/>
                <a:cs typeface="Arial"/>
                <a:hlinkClick r:id="rId4"/>
              </a:rPr>
              <a:t> </a:t>
            </a:r>
            <a:r>
              <a:rPr sz="1200" i="1" dirty="0">
                <a:latin typeface="Arial"/>
                <a:cs typeface="Arial"/>
                <a:hlinkClick r:id="rId4"/>
              </a:rPr>
              <a:t>Index</a:t>
            </a:r>
            <a:r>
              <a:rPr sz="1200" i="1" spc="35" dirty="0">
                <a:latin typeface="Arial"/>
                <a:cs typeface="Arial"/>
                <a:hlinkClick r:id="rId4"/>
              </a:rPr>
              <a:t> </a:t>
            </a:r>
            <a:r>
              <a:rPr sz="1200" i="1" dirty="0">
                <a:latin typeface="Arial"/>
                <a:cs typeface="Arial"/>
                <a:hlinkClick r:id="rId4"/>
              </a:rPr>
              <a:t>of</a:t>
            </a:r>
            <a:r>
              <a:rPr sz="1200" i="1" spc="50" dirty="0">
                <a:latin typeface="Arial"/>
                <a:cs typeface="Arial"/>
                <a:hlinkClick r:id="rId4"/>
              </a:rPr>
              <a:t> </a:t>
            </a:r>
            <a:r>
              <a:rPr sz="1200" i="1" dirty="0">
                <a:latin typeface="Arial"/>
                <a:cs typeface="Arial"/>
                <a:hlinkClick r:id="rId4"/>
              </a:rPr>
              <a:t>Multiple</a:t>
            </a:r>
            <a:r>
              <a:rPr sz="1200" i="1" spc="50" dirty="0">
                <a:latin typeface="Arial"/>
                <a:cs typeface="Arial"/>
                <a:hlinkClick r:id="rId4"/>
              </a:rPr>
              <a:t> </a:t>
            </a:r>
            <a:r>
              <a:rPr sz="1200" i="1" dirty="0">
                <a:latin typeface="Arial"/>
                <a:cs typeface="Arial"/>
                <a:hlinkClick r:id="rId4"/>
              </a:rPr>
              <a:t>Deprivation</a:t>
            </a:r>
            <a:r>
              <a:rPr sz="1200" i="1" spc="40" dirty="0">
                <a:latin typeface="Arial"/>
                <a:cs typeface="Arial"/>
                <a:hlinkClick r:id="rId4"/>
              </a:rPr>
              <a:t> </a:t>
            </a:r>
            <a:r>
              <a:rPr sz="1200" i="1" dirty="0">
                <a:latin typeface="Arial"/>
                <a:cs typeface="Arial"/>
                <a:hlinkClick r:id="rId4"/>
              </a:rPr>
              <a:t>(WIMD)</a:t>
            </a:r>
            <a:r>
              <a:rPr sz="1200" i="1" spc="40" dirty="0">
                <a:latin typeface="Arial"/>
                <a:cs typeface="Arial"/>
                <a:hlinkClick r:id="rId4"/>
              </a:rPr>
              <a:t> </a:t>
            </a:r>
            <a:r>
              <a:rPr sz="1200" i="1" dirty="0">
                <a:latin typeface="Arial"/>
                <a:cs typeface="Arial"/>
                <a:hlinkClick r:id="rId4"/>
              </a:rPr>
              <a:t>2025</a:t>
            </a:r>
            <a:r>
              <a:rPr sz="1200" i="1" spc="50" dirty="0">
                <a:latin typeface="Arial"/>
                <a:cs typeface="Arial"/>
                <a:hlinkClick r:id="rId4"/>
              </a:rPr>
              <a:t> </a:t>
            </a:r>
            <a:r>
              <a:rPr sz="1200" i="1" dirty="0">
                <a:latin typeface="Arial"/>
                <a:cs typeface="Arial"/>
                <a:hlinkClick r:id="rId4"/>
              </a:rPr>
              <a:t>results</a:t>
            </a:r>
            <a:r>
              <a:rPr sz="1200" i="1" spc="45" dirty="0">
                <a:latin typeface="Arial"/>
                <a:cs typeface="Arial"/>
                <a:hlinkClick r:id="rId4"/>
              </a:rPr>
              <a:t> </a:t>
            </a:r>
            <a:r>
              <a:rPr sz="1200" i="1" dirty="0">
                <a:latin typeface="Arial"/>
                <a:cs typeface="Arial"/>
                <a:hlinkClick r:id="rId4"/>
              </a:rPr>
              <a:t>report</a:t>
            </a:r>
            <a:r>
              <a:rPr sz="1200" dirty="0">
                <a:latin typeface="Arial"/>
                <a:cs typeface="Arial"/>
                <a:hlinkClick r:id="rId4"/>
              </a:rPr>
              <a:t>,</a:t>
            </a:r>
            <a:r>
              <a:rPr sz="1200" spc="50" dirty="0">
                <a:latin typeface="Arial"/>
                <a:cs typeface="Arial"/>
                <a:hlinkClick r:id="rId4"/>
              </a:rPr>
              <a:t> </a:t>
            </a:r>
            <a:r>
              <a:rPr sz="1200" dirty="0">
                <a:latin typeface="Arial"/>
                <a:cs typeface="Arial"/>
                <a:hlinkClick r:id="rId4"/>
              </a:rPr>
              <a:t>9</a:t>
            </a:r>
            <a:r>
              <a:rPr sz="1200" spc="50" dirty="0">
                <a:latin typeface="Arial"/>
                <a:cs typeface="Arial"/>
                <a:hlinkClick r:id="rId4"/>
              </a:rPr>
              <a:t> </a:t>
            </a:r>
            <a:r>
              <a:rPr sz="1200" dirty="0">
                <a:latin typeface="Arial"/>
                <a:cs typeface="Arial"/>
                <a:hlinkClick r:id="rId4"/>
              </a:rPr>
              <a:t>Dec.</a:t>
            </a:r>
            <a:r>
              <a:rPr sz="1200" spc="35" dirty="0">
                <a:latin typeface="Arial"/>
                <a:cs typeface="Arial"/>
                <a:hlinkClick r:id="rId4"/>
              </a:rPr>
              <a:t> </a:t>
            </a:r>
            <a:r>
              <a:rPr sz="1200" dirty="0">
                <a:latin typeface="Arial"/>
                <a:cs typeface="Arial"/>
                <a:hlinkClick r:id="rId4"/>
              </a:rPr>
              <a:t>Available</a:t>
            </a:r>
            <a:r>
              <a:rPr sz="1200" spc="40" dirty="0">
                <a:latin typeface="Arial"/>
                <a:cs typeface="Arial"/>
                <a:hlinkClick r:id="rId4"/>
              </a:rPr>
              <a:t> </a:t>
            </a:r>
            <a:r>
              <a:rPr sz="1200" dirty="0">
                <a:latin typeface="Arial"/>
                <a:cs typeface="Arial"/>
                <a:hlinkClick r:id="rId4"/>
              </a:rPr>
              <a:t>at:</a:t>
            </a:r>
            <a:r>
              <a:rPr sz="1200" u="sng" spc="40" dirty="0">
                <a:solidFill>
                  <a:srgbClr val="6DAC1C"/>
                </a:solidFill>
                <a:uFill>
                  <a:solidFill>
                    <a:srgbClr val="6DAC1C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sz="1200" u="sng" spc="-20" dirty="0">
                <a:solidFill>
                  <a:srgbClr val="6DAC1C"/>
                </a:solidFill>
                <a:uFill>
                  <a:solidFill>
                    <a:srgbClr val="6DAC1C"/>
                  </a:solidFill>
                </a:uFill>
                <a:latin typeface="Arial"/>
                <a:cs typeface="Arial"/>
                <a:hlinkClick r:id="rId4"/>
              </a:rPr>
              <a:t>https://www.gov.wales/welsh-</a:t>
            </a:r>
            <a:r>
              <a:rPr sz="1200" u="sng" spc="-10" dirty="0">
                <a:solidFill>
                  <a:srgbClr val="6DAC1C"/>
                </a:solidFill>
                <a:uFill>
                  <a:solidFill>
                    <a:srgbClr val="6DAC1C"/>
                  </a:solidFill>
                </a:uFill>
                <a:latin typeface="Arial"/>
                <a:cs typeface="Arial"/>
                <a:hlinkClick r:id="rId4"/>
              </a:rPr>
              <a:t>index-multiple-deprivation-wimd-2025-results-report-overall-index-</a:t>
            </a:r>
            <a:r>
              <a:rPr sz="1200" u="sng" spc="-20" dirty="0">
                <a:solidFill>
                  <a:srgbClr val="6DAC1C"/>
                </a:solidFill>
                <a:uFill>
                  <a:solidFill>
                    <a:srgbClr val="6DAC1C"/>
                  </a:solidFill>
                </a:uFill>
                <a:latin typeface="Arial"/>
                <a:cs typeface="Arial"/>
                <a:hlinkClick r:id="rId4"/>
              </a:rPr>
              <a:t>html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2" name="object 2"/>
          <p:cNvGrpSpPr/>
          <p:nvPr/>
        </p:nvGrpSpPr>
        <p:grpSpPr>
          <a:xfrm>
            <a:off x="0" y="6333744"/>
            <a:ext cx="12192000" cy="524510"/>
            <a:chOff x="0" y="6333744"/>
            <a:chExt cx="12192000" cy="524510"/>
          </a:xfrm>
        </p:grpSpPr>
        <p:sp>
          <p:nvSpPr>
            <p:cNvPr id="3" name="object 3"/>
            <p:cNvSpPr/>
            <p:nvPr/>
          </p:nvSpPr>
          <p:spPr>
            <a:xfrm>
              <a:off x="3047" y="6400799"/>
              <a:ext cx="12189460" cy="457200"/>
            </a:xfrm>
            <a:custGeom>
              <a:avLst/>
              <a:gdLst/>
              <a:ahLst/>
              <a:cxnLst/>
              <a:rect l="l" t="t" r="r" b="b"/>
              <a:pathLst>
                <a:path w="12189460" h="457200">
                  <a:moveTo>
                    <a:pt x="12188952" y="0"/>
                  </a:moveTo>
                  <a:lnTo>
                    <a:pt x="0" y="0"/>
                  </a:lnTo>
                  <a:lnTo>
                    <a:pt x="0" y="457199"/>
                  </a:lnTo>
                  <a:lnTo>
                    <a:pt x="12188952" y="45719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2583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33744"/>
              <a:ext cx="12189460" cy="64135"/>
            </a:xfrm>
            <a:custGeom>
              <a:avLst/>
              <a:gdLst/>
              <a:ahLst/>
              <a:cxnLst/>
              <a:rect l="l" t="t" r="r" b="b"/>
              <a:pathLst>
                <a:path w="12189460" h="64135">
                  <a:moveTo>
                    <a:pt x="12188952" y="0"/>
                  </a:moveTo>
                  <a:lnTo>
                    <a:pt x="0" y="0"/>
                  </a:lnTo>
                  <a:lnTo>
                    <a:pt x="0" y="64007"/>
                  </a:lnTo>
                  <a:lnTo>
                    <a:pt x="12188952" y="64007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1CAC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60AFAAC-EA6C-45A9-9E03-C9C9F0193B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813005-BDEC-FD75-ABD1-0C4489D068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00"/>
          <a:stretch>
            <a:fillRect/>
          </a:stretch>
        </p:blipFill>
        <p:spPr>
          <a:xfrm>
            <a:off x="4883022" y="10"/>
            <a:ext cx="7308978" cy="6857990"/>
          </a:xfrm>
          <a:custGeom>
            <a:avLst/>
            <a:gdLst/>
            <a:ahLst/>
            <a:cxnLst/>
            <a:rect l="l" t="t" r="r" b="b"/>
            <a:pathLst>
              <a:path w="7308978" h="6858000">
                <a:moveTo>
                  <a:pt x="0" y="0"/>
                </a:moveTo>
                <a:lnTo>
                  <a:pt x="7308978" y="0"/>
                </a:lnTo>
                <a:lnTo>
                  <a:pt x="7308978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8" y="4741056"/>
                  <a:pt x="1212978" y="3429000"/>
                </a:cubicBezTo>
                <a:cubicBezTo>
                  <a:pt x="1212978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id="{83549E37-C86B-4401-90BD-D8BF83859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3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3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3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3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8A17784E-76D8-4521-A77D-0D2EBB9230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86857" cy="6858000"/>
          </a:xfrm>
          <a:custGeom>
            <a:avLst/>
            <a:gdLst>
              <a:gd name="connsiteX0" fmla="*/ 0 w 6086857"/>
              <a:gd name="connsiteY0" fmla="*/ 0 h 6858000"/>
              <a:gd name="connsiteX1" fmla="*/ 4873879 w 6086857"/>
              <a:gd name="connsiteY1" fmla="*/ 0 h 6858000"/>
              <a:gd name="connsiteX2" fmla="*/ 4936862 w 6086857"/>
              <a:gd name="connsiteY2" fmla="*/ 69271 h 6858000"/>
              <a:gd name="connsiteX3" fmla="*/ 6086857 w 6086857"/>
              <a:gd name="connsiteY3" fmla="*/ 3429000 h 6858000"/>
              <a:gd name="connsiteX4" fmla="*/ 4936862 w 6086857"/>
              <a:gd name="connsiteY4" fmla="*/ 6788730 h 6858000"/>
              <a:gd name="connsiteX5" fmla="*/ 4873879 w 6086857"/>
              <a:gd name="connsiteY5" fmla="*/ 6858000 h 6858000"/>
              <a:gd name="connsiteX6" fmla="*/ 0 w 608685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6857" h="6858000">
                <a:moveTo>
                  <a:pt x="0" y="0"/>
                </a:moveTo>
                <a:lnTo>
                  <a:pt x="4873879" y="0"/>
                </a:lnTo>
                <a:lnTo>
                  <a:pt x="4936862" y="69271"/>
                </a:lnTo>
                <a:cubicBezTo>
                  <a:pt x="5647388" y="929100"/>
                  <a:pt x="6086857" y="2116944"/>
                  <a:pt x="6086857" y="3429000"/>
                </a:cubicBezTo>
                <a:cubicBezTo>
                  <a:pt x="6086857" y="4741056"/>
                  <a:pt x="5647388" y="5928900"/>
                  <a:pt x="4936862" y="6788730"/>
                </a:cubicBezTo>
                <a:lnTo>
                  <a:pt x="487387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0036C6B-F09C-4EAB-AE02-8D056EE74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24325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C8D5885-2804-4D3C-BE31-902E4D32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769" y="2195336"/>
            <a:ext cx="49834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1413F-05F7-3288-F575-373C33B340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4904" y="2522949"/>
            <a:ext cx="5065776" cy="3402363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IN" sz="2000" b="1" i="0" u="none" strike="noStrike" dirty="0">
                <a:effectLst/>
              </a:rPr>
              <a:t>TASK 2: </a:t>
            </a:r>
            <a:r>
              <a:rPr lang="en-IN" sz="2000" b="0" i="0" u="none" strike="noStrike" dirty="0">
                <a:effectLst/>
              </a:rPr>
              <a:t>Campaign – Healthy Diet Promotion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96356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1889886" y="713689"/>
            <a:ext cx="536194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Campaign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Concept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7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Target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Audience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7872" y="1277290"/>
            <a:ext cx="4881245" cy="3228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9565" marR="13970" indent="-317500" algn="just">
              <a:lnSpc>
                <a:spcPct val="150100"/>
              </a:lnSpc>
              <a:spcBef>
                <a:spcPts val="100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1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campaign,</a:t>
            </a:r>
            <a:r>
              <a:rPr sz="1400" spc="1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“Fuel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Your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Future: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</a:t>
            </a:r>
            <a:r>
              <a:rPr sz="1400" spc="1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Smart,</a:t>
            </a:r>
            <a:r>
              <a:rPr sz="1400" spc="1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Live</a:t>
            </a:r>
            <a:r>
              <a:rPr sz="1400" spc="1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Well”,</a:t>
            </a:r>
            <a:r>
              <a:rPr sz="1400" spc="175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is </a:t>
            </a:r>
            <a:r>
              <a:rPr sz="1400" dirty="0">
                <a:latin typeface="Times New Roman"/>
                <a:cs typeface="Times New Roman"/>
              </a:rPr>
              <a:t>used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-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promote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healthy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balanced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nutrition.</a:t>
            </a:r>
            <a:endParaRPr sz="1400">
              <a:latin typeface="Times New Roman"/>
              <a:cs typeface="Times New Roman"/>
            </a:endParaRPr>
          </a:p>
          <a:p>
            <a:pPr marL="329565" indent="-316865">
              <a:lnSpc>
                <a:spcPct val="100000"/>
              </a:lnSpc>
              <a:spcBef>
                <a:spcPts val="840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promotion</a:t>
            </a:r>
            <a:r>
              <a:rPr sz="1400" spc="2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asks</a:t>
            </a:r>
            <a:r>
              <a:rPr sz="1400" spc="2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individuals</a:t>
            </a:r>
            <a:r>
              <a:rPr sz="1400" spc="3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2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be</a:t>
            </a:r>
            <a:r>
              <a:rPr sz="1400" spc="3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mindful</a:t>
            </a:r>
            <a:r>
              <a:rPr sz="1400" spc="2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their</a:t>
            </a:r>
            <a:r>
              <a:rPr sz="1400" spc="290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food</a:t>
            </a:r>
            <a:endParaRPr sz="1400">
              <a:latin typeface="Times New Roman"/>
              <a:cs typeface="Times New Roman"/>
            </a:endParaRPr>
          </a:p>
          <a:p>
            <a:pPr marL="329565" algn="just">
              <a:lnSpc>
                <a:spcPct val="100000"/>
              </a:lnSpc>
              <a:spcBef>
                <a:spcPts val="845"/>
              </a:spcBef>
            </a:pPr>
            <a:r>
              <a:rPr sz="1400" dirty="0">
                <a:latin typeface="Times New Roman"/>
                <a:cs typeface="Times New Roman"/>
              </a:rPr>
              <a:t>options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find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sustainable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-10" dirty="0">
                <a:latin typeface="Times New Roman"/>
                <a:cs typeface="Times New Roman"/>
              </a:rPr>
              <a:t> plans.</a:t>
            </a:r>
            <a:endParaRPr sz="1400">
              <a:latin typeface="Times New Roman"/>
              <a:cs typeface="Times New Roman"/>
            </a:endParaRPr>
          </a:p>
          <a:p>
            <a:pPr marL="329565" marR="5080" indent="-317500" algn="just">
              <a:lnSpc>
                <a:spcPct val="150100"/>
              </a:lnSpc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1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main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target</a:t>
            </a:r>
            <a:r>
              <a:rPr sz="1400" spc="1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groups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are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teenagers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(aged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18-</a:t>
            </a:r>
            <a:r>
              <a:rPr sz="1400" dirty="0">
                <a:latin typeface="Times New Roman"/>
                <a:cs typeface="Times New Roman"/>
              </a:rPr>
              <a:t>25)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“attending </a:t>
            </a:r>
            <a:r>
              <a:rPr sz="1400" dirty="0">
                <a:latin typeface="Times New Roman"/>
                <a:cs typeface="Times New Roman"/>
              </a:rPr>
              <a:t>higher</a:t>
            </a:r>
            <a:r>
              <a:rPr sz="1400" spc="3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education</a:t>
            </a:r>
            <a:r>
              <a:rPr sz="1400" spc="3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institutions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</a:t>
            </a:r>
            <a:r>
              <a:rPr sz="1400" spc="3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London”,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who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may</a:t>
            </a:r>
            <a:r>
              <a:rPr sz="1400" spc="3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not</a:t>
            </a:r>
            <a:r>
              <a:rPr sz="1400" spc="330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eat </a:t>
            </a:r>
            <a:r>
              <a:rPr sz="1400" dirty="0">
                <a:latin typeface="Times New Roman"/>
                <a:cs typeface="Times New Roman"/>
              </a:rPr>
              <a:t>regularly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may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have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unhealthy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habits.</a:t>
            </a:r>
            <a:endParaRPr sz="1400">
              <a:latin typeface="Times New Roman"/>
              <a:cs typeface="Times New Roman"/>
            </a:endParaRPr>
          </a:p>
          <a:p>
            <a:pPr marL="328295" marR="6350" indent="-316230" algn="just">
              <a:lnSpc>
                <a:spcPts val="2520"/>
              </a:lnSpc>
              <a:spcBef>
                <a:spcPts val="100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campaign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is</a:t>
            </a:r>
            <a:r>
              <a:rPr sz="1400" spc="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raising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awareness</a:t>
            </a:r>
            <a:r>
              <a:rPr sz="1400" spc="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low-</a:t>
            </a:r>
            <a:r>
              <a:rPr sz="1400" dirty="0">
                <a:latin typeface="Times New Roman"/>
                <a:cs typeface="Times New Roman"/>
              </a:rPr>
              <a:t>cost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healthful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foods 	</a:t>
            </a:r>
            <a:r>
              <a:rPr sz="1400" dirty="0">
                <a:latin typeface="Times New Roman"/>
                <a:cs typeface="Times New Roman"/>
              </a:rPr>
              <a:t>that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lead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better</a:t>
            </a:r>
            <a:r>
              <a:rPr sz="1400" spc="1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physical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health,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energy</a:t>
            </a:r>
            <a:r>
              <a:rPr sz="1400" spc="1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levels,</a:t>
            </a:r>
            <a:r>
              <a:rPr sz="1400" spc="1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general 	</a:t>
            </a:r>
            <a:r>
              <a:rPr sz="1400" spc="-25" dirty="0">
                <a:latin typeface="Times New Roman"/>
                <a:cs typeface="Times New Roman"/>
              </a:rPr>
              <a:t>well-</a:t>
            </a:r>
            <a:r>
              <a:rPr sz="1400" dirty="0">
                <a:latin typeface="Times New Roman"/>
                <a:cs typeface="Times New Roman"/>
              </a:rPr>
              <a:t>being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(Capitão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et</a:t>
            </a:r>
            <a:r>
              <a:rPr sz="1400" i="1" spc="-4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al</a:t>
            </a:r>
            <a:r>
              <a:rPr sz="1400" dirty="0">
                <a:latin typeface="Times New Roman"/>
                <a:cs typeface="Times New Roman"/>
              </a:rPr>
              <a:t>.</a:t>
            </a:r>
            <a:r>
              <a:rPr sz="1400" spc="-10" dirty="0">
                <a:latin typeface="Times New Roman"/>
                <a:cs typeface="Times New Roman"/>
              </a:rPr>
              <a:t> 2022).</a:t>
            </a:r>
            <a:endParaRPr sz="14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48528" y="1411223"/>
            <a:ext cx="2761487" cy="273710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097151" y="449021"/>
            <a:ext cx="49485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Rationale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for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Nutrition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Campaign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6511" y="1673351"/>
            <a:ext cx="3133343" cy="2252472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641216" y="940595"/>
            <a:ext cx="5014595" cy="38677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9565" marR="5080" indent="-317500" algn="just">
              <a:lnSpc>
                <a:spcPct val="150100"/>
              </a:lnSpc>
              <a:spcBef>
                <a:spcPts val="95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“Obesity”,</a:t>
            </a:r>
            <a:r>
              <a:rPr sz="1400" spc="8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“type</a:t>
            </a:r>
            <a:r>
              <a:rPr sz="1400" spc="7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2</a:t>
            </a:r>
            <a:r>
              <a:rPr sz="1400" spc="4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diabetes”,</a:t>
            </a:r>
            <a:r>
              <a:rPr sz="1400" spc="8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“cardiovascular</a:t>
            </a:r>
            <a:r>
              <a:rPr sz="1400" spc="7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diseases”</a:t>
            </a:r>
            <a:r>
              <a:rPr sz="1400" spc="80" dirty="0">
                <a:latin typeface="Times New Roman"/>
                <a:cs typeface="Times New Roman"/>
              </a:rPr>
              <a:t>  </a:t>
            </a:r>
            <a:r>
              <a:rPr sz="1400" spc="-25" dirty="0">
                <a:latin typeface="Times New Roman"/>
                <a:cs typeface="Times New Roman"/>
              </a:rPr>
              <a:t>and </a:t>
            </a:r>
            <a:r>
              <a:rPr sz="1400" dirty="0">
                <a:latin typeface="Times New Roman"/>
                <a:cs typeface="Times New Roman"/>
              </a:rPr>
              <a:t>“other</a:t>
            </a:r>
            <a:r>
              <a:rPr sz="1400" spc="4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diet-</a:t>
            </a:r>
            <a:r>
              <a:rPr sz="1400" dirty="0">
                <a:latin typeface="Times New Roman"/>
                <a:cs typeface="Times New Roman"/>
              </a:rPr>
              <a:t>related</a:t>
            </a:r>
            <a:r>
              <a:rPr sz="1400" spc="4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diseases”</a:t>
            </a:r>
            <a:r>
              <a:rPr sz="1400" spc="45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are</a:t>
            </a:r>
            <a:r>
              <a:rPr sz="1400" spc="4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risk</a:t>
            </a:r>
            <a:r>
              <a:rPr sz="1400" spc="45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factors</a:t>
            </a:r>
            <a:r>
              <a:rPr sz="1400" spc="4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associated</a:t>
            </a:r>
            <a:r>
              <a:rPr sz="1400" spc="445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with </a:t>
            </a:r>
            <a:r>
              <a:rPr sz="1400" dirty="0">
                <a:latin typeface="Times New Roman"/>
                <a:cs typeface="Times New Roman"/>
              </a:rPr>
              <a:t>unhealthy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lifestyle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habits.</a:t>
            </a:r>
            <a:endParaRPr sz="1400">
              <a:latin typeface="Times New Roman"/>
              <a:cs typeface="Times New Roman"/>
            </a:endParaRPr>
          </a:p>
          <a:p>
            <a:pPr marL="329565" marR="5080" indent="-317500" algn="just">
              <a:lnSpc>
                <a:spcPts val="2520"/>
              </a:lnSpc>
              <a:spcBef>
                <a:spcPts val="225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“Nutrition”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concerns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for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university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students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are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due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their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busy </a:t>
            </a:r>
            <a:r>
              <a:rPr sz="1400" dirty="0">
                <a:latin typeface="Times New Roman"/>
                <a:cs typeface="Times New Roman"/>
              </a:rPr>
              <a:t>schedules,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financial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constraints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convenient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foods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(Almoraie </a:t>
            </a:r>
            <a:r>
              <a:rPr sz="1400" i="1" dirty="0">
                <a:latin typeface="Times New Roman"/>
                <a:cs typeface="Times New Roman"/>
              </a:rPr>
              <a:t>et</a:t>
            </a:r>
            <a:r>
              <a:rPr sz="1400" i="1" spc="-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al</a:t>
            </a:r>
            <a:r>
              <a:rPr sz="1400" dirty="0">
                <a:latin typeface="Times New Roman"/>
                <a:cs typeface="Times New Roman"/>
              </a:rPr>
              <a:t>.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2025).</a:t>
            </a:r>
            <a:endParaRPr sz="1400">
              <a:latin typeface="Times New Roman"/>
              <a:cs typeface="Times New Roman"/>
            </a:endParaRPr>
          </a:p>
          <a:p>
            <a:pPr marL="329565" indent="-316865" algn="just">
              <a:lnSpc>
                <a:spcPct val="100000"/>
              </a:lnSpc>
              <a:spcBef>
                <a:spcPts val="620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“Inadequate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nutrition”</a:t>
            </a:r>
            <a:r>
              <a:rPr sz="1400" spc="3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awareness</a:t>
            </a:r>
            <a:r>
              <a:rPr sz="1400" spc="3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may</a:t>
            </a:r>
            <a:r>
              <a:rPr sz="1400" spc="3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influence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food</a:t>
            </a:r>
            <a:r>
              <a:rPr sz="1400" spc="32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choices</a:t>
            </a:r>
            <a:endParaRPr sz="1400">
              <a:latin typeface="Times New Roman"/>
              <a:cs typeface="Times New Roman"/>
            </a:endParaRPr>
          </a:p>
          <a:p>
            <a:pPr marL="329565" algn="just">
              <a:lnSpc>
                <a:spcPct val="100000"/>
              </a:lnSpc>
              <a:spcBef>
                <a:spcPts val="845"/>
              </a:spcBef>
            </a:pP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play</a:t>
            </a:r>
            <a:r>
              <a:rPr sz="1400" spc="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role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</a:t>
            </a:r>
            <a:r>
              <a:rPr sz="1400" spc="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reducing</a:t>
            </a:r>
            <a:r>
              <a:rPr sz="1400" spc="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consumption</a:t>
            </a:r>
            <a:r>
              <a:rPr sz="1400" spc="1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fruit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vegetables</a:t>
            </a:r>
            <a:endParaRPr sz="1400">
              <a:latin typeface="Times New Roman"/>
              <a:cs typeface="Times New Roman"/>
            </a:endParaRPr>
          </a:p>
          <a:p>
            <a:pPr marL="329565" algn="just">
              <a:lnSpc>
                <a:spcPct val="100000"/>
              </a:lnSpc>
              <a:spcBef>
                <a:spcPts val="840"/>
              </a:spcBef>
            </a:pP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essential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nutrients.</a:t>
            </a:r>
            <a:endParaRPr sz="1400">
              <a:latin typeface="Times New Roman"/>
              <a:cs typeface="Times New Roman"/>
            </a:endParaRPr>
          </a:p>
          <a:p>
            <a:pPr marL="329565" marR="5715" indent="-317500" algn="just">
              <a:lnSpc>
                <a:spcPct val="150100"/>
              </a:lnSpc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Practical,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economically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feasible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environmentally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sustainable </a:t>
            </a:r>
            <a:r>
              <a:rPr sz="1400" dirty="0">
                <a:latin typeface="Times New Roman"/>
                <a:cs typeface="Times New Roman"/>
              </a:rPr>
              <a:t>dietary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modification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is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1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main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thrust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campaign,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raising </a:t>
            </a:r>
            <a:r>
              <a:rPr sz="1400" dirty="0">
                <a:latin typeface="Times New Roman"/>
                <a:cs typeface="Times New Roman"/>
              </a:rPr>
              <a:t>awareness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about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increasing</a:t>
            </a:r>
            <a:r>
              <a:rPr sz="1400" dirty="0">
                <a:latin typeface="Times New Roman"/>
                <a:cs typeface="Times New Roman"/>
              </a:rPr>
              <a:t> healthy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choices.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161792" y="673100"/>
            <a:ext cx="27152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Aims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Objectives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4027" y="1153542"/>
            <a:ext cx="7945120" cy="3228975"/>
          </a:xfrm>
          <a:prstGeom prst="rect">
            <a:avLst/>
          </a:prstGeom>
        </p:spPr>
        <p:txBody>
          <a:bodyPr vert="horz" wrap="square" lIns="0" tIns="12001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4"/>
              </a:spcBef>
            </a:pPr>
            <a:r>
              <a:rPr sz="1400" b="1" i="1" spc="-25" dirty="0">
                <a:latin typeface="Times New Roman"/>
                <a:cs typeface="Times New Roman"/>
              </a:rPr>
              <a:t>Aim</a:t>
            </a:r>
            <a:endParaRPr sz="1400">
              <a:latin typeface="Times New Roman"/>
              <a:cs typeface="Times New Roman"/>
            </a:endParaRPr>
          </a:p>
          <a:p>
            <a:pPr marL="12700" marR="13335">
              <a:lnSpc>
                <a:spcPct val="150100"/>
              </a:lnSpc>
              <a:spcBef>
                <a:spcPts val="5"/>
              </a:spcBef>
            </a:pP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aim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study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is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promote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healthy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improve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awareness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among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university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students </a:t>
            </a:r>
            <a:r>
              <a:rPr sz="1400" dirty="0">
                <a:latin typeface="Times New Roman"/>
                <a:cs typeface="Times New Roman"/>
              </a:rPr>
              <a:t>aged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18-</a:t>
            </a:r>
            <a:r>
              <a:rPr sz="1400" dirty="0">
                <a:latin typeface="Times New Roman"/>
                <a:cs typeface="Times New Roman"/>
              </a:rPr>
              <a:t>25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through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accessible </a:t>
            </a:r>
            <a:r>
              <a:rPr sz="1400" dirty="0">
                <a:latin typeface="Times New Roman"/>
                <a:cs typeface="Times New Roman"/>
              </a:rPr>
              <a:t>education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practical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dietary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guidance.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1400" b="1" i="1" spc="-10" dirty="0">
                <a:latin typeface="Times New Roman"/>
                <a:cs typeface="Times New Roman"/>
              </a:rPr>
              <a:t>Objectives</a:t>
            </a:r>
            <a:endParaRPr sz="1400">
              <a:latin typeface="Times New Roman"/>
              <a:cs typeface="Times New Roman"/>
            </a:endParaRPr>
          </a:p>
          <a:p>
            <a:pPr marL="469900" indent="-317500">
              <a:lnSpc>
                <a:spcPct val="100000"/>
              </a:lnSpc>
              <a:spcBef>
                <a:spcPts val="840"/>
              </a:spcBef>
              <a:buChar char="●"/>
              <a:tabLst>
                <a:tab pos="469900" algn="l"/>
              </a:tabLst>
            </a:pP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increase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participants’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knowledge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1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balanced</a:t>
            </a:r>
            <a:r>
              <a:rPr sz="1400" spc="2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diets,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essential</a:t>
            </a:r>
            <a:r>
              <a:rPr sz="1400" spc="2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nutrients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20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2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benefits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of</a:t>
            </a:r>
            <a:endParaRPr sz="1400">
              <a:latin typeface="Times New Roman"/>
              <a:cs typeface="Times New Roman"/>
            </a:endParaRPr>
          </a:p>
          <a:p>
            <a:pPr marL="469900">
              <a:lnSpc>
                <a:spcPct val="100000"/>
              </a:lnSpc>
              <a:spcBef>
                <a:spcPts val="840"/>
              </a:spcBef>
            </a:pPr>
            <a:r>
              <a:rPr sz="1400" spc="-10" dirty="0">
                <a:latin typeface="Times New Roman"/>
                <a:cs typeface="Times New Roman"/>
              </a:rPr>
              <a:t>nutritious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food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choices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during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spc="-30" dirty="0">
                <a:latin typeface="Times New Roman"/>
                <a:cs typeface="Times New Roman"/>
              </a:rPr>
              <a:t>six-</a:t>
            </a:r>
            <a:r>
              <a:rPr sz="1400" dirty="0">
                <a:latin typeface="Times New Roman"/>
                <a:cs typeface="Times New Roman"/>
              </a:rPr>
              <a:t>week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campaign.</a:t>
            </a:r>
            <a:endParaRPr sz="1400">
              <a:latin typeface="Times New Roman"/>
              <a:cs typeface="Times New Roman"/>
            </a:endParaRPr>
          </a:p>
          <a:p>
            <a:pPr marL="469900" marR="12700" indent="-317500">
              <a:lnSpc>
                <a:spcPct val="150100"/>
              </a:lnSpc>
              <a:buChar char="●"/>
              <a:tabLst>
                <a:tab pos="469900" algn="l"/>
              </a:tabLst>
            </a:pP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3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encourage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participants</a:t>
            </a:r>
            <a:r>
              <a:rPr sz="1400" spc="3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3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adopt</a:t>
            </a:r>
            <a:r>
              <a:rPr sz="1400" spc="3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healthier</a:t>
            </a:r>
            <a:r>
              <a:rPr sz="1400" spc="3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3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habits,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including</a:t>
            </a:r>
            <a:r>
              <a:rPr sz="1400" spc="3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regular</a:t>
            </a:r>
            <a:r>
              <a:rPr sz="1400" spc="3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meals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37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increased consumption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fruit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vegetables.</a:t>
            </a:r>
            <a:endParaRPr sz="1400">
              <a:latin typeface="Times New Roman"/>
              <a:cs typeface="Times New Roman"/>
            </a:endParaRPr>
          </a:p>
          <a:p>
            <a:pPr marL="469900" indent="-317500">
              <a:lnSpc>
                <a:spcPct val="100000"/>
              </a:lnSpc>
              <a:spcBef>
                <a:spcPts val="840"/>
              </a:spcBef>
              <a:buChar char="●"/>
              <a:tabLst>
                <a:tab pos="469900" algn="l"/>
              </a:tabLst>
            </a:pP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1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evaluate</a:t>
            </a:r>
            <a:r>
              <a:rPr sz="1400" spc="1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changes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</a:t>
            </a:r>
            <a:r>
              <a:rPr sz="1400" spc="1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participants’</a:t>
            </a:r>
            <a:r>
              <a:rPr sz="1400" spc="20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1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knowledge,</a:t>
            </a:r>
            <a:r>
              <a:rPr sz="1400" spc="2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dietary</a:t>
            </a:r>
            <a:r>
              <a:rPr sz="1400" spc="1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awareness</a:t>
            </a:r>
            <a:r>
              <a:rPr sz="1400" spc="1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self-</a:t>
            </a:r>
            <a:r>
              <a:rPr sz="1400" dirty="0">
                <a:latin typeface="Times New Roman"/>
                <a:cs typeface="Times New Roman"/>
              </a:rPr>
              <a:t>reported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eating</a:t>
            </a:r>
            <a:endParaRPr sz="1400">
              <a:latin typeface="Times New Roman"/>
              <a:cs typeface="Times New Roman"/>
            </a:endParaRPr>
          </a:p>
          <a:p>
            <a:pPr marL="469900">
              <a:lnSpc>
                <a:spcPct val="100000"/>
              </a:lnSpc>
              <a:spcBef>
                <a:spcPts val="844"/>
              </a:spcBef>
            </a:pPr>
            <a:r>
              <a:rPr sz="1400" dirty="0">
                <a:latin typeface="Times New Roman"/>
                <a:cs typeface="Times New Roman"/>
              </a:rPr>
              <a:t>habits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by</a:t>
            </a:r>
            <a:r>
              <a:rPr sz="1400" spc="-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comparing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pre-</a:t>
            </a:r>
            <a:r>
              <a:rPr sz="1400" dirty="0">
                <a:latin typeface="Times New Roman"/>
                <a:cs typeface="Times New Roman"/>
              </a:rPr>
              <a:t>campaign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post-</a:t>
            </a:r>
            <a:r>
              <a:rPr sz="1400" dirty="0">
                <a:latin typeface="Times New Roman"/>
                <a:cs typeface="Times New Roman"/>
              </a:rPr>
              <a:t>campaign survey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results.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569845" y="681050"/>
            <a:ext cx="4002404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Times New Roman"/>
                <a:cs typeface="Times New Roman"/>
              </a:rPr>
              <a:t>Six-</a:t>
            </a:r>
            <a:r>
              <a:rPr sz="2400" dirty="0">
                <a:latin typeface="Times New Roman"/>
                <a:cs typeface="Times New Roman"/>
              </a:rPr>
              <a:t>Week</a:t>
            </a:r>
            <a:r>
              <a:rPr sz="2400" spc="-5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Campaign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Activities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3651" y="1343915"/>
            <a:ext cx="8001634" cy="2588260"/>
          </a:xfrm>
          <a:prstGeom prst="rect">
            <a:avLst/>
          </a:prstGeom>
        </p:spPr>
        <p:txBody>
          <a:bodyPr vert="horz" wrap="square" lIns="0" tIns="120014" rIns="0" bIns="0" rtlCol="0">
            <a:spAutoFit/>
          </a:bodyPr>
          <a:lstStyle/>
          <a:p>
            <a:pPr marL="329565" indent="-316865">
              <a:lnSpc>
                <a:spcPct val="100000"/>
              </a:lnSpc>
              <a:spcBef>
                <a:spcPts val="944"/>
              </a:spcBef>
              <a:buFont typeface="Times New Roman"/>
              <a:buChar char="●"/>
              <a:tabLst>
                <a:tab pos="329565" algn="l"/>
              </a:tabLst>
            </a:pPr>
            <a:r>
              <a:rPr sz="1400" b="1" i="1" dirty="0">
                <a:latin typeface="Times New Roman"/>
                <a:cs typeface="Times New Roman"/>
              </a:rPr>
              <a:t>Week</a:t>
            </a:r>
            <a:r>
              <a:rPr sz="1400" b="1" i="1" spc="350" dirty="0">
                <a:latin typeface="Times New Roman"/>
                <a:cs typeface="Times New Roman"/>
              </a:rPr>
              <a:t> </a:t>
            </a:r>
            <a:r>
              <a:rPr sz="1400" b="1" i="1" dirty="0">
                <a:latin typeface="Times New Roman"/>
                <a:cs typeface="Times New Roman"/>
              </a:rPr>
              <a:t>1:</a:t>
            </a:r>
            <a:r>
              <a:rPr sz="1400" b="1" i="1" spc="3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campaign</a:t>
            </a:r>
            <a:r>
              <a:rPr sz="1400" spc="3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begins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with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3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awareness</a:t>
            </a:r>
            <a:r>
              <a:rPr sz="1400" spc="3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posters,</a:t>
            </a:r>
            <a:r>
              <a:rPr sz="1400" spc="3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baseline</a:t>
            </a:r>
            <a:r>
              <a:rPr sz="1400" spc="3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survey</a:t>
            </a:r>
            <a:r>
              <a:rPr sz="1400" spc="3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3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introduction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sz="1400" dirty="0">
                <a:latin typeface="Times New Roman"/>
                <a:cs typeface="Times New Roman"/>
              </a:rPr>
              <a:t>sessions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-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identify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knowledge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among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participants.</a:t>
            </a:r>
            <a:endParaRPr sz="1400">
              <a:latin typeface="Times New Roman"/>
              <a:cs typeface="Times New Roman"/>
            </a:endParaRPr>
          </a:p>
          <a:p>
            <a:pPr marL="329565" indent="-316865">
              <a:lnSpc>
                <a:spcPct val="100000"/>
              </a:lnSpc>
              <a:spcBef>
                <a:spcPts val="844"/>
              </a:spcBef>
              <a:buFont typeface="Times New Roman"/>
              <a:buChar char="●"/>
              <a:tabLst>
                <a:tab pos="329565" algn="l"/>
              </a:tabLst>
            </a:pPr>
            <a:r>
              <a:rPr sz="1400" b="1" i="1" dirty="0">
                <a:latin typeface="Times New Roman"/>
                <a:cs typeface="Times New Roman"/>
              </a:rPr>
              <a:t>Week</a:t>
            </a:r>
            <a:r>
              <a:rPr sz="1400" b="1" i="1" spc="160" dirty="0">
                <a:latin typeface="Times New Roman"/>
                <a:cs typeface="Times New Roman"/>
              </a:rPr>
              <a:t> </a:t>
            </a:r>
            <a:r>
              <a:rPr sz="1400" b="1" i="1" dirty="0">
                <a:latin typeface="Times New Roman"/>
                <a:cs typeface="Times New Roman"/>
              </a:rPr>
              <a:t>2:</a:t>
            </a:r>
            <a:r>
              <a:rPr sz="1400" b="1" i="1" spc="1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Interactive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workshops</a:t>
            </a:r>
            <a:r>
              <a:rPr sz="1400" spc="1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provide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information:</a:t>
            </a:r>
            <a:r>
              <a:rPr sz="1400" spc="1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Balanced</a:t>
            </a:r>
            <a:r>
              <a:rPr sz="1400" spc="1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Diets,</a:t>
            </a:r>
            <a:r>
              <a:rPr sz="1400" spc="1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Essential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Nutrients,</a:t>
            </a:r>
            <a:r>
              <a:rPr sz="1400" spc="1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Portion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Sizes,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sz="1400" dirty="0">
                <a:latin typeface="Times New Roman"/>
                <a:cs typeface="Times New Roman"/>
              </a:rPr>
              <a:t>Health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benefits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-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healthy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choices.</a:t>
            </a:r>
            <a:endParaRPr sz="1400">
              <a:latin typeface="Times New Roman"/>
              <a:cs typeface="Times New Roman"/>
            </a:endParaRPr>
          </a:p>
          <a:p>
            <a:pPr marL="329565" indent="-316865">
              <a:lnSpc>
                <a:spcPct val="100000"/>
              </a:lnSpc>
              <a:spcBef>
                <a:spcPts val="840"/>
              </a:spcBef>
              <a:buFont typeface="Times New Roman"/>
              <a:buChar char="●"/>
              <a:tabLst>
                <a:tab pos="329565" algn="l"/>
              </a:tabLst>
            </a:pPr>
            <a:r>
              <a:rPr sz="1400" b="1" i="1" dirty="0">
                <a:latin typeface="Times New Roman"/>
                <a:cs typeface="Times New Roman"/>
              </a:rPr>
              <a:t>Weeks</a:t>
            </a:r>
            <a:r>
              <a:rPr sz="1400" b="1" i="1" spc="35" dirty="0">
                <a:latin typeface="Times New Roman"/>
                <a:cs typeface="Times New Roman"/>
              </a:rPr>
              <a:t> </a:t>
            </a:r>
            <a:r>
              <a:rPr sz="1400" b="1" i="1" spc="-10" dirty="0">
                <a:latin typeface="Times New Roman"/>
                <a:cs typeface="Times New Roman"/>
              </a:rPr>
              <a:t>3-</a:t>
            </a:r>
            <a:r>
              <a:rPr sz="1400" b="1" i="1" dirty="0">
                <a:latin typeface="Times New Roman"/>
                <a:cs typeface="Times New Roman"/>
              </a:rPr>
              <a:t>4:</a:t>
            </a:r>
            <a:r>
              <a:rPr sz="1400" b="1" i="1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Cooking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demonstrations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cost-</a:t>
            </a:r>
            <a:r>
              <a:rPr sz="1400" dirty="0">
                <a:latin typeface="Times New Roman"/>
                <a:cs typeface="Times New Roman"/>
              </a:rPr>
              <a:t>sensitive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meal-</a:t>
            </a:r>
            <a:r>
              <a:rPr sz="1400" dirty="0">
                <a:latin typeface="Times New Roman"/>
                <a:cs typeface="Times New Roman"/>
              </a:rPr>
              <a:t>planning exercises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sharing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healthy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sz="1400" dirty="0">
                <a:latin typeface="Times New Roman"/>
                <a:cs typeface="Times New Roman"/>
              </a:rPr>
              <a:t>recipes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stimulate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participants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plan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balanced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meals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on</a:t>
            </a:r>
            <a:r>
              <a:rPr sz="1400" spc="-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shoestring.</a:t>
            </a:r>
            <a:endParaRPr sz="1400">
              <a:latin typeface="Times New Roman"/>
              <a:cs typeface="Times New Roman"/>
            </a:endParaRPr>
          </a:p>
          <a:p>
            <a:pPr marL="329565" marR="5080" indent="-317500">
              <a:lnSpc>
                <a:spcPts val="2520"/>
              </a:lnSpc>
              <a:spcBef>
                <a:spcPts val="105"/>
              </a:spcBef>
              <a:buFont typeface="Times New Roman"/>
              <a:buChar char="●"/>
              <a:tabLst>
                <a:tab pos="329565" algn="l"/>
              </a:tabLst>
            </a:pPr>
            <a:r>
              <a:rPr sz="1400" b="1" i="1" dirty="0">
                <a:latin typeface="Times New Roman"/>
                <a:cs typeface="Times New Roman"/>
              </a:rPr>
              <a:t>Weeks</a:t>
            </a:r>
            <a:r>
              <a:rPr sz="1400" b="1" i="1" spc="20" dirty="0">
                <a:latin typeface="Times New Roman"/>
                <a:cs typeface="Times New Roman"/>
              </a:rPr>
              <a:t> </a:t>
            </a:r>
            <a:r>
              <a:rPr sz="1400" b="1" i="1" spc="-10" dirty="0">
                <a:latin typeface="Times New Roman"/>
                <a:cs typeface="Times New Roman"/>
              </a:rPr>
              <a:t>5-</a:t>
            </a:r>
            <a:r>
              <a:rPr sz="1400" b="1" i="1" dirty="0">
                <a:latin typeface="Times New Roman"/>
                <a:cs typeface="Times New Roman"/>
              </a:rPr>
              <a:t>6: </a:t>
            </a:r>
            <a:r>
              <a:rPr sz="1400" dirty="0">
                <a:latin typeface="Times New Roman"/>
                <a:cs typeface="Times New Roman"/>
              </a:rPr>
              <a:t>Dietary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messages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reinforced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through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social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media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challenges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healthy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pledges,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with </a:t>
            </a:r>
            <a:r>
              <a:rPr sz="1400" dirty="0">
                <a:latin typeface="Times New Roman"/>
                <a:cs typeface="Times New Roman"/>
              </a:rPr>
              <a:t>subsequent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surveys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-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evaluate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knowledge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habits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changes.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3779" rIns="0" bIns="0" rtlCol="0">
            <a:spAutoFit/>
          </a:bodyPr>
          <a:lstStyle/>
          <a:p>
            <a:pPr marL="191897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Types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Campaign</a:t>
            </a:r>
            <a:r>
              <a:rPr sz="2400" spc="-10" dirty="0">
                <a:latin typeface="Times New Roman"/>
                <a:cs typeface="Times New Roman"/>
              </a:rPr>
              <a:t> Evaluation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18745" rIns="0" bIns="0" rtlCol="0">
            <a:spAutoFit/>
          </a:bodyPr>
          <a:lstStyle/>
          <a:p>
            <a:pPr marL="329565" indent="-316865">
              <a:lnSpc>
                <a:spcPct val="100000"/>
              </a:lnSpc>
              <a:spcBef>
                <a:spcPts val="935"/>
              </a:spcBef>
              <a:buChar char="●"/>
              <a:tabLst>
                <a:tab pos="329565" algn="l"/>
              </a:tabLst>
            </a:pPr>
            <a:r>
              <a:rPr dirty="0"/>
              <a:t>“Formative</a:t>
            </a:r>
            <a:r>
              <a:rPr spc="140" dirty="0"/>
              <a:t> </a:t>
            </a:r>
            <a:r>
              <a:rPr dirty="0"/>
              <a:t>evaluation”</a:t>
            </a:r>
            <a:r>
              <a:rPr spc="160" dirty="0"/>
              <a:t> </a:t>
            </a:r>
            <a:r>
              <a:rPr dirty="0"/>
              <a:t>is</a:t>
            </a:r>
            <a:r>
              <a:rPr spc="145" dirty="0"/>
              <a:t> </a:t>
            </a:r>
            <a:r>
              <a:rPr dirty="0"/>
              <a:t>conducted</a:t>
            </a:r>
            <a:r>
              <a:rPr spc="145" dirty="0"/>
              <a:t> </a:t>
            </a:r>
            <a:r>
              <a:rPr dirty="0"/>
              <a:t>to</a:t>
            </a:r>
            <a:r>
              <a:rPr spc="130" dirty="0"/>
              <a:t> </a:t>
            </a:r>
            <a:r>
              <a:rPr dirty="0"/>
              <a:t>find</a:t>
            </a:r>
            <a:r>
              <a:rPr spc="130" dirty="0"/>
              <a:t> </a:t>
            </a:r>
            <a:r>
              <a:rPr dirty="0"/>
              <a:t>out</a:t>
            </a:r>
            <a:r>
              <a:rPr spc="135" dirty="0"/>
              <a:t> </a:t>
            </a:r>
            <a:r>
              <a:rPr dirty="0"/>
              <a:t>about</a:t>
            </a:r>
            <a:r>
              <a:rPr spc="135" dirty="0"/>
              <a:t> </a:t>
            </a:r>
            <a:r>
              <a:rPr dirty="0"/>
              <a:t>the</a:t>
            </a:r>
            <a:r>
              <a:rPr spc="140" dirty="0"/>
              <a:t> </a:t>
            </a:r>
            <a:r>
              <a:rPr dirty="0"/>
              <a:t>target</a:t>
            </a:r>
            <a:r>
              <a:rPr spc="140" dirty="0"/>
              <a:t> </a:t>
            </a:r>
            <a:r>
              <a:rPr dirty="0"/>
              <a:t>audience</a:t>
            </a:r>
            <a:r>
              <a:rPr spc="140" dirty="0"/>
              <a:t> </a:t>
            </a:r>
            <a:r>
              <a:rPr dirty="0"/>
              <a:t>before</a:t>
            </a:r>
            <a:r>
              <a:rPr spc="135" dirty="0"/>
              <a:t> </a:t>
            </a:r>
            <a:r>
              <a:rPr dirty="0"/>
              <a:t>the</a:t>
            </a:r>
            <a:r>
              <a:rPr spc="140" dirty="0"/>
              <a:t> </a:t>
            </a:r>
            <a:r>
              <a:rPr dirty="0"/>
              <a:t>nutrition</a:t>
            </a:r>
            <a:r>
              <a:rPr spc="120" dirty="0"/>
              <a:t> </a:t>
            </a:r>
            <a:r>
              <a:rPr spc="-10" dirty="0"/>
              <a:t>campaign,</a:t>
            </a: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dirty="0"/>
              <a:t>and</a:t>
            </a:r>
            <a:r>
              <a:rPr spc="-50" dirty="0"/>
              <a:t> </a:t>
            </a:r>
            <a:r>
              <a:rPr dirty="0"/>
              <a:t>their</a:t>
            </a:r>
            <a:r>
              <a:rPr spc="-40" dirty="0"/>
              <a:t> </a:t>
            </a:r>
            <a:r>
              <a:rPr dirty="0"/>
              <a:t>nutritional</a:t>
            </a:r>
            <a:r>
              <a:rPr spc="15" dirty="0"/>
              <a:t> </a:t>
            </a:r>
            <a:r>
              <a:rPr dirty="0"/>
              <a:t>knowledge, needs,</a:t>
            </a:r>
            <a:r>
              <a:rPr spc="-35" dirty="0"/>
              <a:t> </a:t>
            </a:r>
            <a:r>
              <a:rPr dirty="0"/>
              <a:t>and</a:t>
            </a:r>
            <a:r>
              <a:rPr spc="-65" dirty="0"/>
              <a:t> </a:t>
            </a:r>
            <a:r>
              <a:rPr dirty="0"/>
              <a:t>preferred</a:t>
            </a:r>
            <a:r>
              <a:rPr spc="-10" dirty="0"/>
              <a:t> communication</a:t>
            </a:r>
            <a:r>
              <a:rPr dirty="0"/>
              <a:t> </a:t>
            </a:r>
            <a:r>
              <a:rPr spc="-10" dirty="0"/>
              <a:t>channel.</a:t>
            </a:r>
          </a:p>
          <a:p>
            <a:pPr marL="329565" indent="-316865">
              <a:lnSpc>
                <a:spcPct val="100000"/>
              </a:lnSpc>
              <a:spcBef>
                <a:spcPts val="845"/>
              </a:spcBef>
              <a:buChar char="●"/>
              <a:tabLst>
                <a:tab pos="329565" algn="l"/>
              </a:tabLst>
            </a:pPr>
            <a:r>
              <a:rPr dirty="0"/>
              <a:t>A</a:t>
            </a:r>
            <a:r>
              <a:rPr spc="185" dirty="0"/>
              <a:t> </a:t>
            </a:r>
            <a:r>
              <a:rPr dirty="0"/>
              <a:t>“process</a:t>
            </a:r>
            <a:r>
              <a:rPr spc="225" dirty="0"/>
              <a:t> </a:t>
            </a:r>
            <a:r>
              <a:rPr dirty="0"/>
              <a:t>evaluation”</a:t>
            </a:r>
            <a:r>
              <a:rPr spc="245" dirty="0"/>
              <a:t> </a:t>
            </a:r>
            <a:r>
              <a:rPr dirty="0"/>
              <a:t>is</a:t>
            </a:r>
            <a:r>
              <a:rPr spc="220" dirty="0"/>
              <a:t> </a:t>
            </a:r>
            <a:r>
              <a:rPr dirty="0"/>
              <a:t>conducted</a:t>
            </a:r>
            <a:r>
              <a:rPr spc="210" dirty="0"/>
              <a:t> </a:t>
            </a:r>
            <a:r>
              <a:rPr dirty="0"/>
              <a:t>by</a:t>
            </a:r>
            <a:r>
              <a:rPr spc="210" dirty="0"/>
              <a:t> </a:t>
            </a:r>
            <a:r>
              <a:rPr dirty="0"/>
              <a:t>looking</a:t>
            </a:r>
            <a:r>
              <a:rPr spc="190" dirty="0"/>
              <a:t> </a:t>
            </a:r>
            <a:r>
              <a:rPr dirty="0"/>
              <a:t>at</a:t>
            </a:r>
            <a:r>
              <a:rPr spc="204" dirty="0"/>
              <a:t> </a:t>
            </a:r>
            <a:r>
              <a:rPr dirty="0"/>
              <a:t>attendance</a:t>
            </a:r>
            <a:r>
              <a:rPr spc="220" dirty="0"/>
              <a:t> </a:t>
            </a:r>
            <a:r>
              <a:rPr dirty="0"/>
              <a:t>at</a:t>
            </a:r>
            <a:r>
              <a:rPr spc="204" dirty="0"/>
              <a:t> </a:t>
            </a:r>
            <a:r>
              <a:rPr dirty="0"/>
              <a:t>the</a:t>
            </a:r>
            <a:r>
              <a:rPr spc="220" dirty="0"/>
              <a:t> </a:t>
            </a:r>
            <a:r>
              <a:rPr dirty="0"/>
              <a:t>workshops,</a:t>
            </a:r>
            <a:r>
              <a:rPr spc="225" dirty="0"/>
              <a:t> </a:t>
            </a:r>
            <a:r>
              <a:rPr dirty="0"/>
              <a:t>the</a:t>
            </a:r>
            <a:r>
              <a:rPr spc="235" dirty="0"/>
              <a:t> </a:t>
            </a:r>
            <a:r>
              <a:rPr dirty="0"/>
              <a:t>number</a:t>
            </a:r>
            <a:r>
              <a:rPr spc="204" dirty="0"/>
              <a:t> </a:t>
            </a:r>
            <a:r>
              <a:rPr dirty="0"/>
              <a:t>of</a:t>
            </a:r>
            <a:r>
              <a:rPr spc="175" dirty="0"/>
              <a:t> </a:t>
            </a:r>
            <a:r>
              <a:rPr spc="-10" dirty="0"/>
              <a:t>posters</a:t>
            </a: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dirty="0"/>
              <a:t>distributed,</a:t>
            </a:r>
            <a:r>
              <a:rPr spc="10" dirty="0"/>
              <a:t> </a:t>
            </a:r>
            <a:r>
              <a:rPr dirty="0"/>
              <a:t>social</a:t>
            </a:r>
            <a:r>
              <a:rPr spc="-55" dirty="0"/>
              <a:t> </a:t>
            </a:r>
            <a:r>
              <a:rPr dirty="0"/>
              <a:t>media</a:t>
            </a:r>
            <a:r>
              <a:rPr spc="-15" dirty="0"/>
              <a:t> </a:t>
            </a:r>
            <a:r>
              <a:rPr spc="-10" dirty="0"/>
              <a:t>engagement</a:t>
            </a:r>
            <a:r>
              <a:rPr spc="20" dirty="0"/>
              <a:t> </a:t>
            </a:r>
            <a:r>
              <a:rPr dirty="0"/>
              <a:t>and</a:t>
            </a:r>
            <a:r>
              <a:rPr spc="-50" dirty="0"/>
              <a:t> </a:t>
            </a:r>
            <a:r>
              <a:rPr dirty="0"/>
              <a:t>participation</a:t>
            </a:r>
            <a:r>
              <a:rPr spc="-15" dirty="0"/>
              <a:t> </a:t>
            </a:r>
            <a:r>
              <a:rPr dirty="0"/>
              <a:t>in</a:t>
            </a:r>
            <a:r>
              <a:rPr spc="-55" dirty="0"/>
              <a:t> </a:t>
            </a:r>
            <a:r>
              <a:rPr spc="-10" dirty="0"/>
              <a:t>activities.</a:t>
            </a:r>
          </a:p>
          <a:p>
            <a:pPr marL="329565" marR="11430" indent="-317500">
              <a:lnSpc>
                <a:spcPct val="150100"/>
              </a:lnSpc>
              <a:buChar char="●"/>
              <a:tabLst>
                <a:tab pos="329565" algn="l"/>
              </a:tabLst>
            </a:pPr>
            <a:r>
              <a:rPr dirty="0"/>
              <a:t>Impact</a:t>
            </a:r>
            <a:r>
              <a:rPr spc="165" dirty="0"/>
              <a:t> </a:t>
            </a:r>
            <a:r>
              <a:rPr dirty="0"/>
              <a:t>evaluation</a:t>
            </a:r>
            <a:r>
              <a:rPr spc="165" dirty="0"/>
              <a:t> </a:t>
            </a:r>
            <a:r>
              <a:rPr dirty="0"/>
              <a:t>measures</a:t>
            </a:r>
            <a:r>
              <a:rPr spc="200" dirty="0"/>
              <a:t> </a:t>
            </a:r>
            <a:r>
              <a:rPr dirty="0"/>
              <a:t>initial</a:t>
            </a:r>
            <a:r>
              <a:rPr spc="140" dirty="0"/>
              <a:t> </a:t>
            </a:r>
            <a:r>
              <a:rPr dirty="0"/>
              <a:t>changes</a:t>
            </a:r>
            <a:r>
              <a:rPr spc="175" dirty="0"/>
              <a:t> </a:t>
            </a:r>
            <a:r>
              <a:rPr dirty="0"/>
              <a:t>in</a:t>
            </a:r>
            <a:r>
              <a:rPr spc="145" dirty="0"/>
              <a:t> </a:t>
            </a:r>
            <a:r>
              <a:rPr dirty="0"/>
              <a:t>participants’</a:t>
            </a:r>
            <a:r>
              <a:rPr spc="185" dirty="0"/>
              <a:t> </a:t>
            </a:r>
            <a:r>
              <a:rPr dirty="0"/>
              <a:t>nutrition</a:t>
            </a:r>
            <a:r>
              <a:rPr spc="145" dirty="0"/>
              <a:t> </a:t>
            </a:r>
            <a:r>
              <a:rPr dirty="0"/>
              <a:t>knowledge,</a:t>
            </a:r>
            <a:r>
              <a:rPr spc="180" dirty="0"/>
              <a:t> </a:t>
            </a:r>
            <a:r>
              <a:rPr dirty="0"/>
              <a:t>awareness</a:t>
            </a:r>
            <a:r>
              <a:rPr spc="180" dirty="0"/>
              <a:t> </a:t>
            </a:r>
            <a:r>
              <a:rPr dirty="0"/>
              <a:t>and</a:t>
            </a:r>
            <a:r>
              <a:rPr spc="160" dirty="0"/>
              <a:t> </a:t>
            </a:r>
            <a:r>
              <a:rPr spc="-10" dirty="0"/>
              <a:t>attitudes </a:t>
            </a:r>
            <a:r>
              <a:rPr dirty="0"/>
              <a:t>towards</a:t>
            </a:r>
            <a:r>
              <a:rPr spc="-65" dirty="0"/>
              <a:t> </a:t>
            </a:r>
            <a:r>
              <a:rPr dirty="0"/>
              <a:t>healthy </a:t>
            </a:r>
            <a:r>
              <a:rPr spc="-10" dirty="0"/>
              <a:t>eating.</a:t>
            </a:r>
          </a:p>
          <a:p>
            <a:pPr marL="329565" indent="-316865">
              <a:lnSpc>
                <a:spcPct val="100000"/>
              </a:lnSpc>
              <a:spcBef>
                <a:spcPts val="840"/>
              </a:spcBef>
              <a:buChar char="●"/>
              <a:tabLst>
                <a:tab pos="329565" algn="l"/>
              </a:tabLst>
            </a:pPr>
            <a:r>
              <a:rPr dirty="0"/>
              <a:t>Outcome</a:t>
            </a:r>
            <a:r>
              <a:rPr spc="140" dirty="0"/>
              <a:t> </a:t>
            </a:r>
            <a:r>
              <a:rPr dirty="0"/>
              <a:t>evaluation</a:t>
            </a:r>
            <a:r>
              <a:rPr spc="145" dirty="0"/>
              <a:t> </a:t>
            </a:r>
            <a:r>
              <a:rPr dirty="0"/>
              <a:t>looks</a:t>
            </a:r>
            <a:r>
              <a:rPr spc="145" dirty="0"/>
              <a:t> </a:t>
            </a:r>
            <a:r>
              <a:rPr dirty="0"/>
              <a:t>at</a:t>
            </a:r>
            <a:r>
              <a:rPr spc="135" dirty="0"/>
              <a:t> </a:t>
            </a:r>
            <a:r>
              <a:rPr dirty="0"/>
              <a:t>changes</a:t>
            </a:r>
            <a:r>
              <a:rPr spc="170" dirty="0"/>
              <a:t> </a:t>
            </a:r>
            <a:r>
              <a:rPr dirty="0"/>
              <a:t>in</a:t>
            </a:r>
            <a:r>
              <a:rPr spc="114" dirty="0"/>
              <a:t> </a:t>
            </a:r>
            <a:r>
              <a:rPr spc="-10" dirty="0"/>
              <a:t>self-</a:t>
            </a:r>
            <a:r>
              <a:rPr dirty="0"/>
              <a:t>reported</a:t>
            </a:r>
            <a:r>
              <a:rPr spc="140" dirty="0"/>
              <a:t> </a:t>
            </a:r>
            <a:r>
              <a:rPr dirty="0"/>
              <a:t>dietary</a:t>
            </a:r>
            <a:r>
              <a:rPr spc="114" dirty="0"/>
              <a:t> </a:t>
            </a:r>
            <a:r>
              <a:rPr dirty="0"/>
              <a:t>behaviours</a:t>
            </a:r>
            <a:r>
              <a:rPr spc="150" dirty="0"/>
              <a:t> </a:t>
            </a:r>
            <a:r>
              <a:rPr dirty="0"/>
              <a:t>such</a:t>
            </a:r>
            <a:r>
              <a:rPr spc="114" dirty="0"/>
              <a:t> </a:t>
            </a:r>
            <a:r>
              <a:rPr dirty="0"/>
              <a:t>as</a:t>
            </a:r>
            <a:r>
              <a:rPr spc="145" dirty="0"/>
              <a:t> </a:t>
            </a:r>
            <a:r>
              <a:rPr dirty="0"/>
              <a:t>increasing</a:t>
            </a:r>
            <a:r>
              <a:rPr spc="120" dirty="0"/>
              <a:t> </a:t>
            </a:r>
            <a:r>
              <a:rPr dirty="0"/>
              <a:t>the</a:t>
            </a:r>
            <a:r>
              <a:rPr spc="140" dirty="0"/>
              <a:t> </a:t>
            </a:r>
            <a:r>
              <a:rPr dirty="0"/>
              <a:t>intake</a:t>
            </a:r>
            <a:r>
              <a:rPr spc="145" dirty="0"/>
              <a:t> </a:t>
            </a:r>
            <a:r>
              <a:rPr spc="-25" dirty="0"/>
              <a:t>of</a:t>
            </a: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dirty="0"/>
              <a:t>fruits</a:t>
            </a:r>
            <a:r>
              <a:rPr spc="20" dirty="0"/>
              <a:t> </a:t>
            </a:r>
            <a:r>
              <a:rPr dirty="0"/>
              <a:t>and</a:t>
            </a:r>
            <a:r>
              <a:rPr spc="-65" dirty="0"/>
              <a:t> </a:t>
            </a:r>
            <a:r>
              <a:rPr dirty="0"/>
              <a:t>vegetables</a:t>
            </a:r>
            <a:r>
              <a:rPr spc="25" dirty="0"/>
              <a:t> </a:t>
            </a:r>
            <a:r>
              <a:rPr dirty="0"/>
              <a:t>and</a:t>
            </a:r>
            <a:r>
              <a:rPr spc="-45" dirty="0"/>
              <a:t> </a:t>
            </a:r>
            <a:r>
              <a:rPr spc="-10" dirty="0"/>
              <a:t>implementing</a:t>
            </a:r>
            <a:r>
              <a:rPr spc="-5" dirty="0"/>
              <a:t> </a:t>
            </a:r>
            <a:r>
              <a:rPr dirty="0"/>
              <a:t>dietary</a:t>
            </a:r>
            <a:r>
              <a:rPr spc="-20" dirty="0"/>
              <a:t> </a:t>
            </a:r>
            <a:r>
              <a:rPr dirty="0"/>
              <a:t>changes</a:t>
            </a:r>
            <a:r>
              <a:rPr spc="5" dirty="0"/>
              <a:t> </a:t>
            </a:r>
            <a:r>
              <a:rPr dirty="0"/>
              <a:t>(Mangwane</a:t>
            </a:r>
            <a:r>
              <a:rPr spc="20" dirty="0"/>
              <a:t> </a:t>
            </a:r>
            <a:r>
              <a:rPr i="1" dirty="0">
                <a:latin typeface="Times New Roman"/>
                <a:cs typeface="Times New Roman"/>
              </a:rPr>
              <a:t>et</a:t>
            </a:r>
            <a:r>
              <a:rPr i="1" spc="-70" dirty="0">
                <a:latin typeface="Times New Roman"/>
                <a:cs typeface="Times New Roman"/>
              </a:rPr>
              <a:t> </a:t>
            </a:r>
            <a:r>
              <a:rPr i="1" dirty="0">
                <a:latin typeface="Times New Roman"/>
                <a:cs typeface="Times New Roman"/>
              </a:rPr>
              <a:t>al</a:t>
            </a:r>
            <a:r>
              <a:rPr dirty="0"/>
              <a:t>.</a:t>
            </a:r>
            <a:r>
              <a:rPr spc="-75" dirty="0"/>
              <a:t> </a:t>
            </a:r>
            <a:r>
              <a:rPr spc="-10" dirty="0"/>
              <a:t>2024).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90067" rIns="0" bIns="0" rtlCol="0">
            <a:spAutoFit/>
          </a:bodyPr>
          <a:lstStyle/>
          <a:p>
            <a:pPr marL="1400175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Types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5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Campaign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Evaluation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Cntd…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28955" y="1099090"/>
            <a:ext cx="5002530" cy="3547745"/>
          </a:xfrm>
          <a:prstGeom prst="rect">
            <a:avLst/>
          </a:prstGeom>
        </p:spPr>
        <p:txBody>
          <a:bodyPr vert="horz" wrap="square" lIns="0" tIns="118745" rIns="0" bIns="0" rtlCol="0">
            <a:spAutoFit/>
          </a:bodyPr>
          <a:lstStyle/>
          <a:p>
            <a:pPr marL="329565" indent="-316865">
              <a:lnSpc>
                <a:spcPct val="100000"/>
              </a:lnSpc>
              <a:spcBef>
                <a:spcPts val="935"/>
              </a:spcBef>
              <a:buChar char="●"/>
              <a:tabLst>
                <a:tab pos="329565" algn="l"/>
                <a:tab pos="1109980" algn="l"/>
                <a:tab pos="1820545" algn="l"/>
                <a:tab pos="2426970" algn="l"/>
                <a:tab pos="3573779" algn="l"/>
                <a:tab pos="4375785" algn="l"/>
              </a:tabLst>
            </a:pPr>
            <a:r>
              <a:rPr sz="1400" spc="-10" dirty="0">
                <a:latin typeface="Times New Roman"/>
                <a:cs typeface="Times New Roman"/>
              </a:rPr>
              <a:t>Baseline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surveys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assess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pre-campaign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subjects’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nutrition</a:t>
            </a:r>
            <a:endParaRPr sz="1400">
              <a:latin typeface="Times New Roman"/>
              <a:cs typeface="Times New Roman"/>
            </a:endParaRPr>
          </a:p>
          <a:p>
            <a:pPr marL="329565" algn="just">
              <a:lnSpc>
                <a:spcPct val="100000"/>
              </a:lnSpc>
              <a:spcBef>
                <a:spcPts val="840"/>
              </a:spcBef>
            </a:pPr>
            <a:r>
              <a:rPr sz="1400" dirty="0">
                <a:latin typeface="Times New Roman"/>
                <a:cs typeface="Times New Roman"/>
              </a:rPr>
              <a:t>knowledge, attitudes and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behaviour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(Moussi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et</a:t>
            </a:r>
            <a:r>
              <a:rPr sz="1400" i="1" spc="-7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al</a:t>
            </a:r>
            <a:r>
              <a:rPr sz="1400" dirty="0">
                <a:latin typeface="Times New Roman"/>
                <a:cs typeface="Times New Roman"/>
              </a:rPr>
              <a:t>.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2024).</a:t>
            </a:r>
            <a:endParaRPr sz="1400">
              <a:latin typeface="Times New Roman"/>
              <a:cs typeface="Times New Roman"/>
            </a:endParaRPr>
          </a:p>
          <a:p>
            <a:pPr marL="329565" marR="10795" indent="-317500" algn="just">
              <a:lnSpc>
                <a:spcPct val="150100"/>
              </a:lnSpc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Attendance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engagement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records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are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recorded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for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workshop </a:t>
            </a:r>
            <a:r>
              <a:rPr sz="1400" dirty="0">
                <a:latin typeface="Times New Roman"/>
                <a:cs typeface="Times New Roman"/>
              </a:rPr>
              <a:t>participation,</a:t>
            </a:r>
            <a:r>
              <a:rPr sz="1400" spc="22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poster</a:t>
            </a:r>
            <a:r>
              <a:rPr sz="1400" spc="21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reach,</a:t>
            </a:r>
            <a:r>
              <a:rPr sz="1400" spc="22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social</a:t>
            </a:r>
            <a:r>
              <a:rPr sz="1400" spc="21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media</a:t>
            </a:r>
            <a:r>
              <a:rPr sz="1400" spc="23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interactions</a:t>
            </a:r>
            <a:r>
              <a:rPr sz="1400" spc="225" dirty="0">
                <a:latin typeface="Times New Roman"/>
                <a:cs typeface="Times New Roman"/>
              </a:rPr>
              <a:t>  </a:t>
            </a:r>
            <a:r>
              <a:rPr sz="1400" spc="-25" dirty="0">
                <a:latin typeface="Times New Roman"/>
                <a:cs typeface="Times New Roman"/>
              </a:rPr>
              <a:t>and </a:t>
            </a:r>
            <a:r>
              <a:rPr sz="1400" spc="-10" dirty="0">
                <a:latin typeface="Times New Roman"/>
                <a:cs typeface="Times New Roman"/>
              </a:rPr>
              <a:t>involvement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campaign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activities.</a:t>
            </a:r>
            <a:endParaRPr sz="1400">
              <a:latin typeface="Times New Roman"/>
              <a:cs typeface="Times New Roman"/>
            </a:endParaRPr>
          </a:p>
          <a:p>
            <a:pPr marL="329565" marR="5080" indent="-317500" algn="just">
              <a:lnSpc>
                <a:spcPct val="150100"/>
              </a:lnSpc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Changes</a:t>
            </a:r>
            <a:r>
              <a:rPr sz="1400" spc="3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knowledge,</a:t>
            </a:r>
            <a:r>
              <a:rPr sz="1400" spc="3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awareness</a:t>
            </a:r>
            <a:r>
              <a:rPr sz="1400" spc="3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self-reported </a:t>
            </a:r>
            <a:r>
              <a:rPr sz="1400" dirty="0">
                <a:latin typeface="Times New Roman"/>
                <a:cs typeface="Times New Roman"/>
              </a:rPr>
              <a:t>dietary</a:t>
            </a:r>
            <a:r>
              <a:rPr sz="1400" spc="3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behaviours</a:t>
            </a:r>
            <a:r>
              <a:rPr sz="1400" spc="3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are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measured</a:t>
            </a:r>
            <a:r>
              <a:rPr sz="1400" spc="3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by</a:t>
            </a:r>
            <a:r>
              <a:rPr sz="1400" spc="2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comparing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3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results</a:t>
            </a:r>
            <a:r>
              <a:rPr sz="1400" spc="315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of </a:t>
            </a:r>
            <a:r>
              <a:rPr sz="1400" spc="-10" dirty="0">
                <a:latin typeface="Times New Roman"/>
                <a:cs typeface="Times New Roman"/>
              </a:rPr>
              <a:t>post-</a:t>
            </a:r>
            <a:r>
              <a:rPr sz="1400" dirty="0">
                <a:latin typeface="Times New Roman"/>
                <a:cs typeface="Times New Roman"/>
              </a:rPr>
              <a:t>campaign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surveys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with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baseline</a:t>
            </a:r>
            <a:r>
              <a:rPr sz="1400" spc="-10" dirty="0">
                <a:latin typeface="Times New Roman"/>
                <a:cs typeface="Times New Roman"/>
              </a:rPr>
              <a:t> results.</a:t>
            </a:r>
            <a:endParaRPr sz="1400">
              <a:latin typeface="Times New Roman"/>
              <a:cs typeface="Times New Roman"/>
            </a:endParaRPr>
          </a:p>
          <a:p>
            <a:pPr marL="329565" marR="11430" indent="-317500" algn="just">
              <a:lnSpc>
                <a:spcPct val="150100"/>
              </a:lnSpc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31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opinions</a:t>
            </a:r>
            <a:r>
              <a:rPr sz="1400" spc="32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30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participants</a:t>
            </a:r>
            <a:r>
              <a:rPr sz="1400" spc="32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are</a:t>
            </a:r>
            <a:r>
              <a:rPr sz="1400" spc="33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gathered</a:t>
            </a:r>
            <a:r>
              <a:rPr sz="1400" spc="33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using</a:t>
            </a:r>
            <a:r>
              <a:rPr sz="1400" spc="300" dirty="0">
                <a:latin typeface="Times New Roman"/>
                <a:cs typeface="Times New Roman"/>
              </a:rPr>
              <a:t>  </a:t>
            </a:r>
            <a:r>
              <a:rPr sz="1400" spc="-10" dirty="0">
                <a:latin typeface="Times New Roman"/>
                <a:cs typeface="Times New Roman"/>
              </a:rPr>
              <a:t>short </a:t>
            </a:r>
            <a:r>
              <a:rPr sz="1400" dirty="0">
                <a:latin typeface="Times New Roman"/>
                <a:cs typeface="Times New Roman"/>
              </a:rPr>
              <a:t>questionnaires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or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discussions,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thereby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measuring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relevance, accessibility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opportunities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for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improvement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campaign.</a:t>
            </a:r>
            <a:endParaRPr sz="14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04688" y="1566671"/>
            <a:ext cx="3343656" cy="235915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756" rIns="0" bIns="0" rtlCol="0">
            <a:spAutoFit/>
          </a:bodyPr>
          <a:lstStyle/>
          <a:p>
            <a:pPr marL="16383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Measuring</a:t>
            </a:r>
            <a:r>
              <a:rPr sz="2400" spc="-7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Campaign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Effectiveness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86206" y="1131874"/>
            <a:ext cx="7994015" cy="2907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9565" marR="10160" indent="-317500" algn="just">
              <a:lnSpc>
                <a:spcPct val="150100"/>
              </a:lnSpc>
              <a:spcBef>
                <a:spcPts val="100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Evidence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1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effectiveness</a:t>
            </a:r>
            <a:r>
              <a:rPr sz="1400" spc="20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1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campaign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is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determined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by</a:t>
            </a:r>
            <a:r>
              <a:rPr sz="1400" spc="1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comparing</a:t>
            </a:r>
            <a:r>
              <a:rPr sz="1400" spc="2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1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knowledge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at</a:t>
            </a:r>
            <a:r>
              <a:rPr sz="1400" spc="210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the </a:t>
            </a:r>
            <a:r>
              <a:rPr sz="1400" dirty="0">
                <a:latin typeface="Times New Roman"/>
                <a:cs typeface="Times New Roman"/>
              </a:rPr>
              <a:t>beginning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end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1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6-</a:t>
            </a:r>
            <a:r>
              <a:rPr sz="1400" dirty="0">
                <a:latin typeface="Times New Roman"/>
                <a:cs typeface="Times New Roman"/>
              </a:rPr>
              <a:t>week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period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each</a:t>
            </a:r>
            <a:r>
              <a:rPr sz="1400" spc="2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participant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was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involved</a:t>
            </a:r>
            <a:r>
              <a:rPr sz="1400" spc="2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</a:t>
            </a:r>
            <a:r>
              <a:rPr sz="1400" spc="1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intervention</a:t>
            </a:r>
            <a:r>
              <a:rPr sz="1400" spc="20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(Flax</a:t>
            </a:r>
            <a:r>
              <a:rPr sz="1400" spc="19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et</a:t>
            </a:r>
            <a:r>
              <a:rPr sz="1400" i="1" spc="215" dirty="0">
                <a:latin typeface="Times New Roman"/>
                <a:cs typeface="Times New Roman"/>
              </a:rPr>
              <a:t> </a:t>
            </a:r>
            <a:r>
              <a:rPr sz="1400" i="1" spc="-25" dirty="0">
                <a:latin typeface="Times New Roman"/>
                <a:cs typeface="Times New Roman"/>
              </a:rPr>
              <a:t>al</a:t>
            </a:r>
            <a:r>
              <a:rPr sz="1400" spc="-25" dirty="0">
                <a:latin typeface="Times New Roman"/>
                <a:cs typeface="Times New Roman"/>
              </a:rPr>
              <a:t>. </a:t>
            </a:r>
            <a:r>
              <a:rPr sz="1400" spc="-10" dirty="0">
                <a:latin typeface="Times New Roman"/>
                <a:cs typeface="Times New Roman"/>
              </a:rPr>
              <a:t>2025).</a:t>
            </a:r>
            <a:endParaRPr sz="1400">
              <a:latin typeface="Times New Roman"/>
              <a:cs typeface="Times New Roman"/>
            </a:endParaRPr>
          </a:p>
          <a:p>
            <a:pPr marL="329565" indent="-316865" algn="just">
              <a:lnSpc>
                <a:spcPct val="100000"/>
              </a:lnSpc>
              <a:spcBef>
                <a:spcPts val="845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results</a:t>
            </a:r>
            <a:r>
              <a:rPr sz="1400" spc="2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surveys</a:t>
            </a:r>
            <a:r>
              <a:rPr sz="1400" spc="3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measure</a:t>
            </a:r>
            <a:r>
              <a:rPr sz="1400" spc="2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level</a:t>
            </a:r>
            <a:r>
              <a:rPr sz="1400" spc="2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2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understanding</a:t>
            </a:r>
            <a:r>
              <a:rPr sz="1400" spc="2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with</a:t>
            </a:r>
            <a:r>
              <a:rPr sz="1400" spc="2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regard</a:t>
            </a:r>
            <a:r>
              <a:rPr sz="1400" spc="2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2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2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</a:t>
            </a:r>
            <a:r>
              <a:rPr sz="1400" spc="2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balanced</a:t>
            </a:r>
            <a:r>
              <a:rPr sz="1400" spc="26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diet,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sz="1400" spc="-10" dirty="0">
                <a:latin typeface="Times New Roman"/>
                <a:cs typeface="Times New Roman"/>
              </a:rPr>
              <a:t>nutrients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serving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sizes,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healthier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food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options.</a:t>
            </a:r>
            <a:endParaRPr sz="1400">
              <a:latin typeface="Times New Roman"/>
              <a:cs typeface="Times New Roman"/>
            </a:endParaRPr>
          </a:p>
          <a:p>
            <a:pPr marL="329565" marR="5080" indent="-317500">
              <a:lnSpc>
                <a:spcPts val="2520"/>
              </a:lnSpc>
              <a:spcBef>
                <a:spcPts val="225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Diet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is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assessed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on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self-</a:t>
            </a:r>
            <a:r>
              <a:rPr sz="1400" dirty="0">
                <a:latin typeface="Times New Roman"/>
                <a:cs typeface="Times New Roman"/>
              </a:rPr>
              <a:t>reported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intake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fruit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vegetables,</a:t>
            </a:r>
            <a:r>
              <a:rPr sz="1400" spc="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regularity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meals,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number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of </a:t>
            </a:r>
            <a:r>
              <a:rPr sz="1400" dirty="0">
                <a:latin typeface="Times New Roman"/>
                <a:cs typeface="Times New Roman"/>
              </a:rPr>
              <a:t>days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“bad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food”.</a:t>
            </a:r>
            <a:endParaRPr sz="1400">
              <a:latin typeface="Times New Roman"/>
              <a:cs typeface="Times New Roman"/>
            </a:endParaRPr>
          </a:p>
          <a:p>
            <a:pPr marL="329565" indent="-316865">
              <a:lnSpc>
                <a:spcPct val="100000"/>
              </a:lnSpc>
              <a:spcBef>
                <a:spcPts val="620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Reach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engagement</a:t>
            </a:r>
            <a:r>
              <a:rPr sz="1400" spc="1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1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1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campaign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is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measured</a:t>
            </a:r>
            <a:r>
              <a:rPr sz="1400" spc="1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by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number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1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participants,</a:t>
            </a:r>
            <a:r>
              <a:rPr sz="1400" spc="20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number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15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posters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sz="1400" dirty="0">
                <a:latin typeface="Times New Roman"/>
                <a:cs typeface="Times New Roman"/>
              </a:rPr>
              <a:t>seen,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social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media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event</a:t>
            </a:r>
            <a:r>
              <a:rPr sz="1400" spc="-10" dirty="0">
                <a:latin typeface="Times New Roman"/>
                <a:cs typeface="Times New Roman"/>
              </a:rPr>
              <a:t> interaction,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bottom-</a:t>
            </a:r>
            <a:r>
              <a:rPr sz="1400" dirty="0">
                <a:latin typeface="Times New Roman"/>
                <a:cs typeface="Times New Roman"/>
              </a:rPr>
              <a:t>up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feedback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from</a:t>
            </a:r>
            <a:r>
              <a:rPr sz="1400" spc="-10" dirty="0">
                <a:latin typeface="Times New Roman"/>
                <a:cs typeface="Times New Roman"/>
              </a:rPr>
              <a:t> participants.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7578" rIns="0" bIns="0" rtlCol="0">
            <a:spAutoFit/>
          </a:bodyPr>
          <a:lstStyle/>
          <a:p>
            <a:pPr marL="1162685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Local</a:t>
            </a:r>
            <a:r>
              <a:rPr sz="2400" spc="-6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Partners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Campus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Collaboration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86206" y="1177449"/>
            <a:ext cx="7993380" cy="2586990"/>
          </a:xfrm>
          <a:prstGeom prst="rect">
            <a:avLst/>
          </a:prstGeom>
        </p:spPr>
        <p:txBody>
          <a:bodyPr vert="horz" wrap="square" lIns="0" tIns="118745" rIns="0" bIns="0" rtlCol="0">
            <a:spAutoFit/>
          </a:bodyPr>
          <a:lstStyle/>
          <a:p>
            <a:pPr marL="329565" indent="-316865">
              <a:lnSpc>
                <a:spcPct val="100000"/>
              </a:lnSpc>
              <a:spcBef>
                <a:spcPts val="935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Student</a:t>
            </a:r>
            <a:r>
              <a:rPr sz="1400" spc="1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unions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at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University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can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carry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out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activities</a:t>
            </a:r>
            <a:r>
              <a:rPr sz="1400" spc="1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promote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campaign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at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University,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also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sz="1400" dirty="0">
                <a:latin typeface="Times New Roman"/>
                <a:cs typeface="Times New Roman"/>
              </a:rPr>
              <a:t>through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student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networks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awareness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activities.</a:t>
            </a:r>
            <a:endParaRPr sz="1400">
              <a:latin typeface="Times New Roman"/>
              <a:cs typeface="Times New Roman"/>
            </a:endParaRPr>
          </a:p>
          <a:p>
            <a:pPr marL="329565" marR="5080" indent="-317500">
              <a:lnSpc>
                <a:spcPts val="2520"/>
              </a:lnSpc>
              <a:spcBef>
                <a:spcPts val="225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Campuses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can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access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dietary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advice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conduct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workshops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on</a:t>
            </a:r>
            <a:r>
              <a:rPr sz="1400" spc="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</a:t>
            </a:r>
            <a:r>
              <a:rPr sz="1400" spc="1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balanced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diet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healthy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from </a:t>
            </a:r>
            <a:r>
              <a:rPr sz="1400" dirty="0">
                <a:latin typeface="Times New Roman"/>
                <a:cs typeface="Times New Roman"/>
              </a:rPr>
              <a:t>their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services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that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offer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accurate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valuable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advice.</a:t>
            </a:r>
            <a:endParaRPr sz="1400">
              <a:latin typeface="Times New Roman"/>
              <a:cs typeface="Times New Roman"/>
            </a:endParaRPr>
          </a:p>
          <a:p>
            <a:pPr marL="329565" indent="-316865">
              <a:lnSpc>
                <a:spcPct val="100000"/>
              </a:lnSpc>
              <a:spcBef>
                <a:spcPts val="620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Local</a:t>
            </a:r>
            <a:r>
              <a:rPr sz="1400" spc="2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community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</a:t>
            </a:r>
            <a:r>
              <a:rPr sz="1400" spc="2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centres</a:t>
            </a:r>
            <a:r>
              <a:rPr sz="1400" spc="3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have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potential</a:t>
            </a:r>
            <a:r>
              <a:rPr sz="1400" spc="2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2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provide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2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education</a:t>
            </a:r>
            <a:r>
              <a:rPr sz="1400" spc="3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resources</a:t>
            </a:r>
            <a:r>
              <a:rPr sz="1400" spc="3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300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link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5"/>
              </a:spcBef>
            </a:pPr>
            <a:r>
              <a:rPr sz="1400" dirty="0">
                <a:latin typeface="Times New Roman"/>
                <a:cs typeface="Times New Roman"/>
              </a:rPr>
              <a:t>students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available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promotion</a:t>
            </a:r>
            <a:r>
              <a:rPr sz="1400" spc="-10" dirty="0">
                <a:latin typeface="Times New Roman"/>
                <a:cs typeface="Times New Roman"/>
              </a:rPr>
              <a:t> services.</a:t>
            </a:r>
            <a:endParaRPr sz="1400">
              <a:latin typeface="Times New Roman"/>
              <a:cs typeface="Times New Roman"/>
            </a:endParaRPr>
          </a:p>
          <a:p>
            <a:pPr marL="329565" indent="-316865">
              <a:lnSpc>
                <a:spcPct val="100000"/>
              </a:lnSpc>
              <a:spcBef>
                <a:spcPts val="840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Local</a:t>
            </a:r>
            <a:r>
              <a:rPr sz="1400" spc="3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food</a:t>
            </a:r>
            <a:r>
              <a:rPr sz="1400" spc="3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companies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3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University</a:t>
            </a:r>
            <a:r>
              <a:rPr sz="1400" spc="3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cat</a:t>
            </a:r>
            <a:r>
              <a:rPr sz="1400" spc="3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services</a:t>
            </a:r>
            <a:r>
              <a:rPr sz="1400" spc="3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can</a:t>
            </a:r>
            <a:r>
              <a:rPr sz="1400" spc="3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assist</a:t>
            </a:r>
            <a:r>
              <a:rPr sz="1400" spc="3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with</a:t>
            </a:r>
            <a:r>
              <a:rPr sz="1400" spc="3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healthy</a:t>
            </a:r>
            <a:r>
              <a:rPr sz="1400" spc="3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3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demonstrations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by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sz="1400" spc="-10" dirty="0">
                <a:latin typeface="Times New Roman"/>
                <a:cs typeface="Times New Roman"/>
              </a:rPr>
              <a:t>encouraging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inexpensive,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well-</a:t>
            </a:r>
            <a:r>
              <a:rPr sz="1400" dirty="0">
                <a:latin typeface="Times New Roman"/>
                <a:cs typeface="Times New Roman"/>
              </a:rPr>
              <a:t>balanced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meals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healthier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foods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1417066" y="615772"/>
            <a:ext cx="631190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National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Organisations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Existing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Campaigns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30123" y="1232028"/>
            <a:ext cx="7955915" cy="2588260"/>
          </a:xfrm>
          <a:prstGeom prst="rect">
            <a:avLst/>
          </a:prstGeom>
        </p:spPr>
        <p:txBody>
          <a:bodyPr vert="horz" wrap="square" lIns="0" tIns="120014" rIns="0" bIns="0" rtlCol="0">
            <a:spAutoFit/>
          </a:bodyPr>
          <a:lstStyle/>
          <a:p>
            <a:pPr marL="329565" indent="-316865">
              <a:lnSpc>
                <a:spcPct val="100000"/>
              </a:lnSpc>
              <a:spcBef>
                <a:spcPts val="944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“National Health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Service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(NHS)”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encourages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healthy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 using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Eatwell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Guide,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which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specifies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sz="1400" dirty="0">
                <a:latin typeface="Times New Roman"/>
                <a:cs typeface="Times New Roman"/>
              </a:rPr>
              <a:t>proportions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-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various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food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groups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that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use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balanced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diet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(Culliford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et</a:t>
            </a:r>
            <a:r>
              <a:rPr sz="1400" i="1" spc="-5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al</a:t>
            </a:r>
            <a:r>
              <a:rPr sz="1400" dirty="0">
                <a:latin typeface="Times New Roman"/>
                <a:cs typeface="Times New Roman"/>
              </a:rPr>
              <a:t>.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2023).</a:t>
            </a:r>
            <a:endParaRPr sz="1400">
              <a:latin typeface="Times New Roman"/>
              <a:cs typeface="Times New Roman"/>
            </a:endParaRPr>
          </a:p>
          <a:p>
            <a:pPr marL="329565" marR="5080" indent="-317500">
              <a:lnSpc>
                <a:spcPct val="150000"/>
              </a:lnSpc>
              <a:spcBef>
                <a:spcPts val="5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“Food</a:t>
            </a:r>
            <a:r>
              <a:rPr sz="1400" spc="1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Standards</a:t>
            </a:r>
            <a:r>
              <a:rPr sz="1400" spc="1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Agency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(FSA)”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offers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guidance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resources</a:t>
            </a:r>
            <a:r>
              <a:rPr sz="1400" spc="1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for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food</a:t>
            </a:r>
            <a:r>
              <a:rPr sz="1400" spc="1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kitchen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safety,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which </a:t>
            </a:r>
            <a:r>
              <a:rPr sz="1400" dirty="0">
                <a:latin typeface="Times New Roman"/>
                <a:cs typeface="Times New Roman"/>
              </a:rPr>
              <a:t>help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people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prepare,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store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food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better.</a:t>
            </a:r>
            <a:endParaRPr sz="1400">
              <a:latin typeface="Times New Roman"/>
              <a:cs typeface="Times New Roman"/>
            </a:endParaRPr>
          </a:p>
          <a:p>
            <a:pPr marL="329565" indent="-316865">
              <a:lnSpc>
                <a:spcPct val="100000"/>
              </a:lnSpc>
              <a:spcBef>
                <a:spcPts val="840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4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“British</a:t>
            </a:r>
            <a:r>
              <a:rPr sz="1400" spc="4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4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Foundation</a:t>
            </a:r>
            <a:r>
              <a:rPr sz="1400" spc="4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(BNF)”</a:t>
            </a:r>
            <a:r>
              <a:rPr sz="1400" spc="4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provides</a:t>
            </a:r>
            <a:r>
              <a:rPr sz="1400" spc="7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4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education</a:t>
            </a:r>
            <a:r>
              <a:rPr sz="1400" spc="4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via</a:t>
            </a:r>
            <a:r>
              <a:rPr sz="1400" spc="4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Healthy</a:t>
            </a:r>
            <a:r>
              <a:rPr sz="1400" spc="4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445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Week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sz="1400" dirty="0">
                <a:latin typeface="Times New Roman"/>
                <a:cs typeface="Times New Roman"/>
              </a:rPr>
              <a:t>resources,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which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promote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balanced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diet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healthier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food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choices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for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people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every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day.</a:t>
            </a:r>
            <a:endParaRPr sz="1400">
              <a:latin typeface="Times New Roman"/>
              <a:cs typeface="Times New Roman"/>
            </a:endParaRPr>
          </a:p>
          <a:p>
            <a:pPr marL="329565" marR="5080" indent="-317500">
              <a:lnSpc>
                <a:spcPct val="150100"/>
              </a:lnSpc>
              <a:spcBef>
                <a:spcPts val="5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“Office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for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Improvement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Disparities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(OHID)”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can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help</a:t>
            </a:r>
            <a:r>
              <a:rPr sz="1400" spc="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implement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national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public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health </a:t>
            </a:r>
            <a:r>
              <a:rPr sz="1400" dirty="0">
                <a:latin typeface="Times New Roman"/>
                <a:cs typeface="Times New Roman"/>
              </a:rPr>
              <a:t>programs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related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obesity,</a:t>
            </a:r>
            <a:r>
              <a:rPr sz="1400" spc="-10" dirty="0">
                <a:latin typeface="Times New Roman"/>
                <a:cs typeface="Times New Roman"/>
              </a:rPr>
              <a:t> healthier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diets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combatting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issues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associated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with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diet.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2636" rIns="0" bIns="0" rtlCol="0">
            <a:spAutoFit/>
          </a:bodyPr>
          <a:lstStyle/>
          <a:p>
            <a:pPr marL="937894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Existing</a:t>
            </a:r>
            <a:r>
              <a:rPr sz="2400" spc="-7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Campaign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Resources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Adaptation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0014" rIns="0" bIns="0" rtlCol="0">
            <a:spAutoFit/>
          </a:bodyPr>
          <a:lstStyle/>
          <a:p>
            <a:pPr marL="329565" indent="-316865">
              <a:lnSpc>
                <a:spcPct val="100000"/>
              </a:lnSpc>
              <a:spcBef>
                <a:spcPts val="944"/>
              </a:spcBef>
              <a:buChar char="●"/>
              <a:tabLst>
                <a:tab pos="329565" algn="l"/>
              </a:tabLst>
            </a:pPr>
            <a:r>
              <a:rPr dirty="0"/>
              <a:t>The</a:t>
            </a:r>
            <a:r>
              <a:rPr spc="55" dirty="0"/>
              <a:t> </a:t>
            </a:r>
            <a:r>
              <a:rPr dirty="0"/>
              <a:t>“NHS</a:t>
            </a:r>
            <a:r>
              <a:rPr spc="45" dirty="0"/>
              <a:t> </a:t>
            </a:r>
            <a:r>
              <a:rPr dirty="0"/>
              <a:t>Eatwell</a:t>
            </a:r>
            <a:r>
              <a:rPr spc="20" dirty="0"/>
              <a:t> </a:t>
            </a:r>
            <a:r>
              <a:rPr dirty="0"/>
              <a:t>Guide”</a:t>
            </a:r>
            <a:r>
              <a:rPr spc="60" dirty="0"/>
              <a:t> </a:t>
            </a:r>
            <a:r>
              <a:rPr dirty="0"/>
              <a:t>can</a:t>
            </a:r>
            <a:r>
              <a:rPr spc="30" dirty="0"/>
              <a:t> </a:t>
            </a:r>
            <a:r>
              <a:rPr dirty="0"/>
              <a:t>be</a:t>
            </a:r>
            <a:r>
              <a:rPr spc="50" dirty="0"/>
              <a:t> </a:t>
            </a:r>
            <a:r>
              <a:rPr dirty="0"/>
              <a:t>transformed</a:t>
            </a:r>
            <a:r>
              <a:rPr spc="55" dirty="0"/>
              <a:t> </a:t>
            </a:r>
            <a:r>
              <a:rPr dirty="0"/>
              <a:t>into</a:t>
            </a:r>
            <a:r>
              <a:rPr spc="45" dirty="0"/>
              <a:t> </a:t>
            </a:r>
            <a:r>
              <a:rPr dirty="0"/>
              <a:t>posters</a:t>
            </a:r>
            <a:r>
              <a:rPr spc="55" dirty="0"/>
              <a:t> </a:t>
            </a:r>
            <a:r>
              <a:rPr dirty="0"/>
              <a:t>to</a:t>
            </a:r>
            <a:r>
              <a:rPr spc="45" dirty="0"/>
              <a:t> </a:t>
            </a:r>
            <a:r>
              <a:rPr dirty="0"/>
              <a:t>create</a:t>
            </a:r>
            <a:r>
              <a:rPr spc="55" dirty="0"/>
              <a:t> </a:t>
            </a:r>
            <a:r>
              <a:rPr dirty="0"/>
              <a:t>a</a:t>
            </a:r>
            <a:r>
              <a:rPr spc="50" dirty="0"/>
              <a:t> </a:t>
            </a:r>
            <a:r>
              <a:rPr dirty="0"/>
              <a:t>visual</a:t>
            </a:r>
            <a:r>
              <a:rPr spc="25" dirty="0"/>
              <a:t> </a:t>
            </a:r>
            <a:r>
              <a:rPr dirty="0"/>
              <a:t>representation</a:t>
            </a:r>
            <a:r>
              <a:rPr spc="10" dirty="0"/>
              <a:t> </a:t>
            </a:r>
            <a:r>
              <a:rPr dirty="0"/>
              <a:t>of</a:t>
            </a:r>
            <a:r>
              <a:rPr spc="15" dirty="0"/>
              <a:t> </a:t>
            </a:r>
            <a:r>
              <a:rPr dirty="0"/>
              <a:t>the</a:t>
            </a:r>
            <a:r>
              <a:rPr spc="55" dirty="0"/>
              <a:t> </a:t>
            </a:r>
            <a:r>
              <a:rPr spc="-10" dirty="0"/>
              <a:t>“Eatwell</a:t>
            </a: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dirty="0"/>
              <a:t>Guide”</a:t>
            </a:r>
            <a:r>
              <a:rPr spc="-20" dirty="0"/>
              <a:t> </a:t>
            </a:r>
            <a:r>
              <a:rPr dirty="0"/>
              <a:t>and</a:t>
            </a:r>
            <a:r>
              <a:rPr spc="-45" dirty="0"/>
              <a:t> </a:t>
            </a:r>
            <a:r>
              <a:rPr spc="-10" dirty="0"/>
              <a:t>recommended</a:t>
            </a:r>
            <a:r>
              <a:rPr spc="35" dirty="0"/>
              <a:t> </a:t>
            </a:r>
            <a:r>
              <a:rPr dirty="0"/>
              <a:t>proportions of</a:t>
            </a:r>
            <a:r>
              <a:rPr spc="-70" dirty="0"/>
              <a:t> </a:t>
            </a:r>
            <a:r>
              <a:rPr dirty="0"/>
              <a:t>food</a:t>
            </a:r>
            <a:r>
              <a:rPr spc="-50" dirty="0"/>
              <a:t> </a:t>
            </a:r>
            <a:r>
              <a:rPr dirty="0"/>
              <a:t>groups for</a:t>
            </a:r>
            <a:r>
              <a:rPr spc="-50" dirty="0"/>
              <a:t> </a:t>
            </a:r>
            <a:r>
              <a:rPr dirty="0"/>
              <a:t>daily</a:t>
            </a:r>
            <a:r>
              <a:rPr spc="-30" dirty="0"/>
              <a:t> </a:t>
            </a:r>
            <a:r>
              <a:rPr dirty="0"/>
              <a:t>meals</a:t>
            </a:r>
            <a:r>
              <a:rPr spc="5" dirty="0"/>
              <a:t> </a:t>
            </a:r>
            <a:r>
              <a:rPr dirty="0"/>
              <a:t>(Levy,</a:t>
            </a:r>
            <a:r>
              <a:rPr spc="20" dirty="0"/>
              <a:t> </a:t>
            </a:r>
            <a:r>
              <a:rPr spc="-10" dirty="0"/>
              <a:t>2025).</a:t>
            </a:r>
          </a:p>
          <a:p>
            <a:pPr marL="329565" indent="-316865">
              <a:lnSpc>
                <a:spcPct val="100000"/>
              </a:lnSpc>
              <a:spcBef>
                <a:spcPts val="844"/>
              </a:spcBef>
              <a:buChar char="●"/>
              <a:tabLst>
                <a:tab pos="329565" algn="l"/>
              </a:tabLst>
            </a:pPr>
            <a:r>
              <a:rPr dirty="0"/>
              <a:t>“British</a:t>
            </a:r>
            <a:r>
              <a:rPr spc="254" dirty="0"/>
              <a:t> </a:t>
            </a:r>
            <a:r>
              <a:rPr dirty="0"/>
              <a:t>Nutrition</a:t>
            </a:r>
            <a:r>
              <a:rPr spc="275" dirty="0"/>
              <a:t> </a:t>
            </a:r>
            <a:r>
              <a:rPr dirty="0"/>
              <a:t>Foundation</a:t>
            </a:r>
            <a:r>
              <a:rPr spc="285" dirty="0"/>
              <a:t> </a:t>
            </a:r>
            <a:r>
              <a:rPr dirty="0"/>
              <a:t>Healthy</a:t>
            </a:r>
            <a:r>
              <a:rPr spc="254" dirty="0"/>
              <a:t> </a:t>
            </a:r>
            <a:r>
              <a:rPr dirty="0"/>
              <a:t>Eating</a:t>
            </a:r>
            <a:r>
              <a:rPr spc="245" dirty="0"/>
              <a:t> </a:t>
            </a:r>
            <a:r>
              <a:rPr dirty="0"/>
              <a:t>Week”</a:t>
            </a:r>
            <a:r>
              <a:rPr spc="285" dirty="0"/>
              <a:t> </a:t>
            </a:r>
            <a:r>
              <a:rPr dirty="0"/>
              <a:t>resources</a:t>
            </a:r>
            <a:r>
              <a:rPr spc="295" dirty="0"/>
              <a:t> </a:t>
            </a:r>
            <a:r>
              <a:rPr dirty="0"/>
              <a:t>can</a:t>
            </a:r>
            <a:r>
              <a:rPr spc="254" dirty="0"/>
              <a:t> </a:t>
            </a:r>
            <a:r>
              <a:rPr dirty="0"/>
              <a:t>be</a:t>
            </a:r>
            <a:r>
              <a:rPr spc="280" dirty="0"/>
              <a:t> </a:t>
            </a:r>
            <a:r>
              <a:rPr dirty="0"/>
              <a:t>used</a:t>
            </a:r>
            <a:r>
              <a:rPr spc="275" dirty="0"/>
              <a:t> </a:t>
            </a:r>
            <a:r>
              <a:rPr dirty="0"/>
              <a:t>to</a:t>
            </a:r>
            <a:r>
              <a:rPr spc="275" dirty="0"/>
              <a:t> </a:t>
            </a:r>
            <a:r>
              <a:rPr dirty="0"/>
              <a:t>complement</a:t>
            </a:r>
            <a:r>
              <a:rPr spc="305" dirty="0"/>
              <a:t> </a:t>
            </a:r>
            <a:r>
              <a:rPr spc="-10" dirty="0"/>
              <a:t>interactive</a:t>
            </a: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spc="-10" dirty="0"/>
              <a:t>activities,</a:t>
            </a:r>
            <a:r>
              <a:rPr spc="30" dirty="0"/>
              <a:t> </a:t>
            </a:r>
            <a:r>
              <a:rPr dirty="0"/>
              <a:t>healthy</a:t>
            </a:r>
            <a:r>
              <a:rPr spc="20" dirty="0"/>
              <a:t> </a:t>
            </a:r>
            <a:r>
              <a:rPr dirty="0"/>
              <a:t>eating</a:t>
            </a:r>
            <a:r>
              <a:rPr spc="-20" dirty="0"/>
              <a:t> </a:t>
            </a:r>
            <a:r>
              <a:rPr spc="-10" dirty="0"/>
              <a:t>challenges,</a:t>
            </a:r>
            <a:r>
              <a:rPr spc="35" dirty="0"/>
              <a:t> </a:t>
            </a:r>
            <a:r>
              <a:rPr dirty="0"/>
              <a:t>or</a:t>
            </a:r>
            <a:r>
              <a:rPr spc="-65" dirty="0"/>
              <a:t> </a:t>
            </a:r>
            <a:r>
              <a:rPr spc="-10" dirty="0"/>
              <a:t>nutrition</a:t>
            </a:r>
            <a:r>
              <a:rPr spc="20" dirty="0"/>
              <a:t> </a:t>
            </a:r>
            <a:r>
              <a:rPr dirty="0"/>
              <a:t>awareness</a:t>
            </a:r>
            <a:r>
              <a:rPr spc="-25" dirty="0"/>
              <a:t> </a:t>
            </a:r>
            <a:r>
              <a:rPr spc="-10" dirty="0"/>
              <a:t>sessions.</a:t>
            </a:r>
          </a:p>
          <a:p>
            <a:pPr marL="329565" indent="-316865">
              <a:lnSpc>
                <a:spcPct val="100000"/>
              </a:lnSpc>
              <a:spcBef>
                <a:spcPts val="840"/>
              </a:spcBef>
              <a:buChar char="●"/>
              <a:tabLst>
                <a:tab pos="329565" algn="l"/>
              </a:tabLst>
            </a:pPr>
            <a:r>
              <a:rPr dirty="0"/>
              <a:t>There</a:t>
            </a:r>
            <a:r>
              <a:rPr spc="35" dirty="0"/>
              <a:t> </a:t>
            </a:r>
            <a:r>
              <a:rPr dirty="0"/>
              <a:t>is</a:t>
            </a:r>
            <a:r>
              <a:rPr spc="15" dirty="0"/>
              <a:t> </a:t>
            </a:r>
            <a:r>
              <a:rPr dirty="0"/>
              <a:t>practical</a:t>
            </a:r>
            <a:r>
              <a:rPr spc="10" dirty="0"/>
              <a:t> </a:t>
            </a:r>
            <a:r>
              <a:rPr dirty="0"/>
              <a:t>information available</a:t>
            </a:r>
            <a:r>
              <a:rPr spc="20" dirty="0"/>
              <a:t> </a:t>
            </a:r>
            <a:r>
              <a:rPr dirty="0"/>
              <a:t>on</a:t>
            </a:r>
            <a:r>
              <a:rPr spc="10" dirty="0"/>
              <a:t> </a:t>
            </a:r>
            <a:r>
              <a:rPr dirty="0"/>
              <a:t>the</a:t>
            </a:r>
            <a:r>
              <a:rPr spc="10" dirty="0"/>
              <a:t> </a:t>
            </a:r>
            <a:r>
              <a:rPr dirty="0"/>
              <a:t>“Food</a:t>
            </a:r>
            <a:r>
              <a:rPr spc="10" dirty="0"/>
              <a:t> </a:t>
            </a:r>
            <a:r>
              <a:rPr dirty="0"/>
              <a:t>Standards</a:t>
            </a:r>
            <a:r>
              <a:rPr spc="40" dirty="0"/>
              <a:t> </a:t>
            </a:r>
            <a:r>
              <a:rPr dirty="0"/>
              <a:t>Agency”</a:t>
            </a:r>
            <a:r>
              <a:rPr spc="15" dirty="0"/>
              <a:t> </a:t>
            </a:r>
            <a:r>
              <a:rPr dirty="0"/>
              <a:t>resources</a:t>
            </a:r>
            <a:r>
              <a:rPr spc="25" dirty="0"/>
              <a:t> </a:t>
            </a:r>
            <a:r>
              <a:rPr dirty="0"/>
              <a:t>about</a:t>
            </a:r>
            <a:r>
              <a:rPr spc="25" dirty="0"/>
              <a:t> </a:t>
            </a:r>
            <a:r>
              <a:rPr dirty="0"/>
              <a:t>food</a:t>
            </a:r>
            <a:r>
              <a:rPr spc="30" dirty="0"/>
              <a:t> </a:t>
            </a:r>
            <a:r>
              <a:rPr dirty="0"/>
              <a:t>hygiene</a:t>
            </a:r>
            <a:r>
              <a:rPr spc="15" dirty="0"/>
              <a:t> </a:t>
            </a:r>
            <a:r>
              <a:rPr spc="-25" dirty="0"/>
              <a:t>and</a:t>
            </a: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dirty="0"/>
              <a:t>how</a:t>
            </a:r>
            <a:r>
              <a:rPr spc="-20" dirty="0"/>
              <a:t> </a:t>
            </a:r>
            <a:r>
              <a:rPr dirty="0"/>
              <a:t>to</a:t>
            </a:r>
            <a:r>
              <a:rPr spc="-45" dirty="0"/>
              <a:t> </a:t>
            </a:r>
            <a:r>
              <a:rPr dirty="0"/>
              <a:t>make</a:t>
            </a:r>
            <a:r>
              <a:rPr spc="5" dirty="0"/>
              <a:t> </a:t>
            </a:r>
            <a:r>
              <a:rPr dirty="0"/>
              <a:t>and</a:t>
            </a:r>
            <a:r>
              <a:rPr spc="-15" dirty="0"/>
              <a:t> </a:t>
            </a:r>
            <a:r>
              <a:rPr dirty="0"/>
              <a:t>store</a:t>
            </a:r>
            <a:r>
              <a:rPr spc="-35" dirty="0"/>
              <a:t> </a:t>
            </a:r>
            <a:r>
              <a:rPr dirty="0"/>
              <a:t>safe,</a:t>
            </a:r>
            <a:r>
              <a:rPr spc="-10" dirty="0"/>
              <a:t> nutritious</a:t>
            </a:r>
            <a:r>
              <a:rPr spc="55" dirty="0"/>
              <a:t> </a:t>
            </a:r>
            <a:r>
              <a:rPr spc="-10" dirty="0"/>
              <a:t>meals.</a:t>
            </a:r>
          </a:p>
          <a:p>
            <a:pPr marL="329565" marR="5715" indent="-317500">
              <a:lnSpc>
                <a:spcPts val="2520"/>
              </a:lnSpc>
              <a:spcBef>
                <a:spcPts val="105"/>
              </a:spcBef>
              <a:buChar char="●"/>
              <a:tabLst>
                <a:tab pos="329565" algn="l"/>
              </a:tabLst>
            </a:pPr>
            <a:r>
              <a:rPr dirty="0"/>
              <a:t>Current</a:t>
            </a:r>
            <a:r>
              <a:rPr spc="85" dirty="0"/>
              <a:t> </a:t>
            </a:r>
            <a:r>
              <a:rPr dirty="0"/>
              <a:t>marketing</a:t>
            </a:r>
            <a:r>
              <a:rPr spc="65" dirty="0"/>
              <a:t> </a:t>
            </a:r>
            <a:r>
              <a:rPr dirty="0"/>
              <a:t>materials</a:t>
            </a:r>
            <a:r>
              <a:rPr spc="80" dirty="0"/>
              <a:t> </a:t>
            </a:r>
            <a:r>
              <a:rPr dirty="0"/>
              <a:t>can</a:t>
            </a:r>
            <a:r>
              <a:rPr spc="40" dirty="0"/>
              <a:t> </a:t>
            </a:r>
            <a:r>
              <a:rPr dirty="0"/>
              <a:t>be</a:t>
            </a:r>
            <a:r>
              <a:rPr spc="90" dirty="0"/>
              <a:t> </a:t>
            </a:r>
            <a:r>
              <a:rPr dirty="0"/>
              <a:t>modified</a:t>
            </a:r>
            <a:r>
              <a:rPr spc="70" dirty="0"/>
              <a:t> </a:t>
            </a:r>
            <a:r>
              <a:rPr dirty="0"/>
              <a:t>as</a:t>
            </a:r>
            <a:r>
              <a:rPr spc="70" dirty="0"/>
              <a:t> </a:t>
            </a:r>
            <a:r>
              <a:rPr dirty="0"/>
              <a:t>a</a:t>
            </a:r>
            <a:r>
              <a:rPr spc="70" dirty="0"/>
              <a:t> </a:t>
            </a:r>
            <a:r>
              <a:rPr dirty="0"/>
              <a:t>basic</a:t>
            </a:r>
            <a:r>
              <a:rPr spc="70" dirty="0"/>
              <a:t> </a:t>
            </a:r>
            <a:r>
              <a:rPr dirty="0"/>
              <a:t>recipe,</a:t>
            </a:r>
            <a:r>
              <a:rPr spc="75" dirty="0"/>
              <a:t> </a:t>
            </a:r>
            <a:r>
              <a:rPr dirty="0"/>
              <a:t>social</a:t>
            </a:r>
            <a:r>
              <a:rPr spc="65" dirty="0"/>
              <a:t> </a:t>
            </a:r>
            <a:r>
              <a:rPr dirty="0"/>
              <a:t>media</a:t>
            </a:r>
            <a:r>
              <a:rPr spc="90" dirty="0"/>
              <a:t> </a:t>
            </a:r>
            <a:r>
              <a:rPr dirty="0"/>
              <a:t>message,</a:t>
            </a:r>
            <a:r>
              <a:rPr spc="70" dirty="0"/>
              <a:t> </a:t>
            </a:r>
            <a:r>
              <a:rPr dirty="0"/>
              <a:t>and</a:t>
            </a:r>
            <a:r>
              <a:rPr spc="65" dirty="0"/>
              <a:t> </a:t>
            </a:r>
            <a:r>
              <a:rPr spc="-10" dirty="0"/>
              <a:t>student-friendly </a:t>
            </a:r>
            <a:r>
              <a:rPr dirty="0"/>
              <a:t>meal</a:t>
            </a:r>
            <a:r>
              <a:rPr spc="-35" dirty="0"/>
              <a:t> </a:t>
            </a:r>
            <a:r>
              <a:rPr dirty="0"/>
              <a:t>planning</a:t>
            </a:r>
            <a:r>
              <a:rPr spc="-5" dirty="0"/>
              <a:t> </a:t>
            </a:r>
            <a:r>
              <a:rPr dirty="0"/>
              <a:t>program,</a:t>
            </a:r>
            <a:r>
              <a:rPr spc="-10" dirty="0"/>
              <a:t> </a:t>
            </a:r>
            <a:r>
              <a:rPr dirty="0"/>
              <a:t>making</a:t>
            </a:r>
            <a:r>
              <a:rPr spc="5" dirty="0"/>
              <a:t> </a:t>
            </a:r>
            <a:r>
              <a:rPr dirty="0"/>
              <a:t>them</a:t>
            </a:r>
            <a:r>
              <a:rPr spc="-55" dirty="0"/>
              <a:t> </a:t>
            </a:r>
            <a:r>
              <a:rPr dirty="0"/>
              <a:t>more</a:t>
            </a:r>
            <a:r>
              <a:rPr spc="-15" dirty="0"/>
              <a:t> </a:t>
            </a:r>
            <a:r>
              <a:rPr spc="-10" dirty="0"/>
              <a:t>accessible</a:t>
            </a:r>
            <a:r>
              <a:rPr spc="-25" dirty="0"/>
              <a:t> </a:t>
            </a:r>
            <a:r>
              <a:rPr dirty="0"/>
              <a:t>and</a:t>
            </a:r>
            <a:r>
              <a:rPr spc="-55" dirty="0"/>
              <a:t> </a:t>
            </a:r>
            <a:r>
              <a:rPr spc="-10" dirty="0"/>
              <a:t>engaging.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850385" y="427482"/>
            <a:ext cx="14420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Times New Roman"/>
                <a:cs typeface="Times New Roman"/>
              </a:rPr>
              <a:t>References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30123" y="892461"/>
            <a:ext cx="8070215" cy="38677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9565" marR="5080" indent="-317500">
              <a:lnSpc>
                <a:spcPct val="150100"/>
              </a:lnSpc>
              <a:spcBef>
                <a:spcPts val="95"/>
              </a:spcBef>
              <a:buChar char="●"/>
              <a:tabLst>
                <a:tab pos="329565" algn="l"/>
                <a:tab pos="951230" algn="l"/>
                <a:tab pos="1829435" algn="l"/>
              </a:tabLst>
            </a:pPr>
            <a:r>
              <a:rPr sz="1400" dirty="0">
                <a:latin typeface="Times New Roman"/>
                <a:cs typeface="Times New Roman"/>
              </a:rPr>
              <a:t>Almoraie,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N.M.,</a:t>
            </a:r>
            <a:r>
              <a:rPr sz="1400" spc="2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Alothmani,</a:t>
            </a:r>
            <a:r>
              <a:rPr sz="1400" spc="2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N.M.,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Alomari,</a:t>
            </a:r>
            <a:r>
              <a:rPr sz="1400" spc="2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W.D.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2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Al-</a:t>
            </a:r>
            <a:r>
              <a:rPr sz="1400" dirty="0">
                <a:latin typeface="Times New Roman"/>
                <a:cs typeface="Times New Roman"/>
              </a:rPr>
              <a:t>Amoudi,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A.H.,</a:t>
            </a:r>
            <a:r>
              <a:rPr sz="1400" spc="2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2025.</a:t>
            </a:r>
            <a:r>
              <a:rPr sz="1400" spc="2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Addressing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nutritional </a:t>
            </a:r>
            <a:r>
              <a:rPr sz="1400" dirty="0">
                <a:latin typeface="Times New Roman"/>
                <a:cs typeface="Times New Roman"/>
              </a:rPr>
              <a:t>issues</a:t>
            </a:r>
            <a:r>
              <a:rPr sz="1400" spc="20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2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1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behaviours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among</a:t>
            </a:r>
            <a:r>
              <a:rPr sz="1400" spc="20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university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students:</a:t>
            </a:r>
            <a:r>
              <a:rPr sz="1400" spc="1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</a:t>
            </a:r>
            <a:r>
              <a:rPr sz="1400" spc="2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narrative</a:t>
            </a:r>
            <a:r>
              <a:rPr sz="1400" spc="1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review.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Nutrition</a:t>
            </a:r>
            <a:r>
              <a:rPr sz="1400" i="1" spc="204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research</a:t>
            </a:r>
            <a:r>
              <a:rPr sz="1400" i="1" spc="21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reviews</a:t>
            </a:r>
            <a:r>
              <a:rPr sz="1400" spc="-10" dirty="0">
                <a:latin typeface="Times New Roman"/>
                <a:cs typeface="Times New Roman"/>
              </a:rPr>
              <a:t>, </a:t>
            </a:r>
            <a:r>
              <a:rPr sz="1400" i="1" spc="-10" dirty="0">
                <a:latin typeface="Times New Roman"/>
                <a:cs typeface="Times New Roman"/>
              </a:rPr>
              <a:t>38</a:t>
            </a:r>
            <a:r>
              <a:rPr sz="1400" spc="-10" dirty="0">
                <a:latin typeface="Times New Roman"/>
                <a:cs typeface="Times New Roman"/>
              </a:rPr>
              <a:t>(1),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pp.53-</a:t>
            </a:r>
            <a:r>
              <a:rPr sz="1400" spc="-25" dirty="0">
                <a:latin typeface="Times New Roman"/>
                <a:cs typeface="Times New Roman"/>
              </a:rPr>
              <a:t>68.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  <a:hlinkClick r:id="rId2"/>
              </a:rPr>
              <a:t>https://www.cambridge.org/core/journals/nutrition-research-reviews/article/addressing-</a:t>
            </a:r>
            <a:r>
              <a:rPr sz="1400" spc="-10" dirty="0">
                <a:latin typeface="Times New Roman"/>
                <a:cs typeface="Times New Roman"/>
              </a:rPr>
              <a:t>nutritional-</a:t>
            </a:r>
            <a:r>
              <a:rPr sz="1400" spc="-20" dirty="0">
                <a:latin typeface="Times New Roman"/>
                <a:cs typeface="Times New Roman"/>
              </a:rPr>
              <a:t>issues-</a:t>
            </a:r>
            <a:r>
              <a:rPr sz="1400" spc="-10" dirty="0">
                <a:latin typeface="Times New Roman"/>
                <a:cs typeface="Times New Roman"/>
              </a:rPr>
              <a:t>and-eating-behaviours-among-university-students-</a:t>
            </a:r>
            <a:r>
              <a:rPr sz="1400" dirty="0">
                <a:latin typeface="Times New Roman"/>
                <a:cs typeface="Times New Roman"/>
              </a:rPr>
              <a:t>a-narrative-</a:t>
            </a:r>
            <a:r>
              <a:rPr sz="1400" spc="-10" dirty="0">
                <a:latin typeface="Times New Roman"/>
                <a:cs typeface="Times New Roman"/>
              </a:rPr>
              <a:t>review/1CE93E9FFFFC7510653DDAA8FC08BF9B</a:t>
            </a:r>
            <a:endParaRPr sz="1400">
              <a:latin typeface="Times New Roman"/>
              <a:cs typeface="Times New Roman"/>
            </a:endParaRPr>
          </a:p>
          <a:p>
            <a:pPr marL="329565" marR="6985" indent="-317500" algn="just">
              <a:lnSpc>
                <a:spcPct val="150100"/>
              </a:lnSpc>
              <a:buChar char="●"/>
              <a:tabLst>
                <a:tab pos="329565" algn="l"/>
                <a:tab pos="1905635" algn="l"/>
                <a:tab pos="3177540" algn="l"/>
                <a:tab pos="4933315" algn="l"/>
              </a:tabLst>
            </a:pPr>
            <a:r>
              <a:rPr sz="1400" dirty="0">
                <a:latin typeface="Times New Roman"/>
                <a:cs typeface="Times New Roman"/>
              </a:rPr>
              <a:t>Capitão,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C.,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Martins,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R.,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Feteira-</a:t>
            </a:r>
            <a:r>
              <a:rPr sz="1400" dirty="0">
                <a:latin typeface="Times New Roman"/>
                <a:cs typeface="Times New Roman"/>
              </a:rPr>
              <a:t>Santos,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R.,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Virgolino,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A.,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Graça,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P.,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Gregório,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M.J.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Santos,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O.,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2022. </a:t>
            </a:r>
            <a:r>
              <a:rPr sz="1400" dirty="0">
                <a:latin typeface="Times New Roman"/>
                <a:cs typeface="Times New Roman"/>
              </a:rPr>
              <a:t>Developing</a:t>
            </a:r>
            <a:r>
              <a:rPr sz="1400" spc="2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healthy</a:t>
            </a:r>
            <a:r>
              <a:rPr sz="1400" spc="2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promotion</a:t>
            </a:r>
            <a:r>
              <a:rPr sz="1400" spc="2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mass</a:t>
            </a:r>
            <a:r>
              <a:rPr sz="1400" spc="3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media</a:t>
            </a:r>
            <a:r>
              <a:rPr sz="1400" spc="2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campaigns:</a:t>
            </a:r>
            <a:r>
              <a:rPr sz="1400" spc="2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</a:t>
            </a:r>
            <a:r>
              <a:rPr sz="1400" spc="2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qualitative</a:t>
            </a:r>
            <a:r>
              <a:rPr sz="1400" spc="2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study.</a:t>
            </a:r>
            <a:r>
              <a:rPr sz="1400" spc="3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Frontiers</a:t>
            </a:r>
            <a:r>
              <a:rPr sz="1400" i="1" spc="29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in</a:t>
            </a:r>
            <a:r>
              <a:rPr sz="1400" i="1" spc="27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Public Health</a:t>
            </a:r>
            <a:r>
              <a:rPr sz="1400" spc="-10" dirty="0">
                <a:latin typeface="Times New Roman"/>
                <a:cs typeface="Times New Roman"/>
              </a:rPr>
              <a:t>,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i="1" spc="-25" dirty="0">
                <a:latin typeface="Times New Roman"/>
                <a:cs typeface="Times New Roman"/>
              </a:rPr>
              <a:t>10</a:t>
            </a:r>
            <a:r>
              <a:rPr sz="1400" spc="-25" dirty="0">
                <a:latin typeface="Times New Roman"/>
                <a:cs typeface="Times New Roman"/>
              </a:rPr>
              <a:t>,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p.931116.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dirty="0">
                <a:latin typeface="Times New Roman"/>
                <a:cs typeface="Times New Roman"/>
                <a:hlinkClick r:id="rId3"/>
              </a:rPr>
              <a:t>https://www.frontiersin.org/journals/public-</a:t>
            </a:r>
            <a:r>
              <a:rPr sz="1400" spc="-10" dirty="0">
                <a:latin typeface="Times New Roman"/>
                <a:cs typeface="Times New Roman"/>
                <a:hlinkClick r:id="rId3"/>
              </a:rPr>
              <a:t>health/articles/10.3389/fpubh.2022.931116/full</a:t>
            </a:r>
            <a:endParaRPr sz="1400">
              <a:latin typeface="Times New Roman"/>
              <a:cs typeface="Times New Roman"/>
            </a:endParaRPr>
          </a:p>
          <a:p>
            <a:pPr marL="328930" indent="-316230" algn="just">
              <a:lnSpc>
                <a:spcPct val="100000"/>
              </a:lnSpc>
              <a:spcBef>
                <a:spcPts val="840"/>
              </a:spcBef>
              <a:buChar char="●"/>
              <a:tabLst>
                <a:tab pos="328930" algn="l"/>
              </a:tabLst>
            </a:pPr>
            <a:r>
              <a:rPr sz="1400" dirty="0">
                <a:latin typeface="Times New Roman"/>
                <a:cs typeface="Times New Roman"/>
              </a:rPr>
              <a:t>Culliford,</a:t>
            </a:r>
            <a:r>
              <a:rPr sz="1400" spc="2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A.E.,</a:t>
            </a:r>
            <a:r>
              <a:rPr sz="1400" spc="2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Bradbury,</a:t>
            </a:r>
            <a:r>
              <a:rPr sz="1400" spc="22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J.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Medici,</a:t>
            </a:r>
            <a:r>
              <a:rPr sz="1400" spc="22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E.B.,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2023.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Improving</a:t>
            </a:r>
            <a:r>
              <a:rPr sz="1400" spc="2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communication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UK</a:t>
            </a:r>
            <a:r>
              <a:rPr sz="1400" spc="19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sustainable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0"/>
              </a:spcBef>
              <a:tabLst>
                <a:tab pos="1015365" algn="l"/>
                <a:tab pos="1677035" algn="l"/>
                <a:tab pos="2570480" algn="l"/>
                <a:tab pos="2954655" algn="l"/>
                <a:tab pos="3662045" algn="l"/>
                <a:tab pos="4269105" algn="l"/>
                <a:tab pos="4512945" algn="l"/>
                <a:tab pos="5043170" algn="l"/>
                <a:tab pos="5738495" algn="l"/>
                <a:tab pos="6927850" algn="l"/>
                <a:tab pos="7519034" algn="l"/>
              </a:tabLst>
            </a:pPr>
            <a:r>
              <a:rPr sz="1400" spc="-10" dirty="0">
                <a:latin typeface="Times New Roman"/>
                <a:cs typeface="Times New Roman"/>
              </a:rPr>
              <a:t>healthy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dietary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guidelines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25" dirty="0">
                <a:latin typeface="Times New Roman"/>
                <a:cs typeface="Times New Roman"/>
              </a:rPr>
              <a:t>the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Eatwell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guide: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50" dirty="0">
                <a:latin typeface="Times New Roman"/>
                <a:cs typeface="Times New Roman"/>
              </a:rPr>
              <a:t>a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rapid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review.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i="1" spc="-10" dirty="0">
                <a:latin typeface="Times New Roman"/>
                <a:cs typeface="Times New Roman"/>
              </a:rPr>
              <a:t>Sustainability</a:t>
            </a:r>
            <a:r>
              <a:rPr sz="1400" spc="-10" dirty="0">
                <a:latin typeface="Times New Roman"/>
                <a:cs typeface="Times New Roman"/>
              </a:rPr>
              <a:t>,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i="1" spc="-10" dirty="0">
                <a:latin typeface="Times New Roman"/>
                <a:cs typeface="Times New Roman"/>
              </a:rPr>
              <a:t>15</a:t>
            </a:r>
            <a:r>
              <a:rPr sz="1400" spc="-10" dirty="0">
                <a:latin typeface="Times New Roman"/>
                <a:cs typeface="Times New Roman"/>
              </a:rPr>
              <a:t>(7),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p.6149.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sz="1400" spc="-10" dirty="0">
                <a:latin typeface="Times New Roman"/>
                <a:cs typeface="Times New Roman"/>
                <a:hlinkClick r:id="rId4"/>
              </a:rPr>
              <a:t>https://www.mdpi.com/2071-1050/15/7/6149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969365" y="2630881"/>
            <a:ext cx="3486150" cy="878840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65"/>
              </a:spcBef>
            </a:pPr>
            <a:r>
              <a:rPr sz="2000" spc="-20" dirty="0">
                <a:latin typeface="Arial"/>
                <a:cs typeface="Arial"/>
              </a:rPr>
              <a:t>Task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3: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Benefits,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Models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and </a:t>
            </a:r>
            <a:r>
              <a:rPr sz="2000" dirty="0">
                <a:latin typeface="Arial"/>
                <a:cs typeface="Arial"/>
              </a:rPr>
              <a:t>Solution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: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Healthy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Diet </a:t>
            </a:r>
            <a:r>
              <a:rPr sz="2000" spc="-10" dirty="0">
                <a:latin typeface="Arial"/>
                <a:cs typeface="Arial"/>
              </a:rPr>
              <a:t>Promotion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3" name="object 3" descr="Apple with measuring tape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12718" y="57"/>
            <a:ext cx="6879281" cy="6857873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7244" y="334136"/>
            <a:ext cx="4469130" cy="574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00"/>
              </a:lnSpc>
            </a:pPr>
            <a:r>
              <a:rPr sz="2200" b="1" dirty="0">
                <a:latin typeface="Courier New"/>
                <a:cs typeface="Courier New"/>
              </a:rPr>
              <a:t>1.</a:t>
            </a:r>
            <a:r>
              <a:rPr sz="2200" b="1" spc="-60" dirty="0">
                <a:latin typeface="Courier New"/>
                <a:cs typeface="Courier New"/>
              </a:rPr>
              <a:t> </a:t>
            </a:r>
            <a:r>
              <a:rPr sz="1800" b="1" dirty="0">
                <a:latin typeface="Arial"/>
                <a:cs typeface="Arial"/>
              </a:rPr>
              <a:t>Physiological, Sociological</a:t>
            </a:r>
            <a:r>
              <a:rPr sz="1800" b="1" spc="-90" dirty="0">
                <a:latin typeface="Arial"/>
                <a:cs typeface="Arial"/>
              </a:rPr>
              <a:t> </a:t>
            </a:r>
            <a:r>
              <a:rPr sz="1800" b="1" spc="-50" dirty="0">
                <a:latin typeface="Arial"/>
                <a:cs typeface="Arial"/>
              </a:rPr>
              <a:t>&amp;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20"/>
              </a:lnSpc>
            </a:pPr>
            <a:r>
              <a:rPr sz="1800" b="1" dirty="0">
                <a:latin typeface="Arial"/>
                <a:cs typeface="Arial"/>
              </a:rPr>
              <a:t>Psychological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Benefits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of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Improving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spc="-20" dirty="0">
                <a:latin typeface="Arial"/>
                <a:cs typeface="Arial"/>
              </a:rPr>
              <a:t>Diet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3565" y="1982851"/>
            <a:ext cx="5923915" cy="3673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1959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Arial"/>
                <a:cs typeface="Arial"/>
              </a:rPr>
              <a:t>Physiological</a:t>
            </a:r>
            <a:r>
              <a:rPr sz="1800" b="1" spc="-7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Benefits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15"/>
              </a:spcBef>
            </a:pPr>
            <a:endParaRPr sz="1800">
              <a:latin typeface="Arial"/>
              <a:cs typeface="Arial"/>
            </a:endParaRPr>
          </a:p>
          <a:p>
            <a:pPr marL="299085" marR="5080" indent="-287020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</a:tabLst>
            </a:pPr>
            <a:r>
              <a:rPr sz="1800" dirty="0">
                <a:latin typeface="Arial"/>
                <a:cs typeface="Arial"/>
              </a:rPr>
              <a:t>Enhanced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biopsychosocial</a:t>
            </a:r>
            <a:r>
              <a:rPr sz="1800" spc="-7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homeostasis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gut-</a:t>
            </a:r>
            <a:r>
              <a:rPr sz="1800" spc="-10" dirty="0">
                <a:latin typeface="Arial"/>
                <a:cs typeface="Arial"/>
              </a:rPr>
              <a:t>brain </a:t>
            </a:r>
            <a:r>
              <a:rPr sz="1800" dirty="0">
                <a:latin typeface="Arial"/>
                <a:cs typeface="Arial"/>
              </a:rPr>
              <a:t>control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when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dietary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practices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promote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nutrient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balance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proper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digestion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(PCM,2020).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99085" marR="248920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sz="1800" dirty="0">
                <a:latin typeface="Arial"/>
                <a:cs typeface="Arial"/>
              </a:rPr>
              <a:t>Evidence-based</a:t>
            </a:r>
            <a:r>
              <a:rPr sz="1800" spc="-9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nutrition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therapies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that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lower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</a:t>
            </a:r>
            <a:r>
              <a:rPr sz="1800" spc="-20" dirty="0">
                <a:latin typeface="Arial"/>
                <a:cs typeface="Arial"/>
              </a:rPr>
              <a:t> risk </a:t>
            </a:r>
            <a:r>
              <a:rPr sz="1800" dirty="0">
                <a:latin typeface="Arial"/>
                <a:cs typeface="Arial"/>
              </a:rPr>
              <a:t>of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chronic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diseases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(such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as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diabetes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and </a:t>
            </a:r>
            <a:r>
              <a:rPr sz="1800" dirty="0">
                <a:latin typeface="Arial"/>
                <a:cs typeface="Arial"/>
              </a:rPr>
              <a:t>cardiovascular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disease)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(PCM,2020).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5"/>
              </a:spcBef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99085" marR="523240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sz="1800" dirty="0">
                <a:latin typeface="Arial"/>
                <a:cs typeface="Arial"/>
              </a:rPr>
              <a:t>Improved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metabolic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stability,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immunity,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energy </a:t>
            </a:r>
            <a:r>
              <a:rPr sz="1800" dirty="0">
                <a:latin typeface="Arial"/>
                <a:cs typeface="Arial"/>
              </a:rPr>
              <a:t>levels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(derived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from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nutrition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intervention frameworks)(PCM,2020).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0558" y="3047"/>
            <a:ext cx="5961441" cy="617220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950200" y="6527393"/>
            <a:ext cx="136906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(VACU,2026)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10599" cy="6400800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5382" rIns="0" bIns="0" rtlCol="0">
            <a:spAutoFit/>
          </a:bodyPr>
          <a:lstStyle/>
          <a:p>
            <a:pPr marL="7707630">
              <a:lnSpc>
                <a:spcPct val="100000"/>
              </a:lnSpc>
              <a:spcBef>
                <a:spcPts val="90"/>
              </a:spcBef>
            </a:pPr>
            <a:r>
              <a:rPr sz="2000" dirty="0">
                <a:latin typeface="Arial"/>
                <a:cs typeface="Arial"/>
              </a:rPr>
              <a:t>Sociological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Benefits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39582" y="1084326"/>
            <a:ext cx="4252595" cy="4514215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241300" marR="5080" indent="-228600">
              <a:lnSpc>
                <a:spcPct val="90000"/>
              </a:lnSpc>
              <a:spcBef>
                <a:spcPts val="315"/>
              </a:spcBef>
              <a:buFont typeface="Arial"/>
              <a:buChar char="•"/>
              <a:tabLst>
                <a:tab pos="241300" algn="l"/>
              </a:tabLst>
            </a:pPr>
            <a:r>
              <a:rPr sz="1800" b="1" dirty="0">
                <a:latin typeface="Arial"/>
                <a:cs typeface="Arial"/>
              </a:rPr>
              <a:t>Sharing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healthy</a:t>
            </a:r>
            <a:r>
              <a:rPr sz="1800" b="1" spc="-5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habits: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families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that </a:t>
            </a:r>
            <a:r>
              <a:rPr sz="1800" dirty="0">
                <a:latin typeface="Arial"/>
                <a:cs typeface="Arial"/>
              </a:rPr>
              <a:t>dine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together</a:t>
            </a:r>
            <a:r>
              <a:rPr sz="1800" spc="-7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set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example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of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proper </a:t>
            </a:r>
            <a:r>
              <a:rPr sz="1800" dirty="0">
                <a:latin typeface="Arial"/>
                <a:cs typeface="Arial"/>
              </a:rPr>
              <a:t>nutrition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for kids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create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long-</a:t>
            </a:r>
            <a:r>
              <a:rPr sz="1800" spc="-10" dirty="0">
                <a:latin typeface="Arial"/>
                <a:cs typeface="Arial"/>
              </a:rPr>
              <a:t>lasting </a:t>
            </a:r>
            <a:r>
              <a:rPr sz="1800" dirty="0">
                <a:latin typeface="Arial"/>
                <a:cs typeface="Arial"/>
              </a:rPr>
              <a:t>healthy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routines(Jan.E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et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al,2025).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64"/>
              </a:spcBef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41300" marR="241300" indent="-228600">
              <a:lnSpc>
                <a:spcPct val="90100"/>
              </a:lnSpc>
              <a:buFont typeface="Arial"/>
              <a:buChar char="•"/>
              <a:tabLst>
                <a:tab pos="241300" algn="l"/>
              </a:tabLst>
            </a:pPr>
            <a:r>
              <a:rPr sz="1800" b="1" dirty="0">
                <a:latin typeface="Arial"/>
                <a:cs typeface="Arial"/>
              </a:rPr>
              <a:t>Community</a:t>
            </a:r>
            <a:r>
              <a:rPr sz="1800" b="1" spc="-6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connection: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Food </a:t>
            </a:r>
            <a:r>
              <a:rPr sz="1800" dirty="0">
                <a:latin typeface="Arial"/>
                <a:cs typeface="Arial"/>
              </a:rPr>
              <a:t>initiatives,</a:t>
            </a:r>
            <a:r>
              <a:rPr sz="1800" spc="-8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cooking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workshops,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and </a:t>
            </a:r>
            <a:r>
              <a:rPr sz="1800" dirty="0">
                <a:latin typeface="Arial"/>
                <a:cs typeface="Arial"/>
              </a:rPr>
              <a:t>shared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meals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improve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social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ties</a:t>
            </a:r>
            <a:r>
              <a:rPr sz="1800" spc="-25" dirty="0">
                <a:latin typeface="Arial"/>
                <a:cs typeface="Arial"/>
              </a:rPr>
              <a:t> and </a:t>
            </a:r>
            <a:r>
              <a:rPr sz="1800" dirty="0">
                <a:latin typeface="Arial"/>
                <a:cs typeface="Arial"/>
              </a:rPr>
              <a:t>lessen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feelings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of loneliness(Jan.E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et </a:t>
            </a:r>
            <a:r>
              <a:rPr sz="1800" spc="-10" dirty="0">
                <a:latin typeface="Arial"/>
                <a:cs typeface="Arial"/>
              </a:rPr>
              <a:t>al,2025).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95"/>
              </a:spcBef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95910" marR="164465" indent="-283845">
              <a:lnSpc>
                <a:spcPct val="90000"/>
              </a:lnSpc>
              <a:buFont typeface="Arial"/>
              <a:buChar char="•"/>
              <a:tabLst>
                <a:tab pos="295910" algn="l"/>
              </a:tabLst>
            </a:pPr>
            <a:r>
              <a:rPr sz="1800" b="1" dirty="0">
                <a:latin typeface="Arial"/>
                <a:cs typeface="Arial"/>
              </a:rPr>
              <a:t>Economic</a:t>
            </a:r>
            <a:r>
              <a:rPr sz="1800" b="1" spc="-5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and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environmental: </a:t>
            </a:r>
            <a:r>
              <a:rPr sz="1800" dirty="0">
                <a:latin typeface="Arial"/>
                <a:cs typeface="Arial"/>
              </a:rPr>
              <a:t>cooking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at</a:t>
            </a:r>
            <a:r>
              <a:rPr sz="1800" spc="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home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is frequently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less </a:t>
            </a:r>
            <a:r>
              <a:rPr sz="1800" dirty="0">
                <a:latin typeface="Arial"/>
                <a:cs typeface="Arial"/>
              </a:rPr>
              <a:t>expensive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than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dining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out,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eating </a:t>
            </a:r>
            <a:r>
              <a:rPr sz="1800" dirty="0">
                <a:latin typeface="Arial"/>
                <a:cs typeface="Arial"/>
              </a:rPr>
              <a:t>sustainably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promotes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regional</a:t>
            </a:r>
            <a:r>
              <a:rPr sz="1800" spc="-20" dirty="0">
                <a:latin typeface="Arial"/>
                <a:cs typeface="Arial"/>
              </a:rPr>
              <a:t> food </a:t>
            </a:r>
            <a:r>
              <a:rPr sz="1800" dirty="0">
                <a:latin typeface="Arial"/>
                <a:cs typeface="Arial"/>
              </a:rPr>
              <a:t>systems(Jan.E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et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al,2025).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598545" y="6652666"/>
            <a:ext cx="13709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(VACU,2026)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719124" y="1199514"/>
            <a:ext cx="280162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dirty="0">
                <a:latin typeface="Arial"/>
                <a:cs typeface="Arial"/>
              </a:rPr>
              <a:t>Psychological</a:t>
            </a:r>
            <a:r>
              <a:rPr sz="2000" spc="-11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Benefits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5043" y="3017265"/>
            <a:ext cx="5240020" cy="3349625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8270" marR="109855" indent="-116205">
              <a:lnSpc>
                <a:spcPct val="80000"/>
              </a:lnSpc>
              <a:spcBef>
                <a:spcPts val="530"/>
              </a:spcBef>
              <a:buFont typeface="Arial"/>
              <a:buChar char="•"/>
              <a:tabLst>
                <a:tab pos="128270" algn="l"/>
                <a:tab pos="240029" algn="l"/>
              </a:tabLst>
            </a:pPr>
            <a:r>
              <a:rPr sz="1800" dirty="0">
                <a:latin typeface="Arial"/>
                <a:cs typeface="Arial"/>
              </a:rPr>
              <a:t>	</a:t>
            </a:r>
            <a:r>
              <a:rPr sz="1800" b="1" dirty="0">
                <a:latin typeface="Arial"/>
                <a:cs typeface="Arial"/>
              </a:rPr>
              <a:t>Better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mood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and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mental</a:t>
            </a:r>
            <a:r>
              <a:rPr sz="1800" b="1" spc="-5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health: </a:t>
            </a:r>
            <a:r>
              <a:rPr sz="1800" dirty="0">
                <a:latin typeface="Arial"/>
                <a:cs typeface="Arial"/>
              </a:rPr>
              <a:t>The gut-</a:t>
            </a:r>
            <a:r>
              <a:rPr sz="1800" spc="-10" dirty="0">
                <a:latin typeface="Arial"/>
                <a:cs typeface="Arial"/>
              </a:rPr>
              <a:t>brain </a:t>
            </a:r>
            <a:r>
              <a:rPr sz="1800" dirty="0">
                <a:latin typeface="Arial"/>
                <a:cs typeface="Arial"/>
              </a:rPr>
              <a:t>axis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affects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emotional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wellbeing,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diets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high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in </a:t>
            </a:r>
            <a:r>
              <a:rPr sz="1800" dirty="0">
                <a:latin typeface="Arial"/>
                <a:cs typeface="Arial"/>
              </a:rPr>
              <a:t>nutrients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are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associated</a:t>
            </a:r>
            <a:r>
              <a:rPr sz="1800" spc="-7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with reduced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rates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of </a:t>
            </a:r>
            <a:r>
              <a:rPr sz="1800" dirty="0">
                <a:latin typeface="Arial"/>
                <a:cs typeface="Arial"/>
              </a:rPr>
              <a:t>anxiety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sadness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55"/>
              </a:spcBef>
            </a:pPr>
            <a:r>
              <a:rPr sz="1800" spc="-10" dirty="0">
                <a:latin typeface="Arial"/>
                <a:cs typeface="Arial"/>
              </a:rPr>
              <a:t>(Letts.R,2024).</a:t>
            </a:r>
            <a:endParaRPr sz="1800">
              <a:latin typeface="Arial"/>
              <a:cs typeface="Arial"/>
            </a:endParaRPr>
          </a:p>
          <a:p>
            <a:pPr marL="128270" marR="713105" indent="-116205">
              <a:lnSpc>
                <a:spcPct val="80000"/>
              </a:lnSpc>
              <a:spcBef>
                <a:spcPts val="1005"/>
              </a:spcBef>
              <a:buFont typeface="Arial"/>
              <a:buChar char="•"/>
              <a:tabLst>
                <a:tab pos="128270" algn="l"/>
                <a:tab pos="240029" algn="l"/>
              </a:tabLst>
            </a:pPr>
            <a:r>
              <a:rPr sz="1800" dirty="0">
                <a:latin typeface="Arial"/>
                <a:cs typeface="Arial"/>
              </a:rPr>
              <a:t>	</a:t>
            </a:r>
            <a:r>
              <a:rPr sz="1800" b="1" dirty="0">
                <a:latin typeface="Arial"/>
                <a:cs typeface="Arial"/>
              </a:rPr>
              <a:t>Improved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confidence</a:t>
            </a:r>
            <a:r>
              <a:rPr sz="1800" b="1" spc="-5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and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self-</a:t>
            </a:r>
            <a:r>
              <a:rPr sz="1800" b="1" spc="-10" dirty="0">
                <a:latin typeface="Arial"/>
                <a:cs typeface="Arial"/>
              </a:rPr>
              <a:t>worth: </a:t>
            </a:r>
            <a:r>
              <a:rPr sz="1800" dirty="0">
                <a:latin typeface="Arial"/>
                <a:cs typeface="Arial"/>
              </a:rPr>
              <a:t>Reaching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dietary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objectives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increases</a:t>
            </a:r>
            <a:r>
              <a:rPr sz="1800" spc="-70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body </a:t>
            </a:r>
            <a:r>
              <a:rPr sz="1800" dirty="0">
                <a:latin typeface="Arial"/>
                <a:cs typeface="Arial"/>
              </a:rPr>
              <a:t>satisfaction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 self-</a:t>
            </a:r>
            <a:r>
              <a:rPr sz="1800" spc="-10" dirty="0">
                <a:latin typeface="Arial"/>
                <a:cs typeface="Arial"/>
              </a:rPr>
              <a:t>efficacy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800" spc="-10" dirty="0">
                <a:latin typeface="Arial"/>
                <a:cs typeface="Arial"/>
              </a:rPr>
              <a:t>(Letts.R,2024).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20"/>
              </a:spcBef>
            </a:pPr>
            <a:endParaRPr sz="1800">
              <a:latin typeface="Arial"/>
              <a:cs typeface="Arial"/>
            </a:endParaRPr>
          </a:p>
          <a:p>
            <a:pPr marL="240665" indent="-227965">
              <a:lnSpc>
                <a:spcPts val="1945"/>
              </a:lnSpc>
              <a:buFont typeface="Arial"/>
              <a:buChar char="•"/>
              <a:tabLst>
                <a:tab pos="240665" algn="l"/>
              </a:tabLst>
            </a:pPr>
            <a:r>
              <a:rPr sz="1800" b="1" dirty="0">
                <a:latin typeface="Arial"/>
                <a:cs typeface="Arial"/>
              </a:rPr>
              <a:t>Sharper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cognition: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less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weariness,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better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focus,</a:t>
            </a:r>
            <a:endParaRPr sz="1800">
              <a:latin typeface="Arial"/>
              <a:cs typeface="Arial"/>
            </a:endParaRPr>
          </a:p>
          <a:p>
            <a:pPr marL="128270">
              <a:lnSpc>
                <a:spcPts val="1945"/>
              </a:lnSpc>
            </a:pPr>
            <a:r>
              <a:rPr sz="1800" spc="-10" dirty="0">
                <a:latin typeface="Arial"/>
                <a:cs typeface="Arial"/>
              </a:rPr>
              <a:t>memory,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sleep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quality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(Letts.R,2024).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09670" y="0"/>
            <a:ext cx="6879281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3156" y="736854"/>
            <a:ext cx="3751579" cy="1134110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58750" marR="5080" indent="-146685">
              <a:lnSpc>
                <a:spcPts val="2810"/>
              </a:lnSpc>
              <a:spcBef>
                <a:spcPts val="440"/>
              </a:spcBef>
            </a:pPr>
            <a:r>
              <a:rPr sz="2600" b="1" dirty="0">
                <a:latin typeface="Arial"/>
                <a:cs typeface="Arial"/>
              </a:rPr>
              <a:t>2.</a:t>
            </a:r>
            <a:r>
              <a:rPr sz="2600" b="1" spc="-90" dirty="0">
                <a:latin typeface="Arial"/>
                <a:cs typeface="Arial"/>
              </a:rPr>
              <a:t> </a:t>
            </a:r>
            <a:r>
              <a:rPr sz="2600" b="1" dirty="0">
                <a:latin typeface="Arial"/>
                <a:cs typeface="Arial"/>
              </a:rPr>
              <a:t>Behavioural</a:t>
            </a:r>
            <a:r>
              <a:rPr sz="2600" b="1" spc="-5" dirty="0">
                <a:latin typeface="Arial"/>
                <a:cs typeface="Arial"/>
              </a:rPr>
              <a:t> </a:t>
            </a:r>
            <a:r>
              <a:rPr sz="2600" b="1" spc="-10" dirty="0">
                <a:latin typeface="Arial"/>
                <a:cs typeface="Arial"/>
              </a:rPr>
              <a:t>Theories </a:t>
            </a:r>
            <a:r>
              <a:rPr sz="2600" b="1" dirty="0">
                <a:latin typeface="Arial"/>
                <a:cs typeface="Arial"/>
              </a:rPr>
              <a:t>Explaining</a:t>
            </a:r>
            <a:r>
              <a:rPr sz="2600" b="1" spc="-75" dirty="0">
                <a:latin typeface="Arial"/>
                <a:cs typeface="Arial"/>
              </a:rPr>
              <a:t> </a:t>
            </a:r>
            <a:r>
              <a:rPr sz="2600" b="1" dirty="0">
                <a:latin typeface="Arial"/>
                <a:cs typeface="Arial"/>
              </a:rPr>
              <a:t>Barriers</a:t>
            </a:r>
            <a:r>
              <a:rPr sz="2600" b="1" spc="-90" dirty="0">
                <a:latin typeface="Arial"/>
                <a:cs typeface="Arial"/>
              </a:rPr>
              <a:t> </a:t>
            </a:r>
            <a:r>
              <a:rPr sz="2600" b="1" spc="-25" dirty="0">
                <a:latin typeface="Arial"/>
                <a:cs typeface="Arial"/>
              </a:rPr>
              <a:t>to</a:t>
            </a:r>
            <a:endParaRPr sz="2600">
              <a:latin typeface="Arial"/>
              <a:cs typeface="Arial"/>
            </a:endParaRPr>
          </a:p>
          <a:p>
            <a:pPr marL="664845">
              <a:lnSpc>
                <a:spcPts val="2765"/>
              </a:lnSpc>
              <a:spcBef>
                <a:spcPts val="5"/>
              </a:spcBef>
            </a:pPr>
            <a:r>
              <a:rPr sz="2600" b="1" dirty="0">
                <a:latin typeface="Arial"/>
                <a:cs typeface="Arial"/>
              </a:rPr>
              <a:t>Dietary</a:t>
            </a:r>
            <a:r>
              <a:rPr sz="2600" b="1" spc="-55" dirty="0">
                <a:latin typeface="Arial"/>
                <a:cs typeface="Arial"/>
              </a:rPr>
              <a:t> </a:t>
            </a:r>
            <a:r>
              <a:rPr sz="2600" b="1" spc="-10" dirty="0">
                <a:latin typeface="Arial"/>
                <a:cs typeface="Arial"/>
              </a:rPr>
              <a:t>Change</a:t>
            </a:r>
            <a:endParaRPr sz="2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396866" y="67818"/>
            <a:ext cx="7647940" cy="2007870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1800" b="1" dirty="0">
                <a:latin typeface="Arial"/>
                <a:cs typeface="Arial"/>
              </a:rPr>
              <a:t>A.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Health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Belief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Model</a:t>
            </a:r>
            <a:r>
              <a:rPr sz="1800" b="1" spc="-60" dirty="0">
                <a:latin typeface="Arial"/>
                <a:cs typeface="Arial"/>
              </a:rPr>
              <a:t> </a:t>
            </a:r>
            <a:r>
              <a:rPr sz="1800" b="1" spc="-20" dirty="0">
                <a:latin typeface="Arial"/>
                <a:cs typeface="Arial"/>
              </a:rPr>
              <a:t>(HBM)</a:t>
            </a:r>
            <a:endParaRPr sz="1800">
              <a:latin typeface="Arial"/>
              <a:cs typeface="Arial"/>
            </a:endParaRPr>
          </a:p>
          <a:p>
            <a:pPr marL="241300" marR="48260" indent="-228600">
              <a:lnSpc>
                <a:spcPct val="70000"/>
              </a:lnSpc>
              <a:spcBef>
                <a:spcPts val="1010"/>
              </a:spcBef>
              <a:buChar char="•"/>
              <a:tabLst>
                <a:tab pos="241300" algn="l"/>
              </a:tabLst>
            </a:pPr>
            <a:r>
              <a:rPr sz="1800" dirty="0">
                <a:latin typeface="Arial"/>
                <a:cs typeface="Arial"/>
              </a:rPr>
              <a:t>Risk,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benefit,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barrier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perceptions</a:t>
            </a:r>
            <a:r>
              <a:rPr sz="1800" spc="-8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are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used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by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HBM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to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explain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dietary behaviour.</a:t>
            </a:r>
            <a:endParaRPr sz="1800">
              <a:latin typeface="Arial"/>
              <a:cs typeface="Arial"/>
            </a:endParaRPr>
          </a:p>
          <a:p>
            <a:pPr marL="240665" indent="-227965">
              <a:lnSpc>
                <a:spcPts val="1835"/>
              </a:lnSpc>
              <a:spcBef>
                <a:spcPts val="360"/>
              </a:spcBef>
              <a:buChar char="•"/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It's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possible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that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people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don't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think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they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are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at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risk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for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diet-</a:t>
            </a:r>
            <a:r>
              <a:rPr sz="1800" spc="-10" dirty="0">
                <a:latin typeface="Arial"/>
                <a:cs typeface="Arial"/>
              </a:rPr>
              <a:t>related</a:t>
            </a:r>
            <a:endParaRPr sz="1800">
              <a:latin typeface="Arial"/>
              <a:cs typeface="Arial"/>
            </a:endParaRPr>
          </a:p>
          <a:p>
            <a:pPr marL="241300">
              <a:lnSpc>
                <a:spcPts val="1835"/>
              </a:lnSpc>
            </a:pPr>
            <a:r>
              <a:rPr sz="1800" spc="-10" dirty="0">
                <a:latin typeface="Arial"/>
                <a:cs typeface="Arial"/>
              </a:rPr>
              <a:t>diseases.</a:t>
            </a:r>
            <a:endParaRPr sz="18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spcBef>
                <a:spcPts val="335"/>
              </a:spcBef>
              <a:buChar char="•"/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Motivation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is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lowered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by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obstacles</a:t>
            </a:r>
            <a:r>
              <a:rPr sz="1800" spc="-9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like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money,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time,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or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culinary</a:t>
            </a:r>
            <a:r>
              <a:rPr sz="1800" spc="-7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expertise.</a:t>
            </a:r>
            <a:endParaRPr sz="18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spcBef>
                <a:spcPts val="365"/>
              </a:spcBef>
              <a:buChar char="•"/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Campaigns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other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cues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to action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can be lacking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(NIH,2024).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396866" y="2687939"/>
            <a:ext cx="6643370" cy="2007235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sz="1800" b="1" dirty="0">
                <a:latin typeface="Arial"/>
                <a:cs typeface="Arial"/>
              </a:rPr>
              <a:t>B.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Social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Cognitive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Theory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20" dirty="0">
                <a:latin typeface="Arial"/>
                <a:cs typeface="Arial"/>
              </a:rPr>
              <a:t>(SCT)</a:t>
            </a:r>
            <a:endParaRPr sz="1800">
              <a:latin typeface="Arial"/>
              <a:cs typeface="Arial"/>
            </a:endParaRPr>
          </a:p>
          <a:p>
            <a:pPr marL="240665" indent="-227965">
              <a:lnSpc>
                <a:spcPts val="1835"/>
              </a:lnSpc>
              <a:spcBef>
                <a:spcPts val="360"/>
              </a:spcBef>
              <a:buChar char="•"/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SCT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emphasises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how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individual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characteristics,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behaviour,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and</a:t>
            </a:r>
            <a:endParaRPr sz="1800">
              <a:latin typeface="Arial"/>
              <a:cs typeface="Arial"/>
            </a:endParaRPr>
          </a:p>
          <a:p>
            <a:pPr marL="241300">
              <a:lnSpc>
                <a:spcPts val="1835"/>
              </a:lnSpc>
            </a:pPr>
            <a:r>
              <a:rPr sz="1800" dirty="0">
                <a:latin typeface="Arial"/>
                <a:cs typeface="Arial"/>
              </a:rPr>
              <a:t>surroundings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interact.</a:t>
            </a:r>
            <a:endParaRPr sz="18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spcBef>
                <a:spcPts val="335"/>
              </a:spcBef>
              <a:buChar char="•"/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little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confidence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one's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ability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to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prepare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or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cook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meals.</a:t>
            </a:r>
            <a:endParaRPr sz="18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spcBef>
                <a:spcPts val="365"/>
              </a:spcBef>
              <a:buChar char="•"/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adverse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social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norms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(culture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norms,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family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customs).</a:t>
            </a:r>
            <a:endParaRPr sz="1800">
              <a:latin typeface="Arial"/>
              <a:cs typeface="Arial"/>
            </a:endParaRPr>
          </a:p>
          <a:p>
            <a:pPr marL="240665" indent="-227965">
              <a:lnSpc>
                <a:spcPts val="1835"/>
              </a:lnSpc>
              <a:spcBef>
                <a:spcPts val="360"/>
              </a:spcBef>
              <a:buChar char="•"/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environmental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obstacles,</a:t>
            </a:r>
            <a:r>
              <a:rPr sz="1800" spc="-7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such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price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or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accessibility</a:t>
            </a:r>
            <a:r>
              <a:rPr sz="1800" spc="-8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of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food</a:t>
            </a:r>
            <a:endParaRPr sz="1800">
              <a:latin typeface="Arial"/>
              <a:cs typeface="Arial"/>
            </a:endParaRPr>
          </a:p>
          <a:p>
            <a:pPr marL="241300">
              <a:lnSpc>
                <a:spcPts val="1835"/>
              </a:lnSpc>
            </a:pPr>
            <a:r>
              <a:rPr sz="1800" spc="-10" dirty="0">
                <a:latin typeface="Arial"/>
                <a:cs typeface="Arial"/>
              </a:rPr>
              <a:t>(PCM,2024).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9689" y="3535679"/>
            <a:ext cx="3494735" cy="309981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249123" y="3018485"/>
            <a:ext cx="3405504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Arial"/>
                <a:cs typeface="Arial"/>
              </a:rPr>
              <a:t>Transtheoretical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Model</a:t>
            </a:r>
            <a:r>
              <a:rPr sz="1800" b="1" spc="2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(Stages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b="1" dirty="0">
                <a:latin typeface="Arial"/>
                <a:cs typeface="Arial"/>
              </a:rPr>
              <a:t>of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Change)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71904" y="5310383"/>
            <a:ext cx="10195560" cy="154749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2637155">
              <a:lnSpc>
                <a:spcPct val="100000"/>
              </a:lnSpc>
              <a:spcBef>
                <a:spcPts val="430"/>
              </a:spcBef>
            </a:pPr>
            <a:r>
              <a:rPr sz="1800" b="1" dirty="0">
                <a:latin typeface="Arial"/>
                <a:cs typeface="Arial"/>
              </a:rPr>
              <a:t>C.</a:t>
            </a:r>
            <a:r>
              <a:rPr sz="1800" b="1" spc="1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Transtheoretical</a:t>
            </a:r>
            <a:r>
              <a:rPr sz="1800" b="1" spc="-5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Model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(Stages of</a:t>
            </a:r>
            <a:r>
              <a:rPr sz="1800" b="1" spc="2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Change)</a:t>
            </a:r>
            <a:endParaRPr sz="1800">
              <a:latin typeface="Arial"/>
              <a:cs typeface="Arial"/>
            </a:endParaRPr>
          </a:p>
          <a:p>
            <a:pPr marL="2865120" indent="-227965">
              <a:lnSpc>
                <a:spcPct val="100000"/>
              </a:lnSpc>
              <a:spcBef>
                <a:spcPts val="340"/>
              </a:spcBef>
              <a:buChar char="•"/>
              <a:tabLst>
                <a:tab pos="2865120" algn="l"/>
              </a:tabLst>
            </a:pPr>
            <a:r>
              <a:rPr sz="1800" dirty="0">
                <a:latin typeface="Arial"/>
                <a:cs typeface="Arial"/>
              </a:rPr>
              <a:t>Explains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being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prepared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to adjust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one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diet.</a:t>
            </a:r>
            <a:endParaRPr sz="1800">
              <a:latin typeface="Arial"/>
              <a:cs typeface="Arial"/>
            </a:endParaRPr>
          </a:p>
          <a:p>
            <a:pPr marL="2865120" indent="-227965">
              <a:lnSpc>
                <a:spcPct val="100000"/>
              </a:lnSpc>
              <a:spcBef>
                <a:spcPts val="360"/>
              </a:spcBef>
              <a:buChar char="•"/>
              <a:tabLst>
                <a:tab pos="2865120" algn="l"/>
              </a:tabLst>
            </a:pPr>
            <a:r>
              <a:rPr sz="1800" dirty="0">
                <a:latin typeface="Arial"/>
                <a:cs typeface="Arial"/>
              </a:rPr>
              <a:t>Individuals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may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be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stuck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pre-contemplation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or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contemplation.</a:t>
            </a:r>
            <a:endParaRPr sz="1800">
              <a:latin typeface="Arial"/>
              <a:cs typeface="Arial"/>
            </a:endParaRPr>
          </a:p>
          <a:p>
            <a:pPr marL="2865120" indent="-227965">
              <a:lnSpc>
                <a:spcPts val="2055"/>
              </a:lnSpc>
              <a:spcBef>
                <a:spcPts val="360"/>
              </a:spcBef>
              <a:buChar char="•"/>
              <a:tabLst>
                <a:tab pos="2865120" algn="l"/>
              </a:tabLst>
            </a:pPr>
            <a:r>
              <a:rPr sz="1800" dirty="0">
                <a:latin typeface="Arial"/>
                <a:cs typeface="Arial"/>
              </a:rPr>
              <a:t>Relapse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common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due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to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environmental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triggers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or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stress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(PMC,2024).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055"/>
              </a:lnSpc>
            </a:pPr>
            <a:r>
              <a:rPr sz="1800" spc="-10" dirty="0">
                <a:latin typeface="Arial"/>
                <a:cs typeface="Arial"/>
              </a:rPr>
              <a:t>(</a:t>
            </a:r>
            <a:r>
              <a:rPr sz="1050" spc="-10" dirty="0">
                <a:latin typeface="Arial"/>
                <a:cs typeface="Arial"/>
              </a:rPr>
              <a:t>SUSTAINABLE</a:t>
            </a:r>
            <a:r>
              <a:rPr sz="1050" spc="35" dirty="0">
                <a:latin typeface="Arial"/>
                <a:cs typeface="Arial"/>
              </a:rPr>
              <a:t> </a:t>
            </a:r>
            <a:r>
              <a:rPr sz="1050" spc="-10" dirty="0">
                <a:latin typeface="Arial"/>
                <a:cs typeface="Arial"/>
              </a:rPr>
              <a:t>RECOVERY,2026)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Vegetables and fruits in a row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20695" y="57"/>
            <a:ext cx="9668256" cy="6857873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253085" y="582929"/>
            <a:ext cx="6633845" cy="1348105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465"/>
              </a:spcBef>
            </a:pPr>
            <a:r>
              <a:rPr sz="3100" dirty="0"/>
              <a:t>3</a:t>
            </a:r>
            <a:r>
              <a:rPr sz="3100" spc="-100" dirty="0"/>
              <a:t> </a:t>
            </a:r>
            <a:r>
              <a:rPr sz="3100" dirty="0"/>
              <a:t>Solutions</a:t>
            </a:r>
            <a:r>
              <a:rPr sz="3100" spc="-5" dirty="0"/>
              <a:t> </a:t>
            </a:r>
            <a:r>
              <a:rPr sz="3100" dirty="0"/>
              <a:t>in</a:t>
            </a:r>
            <a:r>
              <a:rPr sz="3100" spc="-80" dirty="0"/>
              <a:t> </a:t>
            </a:r>
            <a:r>
              <a:rPr sz="3100" dirty="0"/>
              <a:t>Your</a:t>
            </a:r>
            <a:r>
              <a:rPr sz="3100" spc="-55" dirty="0"/>
              <a:t> </a:t>
            </a:r>
            <a:r>
              <a:rPr sz="3100" spc="-10" dirty="0"/>
              <a:t>Campaign </a:t>
            </a:r>
            <a:r>
              <a:rPr sz="3100" dirty="0"/>
              <a:t>to</a:t>
            </a:r>
            <a:r>
              <a:rPr sz="3100" spc="-135" dirty="0"/>
              <a:t> </a:t>
            </a:r>
            <a:r>
              <a:rPr sz="3100" dirty="0"/>
              <a:t>Overcome</a:t>
            </a:r>
            <a:r>
              <a:rPr sz="3100" spc="-65" dirty="0"/>
              <a:t> </a:t>
            </a:r>
            <a:r>
              <a:rPr sz="3100" spc="-10" dirty="0"/>
              <a:t>Individual Challeng.es</a:t>
            </a:r>
            <a:endParaRPr sz="3100"/>
          </a:p>
        </p:txBody>
      </p:sp>
      <p:sp>
        <p:nvSpPr>
          <p:cNvPr id="4" name="object 4"/>
          <p:cNvSpPr txBox="1"/>
          <p:nvPr/>
        </p:nvSpPr>
        <p:spPr>
          <a:xfrm>
            <a:off x="78739" y="1918767"/>
            <a:ext cx="6110605" cy="4521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6690" marR="1720850">
              <a:lnSpc>
                <a:spcPct val="114999"/>
              </a:lnSpc>
              <a:spcBef>
                <a:spcPts val="100"/>
              </a:spcBef>
            </a:pPr>
            <a:r>
              <a:rPr sz="2000" b="1" dirty="0">
                <a:latin typeface="Arial"/>
                <a:cs typeface="Arial"/>
              </a:rPr>
              <a:t>Solutions</a:t>
            </a:r>
            <a:r>
              <a:rPr sz="2000" b="1" spc="-5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to</a:t>
            </a:r>
            <a:r>
              <a:rPr sz="2000" b="1" spc="-8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Overcome</a:t>
            </a:r>
            <a:r>
              <a:rPr sz="2000" b="1" spc="-65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Challenges Motivation:</a:t>
            </a:r>
            <a:endParaRPr sz="20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1785"/>
              </a:spcBef>
              <a:buChar char="•"/>
              <a:tabLst>
                <a:tab pos="356870" algn="l"/>
              </a:tabLst>
            </a:pPr>
            <a:r>
              <a:rPr sz="1800" dirty="0">
                <a:latin typeface="Arial"/>
                <a:cs typeface="Arial"/>
              </a:rPr>
              <a:t>Starter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objectives,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reward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charts,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peer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role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models.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buChar char="•"/>
              <a:tabLst>
                <a:tab pos="356870" algn="l"/>
              </a:tabLst>
            </a:pPr>
            <a:r>
              <a:rPr sz="1800" dirty="0">
                <a:latin typeface="Arial"/>
                <a:cs typeface="Arial"/>
              </a:rPr>
              <a:t>Cooking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classes,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basic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recipes,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skill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development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all</a:t>
            </a:r>
            <a:endParaRPr sz="1800">
              <a:latin typeface="Arial"/>
              <a:cs typeface="Arial"/>
            </a:endParaRPr>
          </a:p>
          <a:p>
            <a:pPr marL="35687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"/>
                <a:cs typeface="Arial"/>
              </a:rPr>
              <a:t>contribute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to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self-</a:t>
            </a:r>
            <a:r>
              <a:rPr sz="1800" spc="-10" dirty="0">
                <a:latin typeface="Arial"/>
                <a:cs typeface="Arial"/>
              </a:rPr>
              <a:t>efficacy(ED.H,2023).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>
              <a:latin typeface="Arial"/>
              <a:cs typeface="Arial"/>
            </a:endParaRPr>
          </a:p>
          <a:p>
            <a:pPr marL="356870" marR="334010" indent="-344805">
              <a:lnSpc>
                <a:spcPct val="100000"/>
              </a:lnSpc>
              <a:buChar char="•"/>
              <a:tabLst>
                <a:tab pos="356870" algn="l"/>
              </a:tabLst>
            </a:pPr>
            <a:r>
              <a:rPr sz="1800" dirty="0">
                <a:latin typeface="Arial"/>
                <a:cs typeface="Arial"/>
              </a:rPr>
              <a:t>Environmental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constraints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include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school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support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and </a:t>
            </a:r>
            <a:r>
              <a:rPr sz="1800" dirty="0">
                <a:latin typeface="Arial"/>
                <a:cs typeface="Arial"/>
              </a:rPr>
              <a:t>affordable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meal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plans(ED.H,2023).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5"/>
              </a:spcBef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buChar char="•"/>
              <a:tabLst>
                <a:tab pos="356870" algn="l"/>
              </a:tabLst>
            </a:pPr>
            <a:r>
              <a:rPr sz="1800" dirty="0">
                <a:latin typeface="Arial"/>
                <a:cs typeface="Arial"/>
              </a:rPr>
              <a:t>Social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constraints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include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family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involvement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 </a:t>
            </a:r>
            <a:r>
              <a:rPr sz="1800" spc="-10" dirty="0">
                <a:latin typeface="Arial"/>
                <a:cs typeface="Arial"/>
              </a:rPr>
              <a:t>group</a:t>
            </a:r>
            <a:endParaRPr sz="1800">
              <a:latin typeface="Arial"/>
              <a:cs typeface="Arial"/>
            </a:endParaRPr>
          </a:p>
          <a:p>
            <a:pPr marL="356870">
              <a:lnSpc>
                <a:spcPct val="100000"/>
              </a:lnSpc>
            </a:pPr>
            <a:r>
              <a:rPr sz="1800" spc="-10" dirty="0">
                <a:latin typeface="Arial"/>
                <a:cs typeface="Arial"/>
              </a:rPr>
              <a:t>difficulties(ED.H,2023).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buChar char="•"/>
              <a:tabLst>
                <a:tab pos="356870" algn="l"/>
              </a:tabLst>
            </a:pPr>
            <a:r>
              <a:rPr sz="1800" dirty="0">
                <a:latin typeface="Arial"/>
                <a:cs typeface="Arial"/>
              </a:rPr>
              <a:t>Knowledge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gaps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include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myth-</a:t>
            </a:r>
            <a:r>
              <a:rPr sz="1800" dirty="0">
                <a:latin typeface="Arial"/>
                <a:cs typeface="Arial"/>
              </a:rPr>
              <a:t>busting,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visual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aids,</a:t>
            </a:r>
            <a:r>
              <a:rPr sz="1800" spc="-25" dirty="0">
                <a:latin typeface="Arial"/>
                <a:cs typeface="Arial"/>
              </a:rPr>
              <a:t> and</a:t>
            </a:r>
            <a:endParaRPr sz="1800">
              <a:latin typeface="Arial"/>
              <a:cs typeface="Arial"/>
            </a:endParaRPr>
          </a:p>
          <a:p>
            <a:pPr marL="356870">
              <a:lnSpc>
                <a:spcPct val="100000"/>
              </a:lnSpc>
            </a:pPr>
            <a:r>
              <a:rPr sz="1800" dirty="0">
                <a:latin typeface="Arial"/>
                <a:cs typeface="Arial"/>
              </a:rPr>
              <a:t>Eatwell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plate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exercises(ED.H,2023).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4995798" y="122300"/>
            <a:ext cx="138938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10" dirty="0">
                <a:latin typeface="Arial"/>
                <a:cs typeface="Arial"/>
              </a:rPr>
              <a:t>References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366" y="684021"/>
            <a:ext cx="11469370" cy="6063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 marR="5205095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Ed.H,2023.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Cooking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Class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Lesson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Plan: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Comprehensive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Guide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to</a:t>
            </a:r>
            <a:r>
              <a:rPr sz="1200" spc="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Crafting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Lesson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Plan </a:t>
            </a:r>
            <a:r>
              <a:rPr sz="1200" dirty="0">
                <a:latin typeface="Arial"/>
                <a:cs typeface="Arial"/>
              </a:rPr>
              <a:t>Available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at:</a:t>
            </a:r>
            <a:r>
              <a:rPr sz="1200" spc="130" dirty="0">
                <a:latin typeface="Arial"/>
                <a:cs typeface="Arial"/>
              </a:rPr>
              <a:t> </a:t>
            </a:r>
            <a:r>
              <a:rPr sz="12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"/>
                <a:cs typeface="Arial"/>
                <a:hlinkClick r:id="rId2"/>
              </a:rPr>
              <a:t>https://www.pembee.app/blog/cooking-class-lesson-</a:t>
            </a:r>
            <a:r>
              <a:rPr sz="12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"/>
                <a:cs typeface="Arial"/>
                <a:hlinkClick r:id="rId2"/>
              </a:rPr>
              <a:t>plan</a:t>
            </a: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Accessed: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19</a:t>
            </a:r>
            <a:r>
              <a:rPr sz="1200" baseline="24305" dirty="0">
                <a:latin typeface="Arial"/>
                <a:cs typeface="Arial"/>
              </a:rPr>
              <a:t>th</a:t>
            </a:r>
            <a:r>
              <a:rPr sz="1200" spc="150" baseline="243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October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2026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Jan.E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et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al,2025.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Sharing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meals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with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others: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How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sharing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meals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supports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happiness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social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connections</a:t>
            </a: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Available</a:t>
            </a:r>
            <a:r>
              <a:rPr sz="1200" spc="44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at:</a:t>
            </a:r>
            <a:r>
              <a:rPr sz="1200" spc="-10" dirty="0">
                <a:latin typeface="Arial"/>
                <a:cs typeface="Arial"/>
                <a:hlinkClick r:id="rId3"/>
              </a:rPr>
              <a:t>https://www.worldhappiness.report/ed/2025/sharing-meals-with-others-</a:t>
            </a:r>
            <a:r>
              <a:rPr sz="1200" spc="-20" dirty="0">
                <a:latin typeface="Arial"/>
                <a:cs typeface="Arial"/>
                <a:hlinkClick r:id="rId3"/>
              </a:rPr>
              <a:t>how-</a:t>
            </a:r>
            <a:r>
              <a:rPr sz="1200" spc="-10" dirty="0">
                <a:latin typeface="Arial"/>
                <a:cs typeface="Arial"/>
                <a:hlinkClick r:id="rId3"/>
              </a:rPr>
              <a:t>sharing-meals-supports-happiness-and-social-connections/</a:t>
            </a: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Accessed: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19</a:t>
            </a:r>
            <a:r>
              <a:rPr sz="1200" baseline="24305" dirty="0">
                <a:latin typeface="Arial"/>
                <a:cs typeface="Arial"/>
              </a:rPr>
              <a:t>th</a:t>
            </a:r>
            <a:r>
              <a:rPr sz="1200" spc="150" baseline="243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October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2026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Letts.R,2024.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How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microbiome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health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affects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your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mood</a:t>
            </a: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Available</a:t>
            </a:r>
            <a:r>
              <a:rPr sz="1200" spc="409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at:</a:t>
            </a:r>
            <a:r>
              <a:rPr sz="1200" spc="-10" dirty="0">
                <a:latin typeface="Arial"/>
                <a:cs typeface="Arial"/>
                <a:hlinkClick r:id="rId4"/>
              </a:rPr>
              <a:t>https://www.nutritionist-resource.org.uk/articles/the-gut-brain-connection-how-microbiome-health-affects-your-</a:t>
            </a:r>
            <a:r>
              <a:rPr sz="1200" spc="-20" dirty="0">
                <a:latin typeface="Arial"/>
                <a:cs typeface="Arial"/>
                <a:hlinkClick r:id="rId4"/>
              </a:rPr>
              <a:t>mood</a:t>
            </a: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Accessed: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17</a:t>
            </a:r>
            <a:r>
              <a:rPr sz="1200" baseline="24305" dirty="0">
                <a:latin typeface="Arial"/>
                <a:cs typeface="Arial"/>
              </a:rPr>
              <a:t>th</a:t>
            </a:r>
            <a:r>
              <a:rPr sz="1200" spc="150" baseline="243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October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2026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1200">
              <a:latin typeface="Arial"/>
              <a:cs typeface="Arial"/>
            </a:endParaRPr>
          </a:p>
          <a:p>
            <a:pPr marL="127000" marR="7192009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NIH,2024.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The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Health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Belief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Model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of Behavior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Change. </a:t>
            </a:r>
            <a:r>
              <a:rPr sz="1200" dirty="0">
                <a:latin typeface="Arial"/>
                <a:cs typeface="Arial"/>
              </a:rPr>
              <a:t>Available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at: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"/>
                <a:cs typeface="Arial"/>
                <a:hlinkClick r:id="rId5"/>
              </a:rPr>
              <a:t>https://www.ncbi.nlm.nih.gov/books/NBK606120/</a:t>
            </a:r>
            <a:r>
              <a:rPr sz="1200" spc="-10" dirty="0">
                <a:solidFill>
                  <a:srgbClr val="467885"/>
                </a:solidFill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Accessed: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19</a:t>
            </a:r>
            <a:r>
              <a:rPr sz="1200" baseline="24305" dirty="0">
                <a:latin typeface="Arial"/>
                <a:cs typeface="Arial"/>
              </a:rPr>
              <a:t>th</a:t>
            </a:r>
            <a:r>
              <a:rPr sz="1200" spc="157" baseline="243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October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2026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PMC,2024.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Behavior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Change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Theories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 Models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Within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Health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Belief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Model</a:t>
            </a:r>
            <a:r>
              <a:rPr sz="1200" spc="1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Research: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Five-</a:t>
            </a:r>
            <a:r>
              <a:rPr sz="1200" spc="-10" dirty="0">
                <a:latin typeface="Arial"/>
                <a:cs typeface="Arial"/>
              </a:rPr>
              <a:t>Decade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Holistic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Bibliometric</a:t>
            </a:r>
            <a:r>
              <a:rPr sz="1200" spc="-13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Analysis</a:t>
            </a: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Available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at: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"/>
                <a:cs typeface="Arial"/>
                <a:hlinkClick r:id="rId6"/>
              </a:rPr>
              <a:t>https://pmc.ncbi.nlm.nih.gov/articles/PMC11272221/</a:t>
            </a: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Accessed: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14</a:t>
            </a:r>
            <a:r>
              <a:rPr sz="1200" baseline="24305" dirty="0">
                <a:latin typeface="Arial"/>
                <a:cs typeface="Arial"/>
              </a:rPr>
              <a:t>th</a:t>
            </a:r>
            <a:r>
              <a:rPr sz="1200" spc="150" baseline="243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October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2026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PCM,2020.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Food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mood:</a:t>
            </a:r>
            <a:r>
              <a:rPr sz="1200" spc="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how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do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diet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nutrition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affect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mental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wellbeing?</a:t>
            </a:r>
            <a:endParaRPr sz="1200">
              <a:latin typeface="Arial"/>
              <a:cs typeface="Arial"/>
            </a:endParaRPr>
          </a:p>
          <a:p>
            <a:pPr marL="127000" marR="7039609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Arial"/>
                <a:cs typeface="Arial"/>
              </a:rPr>
              <a:t>Available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at: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"/>
                <a:cs typeface="Arial"/>
                <a:hlinkClick r:id="rId7"/>
              </a:rPr>
              <a:t>https://pmc.ncbi.nlm.nih.gov/articles/PMC7322666/</a:t>
            </a:r>
            <a:r>
              <a:rPr sz="1200" spc="-10" dirty="0">
                <a:solidFill>
                  <a:srgbClr val="467885"/>
                </a:solidFill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Accessed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15</a:t>
            </a:r>
            <a:r>
              <a:rPr sz="1200" baseline="24305" dirty="0">
                <a:latin typeface="Arial"/>
                <a:cs typeface="Arial"/>
              </a:rPr>
              <a:t>th</a:t>
            </a:r>
            <a:r>
              <a:rPr sz="1200" spc="157" baseline="243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October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2026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spc="-10" dirty="0">
                <a:latin typeface="Arial"/>
                <a:cs typeface="Arial"/>
              </a:rPr>
              <a:t>SUSTAINABLE</a:t>
            </a:r>
            <a:r>
              <a:rPr sz="1200" spc="35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RECOVERY,2026.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Stages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of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Change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Model.</a:t>
            </a: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Available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at:</a:t>
            </a:r>
            <a:r>
              <a:rPr sz="1200" spc="120" dirty="0">
                <a:latin typeface="Arial"/>
                <a:cs typeface="Arial"/>
              </a:rPr>
              <a:t> </a:t>
            </a:r>
            <a:r>
              <a:rPr sz="12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"/>
                <a:cs typeface="Arial"/>
                <a:hlinkClick r:id="rId8"/>
              </a:rPr>
              <a:t>https://www.sustainablerecovery.ca/post/stages-of-change-model</a:t>
            </a: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Accessed: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18th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October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2026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spc="-10" dirty="0">
                <a:latin typeface="Arial"/>
                <a:cs typeface="Arial"/>
              </a:rPr>
              <a:t>VACU,2026.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10 Healthy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Habits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Everyone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Should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Follow</a:t>
            </a: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Available</a:t>
            </a:r>
            <a:r>
              <a:rPr sz="1200" spc="2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at:</a:t>
            </a:r>
            <a:r>
              <a:rPr sz="1200" spc="415" dirty="0">
                <a:latin typeface="Arial"/>
                <a:cs typeface="Arial"/>
              </a:rPr>
              <a:t> </a:t>
            </a:r>
            <a:r>
              <a:rPr sz="12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"/>
                <a:cs typeface="Arial"/>
                <a:hlinkClick r:id="rId9"/>
              </a:rPr>
              <a:t>https://vasustore.com/blogs/health/10-healthy-habits-everyone-should-follow?srsltid=AU7gw4WTI0S27K4IljFyGrxW1AIR6vNp-zmTF3CtzSqk41JF-wXDIb-</a:t>
            </a:r>
            <a:r>
              <a:rPr sz="1200" u="sng" spc="-5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"/>
                <a:cs typeface="Arial"/>
                <a:hlinkClick r:id="rId9"/>
              </a:rPr>
              <a:t>h</a:t>
            </a:r>
            <a:endParaRPr sz="12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Accessed: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19th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October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2026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98881" rIns="0" bIns="0" rtlCol="0">
            <a:spAutoFit/>
          </a:bodyPr>
          <a:lstStyle/>
          <a:p>
            <a:pPr marL="3248025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Times New Roman"/>
                <a:cs typeface="Times New Roman"/>
              </a:rPr>
              <a:t>Conclusion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51103" y="1283240"/>
            <a:ext cx="7656830" cy="2586990"/>
          </a:xfrm>
          <a:prstGeom prst="rect">
            <a:avLst/>
          </a:prstGeom>
        </p:spPr>
        <p:txBody>
          <a:bodyPr vert="horz" wrap="square" lIns="0" tIns="118745" rIns="0" bIns="0" rtlCol="0">
            <a:spAutoFit/>
          </a:bodyPr>
          <a:lstStyle/>
          <a:p>
            <a:pPr marL="329565" indent="-316865">
              <a:lnSpc>
                <a:spcPct val="100000"/>
              </a:lnSpc>
              <a:spcBef>
                <a:spcPts val="935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Balanced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healthy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eating habits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are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crucial for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healthy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life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prevention from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dietary-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sz="1400" dirty="0">
                <a:latin typeface="Times New Roman"/>
                <a:cs typeface="Times New Roman"/>
              </a:rPr>
              <a:t>related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diseases.</a:t>
            </a:r>
            <a:endParaRPr sz="1400">
              <a:latin typeface="Times New Roman"/>
              <a:cs typeface="Times New Roman"/>
            </a:endParaRPr>
          </a:p>
          <a:p>
            <a:pPr marL="329565" marR="8890" indent="-317500">
              <a:lnSpc>
                <a:spcPct val="150100"/>
              </a:lnSpc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-10" dirty="0">
                <a:latin typeface="Times New Roman"/>
                <a:cs typeface="Times New Roman"/>
              </a:rPr>
              <a:t> six-</a:t>
            </a:r>
            <a:r>
              <a:rPr sz="1400" dirty="0">
                <a:latin typeface="Times New Roman"/>
                <a:cs typeface="Times New Roman"/>
              </a:rPr>
              <a:t>week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program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includes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education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workshops,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cooking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demonstrations,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posters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10" dirty="0">
                <a:latin typeface="Times New Roman"/>
                <a:cs typeface="Times New Roman"/>
              </a:rPr>
              <a:t> interactive activities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-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raise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awareness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about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nutrition.</a:t>
            </a:r>
            <a:endParaRPr sz="1400">
              <a:latin typeface="Times New Roman"/>
              <a:cs typeface="Times New Roman"/>
            </a:endParaRPr>
          </a:p>
          <a:p>
            <a:pPr marL="329565" indent="-316865">
              <a:lnSpc>
                <a:spcPct val="100000"/>
              </a:lnSpc>
              <a:spcBef>
                <a:spcPts val="840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Partnerships</a:t>
            </a:r>
            <a:r>
              <a:rPr sz="1400" spc="20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across</a:t>
            </a:r>
            <a:r>
              <a:rPr sz="1400" spc="2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2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campus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national</a:t>
            </a:r>
            <a:r>
              <a:rPr sz="1400" spc="1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organisations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enhance</a:t>
            </a:r>
            <a:r>
              <a:rPr sz="1400" spc="2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campaign</a:t>
            </a:r>
            <a:r>
              <a:rPr sz="1400" spc="1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delivery</a:t>
            </a:r>
            <a:r>
              <a:rPr sz="1400" spc="1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help</a:t>
            </a:r>
            <a:r>
              <a:rPr sz="1400" spc="195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to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4"/>
              </a:spcBef>
            </a:pPr>
            <a:r>
              <a:rPr sz="1400" dirty="0">
                <a:latin typeface="Times New Roman"/>
                <a:cs typeface="Times New Roman"/>
              </a:rPr>
              <a:t>ensure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access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-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credible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-10" dirty="0">
                <a:latin typeface="Times New Roman"/>
                <a:cs typeface="Times New Roman"/>
              </a:rPr>
              <a:t> resources.</a:t>
            </a:r>
            <a:endParaRPr sz="1400">
              <a:latin typeface="Times New Roman"/>
              <a:cs typeface="Times New Roman"/>
            </a:endParaRPr>
          </a:p>
          <a:p>
            <a:pPr marL="329565" indent="-316865">
              <a:lnSpc>
                <a:spcPct val="100000"/>
              </a:lnSpc>
              <a:spcBef>
                <a:spcPts val="840"/>
              </a:spcBef>
              <a:buChar char="●"/>
              <a:tabLst>
                <a:tab pos="329565" algn="l"/>
              </a:tabLst>
            </a:pPr>
            <a:r>
              <a:rPr sz="1400" dirty="0">
                <a:latin typeface="Times New Roman"/>
                <a:cs typeface="Times New Roman"/>
              </a:rPr>
              <a:t>Continuous</a:t>
            </a:r>
            <a:r>
              <a:rPr sz="1400" spc="1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assessment</a:t>
            </a:r>
            <a:r>
              <a:rPr sz="1400" spc="1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nutrition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knowledge,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participant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involvement</a:t>
            </a:r>
            <a:r>
              <a:rPr sz="1400" spc="1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1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diet</a:t>
            </a:r>
            <a:r>
              <a:rPr sz="1400" spc="1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practices</a:t>
            </a:r>
            <a:r>
              <a:rPr sz="1400" spc="1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from</a:t>
            </a:r>
            <a:r>
              <a:rPr sz="1400" spc="90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the</a:t>
            </a:r>
            <a:endParaRPr sz="14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840"/>
              </a:spcBef>
            </a:pPr>
            <a:r>
              <a:rPr sz="1400" spc="-10" dirty="0">
                <a:latin typeface="Times New Roman"/>
                <a:cs typeface="Times New Roman"/>
              </a:rPr>
              <a:t>campaigns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helps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to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measure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success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of</a:t>
            </a:r>
            <a:r>
              <a:rPr sz="1400" spc="-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the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campaign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and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inform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future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campaign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enhancements.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Questions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1713814"/>
            <a:ext cx="12131675" cy="5144770"/>
            <a:chOff x="0" y="1713814"/>
            <a:chExt cx="12131675" cy="514477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713814"/>
              <a:ext cx="8457121" cy="514418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8600" y="1993391"/>
              <a:ext cx="7882128" cy="449884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81543" y="2535877"/>
              <a:ext cx="4349877" cy="432212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295131" y="2948939"/>
              <a:ext cx="3355975" cy="3355975"/>
            </a:xfrm>
            <a:custGeom>
              <a:avLst/>
              <a:gdLst/>
              <a:ahLst/>
              <a:cxnLst/>
              <a:rect l="l" t="t" r="r" b="b"/>
              <a:pathLst>
                <a:path w="3355975" h="3355975">
                  <a:moveTo>
                    <a:pt x="0" y="0"/>
                  </a:moveTo>
                  <a:lnTo>
                    <a:pt x="3355848" y="0"/>
                  </a:lnTo>
                </a:path>
                <a:path w="3355975" h="3355975">
                  <a:moveTo>
                    <a:pt x="0" y="0"/>
                  </a:moveTo>
                  <a:lnTo>
                    <a:pt x="0" y="3355848"/>
                  </a:lnTo>
                </a:path>
                <a:path w="3355975" h="3355975">
                  <a:moveTo>
                    <a:pt x="0" y="3355848"/>
                  </a:moveTo>
                  <a:lnTo>
                    <a:pt x="3355848" y="3355848"/>
                  </a:lnTo>
                </a:path>
                <a:path w="3355975" h="3355975">
                  <a:moveTo>
                    <a:pt x="3355848" y="3355848"/>
                  </a:moveTo>
                  <a:lnTo>
                    <a:pt x="3355848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Widescreen</PresentationFormat>
  <Slides>32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PowerPoint Presentation</vt:lpstr>
      <vt:lpstr>Introduction</vt:lpstr>
      <vt:lpstr>Contents</vt:lpstr>
      <vt:lpstr>Behaviour, population and target activity</vt:lpstr>
      <vt:lpstr>Activity details</vt:lpstr>
      <vt:lpstr>Rationale</vt:lpstr>
      <vt:lpstr>National guidelines &amp; statistics</vt:lpstr>
      <vt:lpstr>Short-and long-term consequences</vt:lpstr>
      <vt:lpstr>Aims of campaign and benefits</vt:lpstr>
      <vt:lpstr>Reference List</vt:lpstr>
      <vt:lpstr>PowerPoint Presentation</vt:lpstr>
      <vt:lpstr>Campaign Concept and Target Audience</vt:lpstr>
      <vt:lpstr>Rationale for the Nutrition Campaign</vt:lpstr>
      <vt:lpstr>Aims and Objectives</vt:lpstr>
      <vt:lpstr>Six-Week Campaign Activities</vt:lpstr>
      <vt:lpstr>Types of Campaign Evaluation</vt:lpstr>
      <vt:lpstr>Types of Campaign Evaluation Cntd…</vt:lpstr>
      <vt:lpstr>Measuring Campaign Effectiveness</vt:lpstr>
      <vt:lpstr>Local Partners and Campus Collaboration</vt:lpstr>
      <vt:lpstr>National Organisations and Existing Campaigns</vt:lpstr>
      <vt:lpstr>Existing Campaign Resources and Adaptation</vt:lpstr>
      <vt:lpstr>References</vt:lpstr>
      <vt:lpstr>Task 3: Benefits, Models and Solution : Healthy Diet Promotion</vt:lpstr>
      <vt:lpstr>PowerPoint Presentation</vt:lpstr>
      <vt:lpstr>Sociological Benefits</vt:lpstr>
      <vt:lpstr>Psychological Benefits</vt:lpstr>
      <vt:lpstr>PowerPoint Presentation</vt:lpstr>
      <vt:lpstr>3 Solutions in Your Campaign to Overcome Individual Challeng.es</vt:lpstr>
      <vt:lpstr>References</vt:lpstr>
      <vt:lpstr>Conclusion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24MSMLT013 YASHKUMAR PATEL</cp:lastModifiedBy>
  <cp:revision>1</cp:revision>
  <dcterms:created xsi:type="dcterms:W3CDTF">2026-10-20T14:24:44Z</dcterms:created>
  <dcterms:modified xsi:type="dcterms:W3CDTF">2026-10-20T16:42:44Z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v10.0.20290.1</vt:lpwstr>
  </property>
  <property fmtid="{D5CDD505-2E9C-101B-9397-08002B2CF9AE}" pid="3" name="Created">
    <vt:filetime>2026-10-20T00:00:00Z</vt:filetime>
  </property>
  <property fmtid="{D5CDD505-2E9C-101B-9397-08002B2CF9AE}" pid="4" name="LastSaved">
    <vt:filetime>2026-10-20T00:00:00Z</vt:filetime>
  </property>
  <property fmtid="{D5CDD505-2E9C-101B-9397-08002B2CF9AE}" pid="5" name="Producer">
    <vt:lpwstr>3-Heights™ PDF Merge Split Shell 6.12.1.11 (http://www.pdf-tools.com)</vt:lpwstr>
  </property>
</Properties>
</file>