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3920A5-70BD-40D9-98B4-A587E93389A2}" v="23" dt="2026-10-20T11:42:11.8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101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8D3AC-3C71-236E-3317-29F4694787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F6D05-0E15-2B68-B443-BBB271A31A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616A4-2870-0AFC-4EAB-B7F765D49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5EF7-9964-44C6-B2DA-63F02777741B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2CB9-80E0-11F0-B623-FD5EA55C0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449EC-28B1-9D5C-091B-2BC7F5D3B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6E461-25D7-472C-88A8-81119EE8B8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151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7E35E-5000-9E28-4A79-6A59DE923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0519D-F2C1-8EC1-77E6-DFB30360FE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4058D-74F9-401D-2D91-414AE41FA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5EF7-9964-44C6-B2DA-63F02777741B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A4723A-EB05-ACEB-2E64-D4884E8218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FB043-B4EF-48A6-6DB8-044B59E04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6E461-25D7-472C-88A8-81119EE8B8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371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4DEF2-634A-22F8-EDF0-AE8FB3A01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3F6EB8-ECF4-F991-D72C-A1E6B5D9BF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7AFF6-39E5-8230-A307-42ED4053F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5EF7-9964-44C6-B2DA-63F02777741B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A6066-6669-2E45-2E2A-25198A019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145749-2EB7-27DE-F72B-27BAFB324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6E461-25D7-472C-88A8-81119EE8B8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784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FC623-2096-AF2B-A362-ACC22C2F8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4D002-F178-C56C-83E1-5775A28D98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7C7FD-3B7B-D6A3-71D9-A412D1B1F5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58476F-77B3-1160-7D75-615C8B2E0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5EF7-9964-44C6-B2DA-63F02777741B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1A5198-C238-5401-0075-BF1390280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29DF76-AD9D-C798-DA27-DC5C1BF25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6E461-25D7-472C-88A8-81119EE8B8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636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978E7-E736-80B2-C06B-EFDFE64E7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2DF817-D7BB-A32C-A03C-382399EB6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AB3CD-DDB3-8A57-D2F0-F6E6841397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00DE68-E29B-F3D9-00A7-65B484A857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2714-4F24-863D-BD46-863A474E71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5B8144-A4F9-A5E0-0EFB-4A8C67FE2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5EF7-9964-44C6-B2DA-63F02777741B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879894-663F-A323-953B-A13A33412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FE9BB7-2CF0-9500-5C78-FACFE643A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6E461-25D7-472C-88A8-81119EE8B8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035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BB2BD-AB5B-D4BF-4CEA-9569FDD4C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1B6331-E89C-D6C1-4BA8-44C90A672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5EF7-9964-44C6-B2DA-63F02777741B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F7250E-4E0D-1FBF-7766-59DDA9675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F24BC4-C701-927B-9F1C-4DAF7F221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6E461-25D7-472C-88A8-81119EE8B8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3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929ED7-F3C8-B8C6-70D4-59FF94B28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5EF7-9964-44C6-B2DA-63F02777741B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201904-92CD-9206-334D-7E47CB7F2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2A5B1C-128A-0157-D1B8-1568D61E0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6E461-25D7-472C-88A8-81119EE8B8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768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F40A0-7A69-FACF-401B-3D89068E0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BF8B2-16B3-9A0E-A713-4E7CC4E34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EEEF0F-57E2-2DE8-049D-AD72230C0E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142E93-F5A7-93C3-07C4-B9D8C589D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5EF7-9964-44C6-B2DA-63F02777741B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280E99-4AA8-D1F9-9DDC-7A24A1442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046753-4BF2-039F-5D11-37989DEE2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6E461-25D7-472C-88A8-81119EE8B8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820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A4660-E635-0256-083D-9328C99E0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AE7570-12A6-6087-FBD9-6D1FF87CBE33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388D20-3BA9-EBCF-07FD-5453B16711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84026E-2B5B-39E0-E300-3EF85B1CB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5EF7-9964-44C6-B2DA-63F02777741B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7D5278-252F-FE5F-6F42-F014EE57E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E7D0EA-3296-86EB-00EB-E478EE1BF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6E461-25D7-472C-88A8-81119EE8B8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489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ACE03-301F-62D0-D8BB-21A9EB55D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B95133-38BD-728D-9F79-10EE4BD0B6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9E4937-5A94-DD6D-EB3E-1FCB84BD5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5EF7-9964-44C6-B2DA-63F02777741B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727B3B-D159-D690-19CF-E39C93B60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D5400-CE9F-EE3C-1454-BD600A093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6E461-25D7-472C-88A8-81119EE8B8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620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2049D9-C5DF-8B7F-09D6-28A7DFC938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782559-76C1-8E87-EC2F-AF22A74FC2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B4DBA-D531-4ADC-952F-C3C8595CB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5EF7-9964-44C6-B2DA-63F02777741B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558DB0-6D47-A9B2-02B0-DDA57CAE9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85A3A2-7AF0-AE9B-D202-B5CF49B63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6E461-25D7-472C-88A8-81119EE8B8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509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B8C892-A8A0-C35B-D2E0-C85153D9E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80D7D5-6EEC-69DC-91A7-EE126EC0C4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2FE9E-0BF8-9872-7EC4-45F011003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935EF7-9964-44C6-B2DA-63F02777741B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1819A2-171E-6B2C-16F9-39F9B96DB5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1602C-F402-2C7D-47AC-C24414D67E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86E461-25D7-472C-88A8-81119EE8B8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347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pubmed.ncbi.nlm.nih.gov/27472648/" TargetMode="External"/><Relationship Id="rId3" Type="http://schemas.openxmlformats.org/officeDocument/2006/relationships/hyperlink" Target="https://shop.lww.com/Moore-s-Clinically-Oriented-Anatomy/p/9781975209544" TargetMode="External"/><Relationship Id="rId7" Type="http://schemas.openxmlformats.org/officeDocument/2006/relationships/hyperlink" Target="https://www.macmillan.org.uk/cancer-information-and-support/pancreatic-cancer/controlling-symptoms-of-pancreatic-cancer" TargetMode="External"/><Relationship Id="rId2" Type="http://schemas.openxmlformats.org/officeDocument/2006/relationships/hyperlink" Target="https://doi.org/10.1056/NEJMoa101192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hop.elsevier.com/books/robbins-and-cotran-pathologic-basis-of-disease/kumar/978-0-323-53113-9" TargetMode="External"/><Relationship Id="rId5" Type="http://schemas.openxmlformats.org/officeDocument/2006/relationships/hyperlink" Target="https://www.us.elsevierhealth.com/guyton-and-hall-textbook-of-medical-physiology-9780323640060" TargetMode="External"/><Relationship Id="rId4" Type="http://schemas.openxmlformats.org/officeDocument/2006/relationships/hyperlink" Target="https://shop.elsevier.com/books/guyton-and-hall-textbook-of-medical-physiology/hall/978-0-323-59712-8" TargetMode="External"/><Relationship Id="rId9" Type="http://schemas.openxmlformats.org/officeDocument/2006/relationships/hyperlink" Target="https://www.nice.org.uk/guidance/ng85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ancan.org/facing-pancreatic-cancer/living-with-pancreatic-cancer/managing-side-effects-palliative-care/symptoms-pain/" TargetMode="External"/><Relationship Id="rId7" Type="http://schemas.openxmlformats.org/officeDocument/2006/relationships/hyperlink" Target="https://doi.org/10.1056/NEJMoa1304369" TargetMode="External"/><Relationship Id="rId2" Type="http://schemas.openxmlformats.org/officeDocument/2006/relationships/hyperlink" Target="https://www.nhs.uk/conditions/pancreatic-cancer/caus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k.elsevierhealth.com/grays-anatomy-9780702077081" TargetMode="External"/><Relationship Id="rId5" Type="http://schemas.openxmlformats.org/officeDocument/2006/relationships/hyperlink" Target="https://shop.elsevier.com/books/grays-anatomy/standring/978-0-7020-7705-0" TargetMode="External"/><Relationship Id="rId4" Type="http://schemas.openxmlformats.org/officeDocument/2006/relationships/hyperlink" Target="https://doi.org/10.21037/jgo-20-361(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439B2-D2BA-8798-1D79-73F02001A2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72692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1E78EC-8841-D612-DDF2-626A605E1F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66555"/>
            <a:ext cx="9144000" cy="3886199"/>
          </a:xfrm>
        </p:spPr>
        <p:txBody>
          <a:bodyPr>
            <a:normAutofit/>
          </a:bodyPr>
          <a:lstStyle/>
          <a:p>
            <a:r>
              <a:rPr lang="en-GB" dirty="0"/>
              <a:t>Student Name: Razwana Iftkhar</a:t>
            </a:r>
          </a:p>
          <a:p>
            <a:r>
              <a:rPr lang="en-GB" dirty="0"/>
              <a:t>Student Number: 2511282</a:t>
            </a:r>
          </a:p>
          <a:p>
            <a:r>
              <a:rPr lang="en-GB" dirty="0"/>
              <a:t>Module Title: Introduction to Physiology</a:t>
            </a:r>
          </a:p>
          <a:p>
            <a:r>
              <a:rPr lang="en-GB" dirty="0"/>
              <a:t>Module Code: BMHP5023</a:t>
            </a:r>
          </a:p>
          <a:p>
            <a:r>
              <a:rPr lang="en-GB" dirty="0"/>
              <a:t>Assessment Title: Presentation (Pancreatic Cancer)</a:t>
            </a:r>
          </a:p>
          <a:p>
            <a:r>
              <a:rPr lang="en-GB" dirty="0"/>
              <a:t>Teacher Name: Robert Nartowski</a:t>
            </a:r>
          </a:p>
          <a:p>
            <a:r>
              <a:rPr lang="en-GB" dirty="0"/>
              <a:t>Submission date: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959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292C4-28E0-FC80-4336-B67FDFB91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Breakdown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A4E85-7F9C-D6F5-EE37-89161A0DC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064" y="1517073"/>
            <a:ext cx="11201400" cy="4975802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of Pancreatic cancer</a:t>
            </a:r>
          </a:p>
          <a:p>
            <a:r>
              <a:rPr lang="en-GB" sz="2400" b="1" dirty="0"/>
              <a:t>Application of first body system to disease (Pancreatic Cancer and the digestive system)</a:t>
            </a:r>
          </a:p>
          <a:p>
            <a:r>
              <a:rPr lang="en-GB" sz="2400" b="1" dirty="0"/>
              <a:t>Application of second body system to disease (pancreatic cancer and the skeleton system)</a:t>
            </a:r>
          </a:p>
          <a:p>
            <a:r>
              <a:rPr lang="en-GB" sz="2400" b="1" dirty="0"/>
              <a:t>Fictional profile of a patient</a:t>
            </a:r>
          </a:p>
          <a:p>
            <a:r>
              <a:rPr lang="en-GB" sz="2400" b="1" dirty="0"/>
              <a:t>Risk factor for patient</a:t>
            </a:r>
          </a:p>
          <a:p>
            <a:r>
              <a:rPr lang="en-GB" sz="2400" b="1" dirty="0"/>
              <a:t>PCP(including evidenced based recommendations)</a:t>
            </a:r>
          </a:p>
          <a:p>
            <a:r>
              <a:rPr lang="en-GB" sz="2400" b="1" dirty="0"/>
              <a:t>Ethical considerations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0848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CB7C5-9268-26F9-9705-E1D85E3AD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2201"/>
          </a:xfrm>
        </p:spPr>
        <p:txBody>
          <a:bodyPr/>
          <a:lstStyle/>
          <a:p>
            <a:r>
              <a:rPr lang="en-GB" dirty="0"/>
              <a:t>              Stage IV Pancreatic  Cancer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C1F36-5B09-341F-3557-0D5CB754A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846" y="1180189"/>
            <a:ext cx="5056909" cy="531268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 According to Kumar, Abbas, and Aster (2020), cells lining the pancreatic ducts give rise to pancreatic ductal adenocarcinoma (PDAC).</a:t>
            </a:r>
            <a:b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• Distant metastatic dissemination outside the pancreas, such as to the liver or peritoneum, is referred to as stage IV (NICE, 2018).</a:t>
            </a:r>
            <a:b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• Jaundice, appetite loss, weight loss, abdomen or back discomfort, and changed digestion are common symptoms (NHS, n.d.; Macmillan Cancer Support, n.d.).</a:t>
            </a:r>
            <a:b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• Blood tests, imaging, and clinical review may be used in the assessment process; tissue biopsy can validate the diagnosis (NICE, 2018).</a:t>
            </a:r>
            <a:b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• At stage IV, treatment is typically not curative; where appropriate, systemic treatment is balanced with symptom relief and the patient's objectives (NICE, 2018).</a:t>
            </a:r>
            <a:b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3316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AA8CC-A58D-BD03-D04C-D0F3C891D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1310" y="114301"/>
            <a:ext cx="6785263" cy="1184563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  Pancreatic cancer and the digestive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3B32E-D43B-3D0D-E4AE-60F3FDB8B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298864"/>
            <a:ext cx="4426527" cy="52578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• The exocrine tissue of the pancreas, which is located below the stomach, discharges digestive enzymes into the duodenum via pancreatic ducts (Standring, 2020; Dalley and Agur, 2023).</a:t>
            </a:r>
            <a:b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• Bicarbonate helps counteract the acidic stomach contents, whereas pancreatic enzymes aid in the digestion of lipids, proteins, and carbohydrates (Hall &amp; Hall, 2021).</a:t>
            </a:r>
            <a:b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• Malabsorption, oily stools, and weight loss can result from a tumor obstructing pancreatic ducts and impairing the transport of enzymes (Kumar, Abbas, and Aster, 2020).</a:t>
            </a:r>
            <a:b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• Jaundice, dark urine, pale stools, or itching may result from a tumor close to the bile duct obstructing bile flow (NICE, 2018).</a:t>
            </a:r>
            <a:b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• Nutrition and day-to-day function may also be impacted by cancer-related inflammation, discomfort, and decreased intake (Puri et al., 2021).</a:t>
            </a:r>
            <a:b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8657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61854-0CB3-6BB6-771C-219EC4D0E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537" y="249814"/>
            <a:ext cx="6528955" cy="664586"/>
          </a:xfrm>
        </p:spPr>
        <p:txBody>
          <a:bodyPr>
            <a:normAutofit fontScale="90000"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Pancreatic cancer and the skeletal system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8BC71-8A08-06F8-7DCC-346690F7D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555" y="1059874"/>
            <a:ext cx="5413663" cy="554831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The skeleton supports, shields, and permits mobility; vertebrae sustain the body's weight and shield the spinal cord (Standring, 2020; Dalley and Agur, 2023).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Osteoclasts, which resorb bone, and osteoblasts, which create new bone, continuously remodel bone (Hall and Hall, 2021).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Cancer cells have the ability to spread to bone and interfere with remodeling, weakening vertebrae and increasing the risk of fracture or chronic pain (Kumar, Abbas, and Aster, 2020; Puri et al., 2021).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Jordan's fictitious L3 metastasis may impair comfort and movement; new weakness, numbness, or changes in the bladder or intestines require immediate evaluation (NICE, 2018).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Although less often than hepatic or peritoneal spread, bone dissemination is a likely aspect of this instance (Puri et al., 2021).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4245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2FE02-7FCB-82CC-BE29-C15ACE96D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3605981" cy="696758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Fictional 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8A7CE-C341-3CF7-F2FD-F72888B31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336" y="1506682"/>
            <a:ext cx="5101938" cy="498619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Jordan is a hypothetical 62-year-old adult who used to work in retail and lives with a partner.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The diagnosis is stage IV PDAC with metastases to the liver and L3 vertebrae (NICE, 2018; Puri et al., 2021).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Abdominal pain that radiates to the back, jaundice, decreased appetite, greasy feces, and inadvertent weight loss are among the current concerns.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Eight months ago, a new-onset type 2 diabetes diagnosis was made; inquire about weariness, pain, sleep, mood, and the capacity to carry out daily duties.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Find out what Jordan values most and if they want their spouse to participate in conversations.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b="1" dirty="0"/>
            </a:b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27007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51373-06FE-963B-4402-51C645C17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4471555" cy="767484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Risk factors for the patient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63F55-9A31-DDAD-91D9-6A2BCCF90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" y="1278082"/>
            <a:ext cx="5351319" cy="4898881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• Jordan used to smoke for roughly eighteen pack-years before quitting three years ago; smoking is a known modifiable risk factor.</a:t>
            </a:r>
            <a:b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• Jordan used to be overweight and largely sedentary; being overweight is linked to higher risk.</a:t>
            </a:r>
            <a:b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• Although there is no known family history, older age is an unchangeable risk factor that should be carefully examined.</a:t>
            </a:r>
            <a:b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• Although it does not prove the etiology of the malignancy, new-onset diabetes may be linked to pancreatic cancer or pancreatic dysfunction.</a:t>
            </a:r>
            <a:b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• Take a nonjudgmental stance: risk factors do not indicate guilt or certainty about a specific cause; rather, they serve as a guide for support.</a:t>
            </a:r>
            <a:b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(NHS. n.d.).</a:t>
            </a:r>
            <a:br>
              <a:rPr lang="en-US" b="1" dirty="0"/>
            </a:b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728287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7A615-4D5D-3744-8FF4-A8EB740C4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1410" y="552162"/>
            <a:ext cx="5365173" cy="829830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PCP  treatment choices and shared goals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35376-6EAB-B7A7-CB6F-DE2CB56A4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92" y="1828800"/>
            <a:ext cx="5455226" cy="464082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• Talk about objectives, potential advantages, drawbacks, and options with the oncology team; Jordan's preferences, fitness, and illness considerations will determine the course of therapy (NICE, 2018).</a:t>
            </a:r>
            <a:b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• FOLFIRINOX or gemcitabine-based treatment may be first-line chemotherapy choices for appropriate patients; advantages and toxicity should be evaluated (Conroy et al., 2011; Von Hoff et al., 2013).</a:t>
            </a:r>
            <a:b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• Prior to therapy, evaluate performance status, comorbidities, blood results, diet, symptoms, and support; periodically review response and side effects (NICE, 2018).</a:t>
            </a:r>
            <a:b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• To support symptoms, quality of life, and planning, palliative care can be given in addition to cancer therapy (NICE, 2018; </a:t>
            </a:r>
            <a:r>
              <a:rPr lang="en-US" sz="1500" b="1" dirty="0" err="1">
                <a:latin typeface="Arial" panose="020B0604020202020204" pitchFamily="34" charset="0"/>
                <a:cs typeface="Arial" panose="020B0604020202020204" pitchFamily="34" charset="0"/>
              </a:rPr>
              <a:t>Maltoni</a:t>
            </a: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 et al., 2016).</a:t>
            </a:r>
            <a:b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822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B44D4-7B26-9788-F2F8-F70F66584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1300" y="146627"/>
            <a:ext cx="6954982" cy="1068820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PCP  digestive, nutrition and metabolic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A454A-EC34-2761-22CE-97BA039CA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594" y="1485900"/>
            <a:ext cx="5427406" cy="469106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Keep an eye on your weight, intake, hydration, bowel pattern, nausea, stool changes, and jaundice; consult a nutritionist if necessary (NICE, 2018; Macmillan Cancer Support, n.d.).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Request a pancreatic exocrine insufficiency assessment from the clinical team; pancreatic enzyme replacement may be taken into consideration with meals and snacks (NICE, 2018).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Encourage frequent, short, nutrient-dense meals in accordance with dietetic recommendations and personal preferences; steer clear of restrictive counsel when trying to lose weight.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As illness and intake change, discuss diabetes symptoms and glucose management with the diabetes/primary care team (NICE, 2018).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For clinical review, report increasing jaundice, chronic vomiting, dehydration, or incapacity to sustain intake.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5097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D2927-2896-0732-A489-6F3A50914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1627" y="681037"/>
            <a:ext cx="6643255" cy="663575"/>
          </a:xfrm>
        </p:spPr>
        <p:txBody>
          <a:bodyPr>
            <a:normAutofit fontScale="90000"/>
          </a:bodyPr>
          <a:lstStyle/>
          <a:p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PCP  pain and skeletal symptom support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C1903-C9B8-67ED-1F6B-BAB5C0D14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917" y="1344612"/>
            <a:ext cx="4854566" cy="5274397"/>
          </a:xfrm>
        </p:spPr>
        <p:txBody>
          <a:bodyPr>
            <a:normAutofit fontScale="40000" lnSpcReduction="20000"/>
          </a:bodyPr>
          <a:lstStyle/>
          <a:p>
            <a:endParaRPr lang="en-US" dirty="0"/>
          </a:p>
          <a:p>
            <a:pPr marL="0" indent="0">
              <a:lnSpc>
                <a:spcPct val="170000"/>
              </a:lnSpc>
              <a:buNone/>
            </a:pPr>
            <a: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• Regularly evaluate pain, taking into account its intensity, pattern, effect on function and sleep, and reaction to prescribed medication (NICE, 2018).</a:t>
            </a:r>
            <a:b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1. If pain is difficult to manage, the clinical team should reassess analgesia and consider expert pain or palliative care advice (NICE, 2018; Pancreatic Cancer Action Network, 2012).</a:t>
            </a:r>
            <a:b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• Assess mobility and localized or worsening spinal pain; consider imaging and a multidisciplinary review for vertebral illness (NICE, 2018).</a:t>
            </a:r>
            <a:b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• New limb weakness, numbness, altered gait, or bladder/bowel dysfunction should be reported immediately since they may be signs of spinal cord compression (NICE, 2018).</a:t>
            </a:r>
            <a:b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• Talk about safe mobility, individualized occupational therapy or physiotherapy, and practical help.</a:t>
            </a:r>
            <a:b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1420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8698D-3752-4D33-6BF3-10DC3B22F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8564" y="281708"/>
            <a:ext cx="5469082" cy="798657"/>
          </a:xfrm>
        </p:spPr>
        <p:txBody>
          <a:bodyPr>
            <a:normAutofit fontScale="90000"/>
          </a:bodyPr>
          <a:lstStyle/>
          <a:p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PCP  routine, monitoring and coordination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29EC3-B552-068D-D3DF-145774DC5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1" y="1246909"/>
            <a:ext cx="5278582" cy="4930054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Work with Jordan to create a written plan that addresses visits, medications, designated contacts, symptom actions, and after-hours assistance (NICE, 2018).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Keep an eye on Jordan's priorities, symptoms, pain, weight, nutrition, function, mood, and treatment toxicity during reviews (NICE, 2018).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When necessary, coordinate oncology, specialized palliative care, general practitioners, community nurses, dietetics, diabetic care, and rehabilitation.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Speak clearly, make sure everyone understands, provide interpreters or accessible formats, and record Jordan's consent and preferences.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• When needs or objectives change, review the plan and provide Jordan or their designated caregiver a way to voice concerns.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4039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F39DB-930A-3901-4013-6B4C5DA4C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3127" y="172604"/>
            <a:ext cx="4585855" cy="1016866"/>
          </a:xfrm>
        </p:spPr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030E4-A9A1-B324-63CD-EE309D4498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790" y="1361209"/>
            <a:ext cx="5611091" cy="516428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lnSpc>
                <a:spcPct val="160000"/>
              </a:lnSpc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• Honor autonomy by providing truthful, impartial information and assisting Jordan in making freely, well-informed decisions (NICE, 2018).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• Before disclosing information or involve the partner, get consent; maintain confidentiality; and only address capacity when there is cause for concern.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• Avoid making assumptions about age, disability, culture, treatment preferences, or quality of life; instead, use collaborative decision-making.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• Carefully, at Jordan's pace, and with consent, talk about future care preferences and advance care planning (NICE, 2018).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• Encourage fair access to palliative care, communication assistance, and symptom alleviation; address distress without passing judgment.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638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AD7D9-D890-164E-79C3-EFBFEADF1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3920" y="787717"/>
            <a:ext cx="2301240" cy="948691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7F3A8-06D0-1E0F-871E-019C299CF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96391"/>
            <a:ext cx="10485120" cy="388057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Digestion, nutrition, metabolism, and skeletal function can all be impacted by stage IV pancreatic cancer, which has progressed to distant locations.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Jordan's symptoms can be explained and issues that require examination can be identified with an understanding of the skeletal and digestive systems.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Care should include coordinated services, active symptom support, monitoring, and appropriate cancer treatment.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• Jordan's preferences, consent, and evolving requirements must continue to inform the plan, which must be tailored to everyone.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2722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43330-037F-96C2-4A35-989A585C6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544097" cy="686435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77BCC-8121-9562-501B-08E65A16C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682" y="1051560"/>
            <a:ext cx="11118273" cy="544131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300" dirty="0"/>
              <a:t>Conroy, T. </a:t>
            </a:r>
            <a:r>
              <a:rPr lang="en-US" sz="1300" i="1" dirty="0"/>
              <a:t>et al.</a:t>
            </a:r>
            <a:r>
              <a:rPr lang="en-US" sz="1300" dirty="0"/>
              <a:t> (2011) ‘FOLFIRINOX versus gemcitabine for metastatic pancreatic cancer’, </a:t>
            </a:r>
            <a:r>
              <a:rPr lang="en-US" sz="1300" i="1" dirty="0"/>
              <a:t>New England Journal of Medicine</a:t>
            </a:r>
            <a:r>
              <a:rPr lang="en-US" sz="1300" dirty="0"/>
              <a:t>, 364(19), pp. 1817–1825. Available at: </a:t>
            </a:r>
            <a:r>
              <a:rPr lang="en-US" sz="1300" dirty="0">
                <a:hlinkClick r:id="rId2"/>
              </a:rPr>
              <a:t>https://doi.org/10.1056/NEJMoa1011923</a:t>
            </a:r>
            <a:r>
              <a:rPr lang="en-US" sz="1300" dirty="0"/>
              <a:t> (Accessed: 15  October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300" dirty="0"/>
              <a:t>Dalley, A.F. II and Agur, A.M.R. (2023) </a:t>
            </a:r>
            <a:r>
              <a:rPr lang="en-US" sz="1300" i="1" dirty="0"/>
              <a:t>Moore’s clinically oriented anatomy</a:t>
            </a:r>
            <a:r>
              <a:rPr lang="en-US" sz="1300" dirty="0"/>
              <a:t>. 9th </a:t>
            </a:r>
            <a:r>
              <a:rPr lang="en-US" sz="1300" dirty="0" err="1"/>
              <a:t>edn</a:t>
            </a:r>
            <a:r>
              <a:rPr lang="en-US" sz="1300" dirty="0"/>
              <a:t>. Wolters Kluwer. Available at: </a:t>
            </a:r>
            <a:r>
              <a:rPr lang="en-US" sz="1300" dirty="0">
                <a:hlinkClick r:id="rId3"/>
              </a:rPr>
              <a:t>https://shop.lww.com/Moore-s-Clinically-Oriented-Anatomy/p/9781975209544</a:t>
            </a:r>
            <a:r>
              <a:rPr lang="en-US" sz="1300" dirty="0"/>
              <a:t> (Accessed: 15 October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300" dirty="0"/>
              <a:t>Hall, J.E. and Hall, M.E. (2020) </a:t>
            </a:r>
            <a:r>
              <a:rPr lang="en-US" sz="1300" i="1" dirty="0"/>
              <a:t>Pocket companion to Guyton and Hall textbook of medical physiology</a:t>
            </a:r>
            <a:r>
              <a:rPr lang="en-US" sz="1300" dirty="0"/>
              <a:t>. Elsevier. Available at: </a:t>
            </a:r>
            <a:r>
              <a:rPr lang="en-US" sz="1300" dirty="0">
                <a:hlinkClick r:id="rId4"/>
              </a:rPr>
              <a:t>https://shop.elsevier.com/books/guyton-and-hall-textbook-of-medical-physiology/hall/978-0-323-59712-8</a:t>
            </a:r>
            <a:r>
              <a:rPr lang="en-US" sz="1300" dirty="0"/>
              <a:t> (Accessed: 19 October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300" dirty="0"/>
              <a:t>Hall, J.E. and Hall, M.E. (2021) </a:t>
            </a:r>
            <a:r>
              <a:rPr lang="en-US" sz="1300" i="1" dirty="0"/>
              <a:t>Guyton and Hall textbook of medical physiology</a:t>
            </a:r>
            <a:r>
              <a:rPr lang="en-US" sz="1300" dirty="0"/>
              <a:t>. 14th </a:t>
            </a:r>
            <a:r>
              <a:rPr lang="en-US" sz="1300" dirty="0" err="1"/>
              <a:t>edn</a:t>
            </a:r>
            <a:r>
              <a:rPr lang="en-US" sz="1300" dirty="0"/>
              <a:t>. Elsevier. Available at: </a:t>
            </a:r>
            <a:r>
              <a:rPr lang="en-US" sz="1300" dirty="0">
                <a:hlinkClick r:id="rId5"/>
              </a:rPr>
              <a:t>https://www.us.elsevierhealth.com/guyton-and-hall-textbook-of-medical-physiology-9780323640060</a:t>
            </a:r>
            <a:r>
              <a:rPr lang="en-US" sz="1300" dirty="0"/>
              <a:t> (Accessed: 20 October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300" dirty="0"/>
              <a:t>Kumar, V., Abbas, A.K. and Aster, J.C. (2020) </a:t>
            </a:r>
            <a:r>
              <a:rPr lang="en-US" sz="1300" i="1" dirty="0"/>
              <a:t>Robbins &amp; </a:t>
            </a:r>
            <a:r>
              <a:rPr lang="en-US" sz="1300" i="1" dirty="0" err="1"/>
              <a:t>Cotran</a:t>
            </a:r>
            <a:r>
              <a:rPr lang="en-US" sz="1300" i="1" dirty="0"/>
              <a:t> pathologic basis of disease</a:t>
            </a:r>
            <a:r>
              <a:rPr lang="en-US" sz="1300" dirty="0"/>
              <a:t>. 10th </a:t>
            </a:r>
            <a:r>
              <a:rPr lang="en-US" sz="1300" dirty="0" err="1"/>
              <a:t>edn</a:t>
            </a:r>
            <a:r>
              <a:rPr lang="en-US" sz="1300" dirty="0"/>
              <a:t>. Elsevier. Available at: </a:t>
            </a:r>
            <a:r>
              <a:rPr lang="en-US" sz="1300" dirty="0">
                <a:hlinkClick r:id="rId6"/>
              </a:rPr>
              <a:t>https://shop.elsevier.com/books/robbins-and-cotran-pathologic-basis-of-disease/kumar/978-0-323-53113-9</a:t>
            </a:r>
            <a:r>
              <a:rPr lang="en-US" sz="1300" dirty="0"/>
              <a:t> (Accessed: 20 October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300" dirty="0"/>
              <a:t>Macmillan Cancer Support (n.d.) </a:t>
            </a:r>
            <a:r>
              <a:rPr lang="en-US" sz="1300" i="1" dirty="0"/>
              <a:t>Managing symptoms of pancreatic cancer</a:t>
            </a:r>
            <a:r>
              <a:rPr lang="en-US" sz="1300" dirty="0"/>
              <a:t>. Available at: </a:t>
            </a:r>
            <a:r>
              <a:rPr lang="en-US" sz="1300" dirty="0">
                <a:hlinkClick r:id="rId7"/>
              </a:rPr>
              <a:t>https://www.macmillan.org.uk/cancer-information-and-support/pancreatic-cancer/controlling-symptoms-of-pancreatic-cancer</a:t>
            </a:r>
            <a:r>
              <a:rPr lang="en-US" sz="1300" dirty="0"/>
              <a:t> (Accessed: 19 October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300" dirty="0" err="1"/>
              <a:t>Maltoni</a:t>
            </a:r>
            <a:r>
              <a:rPr lang="en-US" sz="1300" dirty="0"/>
              <a:t>, M. </a:t>
            </a:r>
            <a:r>
              <a:rPr lang="en-US" sz="1300" i="1" dirty="0"/>
              <a:t>et al.</a:t>
            </a:r>
            <a:r>
              <a:rPr lang="en-US" sz="1300" dirty="0"/>
              <a:t> (2016) ‘Systematic versus on-demand early palliative care: results from a </a:t>
            </a:r>
            <a:r>
              <a:rPr lang="en-US" sz="1300" dirty="0" err="1"/>
              <a:t>multicentre</a:t>
            </a:r>
            <a:r>
              <a:rPr lang="en-US" sz="1300" dirty="0"/>
              <a:t>, </a:t>
            </a:r>
            <a:r>
              <a:rPr lang="en-US" sz="1300" dirty="0" err="1"/>
              <a:t>randomised</a:t>
            </a:r>
            <a:r>
              <a:rPr lang="en-US" sz="1300" dirty="0"/>
              <a:t> clinical trial’, </a:t>
            </a:r>
            <a:r>
              <a:rPr lang="en-US" sz="1300" i="1" dirty="0"/>
              <a:t>European Journal of Cancer</a:t>
            </a:r>
            <a:r>
              <a:rPr lang="en-US" sz="1300" dirty="0"/>
              <a:t>, 65, pp. 61–68. Available at: </a:t>
            </a:r>
            <a:r>
              <a:rPr lang="en-US" sz="1300" dirty="0">
                <a:hlinkClick r:id="rId8"/>
              </a:rPr>
              <a:t>https://pubmed.ncbi.nlm.nih.gov/27472648/</a:t>
            </a:r>
            <a:r>
              <a:rPr lang="en-US" sz="1300" dirty="0"/>
              <a:t> (Accessed: 18 October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300" dirty="0"/>
              <a:t>National Institute for Health and Care Excellence (NICE) (2018) </a:t>
            </a:r>
            <a:r>
              <a:rPr lang="en-US" sz="1300" i="1" dirty="0"/>
              <a:t>Pancreatic cancer in adults: diagnosis and management</a:t>
            </a:r>
            <a:r>
              <a:rPr lang="en-US" sz="1300" dirty="0"/>
              <a:t> (NG85). Available at: </a:t>
            </a:r>
            <a:r>
              <a:rPr lang="en-US" sz="1300" dirty="0">
                <a:hlinkClick r:id="rId9"/>
              </a:rPr>
              <a:t>https://www.nice.org.uk/guidance/ng85</a:t>
            </a:r>
            <a:r>
              <a:rPr lang="en-US" sz="1300" dirty="0"/>
              <a:t> (Accessed: 18 October 2026).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1546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544B1-11D8-4F58-3FDF-EDD8501DE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09155"/>
            <a:ext cx="10515600" cy="566780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400" dirty="0"/>
              <a:t>NHS (n.d.) </a:t>
            </a:r>
            <a:r>
              <a:rPr lang="en-US" sz="1400" i="1" dirty="0"/>
              <a:t>Causes of pancreatic cancer</a:t>
            </a:r>
            <a:r>
              <a:rPr lang="en-US" sz="1400" dirty="0"/>
              <a:t>. Available at: </a:t>
            </a:r>
            <a:r>
              <a:rPr lang="en-US" sz="1400" dirty="0">
                <a:hlinkClick r:id="rId2"/>
              </a:rPr>
              <a:t>https://www.nhs.uk/conditions/pancreatic-cancer/causes/</a:t>
            </a:r>
            <a:r>
              <a:rPr lang="en-US" sz="1400" dirty="0"/>
              <a:t> (Accessed: 19 October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/>
              <a:t>Pancreatic Cancer Action Network (2012) </a:t>
            </a:r>
            <a:r>
              <a:rPr lang="en-US" sz="1400" i="1" dirty="0"/>
              <a:t>Pain management in pancreatic cancer</a:t>
            </a:r>
            <a:r>
              <a:rPr lang="en-US" sz="1400" dirty="0"/>
              <a:t>. Available at: </a:t>
            </a:r>
            <a:r>
              <a:rPr lang="en-US" sz="1400" dirty="0">
                <a:hlinkClick r:id="rId3"/>
              </a:rPr>
              <a:t>https://pancan.org/facing-pancreatic-cancer/living-with-pancreatic-cancer/managing-side-effects-palliative-care/symptoms-pain/</a:t>
            </a:r>
            <a:r>
              <a:rPr lang="en-US" sz="1400" dirty="0"/>
              <a:t> (Accessed: 20 October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/>
              <a:t>Puri, A. </a:t>
            </a:r>
            <a:r>
              <a:rPr lang="en-US" sz="1400" i="1" dirty="0"/>
              <a:t>et al.</a:t>
            </a:r>
            <a:r>
              <a:rPr lang="en-US" sz="1400" dirty="0"/>
              <a:t> (2021) ‘Skeletal metastases in advanced pancreatic ductal adenocarcinoma: a retrospective analysis’, </a:t>
            </a:r>
            <a:r>
              <a:rPr lang="en-US" sz="1400" i="1" dirty="0"/>
              <a:t>Journal of Gastrointestinal Oncology</a:t>
            </a:r>
            <a:r>
              <a:rPr lang="en-US" sz="1400" dirty="0"/>
              <a:t>, 12(2), pp. 455–463. Available at: </a:t>
            </a:r>
            <a:r>
              <a:rPr lang="en-US" sz="1400" dirty="0">
                <a:hlinkClick r:id="rId4"/>
              </a:rPr>
              <a:t>https://doi.org/10.21037/jgo-20-361(Accessed</a:t>
            </a:r>
            <a:r>
              <a:rPr lang="en-US" sz="1400" dirty="0"/>
              <a:t>: 16 October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/>
              <a:t>Standring, S. (2021) </a:t>
            </a:r>
            <a:r>
              <a:rPr lang="en-US" sz="1400" i="1" dirty="0"/>
              <a:t>Gray’s anatomy: the anatomical basis of clinical practice</a:t>
            </a:r>
            <a:r>
              <a:rPr lang="en-US" sz="1400" dirty="0"/>
              <a:t>. 42nd </a:t>
            </a:r>
            <a:r>
              <a:rPr lang="en-US" sz="1400" dirty="0" err="1"/>
              <a:t>edn</a:t>
            </a:r>
            <a:r>
              <a:rPr lang="en-US" sz="1400" dirty="0"/>
              <a:t>. New York: Elsevier. Available at: </a:t>
            </a:r>
            <a:r>
              <a:rPr lang="en-US" sz="1400" dirty="0">
                <a:hlinkClick r:id="rId5"/>
              </a:rPr>
              <a:t>https://shop.elsevier.com/books/grays-anatomy/standring/978-0-7020-7705-0</a:t>
            </a:r>
            <a:r>
              <a:rPr lang="en-US" sz="1400" dirty="0"/>
              <a:t> (Accessed: 19 October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/>
              <a:t>Standring, S. (ed.) (2020) </a:t>
            </a:r>
            <a:r>
              <a:rPr lang="en-US" sz="1400" i="1" dirty="0"/>
              <a:t>Gray’s anatomy: the anatomical basis of clinical practice</a:t>
            </a:r>
            <a:r>
              <a:rPr lang="en-US" sz="1400" dirty="0"/>
              <a:t>. 42nd </a:t>
            </a:r>
            <a:r>
              <a:rPr lang="en-US" sz="1400" dirty="0" err="1"/>
              <a:t>edn</a:t>
            </a:r>
            <a:r>
              <a:rPr lang="en-US" sz="1400" dirty="0"/>
              <a:t>. Elsevier. Available at: </a:t>
            </a:r>
            <a:r>
              <a:rPr lang="en-US" sz="1400" dirty="0">
                <a:hlinkClick r:id="rId6"/>
              </a:rPr>
              <a:t>https://www.uk.elsevierhealth.com/grays-anatomy-9780702077081</a:t>
            </a:r>
            <a:r>
              <a:rPr lang="en-US" sz="1400" dirty="0"/>
              <a:t> (Accessed: 16 October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/>
              <a:t>Von Hoff, D.D. </a:t>
            </a:r>
            <a:r>
              <a:rPr lang="en-US" sz="1400" i="1" dirty="0"/>
              <a:t>et al.</a:t>
            </a:r>
            <a:r>
              <a:rPr lang="en-US" sz="1400" dirty="0"/>
              <a:t> (2013) ‘Increased survival in pancreatic cancer with nab-paclitaxel plus gemcitabine’, </a:t>
            </a:r>
            <a:r>
              <a:rPr lang="en-US" sz="1400" i="1" dirty="0"/>
              <a:t>New England Journal of Medicine</a:t>
            </a:r>
            <a:r>
              <a:rPr lang="en-US" sz="1400" dirty="0"/>
              <a:t>, 369(18), pp. 1691–1703. Available at: </a:t>
            </a:r>
            <a:r>
              <a:rPr lang="en-US" sz="1400" dirty="0">
                <a:hlinkClick r:id="rId7"/>
              </a:rPr>
              <a:t>https://doi.org/10.1056/NEJMoa1304369</a:t>
            </a:r>
            <a:r>
              <a:rPr lang="en-US" sz="1400" dirty="0"/>
              <a:t> (Accessed: 19 October 2026).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634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2365</Words>
  <Application>Microsoft Office PowerPoint</Application>
  <PresentationFormat>Widescreen</PresentationFormat>
  <Paragraphs>58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Introduction</vt:lpstr>
      <vt:lpstr>Presentation Breakdown</vt:lpstr>
      <vt:lpstr>              Stage IV Pancreatic  Cancer</vt:lpstr>
      <vt:lpstr>   Pancreatic cancer and the digestive system</vt:lpstr>
      <vt:lpstr>   Pancreatic cancer and the skeletal system </vt:lpstr>
      <vt:lpstr>Fictional patient profile</vt:lpstr>
      <vt:lpstr>Risk factors for the patient</vt:lpstr>
      <vt:lpstr>PCP  treatment choices and shared goals </vt:lpstr>
      <vt:lpstr>PCP  digestive, nutrition and metabolic support</vt:lpstr>
      <vt:lpstr> PCP  pain and skeletal symptom support </vt:lpstr>
      <vt:lpstr> PCP  routine, monitoring and coordination </vt:lpstr>
      <vt:lpstr>Ethical considerations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Razwana Iftkhar (2511282)</dc:creator>
  <cp:lastModifiedBy>Razwana Iftkhar (2511282)</cp:lastModifiedBy>
  <cp:revision>1</cp:revision>
  <dcterms:created xsi:type="dcterms:W3CDTF">2026-10-18T14:49:57Z</dcterms:created>
  <dcterms:modified xsi:type="dcterms:W3CDTF">2026-10-20T11:46:23Z</dcterms:modified>
</cp:coreProperties>
</file>