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86"/>
  </p:notesMasterIdLst>
  <p:sldIdLst>
    <p:sldId id="266" r:id="rId26"/>
    <p:sldId id="271" r:id="rId27"/>
    <p:sldId id="280" r:id="rId28"/>
    <p:sldId id="272" r:id="rId29"/>
    <p:sldId id="273" r:id="rId30"/>
    <p:sldId id="281" r:id="rId31"/>
    <p:sldId id="274" r:id="rId32"/>
    <p:sldId id="282" r:id="rId33"/>
    <p:sldId id="283" r:id="rId34"/>
    <p:sldId id="275" r:id="rId35"/>
    <p:sldId id="284" r:id="rId36"/>
    <p:sldId id="285" r:id="rId37"/>
    <p:sldId id="286" r:id="rId38"/>
    <p:sldId id="323" r:id="rId39"/>
    <p:sldId id="287" r:id="rId40"/>
    <p:sldId id="289" r:id="rId41"/>
    <p:sldId id="288" r:id="rId42"/>
    <p:sldId id="290" r:id="rId43"/>
    <p:sldId id="324" r:id="rId44"/>
    <p:sldId id="291" r:id="rId45"/>
    <p:sldId id="292" r:id="rId46"/>
    <p:sldId id="293" r:id="rId47"/>
    <p:sldId id="294" r:id="rId48"/>
    <p:sldId id="295" r:id="rId49"/>
    <p:sldId id="296" r:id="rId50"/>
    <p:sldId id="297" r:id="rId51"/>
    <p:sldId id="298" r:id="rId52"/>
    <p:sldId id="300" r:id="rId53"/>
    <p:sldId id="301" r:id="rId54"/>
    <p:sldId id="302" r:id="rId55"/>
    <p:sldId id="303" r:id="rId56"/>
    <p:sldId id="304" r:id="rId57"/>
    <p:sldId id="305" r:id="rId58"/>
    <p:sldId id="306" r:id="rId59"/>
    <p:sldId id="307" r:id="rId60"/>
    <p:sldId id="308" r:id="rId61"/>
    <p:sldId id="310" r:id="rId62"/>
    <p:sldId id="309" r:id="rId63"/>
    <p:sldId id="322" r:id="rId64"/>
    <p:sldId id="321" r:id="rId65"/>
    <p:sldId id="325" r:id="rId66"/>
    <p:sldId id="326" r:id="rId67"/>
    <p:sldId id="327" r:id="rId68"/>
    <p:sldId id="328" r:id="rId69"/>
    <p:sldId id="311" r:id="rId70"/>
    <p:sldId id="312" r:id="rId71"/>
    <p:sldId id="313" r:id="rId72"/>
    <p:sldId id="314" r:id="rId73"/>
    <p:sldId id="316" r:id="rId74"/>
    <p:sldId id="315" r:id="rId75"/>
    <p:sldId id="317" r:id="rId76"/>
    <p:sldId id="318" r:id="rId77"/>
    <p:sldId id="319" r:id="rId78"/>
    <p:sldId id="320" r:id="rId79"/>
    <p:sldId id="330" r:id="rId80"/>
    <p:sldId id="331" r:id="rId81"/>
    <p:sldId id="332" r:id="rId82"/>
    <p:sldId id="333" r:id="rId83"/>
    <p:sldId id="334" r:id="rId84"/>
    <p:sldId id="279" r:id="rId8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31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150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84" Type="http://schemas.openxmlformats.org/officeDocument/2006/relationships/slide" Target="slides/slide59.xml"/><Relationship Id="rId89" Type="http://schemas.openxmlformats.org/officeDocument/2006/relationships/theme" Target="theme/theme1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74" Type="http://schemas.openxmlformats.org/officeDocument/2006/relationships/slide" Target="slides/slide49.xml"/><Relationship Id="rId79" Type="http://schemas.openxmlformats.org/officeDocument/2006/relationships/slide" Target="slides/slide54.xml"/><Relationship Id="rId5" Type="http://schemas.openxmlformats.org/officeDocument/2006/relationships/slideMaster" Target="slideMasters/slideMaster2.xml"/><Relationship Id="rId90" Type="http://schemas.openxmlformats.org/officeDocument/2006/relationships/tableStyles" Target="tableStyles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slide" Target="slides/slide52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80" Type="http://schemas.openxmlformats.org/officeDocument/2006/relationships/slide" Target="slides/slide55.xml"/><Relationship Id="rId85" Type="http://schemas.openxmlformats.org/officeDocument/2006/relationships/slide" Target="slides/slide60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slide" Target="slides/slide50.xml"/><Relationship Id="rId83" Type="http://schemas.openxmlformats.org/officeDocument/2006/relationships/slide" Target="slides/slide58.xml"/><Relationship Id="rId88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slide" Target="slides/slide53.xml"/><Relationship Id="rId81" Type="http://schemas.openxmlformats.org/officeDocument/2006/relationships/slide" Target="slides/slide56.xml"/><Relationship Id="rId86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slide" Target="slides/slide51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66" Type="http://schemas.openxmlformats.org/officeDocument/2006/relationships/slide" Target="slides/slide41.xml"/><Relationship Id="rId87" Type="http://schemas.openxmlformats.org/officeDocument/2006/relationships/presProps" Target="presProps.xml"/><Relationship Id="rId61" Type="http://schemas.openxmlformats.org/officeDocument/2006/relationships/slide" Target="slides/slide36.xml"/><Relationship Id="rId82" Type="http://schemas.openxmlformats.org/officeDocument/2006/relationships/slide" Target="slides/slide57.xml"/><Relationship Id="rId19" Type="http://schemas.openxmlformats.org/officeDocument/2006/relationships/slideMaster" Target="slideMasters/slideMaster1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146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6716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9099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8815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8883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9710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5579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5608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499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627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917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9644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6583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7666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3941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99594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7443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98220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4412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6564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5795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Procedural is what to do and how to do.</a:t>
            </a:r>
          </a:p>
          <a:p>
            <a:r>
              <a:rPr lang="en-US" dirty="0"/>
              <a:t>Non-procedural language is what to do and not how to do.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8192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4GLs are designed to increase programmer efficiency by automating the creation of computer programming code.</a:t>
            </a:r>
          </a:p>
          <a:p>
            <a:r>
              <a:rPr lang="en-US" dirty="0"/>
              <a:t>They are usually focused on the creation of databases, reports, and websites.</a:t>
            </a:r>
          </a:p>
          <a:p>
            <a:r>
              <a:rPr lang="en-US" dirty="0"/>
              <a:t>4GLs tend to be Graphical User Interface (GUI)-focused, allowing programmers to drag and drop elements to generate code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0335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4GLs are designed to increase programmer efficiency by automating the creation of computer programming code.</a:t>
            </a:r>
          </a:p>
          <a:p>
            <a:r>
              <a:rPr lang="en-US" dirty="0"/>
              <a:t>They are usually focused on the creation of databases, reports, and websites.</a:t>
            </a:r>
          </a:p>
          <a:p>
            <a:r>
              <a:rPr lang="en-US" dirty="0"/>
              <a:t>4GLs tend to be Graphical User Interface (GUI)-focused, allowing programmers to drag and drop elements to generate code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53424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521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3324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78886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12347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10 functions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98894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0441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58480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01699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5793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35208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29091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33673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24947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7531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11819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34960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19087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71500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352970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8177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1691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88385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61165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5536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750657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218088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013648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011747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08479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060473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990681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28475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634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govinfo.gov/content/pkg/GOVPUB-C13-7355010ec1396439eff98483385b0de9/pdf/GOVPUB-C13-7355010ec1396439eff98483385b0de9.pdf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0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0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0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0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0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0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0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0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5400" b="1" dirty="0"/>
              <a:t>Database Environment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885364"/>
          </a:xfrm>
        </p:spPr>
        <p:txBody>
          <a:bodyPr>
            <a:normAutofit/>
          </a:bodyPr>
          <a:lstStyle/>
          <a:p>
            <a:r>
              <a:rPr lang="en-US" sz="3200" dirty="0"/>
              <a:t>An overview of 1-level and 2-level architecture.</a:t>
            </a:r>
          </a:p>
          <a:p>
            <a:r>
              <a:rPr lang="en-US" sz="3200" dirty="0"/>
              <a:t>The meaning of the client–server architecture and the advantages of this type of architecture for a DBMS.</a:t>
            </a:r>
          </a:p>
          <a:p>
            <a:r>
              <a:rPr lang="en-US" sz="3200" dirty="0"/>
              <a:t>The purpose and origin of the three-level database architecture.</a:t>
            </a:r>
          </a:p>
          <a:p>
            <a:r>
              <a:rPr lang="en-US" sz="3200" dirty="0"/>
              <a:t>The contents of the external, conceptual and internal levels.</a:t>
            </a:r>
          </a:p>
          <a:p>
            <a:r>
              <a:rPr lang="en-US" sz="3200" dirty="0"/>
              <a:t>The purpose of the external/conceptual and the conceptual/internal mappings.</a:t>
            </a:r>
          </a:p>
          <a:p>
            <a:endParaRPr lang="en-US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Lecture objectives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949533"/>
          </a:xfrm>
        </p:spPr>
        <p:txBody>
          <a:bodyPr>
            <a:normAutofit/>
          </a:bodyPr>
          <a:lstStyle/>
          <a:p>
            <a:r>
              <a:rPr lang="en-US" sz="3200" dirty="0"/>
              <a:t>The meaning of logical and physical data independence.</a:t>
            </a:r>
          </a:p>
          <a:p>
            <a:r>
              <a:rPr lang="en-US" sz="3200" dirty="0"/>
              <a:t>The distinction between a Data Definition Language (DDL) and a Data Manipulation Language (DML).</a:t>
            </a:r>
          </a:p>
          <a:p>
            <a:r>
              <a:rPr lang="en-US" sz="3200" dirty="0"/>
              <a:t>A classification of data models.</a:t>
            </a:r>
          </a:p>
          <a:p>
            <a:r>
              <a:rPr lang="en-US" sz="3200" dirty="0"/>
              <a:t>The purpose and importance of conceptual modeling.</a:t>
            </a:r>
          </a:p>
          <a:p>
            <a:r>
              <a:rPr lang="en-US" sz="3200" dirty="0"/>
              <a:t>The typical functions and services a DBMS should provide.</a:t>
            </a:r>
          </a:p>
          <a:p>
            <a:r>
              <a:rPr lang="en-US" sz="3200" dirty="0"/>
              <a:t>The components of a DBMS.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49486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DBMS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000" dirty="0"/>
              <a:t>The DBMS is crucial for managing and arranging large volumes of data.</a:t>
            </a:r>
          </a:p>
          <a:p>
            <a:r>
              <a:rPr lang="en-US" sz="3000" dirty="0"/>
              <a:t>The level architecture refers to the way data is arranged and managed inside the system.</a:t>
            </a:r>
          </a:p>
          <a:p>
            <a:r>
              <a:rPr lang="en-US" sz="3000" dirty="0"/>
              <a:t>There are many architecture concepts, we will look at three of them:</a:t>
            </a:r>
          </a:p>
          <a:p>
            <a:pPr lvl="1"/>
            <a:r>
              <a:rPr lang="en-US" sz="2600" dirty="0"/>
              <a:t>One-level architecture</a:t>
            </a:r>
          </a:p>
          <a:p>
            <a:pPr lvl="1"/>
            <a:r>
              <a:rPr lang="en-US" sz="2600" dirty="0"/>
              <a:t>Two-level architecture</a:t>
            </a:r>
          </a:p>
          <a:p>
            <a:pPr lvl="1"/>
            <a:r>
              <a:rPr lang="en-US" sz="2600" dirty="0"/>
              <a:t>Three-level architecture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505819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/>
              <a:t>One-Level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pPr lvl="0"/>
            <a:r>
              <a:rPr lang="en-US" sz="3200" dirty="0"/>
              <a:t>This can also be referred to as monolithic architecture and centralized architecture.</a:t>
            </a:r>
          </a:p>
          <a:p>
            <a:pPr lvl="0"/>
            <a:r>
              <a:rPr lang="en-GB" sz="3200" dirty="0"/>
              <a:t>The most straight-forward DBMS design.</a:t>
            </a:r>
          </a:p>
          <a:p>
            <a:pPr lvl="0"/>
            <a:r>
              <a:rPr lang="en-GB" sz="3200" dirty="0"/>
              <a:t>One single system, normally on one single machine (mainframe) integrates and houses:</a:t>
            </a:r>
          </a:p>
          <a:p>
            <a:pPr lvl="1"/>
            <a:r>
              <a:rPr lang="en-GB" sz="2800" dirty="0"/>
              <a:t>Data storage.</a:t>
            </a:r>
          </a:p>
          <a:p>
            <a:pPr lvl="1"/>
            <a:r>
              <a:rPr lang="en-GB" sz="2800" dirty="0"/>
              <a:t>Query processing</a:t>
            </a:r>
          </a:p>
          <a:p>
            <a:pPr lvl="1"/>
            <a:r>
              <a:rPr lang="en-GB" sz="2800" dirty="0"/>
              <a:t>User interfaces</a:t>
            </a:r>
          </a:p>
        </p:txBody>
      </p:sp>
    </p:spTree>
    <p:extLst>
      <p:ext uri="{BB962C8B-B14F-4D97-AF65-F5344CB8AC3E}">
        <p14:creationId xmlns:p14="http://schemas.microsoft.com/office/powerpoint/2010/main" val="3476734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3DA65C2-0E53-376D-9E69-2855A1AF58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36" t="17680" r="-2836" b="4026"/>
          <a:stretch/>
        </p:blipFill>
        <p:spPr>
          <a:xfrm>
            <a:off x="8267446" y="1964266"/>
            <a:ext cx="3924554" cy="292946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One-Level Architecture characteristics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31917"/>
            <a:ext cx="8063886" cy="4144488"/>
          </a:xfrm>
        </p:spPr>
        <p:txBody>
          <a:bodyPr>
            <a:noAutofit/>
          </a:bodyPr>
          <a:lstStyle/>
          <a:p>
            <a:r>
              <a:rPr lang="en-US" sz="2400" dirty="0"/>
              <a:t>The DBMS's components are all closely connected and housed on a single system.</a:t>
            </a:r>
          </a:p>
          <a:p>
            <a:r>
              <a:rPr lang="en-US" sz="2400" dirty="0"/>
              <a:t>The storage, retrieval, and processing of data are all managed by the DBMS.</a:t>
            </a:r>
          </a:p>
          <a:p>
            <a:r>
              <a:rPr lang="en-US" sz="2400" dirty="0"/>
              <a:t>One point of administration and control is offered by the </a:t>
            </a:r>
            <a:r>
              <a:rPr lang="en-US" sz="2400" dirty="0" err="1"/>
              <a:t>centralised</a:t>
            </a:r>
            <a:r>
              <a:rPr lang="en-US" sz="2400" dirty="0"/>
              <a:t> architecture.</a:t>
            </a:r>
          </a:p>
          <a:p>
            <a:r>
              <a:rPr lang="en-US" sz="2400" dirty="0"/>
              <a:t>The lack of network overhead makes data access and query processing generally quick.</a:t>
            </a:r>
          </a:p>
          <a:p>
            <a:r>
              <a:rPr lang="en-US" sz="2400" dirty="0"/>
              <a:t>Due to its reliance on a single machine, the system may not be scalable or fault tolerant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2623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794271-382D-98A9-531F-9A3B17B4D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1457" y="842006"/>
            <a:ext cx="4486420" cy="468684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Two-Level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7329514" cy="3985717"/>
          </a:xfrm>
        </p:spPr>
        <p:txBody>
          <a:bodyPr>
            <a:noAutofit/>
          </a:bodyPr>
          <a:lstStyle/>
          <a:p>
            <a:r>
              <a:rPr lang="en-US" dirty="0"/>
              <a:t>This can also be referred to as client-server architecture.</a:t>
            </a:r>
          </a:p>
          <a:p>
            <a:r>
              <a:rPr lang="en-US" dirty="0"/>
              <a:t>Divides the client applications and the database server.</a:t>
            </a:r>
          </a:p>
          <a:p>
            <a:r>
              <a:rPr lang="en-US" dirty="0"/>
              <a:t>DBMS still exists on the database server.</a:t>
            </a:r>
          </a:p>
          <a:p>
            <a:endParaRPr lang="en-US" sz="1600" dirty="0"/>
          </a:p>
          <a:p>
            <a:r>
              <a:rPr lang="en-US" dirty="0"/>
              <a:t>The database server oversees controlling data storage, handling queries, and facilitating data access.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161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794271-382D-98A9-531F-9A3B17B4D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1457" y="842006"/>
            <a:ext cx="4486420" cy="468684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Two-Level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7329514" cy="3985717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0000"/>
                </a:solidFill>
                <a:effectLst/>
                <a:latin typeface="inherit"/>
              </a:rPr>
              <a:t>In order to execute data operations and provide information to users, client apps, sometimes referred to as front-end applications, communicate with the database server.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US" sz="1600" b="0" i="0" dirty="0">
              <a:solidFill>
                <a:srgbClr val="000000"/>
              </a:solidFill>
              <a:effectLst/>
              <a:latin typeface="inherit"/>
            </a:endParaRPr>
          </a:p>
          <a:p>
            <a:r>
              <a:rPr lang="en-US" dirty="0"/>
              <a:t>The database server controls concurrent access to data, preserving the accuracy and reliability of the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863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C794271-382D-98A9-531F-9A3B17B4D0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1457" y="842006"/>
            <a:ext cx="4486420" cy="468684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Two-Level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690687"/>
            <a:ext cx="7329514" cy="3985717"/>
          </a:xfrm>
        </p:spPr>
        <p:txBody>
          <a:bodyPr>
            <a:noAutofit/>
          </a:bodyPr>
          <a:lstStyle/>
          <a:p>
            <a:pPr algn="just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00000"/>
                </a:solidFill>
                <a:effectLst/>
                <a:latin typeface="inherit"/>
              </a:rPr>
              <a:t>The client programs and the server communicate with one another across a network, often using a protocol like TCP/IP.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00000"/>
              </a:solidFill>
              <a:effectLst/>
              <a:latin typeface="inherit"/>
            </a:endParaRPr>
          </a:p>
          <a:p>
            <a:r>
              <a:rPr lang="en-US" dirty="0"/>
              <a:t>More scalable horizontally than 1-level architecture but still limited.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153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This is the ANSI-SPARC database architecture.</a:t>
            </a:r>
          </a:p>
          <a:p>
            <a:r>
              <a:rPr lang="en-US" sz="3200" dirty="0"/>
              <a:t>Can also be known as the three-schema architecture.</a:t>
            </a:r>
          </a:p>
          <a:p>
            <a:r>
              <a:rPr lang="en-US" sz="3200" dirty="0"/>
              <a:t>It was developed in the 70s to manage complex databases.</a:t>
            </a:r>
          </a:p>
          <a:p>
            <a:r>
              <a:rPr lang="en-US" sz="3200" dirty="0"/>
              <a:t>Overall purpose is to separate the user from the physical database.</a:t>
            </a:r>
          </a:p>
          <a:p>
            <a:pPr marL="0" indent="0">
              <a:buNone/>
            </a:pPr>
            <a:endParaRPr lang="en-US" sz="3200" dirty="0"/>
          </a:p>
          <a:p>
            <a:pPr lvl="1"/>
            <a:r>
              <a:rPr lang="en-US" sz="3200" dirty="0"/>
              <a:t>This allows for flexibility and scalability.</a:t>
            </a:r>
          </a:p>
          <a:p>
            <a:pPr lvl="1"/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614648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Objective to this architecture is abstraction:</a:t>
            </a:r>
          </a:p>
          <a:p>
            <a:endParaRPr lang="en-US" sz="3200" dirty="0"/>
          </a:p>
          <a:p>
            <a:pPr lvl="1"/>
            <a:r>
              <a:rPr lang="en-US" sz="2800" dirty="0"/>
              <a:t>All users should be able to access same data. 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A user's view is immune to changes made in other views.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Users should not need to know physical database storage details</a:t>
            </a:r>
            <a:r>
              <a:rPr lang="en-US" sz="2800" b="1" dirty="0"/>
              <a:t>.</a:t>
            </a:r>
          </a:p>
          <a:p>
            <a:pPr lvl="1"/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60044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 concepts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81847" cy="4144488"/>
          </a:xfrm>
        </p:spPr>
        <p:txBody>
          <a:bodyPr>
            <a:noAutofit/>
          </a:bodyPr>
          <a:lstStyle/>
          <a:p>
            <a:r>
              <a:rPr lang="en-US" sz="3200" dirty="0"/>
              <a:t>The DBA should be able to change database storage structures without affecting the users’ views</a:t>
            </a:r>
          </a:p>
          <a:p>
            <a:r>
              <a:rPr lang="en-US" sz="3200" dirty="0"/>
              <a:t>The internal structure of the database should be unaffected by changes to physical aspects of storage.</a:t>
            </a:r>
            <a:endParaRPr lang="en-US" b="1" dirty="0"/>
          </a:p>
          <a:p>
            <a:r>
              <a:rPr lang="en-US" sz="3200" dirty="0"/>
              <a:t>So, the DBA should be able to change the conceptual structure of the database without affecting all users.</a:t>
            </a:r>
          </a:p>
        </p:txBody>
      </p:sp>
    </p:spTree>
    <p:extLst>
      <p:ext uri="{BB962C8B-B14F-4D97-AF65-F5344CB8AC3E}">
        <p14:creationId xmlns:p14="http://schemas.microsoft.com/office/powerpoint/2010/main" val="815512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 concepts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07D56A65-3B5E-6065-8BA2-26000EEA39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14351" y="1352836"/>
            <a:ext cx="7563297" cy="4391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6766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 concepts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217A198-07A5-AC25-E1C2-B379C5FD2E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88722" y="1345022"/>
            <a:ext cx="6614555" cy="4381069"/>
          </a:xfrm>
        </p:spPr>
      </p:pic>
    </p:spTree>
    <p:extLst>
      <p:ext uri="{BB962C8B-B14F-4D97-AF65-F5344CB8AC3E}">
        <p14:creationId xmlns:p14="http://schemas.microsoft.com/office/powerpoint/2010/main" val="9142089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 concepts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81847" cy="4233334"/>
          </a:xfrm>
        </p:spPr>
        <p:txBody>
          <a:bodyPr>
            <a:normAutofit/>
          </a:bodyPr>
          <a:lstStyle/>
          <a:p>
            <a:r>
              <a:rPr lang="en-US" sz="3200" b="1" dirty="0"/>
              <a:t>External / View Level</a:t>
            </a:r>
          </a:p>
          <a:p>
            <a:pPr lvl="1"/>
            <a:r>
              <a:rPr lang="en-US" sz="2800" dirty="0"/>
              <a:t>User interface (UI) layer running on the client.</a:t>
            </a:r>
          </a:p>
          <a:p>
            <a:pPr lvl="1"/>
            <a:r>
              <a:rPr lang="en-US" sz="3200" dirty="0"/>
              <a:t>Users' view of the database.</a:t>
            </a:r>
          </a:p>
          <a:p>
            <a:pPr lvl="1"/>
            <a:r>
              <a:rPr lang="en-US" sz="3200" dirty="0"/>
              <a:t>Highest level of the three, closest to the end user.</a:t>
            </a:r>
          </a:p>
          <a:p>
            <a:pPr lvl="1"/>
            <a:r>
              <a:rPr lang="en-US" sz="3200" dirty="0"/>
              <a:t>Describes that part of database that is relevant to a particular user.</a:t>
            </a:r>
          </a:p>
          <a:p>
            <a:pPr lvl="1"/>
            <a:r>
              <a:rPr lang="en-US" sz="3200" dirty="0"/>
              <a:t>It only shows the relevant content to the user in the form of views and hides everything else.</a:t>
            </a:r>
          </a:p>
        </p:txBody>
      </p:sp>
    </p:spTree>
    <p:extLst>
      <p:ext uri="{BB962C8B-B14F-4D97-AF65-F5344CB8AC3E}">
        <p14:creationId xmlns:p14="http://schemas.microsoft.com/office/powerpoint/2010/main" val="11336800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 concepts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81847" cy="4233334"/>
          </a:xfrm>
        </p:spPr>
        <p:txBody>
          <a:bodyPr>
            <a:normAutofit/>
          </a:bodyPr>
          <a:lstStyle/>
          <a:p>
            <a:r>
              <a:rPr lang="en-US" sz="3200" b="1" dirty="0"/>
              <a:t>Conceptual / Logical Level</a:t>
            </a:r>
          </a:p>
          <a:p>
            <a:pPr lvl="1"/>
            <a:r>
              <a:rPr lang="en-US" sz="3200" dirty="0"/>
              <a:t>Business logic layer running on the application server.</a:t>
            </a:r>
          </a:p>
          <a:p>
            <a:pPr lvl="1"/>
            <a:r>
              <a:rPr lang="en-US" sz="3200" dirty="0"/>
              <a:t>Community view of the database.</a:t>
            </a:r>
          </a:p>
          <a:p>
            <a:pPr lvl="1"/>
            <a:r>
              <a:rPr lang="en-US" sz="3200" dirty="0"/>
              <a:t>Describes how the database appears to users conceptually.</a:t>
            </a:r>
          </a:p>
          <a:p>
            <a:pPr lvl="1"/>
            <a:r>
              <a:rPr lang="en-US" sz="3200" dirty="0"/>
              <a:t>Describes what data is stored in database and relationships among the data.</a:t>
            </a:r>
          </a:p>
          <a:p>
            <a:pPr lvl="1"/>
            <a:r>
              <a:rPr lang="en-US" sz="3200" dirty="0"/>
              <a:t>Describes relationships between data tables (entities).</a:t>
            </a:r>
          </a:p>
          <a:p>
            <a:pPr lvl="1"/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172755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Three-Level Architecture concepts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81847" cy="4233334"/>
          </a:xfrm>
        </p:spPr>
        <p:txBody>
          <a:bodyPr>
            <a:normAutofit/>
          </a:bodyPr>
          <a:lstStyle/>
          <a:p>
            <a:r>
              <a:rPr lang="en-US" sz="3200" b="1" dirty="0"/>
              <a:t>Internal / Physical Level</a:t>
            </a:r>
          </a:p>
          <a:p>
            <a:pPr lvl="1"/>
            <a:r>
              <a:rPr lang="en-US" sz="3200" dirty="0"/>
              <a:t>Data storage on the database server.</a:t>
            </a:r>
          </a:p>
          <a:p>
            <a:pPr lvl="1"/>
            <a:r>
              <a:rPr lang="en-US" sz="3200" dirty="0"/>
              <a:t>Physical representation of the database on the server.</a:t>
            </a:r>
          </a:p>
          <a:p>
            <a:pPr lvl="1"/>
            <a:r>
              <a:rPr lang="en-US" sz="3200" dirty="0"/>
              <a:t>The lowest level of the three.</a:t>
            </a:r>
          </a:p>
          <a:p>
            <a:pPr lvl="1"/>
            <a:r>
              <a:rPr lang="en-US" sz="3200" dirty="0"/>
              <a:t>Describes how the data is stored in the database.</a:t>
            </a:r>
          </a:p>
          <a:p>
            <a:pPr lvl="2"/>
            <a:r>
              <a:rPr lang="en-US" sz="2800" dirty="0"/>
              <a:t>E.g. stored on hard drives in the form of bits. </a:t>
            </a:r>
          </a:p>
          <a:p>
            <a:pPr lvl="2"/>
            <a:r>
              <a:rPr lang="en-US" sz="2800" dirty="0"/>
              <a:t>E.g. data stored in files and folders.</a:t>
            </a:r>
          </a:p>
          <a:p>
            <a:pPr lvl="1"/>
            <a:r>
              <a:rPr lang="en-US" sz="3200" dirty="0"/>
              <a:t>Also deals with compression and encryption techniques.</a:t>
            </a:r>
          </a:p>
          <a:p>
            <a:pPr lvl="1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876276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6655F920-6B61-48C9-3BD1-B54B8C21CF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751451" y="0"/>
            <a:ext cx="8440550" cy="568086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6667"/>
            <a:ext cx="3912124" cy="3962399"/>
          </a:xfrm>
        </p:spPr>
        <p:txBody>
          <a:bodyPr>
            <a:normAutofit/>
          </a:bodyPr>
          <a:lstStyle/>
          <a:p>
            <a:r>
              <a:rPr lang="en-US" sz="6000" b="1" dirty="0"/>
              <a:t>Three Levels of ANSI-SPARC Architecture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B9D92CC-A1C3-1362-0F99-062392D3415C}"/>
              </a:ext>
            </a:extLst>
          </p:cNvPr>
          <p:cNvSpPr/>
          <p:nvPr/>
        </p:nvSpPr>
        <p:spPr>
          <a:xfrm>
            <a:off x="3912122" y="1341912"/>
            <a:ext cx="7903825" cy="109253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44410C7-F1F5-4E3C-EB50-98D77305FA10}"/>
              </a:ext>
            </a:extLst>
          </p:cNvPr>
          <p:cNvSpPr/>
          <p:nvPr/>
        </p:nvSpPr>
        <p:spPr>
          <a:xfrm>
            <a:off x="3912123" y="2615539"/>
            <a:ext cx="7903824" cy="297190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3E5E05-2F88-1C27-958F-C940B5C4D399}"/>
              </a:ext>
            </a:extLst>
          </p:cNvPr>
          <p:cNvSpPr/>
          <p:nvPr/>
        </p:nvSpPr>
        <p:spPr>
          <a:xfrm>
            <a:off x="3912122" y="68284"/>
            <a:ext cx="7903825" cy="109253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9472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Advantages to Three-Tier Architecture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4531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Better overall performance.</a:t>
            </a:r>
          </a:p>
          <a:p>
            <a:pPr lvl="1"/>
            <a:r>
              <a:rPr lang="en-US" sz="2800" dirty="0"/>
              <a:t>Uses a ‘thin’ client, just providing interfaces therefore requires less expensive hardware.</a:t>
            </a:r>
          </a:p>
          <a:p>
            <a:pPr lvl="1"/>
            <a:r>
              <a:rPr lang="en-US" sz="2800" dirty="0"/>
              <a:t>Easier to modify or replace one tier without affecting the other two.</a:t>
            </a:r>
          </a:p>
          <a:p>
            <a:pPr lvl="1"/>
            <a:r>
              <a:rPr lang="en-US" sz="2800" dirty="0"/>
              <a:t>Three tiers can be extended to </a:t>
            </a:r>
            <a:r>
              <a:rPr lang="en-US" sz="2800" i="1" dirty="0"/>
              <a:t>N </a:t>
            </a:r>
            <a:r>
              <a:rPr lang="en-US" sz="2800" dirty="0"/>
              <a:t>tiers.</a:t>
            </a:r>
          </a:p>
          <a:p>
            <a:pPr lvl="2"/>
            <a:r>
              <a:rPr lang="en-US" sz="2800" dirty="0"/>
              <a:t>Additional tiers can be added to provide more scalability.</a:t>
            </a:r>
          </a:p>
          <a:p>
            <a:pPr lvl="2"/>
            <a:r>
              <a:rPr lang="en-US" sz="2800" b="1" dirty="0"/>
              <a:t>E.g. splitting the middle tier into two providing web server on one tier and application server on another.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4156184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C1B594-AE96-E871-876F-E64939D28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1990" y="1395808"/>
            <a:ext cx="7408009" cy="406638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Independence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13" y="1690688"/>
            <a:ext cx="4118777" cy="4233334"/>
          </a:xfrm>
        </p:spPr>
        <p:txBody>
          <a:bodyPr>
            <a:normAutofit/>
          </a:bodyPr>
          <a:lstStyle/>
          <a:p>
            <a:r>
              <a:rPr lang="en-US" sz="3600" dirty="0"/>
              <a:t>We will consider the two types of data independence:</a:t>
            </a:r>
          </a:p>
          <a:p>
            <a:pPr lvl="1"/>
            <a:r>
              <a:rPr lang="en-US" sz="3600" dirty="0"/>
              <a:t>Logical</a:t>
            </a:r>
          </a:p>
          <a:p>
            <a:pPr lvl="1"/>
            <a:r>
              <a:rPr lang="en-US" sz="3600" dirty="0"/>
              <a:t>Physical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E4EF72A-3467-A7FC-38BF-6F5539110B03}"/>
              </a:ext>
            </a:extLst>
          </p:cNvPr>
          <p:cNvSpPr/>
          <p:nvPr/>
        </p:nvSpPr>
        <p:spPr>
          <a:xfrm>
            <a:off x="4191990" y="4369662"/>
            <a:ext cx="7408009" cy="109253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0828AB8-7209-6752-3654-63533A2EF816}"/>
              </a:ext>
            </a:extLst>
          </p:cNvPr>
          <p:cNvSpPr/>
          <p:nvPr/>
        </p:nvSpPr>
        <p:spPr>
          <a:xfrm>
            <a:off x="4191990" y="1341912"/>
            <a:ext cx="7408009" cy="1092530"/>
          </a:xfrm>
          <a:prstGeom prst="rect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BC41FF-B9F4-183C-15ED-2778790E5B3B}"/>
              </a:ext>
            </a:extLst>
          </p:cNvPr>
          <p:cNvSpPr/>
          <p:nvPr/>
        </p:nvSpPr>
        <p:spPr>
          <a:xfrm>
            <a:off x="4191990" y="2992581"/>
            <a:ext cx="7408009" cy="855023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5477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Independence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81847" cy="4233334"/>
          </a:xfrm>
        </p:spPr>
        <p:txBody>
          <a:bodyPr>
            <a:normAutofit/>
          </a:bodyPr>
          <a:lstStyle/>
          <a:p>
            <a:r>
              <a:rPr lang="en-US" sz="3600" b="1" dirty="0"/>
              <a:t>Logical data independence</a:t>
            </a:r>
          </a:p>
          <a:p>
            <a:pPr lvl="1"/>
            <a:r>
              <a:rPr lang="en-US" sz="3200" dirty="0"/>
              <a:t>Refers to the immunity of the external schemas to changes in the conceptual schema.</a:t>
            </a:r>
          </a:p>
          <a:p>
            <a:pPr lvl="1"/>
            <a:r>
              <a:rPr lang="en-US" sz="3200" dirty="0"/>
              <a:t>This is conceptual / logical schema changes. E.g. the addition or removal of entities etc.</a:t>
            </a:r>
          </a:p>
          <a:p>
            <a:pPr lvl="1"/>
            <a:r>
              <a:rPr lang="en-US" sz="3200" dirty="0"/>
              <a:t>This should not require changes to the external schema or rewrites of application programs.</a:t>
            </a:r>
          </a:p>
        </p:txBody>
      </p:sp>
    </p:spTree>
    <p:extLst>
      <p:ext uri="{BB962C8B-B14F-4D97-AF65-F5344CB8AC3E}">
        <p14:creationId xmlns:p14="http://schemas.microsoft.com/office/powerpoint/2010/main" val="25798505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Independence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81847" cy="4233334"/>
          </a:xfrm>
        </p:spPr>
        <p:txBody>
          <a:bodyPr>
            <a:normAutofit/>
          </a:bodyPr>
          <a:lstStyle/>
          <a:p>
            <a:r>
              <a:rPr lang="en-US" sz="3600" b="1" dirty="0"/>
              <a:t>Physical data independence</a:t>
            </a:r>
          </a:p>
          <a:p>
            <a:pPr lvl="1"/>
            <a:r>
              <a:rPr lang="en-US" sz="3200" dirty="0"/>
              <a:t>Refers to the immunity of the conceptual schemas to changes in the internal schema.</a:t>
            </a:r>
          </a:p>
          <a:p>
            <a:pPr lvl="1"/>
            <a:r>
              <a:rPr lang="en-US" sz="3200" dirty="0"/>
              <a:t>This is internal / physical schema changes. E.g. using different file </a:t>
            </a:r>
            <a:r>
              <a:rPr lang="en-US" sz="3200" dirty="0" err="1"/>
              <a:t>organisations</a:t>
            </a:r>
            <a:r>
              <a:rPr lang="en-US" sz="3200" dirty="0"/>
              <a:t>, storage structures or devices.</a:t>
            </a:r>
          </a:p>
          <a:p>
            <a:pPr lvl="1"/>
            <a:r>
              <a:rPr lang="en-US" sz="3200" dirty="0"/>
              <a:t>This should not require changes to the conceptual or external schemas.</a:t>
            </a:r>
          </a:p>
        </p:txBody>
      </p:sp>
    </p:spTree>
    <p:extLst>
      <p:ext uri="{BB962C8B-B14F-4D97-AF65-F5344CB8AC3E}">
        <p14:creationId xmlns:p14="http://schemas.microsoft.com/office/powerpoint/2010/main" val="4680197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Language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40933"/>
            <a:ext cx="6686048" cy="4233334"/>
          </a:xfrm>
        </p:spPr>
        <p:txBody>
          <a:bodyPr>
            <a:normAutofit/>
          </a:bodyPr>
          <a:lstStyle/>
          <a:p>
            <a:r>
              <a:rPr lang="en-US" sz="3600" b="1" dirty="0"/>
              <a:t>Data Definition Language (DDL)</a:t>
            </a:r>
          </a:p>
          <a:p>
            <a:pPr lvl="1"/>
            <a:r>
              <a:rPr lang="en-US" sz="3600" dirty="0">
                <a:ea typeface="ＭＳ Ｐゴシック" charset="0"/>
              </a:rPr>
              <a:t>Allows the DBA or user to describe and name entities, attributes and relationships required for the application from the database. </a:t>
            </a:r>
          </a:p>
          <a:p>
            <a:pPr lvl="1"/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ADCC2DA-CF60-8374-66DD-91C4E1577E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4269" y="-1"/>
            <a:ext cx="5147732" cy="5785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7616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Language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540933"/>
            <a:ext cx="6752598" cy="4233334"/>
          </a:xfrm>
        </p:spPr>
        <p:txBody>
          <a:bodyPr>
            <a:normAutofit fontScale="92500" lnSpcReduction="10000"/>
          </a:bodyPr>
          <a:lstStyle/>
          <a:p>
            <a:r>
              <a:rPr lang="en-US" sz="3600" b="1" dirty="0"/>
              <a:t>Data Manipulation Language (DML)</a:t>
            </a:r>
          </a:p>
          <a:p>
            <a:pPr lvl="1"/>
            <a:r>
              <a:rPr lang="en-US" sz="3200" dirty="0"/>
              <a:t>Provides basic data manipulation operations on data held in the database.</a:t>
            </a:r>
          </a:p>
          <a:p>
            <a:pPr lvl="1"/>
            <a:r>
              <a:rPr lang="en-US" sz="3200" dirty="0"/>
              <a:t>Procedural DML - allows user to tell system exactly how to manipulate data.</a:t>
            </a:r>
          </a:p>
          <a:p>
            <a:pPr lvl="1"/>
            <a:r>
              <a:rPr lang="en-US" sz="3200" dirty="0"/>
              <a:t>Non-Procedural DML - allows user to state what data is needed rather than how it is to be retrieved.</a:t>
            </a:r>
          </a:p>
          <a:p>
            <a:pPr lvl="1"/>
            <a:endParaRPr lang="en-US" sz="3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599AEF-43A9-B816-1EDC-532B1BE7D34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167" r="335"/>
          <a:stretch/>
        </p:blipFill>
        <p:spPr>
          <a:xfrm>
            <a:off x="7110817" y="-1"/>
            <a:ext cx="5081184" cy="577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5231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Language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75561" cy="4233334"/>
          </a:xfrm>
        </p:spPr>
        <p:txBody>
          <a:bodyPr>
            <a:normAutofit/>
          </a:bodyPr>
          <a:lstStyle/>
          <a:p>
            <a:r>
              <a:rPr lang="en-US" sz="3600" b="1" dirty="0"/>
              <a:t>Fourth Generation Language (4GL)</a:t>
            </a:r>
          </a:p>
          <a:p>
            <a:pPr lvl="1"/>
            <a:r>
              <a:rPr lang="en-US" sz="3200" b="1" dirty="0"/>
              <a:t>Query Languages</a:t>
            </a:r>
          </a:p>
          <a:p>
            <a:pPr lvl="1"/>
            <a:r>
              <a:rPr lang="en-US" sz="3200" b="1" dirty="0"/>
              <a:t>Forms Generators</a:t>
            </a:r>
          </a:p>
          <a:p>
            <a:pPr lvl="1"/>
            <a:r>
              <a:rPr lang="en-US" sz="3200" b="1" dirty="0"/>
              <a:t>Report Generators</a:t>
            </a:r>
          </a:p>
          <a:p>
            <a:pPr lvl="1"/>
            <a:r>
              <a:rPr lang="en-US" sz="3200" b="1" dirty="0"/>
              <a:t>Graphics Generators</a:t>
            </a:r>
          </a:p>
          <a:p>
            <a:pPr lvl="1"/>
            <a:r>
              <a:rPr lang="en-US" sz="3200" b="1" dirty="0"/>
              <a:t>Application Generators</a:t>
            </a:r>
          </a:p>
          <a:p>
            <a:pPr lvl="1"/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13968569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Language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75561" cy="4233334"/>
          </a:xfrm>
        </p:spPr>
        <p:txBody>
          <a:bodyPr>
            <a:normAutofit/>
          </a:bodyPr>
          <a:lstStyle/>
          <a:p>
            <a:r>
              <a:rPr lang="en-US" sz="3600" b="1" dirty="0"/>
              <a:t>Fourth Generation Language (4GL) Examples:</a:t>
            </a:r>
          </a:p>
          <a:p>
            <a:pPr lvl="1"/>
            <a:r>
              <a:rPr lang="en-US" dirty="0"/>
              <a:t>ColdFusion</a:t>
            </a:r>
          </a:p>
          <a:p>
            <a:pPr lvl="1"/>
            <a:r>
              <a:rPr lang="en-US" dirty="0"/>
              <a:t>Progress 4GL</a:t>
            </a:r>
          </a:p>
          <a:p>
            <a:pPr lvl="1"/>
            <a:r>
              <a:rPr lang="en-US" dirty="0"/>
              <a:t>Oracle Reports</a:t>
            </a:r>
          </a:p>
          <a:p>
            <a:pPr lvl="1"/>
            <a:r>
              <a:rPr lang="en-US" dirty="0"/>
              <a:t>SAS: A data management 4GL that provides coding commands for data manipulation, file reshaping, and more </a:t>
            </a:r>
          </a:p>
          <a:p>
            <a:pPr lvl="1"/>
            <a:r>
              <a:rPr lang="en-US" dirty="0"/>
              <a:t>SPSS: A data management 4GL that provides coding commands for data manipulation, file reshaping, and more </a:t>
            </a:r>
          </a:p>
          <a:p>
            <a:pPr lvl="1"/>
            <a:r>
              <a:rPr lang="en-US" dirty="0"/>
              <a:t>Stata: A data management 4GL that provides coding commands for data manipulation, file reshaping, and more</a:t>
            </a:r>
          </a:p>
        </p:txBody>
      </p:sp>
    </p:spTree>
    <p:extLst>
      <p:ext uri="{BB962C8B-B14F-4D97-AF65-F5344CB8AC3E}">
        <p14:creationId xmlns:p14="http://schemas.microsoft.com/office/powerpoint/2010/main" val="10090218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Model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75561" cy="4233334"/>
          </a:xfrm>
        </p:spPr>
        <p:txBody>
          <a:bodyPr>
            <a:normAutofit/>
          </a:bodyPr>
          <a:lstStyle/>
          <a:p>
            <a:r>
              <a:rPr lang="en-US" sz="3200" dirty="0"/>
              <a:t>Collection of concepts for describing data, relationships between data and constraints on the data in an </a:t>
            </a:r>
            <a:r>
              <a:rPr lang="en-US" sz="3200" dirty="0" err="1"/>
              <a:t>organisation</a:t>
            </a:r>
            <a:r>
              <a:rPr lang="en-US" sz="3200" dirty="0"/>
              <a:t>.</a:t>
            </a:r>
          </a:p>
          <a:p>
            <a:endParaRPr lang="en-US" dirty="0"/>
          </a:p>
          <a:p>
            <a:r>
              <a:rPr lang="en-US" sz="3200" dirty="0"/>
              <a:t>Data Model comprises</a:t>
            </a:r>
            <a:r>
              <a:rPr lang="en-US" dirty="0"/>
              <a:t>:</a:t>
            </a:r>
          </a:p>
          <a:p>
            <a:pPr lvl="1"/>
            <a:r>
              <a:rPr lang="en-US" sz="2800" dirty="0"/>
              <a:t>A structural part</a:t>
            </a:r>
          </a:p>
          <a:p>
            <a:pPr lvl="1"/>
            <a:r>
              <a:rPr lang="en-US" sz="2800" dirty="0"/>
              <a:t>A manipulative part</a:t>
            </a:r>
          </a:p>
          <a:p>
            <a:pPr lvl="1"/>
            <a:r>
              <a:rPr lang="en-US" sz="2800" dirty="0"/>
              <a:t>Possibly a set of integrity rules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26159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Model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40933"/>
            <a:ext cx="11475561" cy="4233334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A data model is a visual representation of data elements and the relationships between them based on real-world objects.</a:t>
            </a:r>
          </a:p>
          <a:p>
            <a:r>
              <a:rPr lang="en-US" sz="3200" dirty="0"/>
              <a:t>Its Purpose</a:t>
            </a:r>
          </a:p>
          <a:p>
            <a:pPr lvl="1"/>
            <a:r>
              <a:rPr lang="en-US" sz="2800" dirty="0"/>
              <a:t>To represent the data in an understandable way.</a:t>
            </a:r>
          </a:p>
          <a:p>
            <a:pPr lvl="1"/>
            <a:endParaRPr lang="en-US" sz="1000" dirty="0"/>
          </a:p>
          <a:p>
            <a:r>
              <a:rPr lang="en-US" dirty="0"/>
              <a:t>Categories of data models include:</a:t>
            </a:r>
          </a:p>
          <a:p>
            <a:pPr lvl="1"/>
            <a:r>
              <a:rPr lang="en-US" dirty="0"/>
              <a:t>Dimensional</a:t>
            </a:r>
          </a:p>
          <a:p>
            <a:pPr lvl="1"/>
            <a:r>
              <a:rPr lang="en-US" dirty="0"/>
              <a:t>Object-based (conceptual)</a:t>
            </a:r>
          </a:p>
          <a:p>
            <a:pPr lvl="1"/>
            <a:r>
              <a:rPr lang="en-US" dirty="0"/>
              <a:t>Record-based (Logical)</a:t>
            </a:r>
          </a:p>
          <a:p>
            <a:pPr lvl="1"/>
            <a:r>
              <a:rPr lang="en-US" dirty="0"/>
              <a:t>Physical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1377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Model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b="1" dirty="0"/>
              <a:t>Object-based Data Models</a:t>
            </a:r>
          </a:p>
          <a:p>
            <a:endParaRPr lang="en-US" sz="3200" b="1" dirty="0"/>
          </a:p>
          <a:p>
            <a:pPr lvl="1"/>
            <a:r>
              <a:rPr lang="en-US" sz="2800" dirty="0"/>
              <a:t>Entity-Relationship</a:t>
            </a:r>
          </a:p>
          <a:p>
            <a:pPr lvl="1"/>
            <a:r>
              <a:rPr lang="en-US" sz="2800" dirty="0"/>
              <a:t>Semantic</a:t>
            </a:r>
          </a:p>
          <a:p>
            <a:pPr lvl="1"/>
            <a:r>
              <a:rPr lang="en-US" sz="2800" dirty="0"/>
              <a:t>Functional</a:t>
            </a:r>
          </a:p>
          <a:p>
            <a:pPr lvl="1"/>
            <a:r>
              <a:rPr lang="en-US" sz="2800" dirty="0"/>
              <a:t>Object-Oriented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607786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 Model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b="1" dirty="0"/>
              <a:t>Record-based Data Models</a:t>
            </a:r>
          </a:p>
          <a:p>
            <a:endParaRPr lang="en-US" sz="3200" b="1" dirty="0"/>
          </a:p>
          <a:p>
            <a:pPr lvl="1"/>
            <a:r>
              <a:rPr lang="en-US" sz="3200" dirty="0"/>
              <a:t>Relational Data Model</a:t>
            </a:r>
          </a:p>
          <a:p>
            <a:pPr lvl="1"/>
            <a:r>
              <a:rPr lang="en-US" sz="3200" dirty="0"/>
              <a:t>Network Data Model</a:t>
            </a:r>
          </a:p>
          <a:p>
            <a:pPr lvl="1"/>
            <a:r>
              <a:rPr lang="en-US" sz="3200" dirty="0"/>
              <a:t>Hierarchical Data Model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711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 of a DBMS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Data Storage, Retrieval and Update.</a:t>
            </a:r>
          </a:p>
          <a:p>
            <a:pPr lvl="1"/>
            <a:r>
              <a:rPr lang="en-US" sz="2800" dirty="0"/>
              <a:t>It must furnish users with the ability to store, retrieve, and update data in the database.</a:t>
            </a:r>
          </a:p>
          <a:p>
            <a:pPr lvl="1"/>
            <a:endParaRPr lang="en-US" sz="2800" dirty="0"/>
          </a:p>
          <a:p>
            <a:r>
              <a:rPr lang="en-US" sz="3200" dirty="0"/>
              <a:t>A User-Accessible Catalogue.</a:t>
            </a:r>
          </a:p>
          <a:p>
            <a:pPr lvl="1"/>
            <a:r>
              <a:rPr lang="en-US" sz="2800" dirty="0"/>
              <a:t>It must furnish a catalog in which descriptions of data items are stored and which is accessible to users.</a:t>
            </a:r>
          </a:p>
          <a:p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4519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 of a DBMS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Transaction Support</a:t>
            </a:r>
          </a:p>
          <a:p>
            <a:pPr lvl="1"/>
            <a:r>
              <a:rPr lang="en-US" sz="2800" dirty="0"/>
              <a:t>It must furnish a mechanism to ensure that either all the updates corresponding to a given transaction are made or that none of them are made.</a:t>
            </a:r>
          </a:p>
          <a:p>
            <a:pPr lvl="1"/>
            <a:endParaRPr lang="en-US" sz="2800" dirty="0"/>
          </a:p>
          <a:p>
            <a:r>
              <a:rPr lang="en-US" sz="3200" dirty="0"/>
              <a:t>Concurrency Control Services</a:t>
            </a:r>
          </a:p>
          <a:p>
            <a:pPr lvl="1"/>
            <a:r>
              <a:rPr lang="en-US" sz="2800" dirty="0"/>
              <a:t>It must furnish a mechanism to ensure that database is updated correctly when multiple users are updating the database concurrently.</a:t>
            </a:r>
          </a:p>
          <a:p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27755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 of a DBMS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Recovery Services</a:t>
            </a:r>
          </a:p>
          <a:p>
            <a:pPr lvl="1"/>
            <a:r>
              <a:rPr lang="en-US" sz="2800" dirty="0"/>
              <a:t>It must furnish a mechanism for recovering the database in the event that the database is damaged in any way.</a:t>
            </a:r>
          </a:p>
          <a:p>
            <a:pPr lvl="1"/>
            <a:endParaRPr lang="en-US" sz="2800" dirty="0"/>
          </a:p>
          <a:p>
            <a:r>
              <a:rPr lang="en-US" sz="3200" dirty="0"/>
              <a:t>Authorization Services</a:t>
            </a:r>
          </a:p>
          <a:p>
            <a:pPr lvl="1"/>
            <a:r>
              <a:rPr lang="en-US" sz="2800" dirty="0"/>
              <a:t>It must furnish a mechanism to ensure that only authorized users can access the database.</a:t>
            </a:r>
          </a:p>
          <a:p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2876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 of a DBMS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Support for Data Communication</a:t>
            </a:r>
          </a:p>
          <a:p>
            <a:pPr lvl="1"/>
            <a:r>
              <a:rPr lang="en-US" sz="2800" dirty="0"/>
              <a:t>It must be capable of integrating with communication software.</a:t>
            </a:r>
          </a:p>
          <a:p>
            <a:pPr lvl="1"/>
            <a:endParaRPr lang="en-US" sz="2800" dirty="0"/>
          </a:p>
          <a:p>
            <a:r>
              <a:rPr lang="en-US" sz="3200" dirty="0"/>
              <a:t>Integrity Services</a:t>
            </a:r>
          </a:p>
          <a:p>
            <a:pPr lvl="1"/>
            <a:r>
              <a:rPr lang="en-US" sz="2800" dirty="0"/>
              <a:t>It must furnish a means to ensure that both the data in the database and changes to the data follow certain rules.</a:t>
            </a:r>
          </a:p>
          <a:p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8714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Functions of a DBMS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Services to Promote Data Independence</a:t>
            </a:r>
          </a:p>
          <a:p>
            <a:pPr lvl="1"/>
            <a:r>
              <a:rPr lang="en-US" sz="2800" dirty="0"/>
              <a:t>It must include facilities to support the independence of programs from the actual structure of the database.</a:t>
            </a:r>
          </a:p>
          <a:p>
            <a:pPr lvl="1"/>
            <a:endParaRPr lang="en-US" sz="2800" dirty="0"/>
          </a:p>
          <a:p>
            <a:r>
              <a:rPr lang="en-US" sz="3200" dirty="0"/>
              <a:t>Utility Services</a:t>
            </a:r>
          </a:p>
          <a:p>
            <a:pPr lvl="1"/>
            <a:r>
              <a:rPr lang="en-US" sz="2800" dirty="0"/>
              <a:t>It should provide a set of utility services.</a:t>
            </a:r>
          </a:p>
          <a:p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7424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653168" cy="2057441"/>
          </a:xfrm>
        </p:spPr>
        <p:txBody>
          <a:bodyPr>
            <a:normAutofit/>
          </a:bodyPr>
          <a:lstStyle/>
          <a:p>
            <a:r>
              <a:rPr lang="en-US" sz="6000" b="1" dirty="0"/>
              <a:t>Components of a DBMS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C967390-2AE1-5AB7-CD69-1496B47031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75526" y="0"/>
            <a:ext cx="6658255" cy="58200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D0BAF08-B3FA-F17C-4F3B-5CAE2DE94CC7}"/>
              </a:ext>
            </a:extLst>
          </p:cNvPr>
          <p:cNvSpPr txBox="1"/>
          <p:nvPr/>
        </p:nvSpPr>
        <p:spPr>
          <a:xfrm>
            <a:off x="358219" y="2208810"/>
            <a:ext cx="4973802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Query processor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0000"/>
                </a:solidFill>
              </a:rPr>
              <a:t>Database manager (DM)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File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DML preprocessor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DDL compiler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Catalogue / dictionary manager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C04776-A83C-BC23-CFF0-0AA94984CAF8}"/>
              </a:ext>
            </a:extLst>
          </p:cNvPr>
          <p:cNvSpPr/>
          <p:nvPr/>
        </p:nvSpPr>
        <p:spPr>
          <a:xfrm>
            <a:off x="7457704" y="2161309"/>
            <a:ext cx="2054431" cy="93815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76607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Database Manager (DM)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Serves as the interface between the database, user and applications.</a:t>
            </a:r>
            <a:endParaRPr lang="en-US" sz="2800" dirty="0"/>
          </a:p>
          <a:p>
            <a:pPr lvl="1"/>
            <a:r>
              <a:rPr lang="en-US" sz="2800" dirty="0"/>
              <a:t>Deals with the data integrity.</a:t>
            </a:r>
          </a:p>
          <a:p>
            <a:pPr lvl="1"/>
            <a:r>
              <a:rPr lang="en-US" sz="2800" dirty="0"/>
              <a:t>Deals with </a:t>
            </a:r>
            <a:r>
              <a:rPr lang="en-US" sz="2800" dirty="0" err="1"/>
              <a:t>authorisation</a:t>
            </a:r>
            <a:r>
              <a:rPr lang="en-US" sz="2800" dirty="0"/>
              <a:t> and security.</a:t>
            </a:r>
          </a:p>
          <a:p>
            <a:pPr lvl="1"/>
            <a:r>
              <a:rPr lang="en-US" sz="2800" dirty="0"/>
              <a:t>Manages all access to the database.</a:t>
            </a:r>
          </a:p>
          <a:p>
            <a:pPr lvl="1"/>
            <a:r>
              <a:rPr lang="en-US" sz="2800" dirty="0"/>
              <a:t>Allows business users to store and modify the data.</a:t>
            </a:r>
          </a:p>
          <a:p>
            <a:pPr lvl="1"/>
            <a:r>
              <a:rPr lang="en-US" sz="2800" dirty="0"/>
              <a:t>Allows access to the </a:t>
            </a:r>
            <a:r>
              <a:rPr lang="en-US" sz="2800" dirty="0" err="1"/>
              <a:t>organisation’s</a:t>
            </a:r>
            <a:r>
              <a:rPr lang="en-US" sz="2800" dirty="0"/>
              <a:t> knowledge assets.</a:t>
            </a:r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0322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5EA48B2-F1E0-034F-9388-9CB138541F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8979" y="0"/>
            <a:ext cx="6859978" cy="57524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653168" cy="2057441"/>
          </a:xfrm>
        </p:spPr>
        <p:txBody>
          <a:bodyPr>
            <a:normAutofit/>
          </a:bodyPr>
          <a:lstStyle/>
          <a:p>
            <a:r>
              <a:rPr lang="en-US" sz="6000" b="1" dirty="0"/>
              <a:t>Components of a DM</a:t>
            </a:r>
            <a:endParaRPr lang="en-GB" sz="6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845F26-30A9-1677-5B74-E526CF4D971F}"/>
              </a:ext>
            </a:extLst>
          </p:cNvPr>
          <p:cNvSpPr txBox="1"/>
          <p:nvPr/>
        </p:nvSpPr>
        <p:spPr>
          <a:xfrm>
            <a:off x="358220" y="2161308"/>
            <a:ext cx="4973802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/>
              <a:t>Authorisation</a:t>
            </a:r>
            <a:r>
              <a:rPr lang="en-US" sz="2800" dirty="0"/>
              <a:t> 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Command processor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Integrity checker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Query optimizer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Transaction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Scheduler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Recovery manager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Buffer manager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F27CAAF-A88B-AF9D-DB0B-4660E45D59ED}"/>
              </a:ext>
            </a:extLst>
          </p:cNvPr>
          <p:cNvCxnSpPr>
            <a:cxnSpLocks/>
          </p:cNvCxnSpPr>
          <p:nvPr/>
        </p:nvCxnSpPr>
        <p:spPr>
          <a:xfrm rot="5400000">
            <a:off x="5456713" y="2084119"/>
            <a:ext cx="2683824" cy="1983181"/>
          </a:xfrm>
          <a:prstGeom prst="bentConnector3">
            <a:avLst>
              <a:gd name="adj1" fmla="val 26991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4D21B263-7C33-DC8E-AFCE-7EF1082093B3}"/>
              </a:ext>
            </a:extLst>
          </p:cNvPr>
          <p:cNvCxnSpPr>
            <a:cxnSpLocks/>
          </p:cNvCxnSpPr>
          <p:nvPr/>
        </p:nvCxnSpPr>
        <p:spPr>
          <a:xfrm>
            <a:off x="7790216" y="1733799"/>
            <a:ext cx="2018805" cy="688767"/>
          </a:xfrm>
          <a:prstGeom prst="bentConnector3">
            <a:avLst>
              <a:gd name="adj1" fmla="val 98824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>
            <a:extLst>
              <a:ext uri="{FF2B5EF4-FFF2-40B4-BE49-F238E27FC236}">
                <a16:creationId xmlns:a16="http://schemas.microsoft.com/office/drawing/2014/main" id="{81EC8732-D6E8-A49C-3FC9-F13D3E63E328}"/>
              </a:ext>
            </a:extLst>
          </p:cNvPr>
          <p:cNvCxnSpPr>
            <a:cxnSpLocks/>
          </p:cNvCxnSpPr>
          <p:nvPr/>
        </p:nvCxnSpPr>
        <p:spPr>
          <a:xfrm>
            <a:off x="9773400" y="2422568"/>
            <a:ext cx="2149426" cy="1995054"/>
          </a:xfrm>
          <a:prstGeom prst="bentConnector3">
            <a:avLst>
              <a:gd name="adj1" fmla="val 101381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D8CC891-1637-6C45-C399-18083A254A5A}"/>
              </a:ext>
            </a:extLst>
          </p:cNvPr>
          <p:cNvCxnSpPr>
            <a:cxnSpLocks/>
          </p:cNvCxnSpPr>
          <p:nvPr/>
        </p:nvCxnSpPr>
        <p:spPr>
          <a:xfrm>
            <a:off x="5807034" y="4417622"/>
            <a:ext cx="6115792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908D1FBF-A02E-6C02-8DF1-1334EEF8C737}"/>
              </a:ext>
            </a:extLst>
          </p:cNvPr>
          <p:cNvSpPr/>
          <p:nvPr/>
        </p:nvSpPr>
        <p:spPr>
          <a:xfrm>
            <a:off x="5900076" y="3764478"/>
            <a:ext cx="3778313" cy="546263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5492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System Catalogue / Dictionary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4531"/>
          </a:xfrm>
        </p:spPr>
        <p:txBody>
          <a:bodyPr>
            <a:normAutofit/>
          </a:bodyPr>
          <a:lstStyle/>
          <a:p>
            <a:r>
              <a:rPr lang="en-US" sz="3200" b="1" dirty="0"/>
              <a:t>A repository of information (metadata) describing the data in the database.</a:t>
            </a:r>
          </a:p>
          <a:p>
            <a:r>
              <a:rPr lang="en-GB" sz="3200" b="1" dirty="0"/>
              <a:t>It helps manage an organisation’s data and its governance.</a:t>
            </a:r>
          </a:p>
          <a:p>
            <a:r>
              <a:rPr lang="en-US" sz="3200" dirty="0"/>
              <a:t>It is used by modules such as:</a:t>
            </a:r>
          </a:p>
          <a:p>
            <a:pPr lvl="1"/>
            <a:r>
              <a:rPr lang="en-US" sz="2800" dirty="0" err="1"/>
              <a:t>Authorisation</a:t>
            </a:r>
            <a:r>
              <a:rPr lang="en-US" sz="2800" dirty="0"/>
              <a:t> Control.</a:t>
            </a:r>
          </a:p>
          <a:p>
            <a:pPr lvl="1"/>
            <a:r>
              <a:rPr lang="en-US" sz="2800" dirty="0"/>
              <a:t>Integrity Checker.</a:t>
            </a:r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9833445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System Catalogue / Dictionary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4531"/>
          </a:xfrm>
        </p:spPr>
        <p:txBody>
          <a:bodyPr>
            <a:normAutofit lnSpcReduction="10000"/>
          </a:bodyPr>
          <a:lstStyle/>
          <a:p>
            <a:r>
              <a:rPr lang="en-US" sz="3200" b="1" dirty="0"/>
              <a:t>A repository of information (metadata) describing the data in the database.</a:t>
            </a:r>
          </a:p>
          <a:p>
            <a:r>
              <a:rPr lang="en-US" sz="3200" b="1" dirty="0"/>
              <a:t>It is an inventory of the data assets.</a:t>
            </a:r>
            <a:endParaRPr lang="en-GB" dirty="0"/>
          </a:p>
          <a:p>
            <a:r>
              <a:rPr lang="en-GB" sz="3200" dirty="0"/>
              <a:t>This typically stores:</a:t>
            </a:r>
          </a:p>
          <a:p>
            <a:pPr lvl="1"/>
            <a:r>
              <a:rPr lang="en-US" sz="2800" dirty="0"/>
              <a:t>Names of authorized users.</a:t>
            </a:r>
          </a:p>
          <a:p>
            <a:pPr lvl="1"/>
            <a:r>
              <a:rPr lang="en-US" sz="2800" dirty="0"/>
              <a:t>Names of data items in the database.</a:t>
            </a:r>
          </a:p>
          <a:p>
            <a:pPr lvl="1"/>
            <a:r>
              <a:rPr lang="en-US" sz="2800" dirty="0"/>
              <a:t>Constraints on each data item.</a:t>
            </a:r>
          </a:p>
          <a:p>
            <a:pPr lvl="1"/>
            <a:r>
              <a:rPr lang="en-US" sz="2800" dirty="0"/>
              <a:t>Data items accessible by a user and the type of access.</a:t>
            </a:r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359812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Information Resource Dictionary system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4531"/>
          </a:xfrm>
        </p:spPr>
        <p:txBody>
          <a:bodyPr>
            <a:normAutofit/>
          </a:bodyPr>
          <a:lstStyle/>
          <a:p>
            <a:r>
              <a:rPr lang="en-US" sz="3200" b="1" dirty="0"/>
              <a:t>The IRDS is an attempt to </a:t>
            </a:r>
            <a:r>
              <a:rPr lang="en-US" sz="3200" b="1" dirty="0" err="1"/>
              <a:t>standardise</a:t>
            </a:r>
            <a:r>
              <a:rPr lang="en-US" sz="3200" b="1" dirty="0"/>
              <a:t> the data dictionary interfaces.</a:t>
            </a:r>
          </a:p>
          <a:p>
            <a:pPr lvl="1"/>
            <a:r>
              <a:rPr lang="en-GB" sz="2800" dirty="0"/>
              <a:t>IRDS objectives:</a:t>
            </a:r>
          </a:p>
          <a:p>
            <a:pPr lvl="2"/>
            <a:r>
              <a:rPr lang="en-GB" sz="2800" dirty="0"/>
              <a:t>Extensibility of data.</a:t>
            </a:r>
          </a:p>
          <a:p>
            <a:pPr lvl="2"/>
            <a:r>
              <a:rPr lang="en-GB" sz="2800" dirty="0"/>
              <a:t>Integrity of data.</a:t>
            </a:r>
          </a:p>
          <a:p>
            <a:pPr lvl="2"/>
            <a:r>
              <a:rPr lang="en-GB" sz="2800" dirty="0"/>
              <a:t>Controlled access to data.</a:t>
            </a:r>
          </a:p>
          <a:p>
            <a:r>
              <a:rPr lang="en-US" b="1" dirty="0"/>
              <a:t>It provides model management and structured modeling as part of an organization's information resource management environment.</a:t>
            </a:r>
            <a:endParaRPr lang="en-US" dirty="0"/>
          </a:p>
          <a:p>
            <a:pPr lvl="1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1972831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961926" cy="3316226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Information Resource Dictionary system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E18C49-D87F-F0CC-A420-1359BB61AD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997039" y="183586"/>
            <a:ext cx="6086774" cy="545792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8ACFBAF-D868-342D-CC8F-43CD081C4F74}"/>
              </a:ext>
            </a:extLst>
          </p:cNvPr>
          <p:cNvSpPr txBox="1"/>
          <p:nvPr/>
        </p:nvSpPr>
        <p:spPr>
          <a:xfrm>
            <a:off x="358220" y="3979707"/>
            <a:ext cx="563881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https://www.govinfo.gov/content/pkg/GOVPUB-C13-7355010ec1396439eff98483385b0de9/pdf/GOVPUB-C13-7355010ec1396439eff98483385b0de9.pdf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1534907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961926" cy="3316226"/>
          </a:xfrm>
        </p:spPr>
        <p:txBody>
          <a:bodyPr>
            <a:normAutofit fontScale="90000"/>
          </a:bodyPr>
          <a:lstStyle/>
          <a:p>
            <a:r>
              <a:rPr lang="en-US" sz="6000" b="1" dirty="0"/>
              <a:t>Information Resource Dictionary system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C3586EC-4098-ED51-EA3E-9AD47234E2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17621" y="58850"/>
            <a:ext cx="7594462" cy="5664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84296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Transaction Processing Monitor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4"/>
            <a:ext cx="5923828" cy="3874531"/>
          </a:xfrm>
        </p:spPr>
        <p:txBody>
          <a:bodyPr>
            <a:normAutofit/>
          </a:bodyPr>
          <a:lstStyle/>
          <a:p>
            <a:r>
              <a:rPr lang="en-US" dirty="0"/>
              <a:t>A  middleware program</a:t>
            </a:r>
          </a:p>
          <a:p>
            <a:r>
              <a:rPr lang="en-US" dirty="0"/>
              <a:t>Controls data transfer between multiple clients and servers in order to provide a consistent environment.</a:t>
            </a:r>
          </a:p>
          <a:p>
            <a:r>
              <a:rPr lang="en-US" dirty="0"/>
              <a:t>Particularly for Online Transaction Processing (OLTP).</a:t>
            </a:r>
          </a:p>
          <a:p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C5E1F8-47D9-778A-4C87-5A135495D6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2048" y="1450493"/>
            <a:ext cx="5815876" cy="4249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84573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Multi-user DBMS architectures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Three main architectures to consider:</a:t>
            </a:r>
          </a:p>
          <a:p>
            <a:pPr lvl="1"/>
            <a:endParaRPr lang="en-US" sz="2800" dirty="0"/>
          </a:p>
          <a:p>
            <a:pPr lvl="1"/>
            <a:r>
              <a:rPr lang="en-US" sz="3200" dirty="0"/>
              <a:t>Teleprocessing</a:t>
            </a:r>
          </a:p>
          <a:p>
            <a:pPr lvl="1"/>
            <a:r>
              <a:rPr lang="en-US" sz="3200" dirty="0"/>
              <a:t>File – Server</a:t>
            </a:r>
          </a:p>
          <a:p>
            <a:pPr lvl="1"/>
            <a:r>
              <a:rPr lang="en-US" sz="3200" dirty="0"/>
              <a:t>Client - Server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27845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Multi-user DBMS architectures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Four major components in a data-intensive environment to consider:</a:t>
            </a:r>
          </a:p>
          <a:p>
            <a:pPr lvl="1"/>
            <a:endParaRPr lang="en-US" sz="2800" dirty="0"/>
          </a:p>
          <a:p>
            <a:pPr lvl="1"/>
            <a:r>
              <a:rPr lang="en-US" sz="3200" dirty="0"/>
              <a:t>User interface</a:t>
            </a:r>
          </a:p>
          <a:p>
            <a:pPr lvl="1"/>
            <a:r>
              <a:rPr lang="en-US" sz="3200" dirty="0"/>
              <a:t>Business logic</a:t>
            </a:r>
          </a:p>
          <a:p>
            <a:pPr lvl="1"/>
            <a:r>
              <a:rPr lang="en-US" sz="3200" dirty="0"/>
              <a:t>DBMS</a:t>
            </a:r>
          </a:p>
          <a:p>
            <a:pPr lvl="1"/>
            <a:r>
              <a:rPr lang="en-US" sz="3200" dirty="0"/>
              <a:t>Database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268467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9D9112CE-E279-C7E4-EAFD-499072B591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89165" y="1235034"/>
            <a:ext cx="5502836" cy="4384325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Teleprocessing architecture</a:t>
            </a:r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33CCA8-871C-17D1-B85A-26DD55974101}"/>
              </a:ext>
            </a:extLst>
          </p:cNvPr>
          <p:cNvSpPr txBox="1"/>
          <p:nvPr/>
        </p:nvSpPr>
        <p:spPr>
          <a:xfrm>
            <a:off x="358219" y="1690688"/>
            <a:ext cx="6330946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This is a traditional architecture.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Typically involves a single mainframe.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One computer with a single CPU and </a:t>
            </a:r>
            <a:r>
              <a:rPr lang="en-US" sz="2400" i="1" dirty="0"/>
              <a:t>N </a:t>
            </a:r>
            <a:r>
              <a:rPr lang="en-US" sz="2400" dirty="0"/>
              <a:t>number terminals.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User terminals are ‘dumb’ and connected to the central mainframe.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Cannot scale.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Burden put on the CPU when implementing user interface, business logic and database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1277027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9D9112CE-E279-C7E4-EAFD-499072B591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6564916" y="463138"/>
            <a:ext cx="5627085" cy="527264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File – Server architecture</a:t>
            </a:r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33CCA8-871C-17D1-B85A-26DD55974101}"/>
              </a:ext>
            </a:extLst>
          </p:cNvPr>
          <p:cNvSpPr txBox="1"/>
          <p:nvPr/>
        </p:nvSpPr>
        <p:spPr>
          <a:xfrm>
            <a:off x="351934" y="1417555"/>
            <a:ext cx="633094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File-server is connected to several workstations across a network.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Database resides on the file-server.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It runs the DBMS.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Stores the data.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Acts as a shared HDD.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Workstations: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Run the applications (interface &amp; business logic.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Run individual DBMS requesting data when needed.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8840300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File – Server architecture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1" cy="4083579"/>
          </a:xfrm>
        </p:spPr>
        <p:txBody>
          <a:bodyPr>
            <a:normAutofit/>
          </a:bodyPr>
          <a:lstStyle/>
          <a:p>
            <a:r>
              <a:rPr lang="en-US" sz="3200" dirty="0"/>
              <a:t>There are disadvantages to this architecture:</a:t>
            </a:r>
          </a:p>
          <a:p>
            <a:endParaRPr lang="en-US" sz="3200" dirty="0"/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A full copy of data / DBMS on each workstation.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Large amounts of network traffic.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800" dirty="0"/>
              <a:t>Concurrency, security, recovery and integrity controls are more complex due to multiple DBMSs accessing the same data and files.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297962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Client – Server architecture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387210"/>
            <a:ext cx="8340803" cy="4372322"/>
          </a:xfrm>
        </p:spPr>
        <p:txBody>
          <a:bodyPr>
            <a:normAutofit fontScale="92500" lnSpcReduction="10000"/>
          </a:bodyPr>
          <a:lstStyle/>
          <a:p>
            <a:r>
              <a:rPr lang="en-US" sz="3200" dirty="0"/>
              <a:t>This is a two-tier architecture:</a:t>
            </a:r>
          </a:p>
          <a:p>
            <a:r>
              <a:rPr lang="en-US" sz="3200" dirty="0"/>
              <a:t>The server holds the database and DBMS.</a:t>
            </a:r>
          </a:p>
          <a:p>
            <a:r>
              <a:rPr lang="en-US" sz="3200" dirty="0"/>
              <a:t>A client requires some resource and a server provides this.</a:t>
            </a:r>
          </a:p>
          <a:p>
            <a:pPr lvl="1"/>
            <a:r>
              <a:rPr lang="en-US" sz="2800" dirty="0"/>
              <a:t>There are two types of client:</a:t>
            </a:r>
          </a:p>
          <a:p>
            <a:pPr lvl="2"/>
            <a:r>
              <a:rPr lang="en-US" sz="2800" b="1" dirty="0"/>
              <a:t>Thin Clients:</a:t>
            </a:r>
          </a:p>
          <a:p>
            <a:pPr lvl="3"/>
            <a:r>
              <a:rPr lang="en-US" sz="2600" dirty="0"/>
              <a:t>The server running the DBMS and business logic, and the client implements the interface.</a:t>
            </a:r>
          </a:p>
          <a:p>
            <a:pPr lvl="2"/>
            <a:r>
              <a:rPr lang="en-US" sz="2800" b="1" dirty="0"/>
              <a:t>Thick Clients;</a:t>
            </a:r>
          </a:p>
          <a:p>
            <a:pPr lvl="3"/>
            <a:r>
              <a:rPr lang="en-US" sz="2600" dirty="0"/>
              <a:t>Server runs the DBMS, and the client runs the business logic and implements the interface.</a:t>
            </a:r>
          </a:p>
          <a:p>
            <a:pPr lvl="2"/>
            <a:endParaRPr lang="en-US" sz="2800" dirty="0"/>
          </a:p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429A31-337B-3F02-D536-345ADEE6E1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2738" y="627923"/>
            <a:ext cx="3499262" cy="4984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55024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5737781" cy="2674958"/>
          </a:xfrm>
        </p:spPr>
        <p:txBody>
          <a:bodyPr>
            <a:normAutofit/>
          </a:bodyPr>
          <a:lstStyle/>
          <a:p>
            <a:r>
              <a:rPr lang="en-US" sz="6000" b="1" dirty="0"/>
              <a:t>Client – Server architecture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716E49C-17B8-ECFF-D8B8-89C6BDBC0B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096000" y="0"/>
            <a:ext cx="5023185" cy="5722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4437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Alternative Client – Server architectures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387210"/>
            <a:ext cx="8340803" cy="4372322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lphaLcParenR"/>
            </a:pPr>
            <a:r>
              <a:rPr lang="en-US" sz="3600" dirty="0"/>
              <a:t>Single Client.</a:t>
            </a:r>
          </a:p>
          <a:p>
            <a:pPr marL="742950" indent="-742950">
              <a:buFont typeface="+mj-lt"/>
              <a:buAutoNum type="alphaLcParenR"/>
            </a:pPr>
            <a:endParaRPr lang="en-US" sz="3600" dirty="0"/>
          </a:p>
          <a:p>
            <a:pPr marL="0" indent="0">
              <a:buNone/>
            </a:pPr>
            <a:endParaRPr lang="en-US" sz="3600" dirty="0"/>
          </a:p>
          <a:p>
            <a:pPr marL="742950" indent="-742950">
              <a:buFont typeface="+mj-lt"/>
              <a:buAutoNum type="alphaLcParenR" startAt="2"/>
            </a:pPr>
            <a:r>
              <a:rPr lang="en-US" sz="3600" dirty="0"/>
              <a:t>Multiple client – single server.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25FF9CC-2C30-D9BF-F9D9-A1A2B14588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4776" y="1387210"/>
            <a:ext cx="3439005" cy="144800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2FBE70-81E3-4FB0-E3C0-9F5094DA05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9618" y="3211187"/>
            <a:ext cx="2829320" cy="2486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16750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Alternative Client – Server architectures</a:t>
            </a:r>
            <a:endParaRPr lang="en-GB" sz="6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F427B-2B58-B14A-F53E-46BE65456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690688"/>
            <a:ext cx="8340803" cy="4068844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lphaLcParenR" startAt="3"/>
            </a:pPr>
            <a:r>
              <a:rPr lang="en-US" sz="3600" dirty="0"/>
              <a:t>Multiple client – multiple server.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E32AF6-1D5C-FE1E-803C-7E6C0EBDEA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0836" y="1223156"/>
            <a:ext cx="4264595" cy="4429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54973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 of Client – Server functions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0F82D67-A8AC-6C8B-C470-017464E701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44410" y="1413164"/>
            <a:ext cx="9303179" cy="4322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87653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4"/>
            <a:ext cx="11481847" cy="3874531"/>
          </a:xfrm>
        </p:spPr>
        <p:txBody>
          <a:bodyPr>
            <a:normAutofit/>
          </a:bodyPr>
          <a:lstStyle/>
          <a:p>
            <a:r>
              <a:rPr lang="en-US" dirty="0"/>
              <a:t>There are three main types of architecture:</a:t>
            </a:r>
          </a:p>
          <a:p>
            <a:pPr lvl="1"/>
            <a:r>
              <a:rPr lang="en-US" dirty="0"/>
              <a:t>One-level / tier, Two-level / tier and Three-level / tier.</a:t>
            </a:r>
          </a:p>
          <a:p>
            <a:r>
              <a:rPr lang="en-US" dirty="0"/>
              <a:t>Three-tier architecture allows for flexibility and scalability.</a:t>
            </a:r>
          </a:p>
          <a:p>
            <a:r>
              <a:rPr lang="en-US" dirty="0"/>
              <a:t>Three-tier concepts include:</a:t>
            </a:r>
          </a:p>
          <a:p>
            <a:pPr lvl="1"/>
            <a:r>
              <a:rPr lang="en-US" dirty="0"/>
              <a:t>Abstraction and data independence.</a:t>
            </a:r>
          </a:p>
          <a:p>
            <a:pPr lvl="1"/>
            <a:r>
              <a:rPr lang="en-US" dirty="0"/>
              <a:t>Logical and physical levels.</a:t>
            </a:r>
          </a:p>
          <a:p>
            <a:pPr lvl="1"/>
            <a:r>
              <a:rPr lang="en-US" dirty="0"/>
              <a:t>Multiple users and views, same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0994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5040"/>
            <a:ext cx="11481847" cy="4275116"/>
          </a:xfrm>
        </p:spPr>
        <p:txBody>
          <a:bodyPr>
            <a:normAutofit/>
          </a:bodyPr>
          <a:lstStyle/>
          <a:p>
            <a:r>
              <a:rPr lang="en-US" dirty="0"/>
              <a:t>Database languages are categorized as:</a:t>
            </a:r>
          </a:p>
          <a:p>
            <a:pPr lvl="1"/>
            <a:r>
              <a:rPr lang="en-US" sz="2800" dirty="0"/>
              <a:t>DDL – Data definition.</a:t>
            </a:r>
          </a:p>
          <a:p>
            <a:pPr lvl="1"/>
            <a:r>
              <a:rPr lang="en-US" sz="2800" dirty="0"/>
              <a:t>DML – Data manipulation.</a:t>
            </a:r>
          </a:p>
          <a:p>
            <a:pPr lvl="1"/>
            <a:endParaRPr lang="en-US" dirty="0"/>
          </a:p>
          <a:p>
            <a:r>
              <a:rPr lang="en-GB" dirty="0"/>
              <a:t>Data models provide a </a:t>
            </a:r>
            <a:r>
              <a:rPr lang="en-US" dirty="0"/>
              <a:t>collection of concepts for describing data, relationships between data and constraints on the data in an </a:t>
            </a:r>
            <a:r>
              <a:rPr lang="en-US" dirty="0" err="1"/>
              <a:t>organisation</a:t>
            </a:r>
            <a:r>
              <a:rPr lang="en-US" dirty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193821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5040"/>
            <a:ext cx="11481847" cy="42751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DBMS provides:</a:t>
            </a:r>
          </a:p>
          <a:p>
            <a:pPr lvl="1"/>
            <a:r>
              <a:rPr lang="en-US" dirty="0"/>
              <a:t>Data Storage, Retrieval and Update.</a:t>
            </a:r>
          </a:p>
          <a:p>
            <a:pPr lvl="1"/>
            <a:r>
              <a:rPr lang="en-GB" dirty="0"/>
              <a:t>A User-Accessible Catalogue.</a:t>
            </a:r>
          </a:p>
          <a:p>
            <a:pPr lvl="1"/>
            <a:r>
              <a:rPr lang="en-GB" dirty="0"/>
              <a:t>Transaction Support.</a:t>
            </a:r>
          </a:p>
          <a:p>
            <a:pPr lvl="1"/>
            <a:r>
              <a:rPr lang="en-GB" dirty="0"/>
              <a:t>Concurrency Control Services.</a:t>
            </a:r>
          </a:p>
          <a:p>
            <a:pPr lvl="1"/>
            <a:r>
              <a:rPr lang="en-GB" dirty="0"/>
              <a:t>Recovery services.</a:t>
            </a:r>
          </a:p>
          <a:p>
            <a:pPr lvl="1"/>
            <a:r>
              <a:rPr lang="en-GB" dirty="0"/>
              <a:t>Authorisation services.</a:t>
            </a:r>
          </a:p>
          <a:p>
            <a:pPr lvl="1"/>
            <a:r>
              <a:rPr lang="en-GB" dirty="0"/>
              <a:t>Support for Data Communication.</a:t>
            </a:r>
          </a:p>
          <a:p>
            <a:pPr lvl="1"/>
            <a:r>
              <a:rPr lang="en-GB" dirty="0"/>
              <a:t>Integrity services.</a:t>
            </a:r>
          </a:p>
          <a:p>
            <a:pPr lvl="1"/>
            <a:r>
              <a:rPr lang="en-US" sz="2400" dirty="0"/>
              <a:t>Services to Promote Data Independence.</a:t>
            </a:r>
          </a:p>
          <a:p>
            <a:pPr lvl="1"/>
            <a:r>
              <a:rPr lang="en-GB" dirty="0"/>
              <a:t>Utility services.</a:t>
            </a:r>
          </a:p>
        </p:txBody>
      </p:sp>
    </p:spTree>
    <p:extLst>
      <p:ext uri="{BB962C8B-B14F-4D97-AF65-F5344CB8AC3E}">
        <p14:creationId xmlns:p14="http://schemas.microsoft.com/office/powerpoint/2010/main" val="307038938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5040"/>
            <a:ext cx="11481847" cy="42751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DBMS provides:</a:t>
            </a:r>
          </a:p>
          <a:p>
            <a:pPr lvl="1"/>
            <a:r>
              <a:rPr lang="en-US" dirty="0"/>
              <a:t>Data Storage, Retrieval and Update.</a:t>
            </a:r>
          </a:p>
          <a:p>
            <a:pPr lvl="1"/>
            <a:r>
              <a:rPr lang="en-GB" dirty="0"/>
              <a:t>A User-Accessible Catalogue.</a:t>
            </a:r>
          </a:p>
          <a:p>
            <a:pPr lvl="1"/>
            <a:r>
              <a:rPr lang="en-GB" dirty="0"/>
              <a:t>Transaction Support.</a:t>
            </a:r>
          </a:p>
          <a:p>
            <a:pPr lvl="1"/>
            <a:r>
              <a:rPr lang="en-GB" dirty="0"/>
              <a:t>Concurrency Control Services.</a:t>
            </a:r>
          </a:p>
          <a:p>
            <a:pPr lvl="1"/>
            <a:r>
              <a:rPr lang="en-GB" dirty="0"/>
              <a:t>Recovery services.</a:t>
            </a:r>
          </a:p>
          <a:p>
            <a:pPr lvl="1"/>
            <a:r>
              <a:rPr lang="en-GB" dirty="0"/>
              <a:t>Authorisation services.</a:t>
            </a:r>
          </a:p>
          <a:p>
            <a:pPr lvl="1"/>
            <a:r>
              <a:rPr lang="en-GB" dirty="0"/>
              <a:t>Support for Data Communication.</a:t>
            </a:r>
          </a:p>
          <a:p>
            <a:pPr lvl="1"/>
            <a:r>
              <a:rPr lang="en-GB" dirty="0"/>
              <a:t>Integrity services.</a:t>
            </a:r>
          </a:p>
          <a:p>
            <a:pPr lvl="1"/>
            <a:r>
              <a:rPr lang="en-US" sz="2400" dirty="0"/>
              <a:t>Services to Promote Data Independence.</a:t>
            </a:r>
          </a:p>
          <a:p>
            <a:pPr lvl="1"/>
            <a:r>
              <a:rPr lang="en-GB" dirty="0"/>
              <a:t>Utility services.</a:t>
            </a:r>
          </a:p>
        </p:txBody>
      </p:sp>
    </p:spTree>
    <p:extLst>
      <p:ext uri="{BB962C8B-B14F-4D97-AF65-F5344CB8AC3E}">
        <p14:creationId xmlns:p14="http://schemas.microsoft.com/office/powerpoint/2010/main" val="407861566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E0852-50BA-E469-E7E2-3F00C4CC5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5040"/>
            <a:ext cx="11481847" cy="4275116"/>
          </a:xfrm>
        </p:spPr>
        <p:txBody>
          <a:bodyPr>
            <a:normAutofit/>
          </a:bodyPr>
          <a:lstStyle/>
          <a:p>
            <a:r>
              <a:rPr lang="en-GB" dirty="0"/>
              <a:t>As part of the DBMS, the database manager:</a:t>
            </a:r>
          </a:p>
          <a:p>
            <a:pPr lvl="1"/>
            <a:r>
              <a:rPr lang="en-US" dirty="0"/>
              <a:t>Deals with the data integrity.</a:t>
            </a:r>
          </a:p>
          <a:p>
            <a:pPr lvl="1"/>
            <a:r>
              <a:rPr lang="en-US" dirty="0"/>
              <a:t>Deals with </a:t>
            </a:r>
            <a:r>
              <a:rPr lang="en-US" dirty="0" err="1"/>
              <a:t>authorisation</a:t>
            </a:r>
            <a:r>
              <a:rPr lang="en-US" dirty="0"/>
              <a:t> and security.</a:t>
            </a:r>
          </a:p>
          <a:p>
            <a:pPr lvl="1"/>
            <a:r>
              <a:rPr lang="en-US" dirty="0"/>
              <a:t>Manages all access to the database.</a:t>
            </a:r>
          </a:p>
          <a:p>
            <a:pPr lvl="1"/>
            <a:r>
              <a:rPr lang="en-US" dirty="0"/>
              <a:t>Allows business users to store and modify the data.</a:t>
            </a:r>
          </a:p>
          <a:p>
            <a:pPr lvl="1"/>
            <a:r>
              <a:rPr lang="en-US" dirty="0"/>
              <a:t>Allows access to the </a:t>
            </a:r>
            <a:r>
              <a:rPr lang="en-US" dirty="0" err="1"/>
              <a:t>organisation’s</a:t>
            </a:r>
            <a:r>
              <a:rPr lang="en-US" dirty="0"/>
              <a:t> knowledge assets.</a:t>
            </a:r>
          </a:p>
          <a:p>
            <a:r>
              <a:rPr lang="en-US" dirty="0"/>
              <a:t>The data catalogue is a repository of metadata that describes the data in the database and helps manage an </a:t>
            </a:r>
            <a:r>
              <a:rPr lang="en-US" dirty="0" err="1"/>
              <a:t>organisation’s</a:t>
            </a:r>
            <a:r>
              <a:rPr lang="en-US" dirty="0"/>
              <a:t> data and its governance.</a:t>
            </a:r>
          </a:p>
          <a:p>
            <a:r>
              <a:rPr lang="en-US" dirty="0"/>
              <a:t>The IRDS provides model management and structured modeling as part of an organization's information resource management environment.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06728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Database Systems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6000" b="1" dirty="0"/>
              <a:t>Any Questions?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75240454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2600</Words>
  <Application>Microsoft Office PowerPoint</Application>
  <PresentationFormat>Widescreen</PresentationFormat>
  <Paragraphs>426</Paragraphs>
  <Slides>60</Slides>
  <Notes>58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60</vt:i4>
      </vt:variant>
    </vt:vector>
  </HeadingPairs>
  <TitlesOfParts>
    <vt:vector size="87" baseType="lpstr">
      <vt:lpstr>ＭＳ Ｐゴシック</vt:lpstr>
      <vt:lpstr>Arial</vt:lpstr>
      <vt:lpstr>Calibri</vt:lpstr>
      <vt:lpstr>Calibri Light</vt:lpstr>
      <vt:lpstr>inherit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Lecture objectives</vt:lpstr>
      <vt:lpstr>DBMS Architecture</vt:lpstr>
      <vt:lpstr>One-Level Architecture</vt:lpstr>
      <vt:lpstr>One-Level Architecture characteristics</vt:lpstr>
      <vt:lpstr>Two-Level Architecture</vt:lpstr>
      <vt:lpstr>Two-Level Architecture</vt:lpstr>
      <vt:lpstr>Two-Level Architecture</vt:lpstr>
      <vt:lpstr>Three-Level Architecture</vt:lpstr>
      <vt:lpstr>Three-Level Architecture</vt:lpstr>
      <vt:lpstr>Three-Level Architecture concepts</vt:lpstr>
      <vt:lpstr>Three-Level Architecture concepts</vt:lpstr>
      <vt:lpstr>Three-Level Architecture concepts</vt:lpstr>
      <vt:lpstr>Three-Level Architecture concepts</vt:lpstr>
      <vt:lpstr>Three-Level Architecture concepts</vt:lpstr>
      <vt:lpstr>Three-Level Architecture concepts</vt:lpstr>
      <vt:lpstr>Three Levels of ANSI-SPARC Architecture</vt:lpstr>
      <vt:lpstr>Advantages to Three-Tier Architecture</vt:lpstr>
      <vt:lpstr>Data Independence</vt:lpstr>
      <vt:lpstr>Data Independence</vt:lpstr>
      <vt:lpstr>Data Independence</vt:lpstr>
      <vt:lpstr>Database Language</vt:lpstr>
      <vt:lpstr>Database Language</vt:lpstr>
      <vt:lpstr>Database Language</vt:lpstr>
      <vt:lpstr>Database Language</vt:lpstr>
      <vt:lpstr>Data Model</vt:lpstr>
      <vt:lpstr>Data Model</vt:lpstr>
      <vt:lpstr>Data Model</vt:lpstr>
      <vt:lpstr>Data Model</vt:lpstr>
      <vt:lpstr>Functions of a DBMS</vt:lpstr>
      <vt:lpstr>Functions of a DBMS</vt:lpstr>
      <vt:lpstr>Functions of a DBMS</vt:lpstr>
      <vt:lpstr>Functions of a DBMS</vt:lpstr>
      <vt:lpstr>Functions of a DBMS</vt:lpstr>
      <vt:lpstr>Components of a DBMS</vt:lpstr>
      <vt:lpstr>Database Manager (DM)</vt:lpstr>
      <vt:lpstr>Components of a DM</vt:lpstr>
      <vt:lpstr>System Catalogue / Dictionary</vt:lpstr>
      <vt:lpstr>System Catalogue / Dictionary</vt:lpstr>
      <vt:lpstr>Information Resource Dictionary system</vt:lpstr>
      <vt:lpstr>Information Resource Dictionary system</vt:lpstr>
      <vt:lpstr>Information Resource Dictionary system</vt:lpstr>
      <vt:lpstr>Transaction Processing Monitor</vt:lpstr>
      <vt:lpstr>Multi-user DBMS architectures</vt:lpstr>
      <vt:lpstr>Multi-user DBMS architectures</vt:lpstr>
      <vt:lpstr>Teleprocessing architecture</vt:lpstr>
      <vt:lpstr>File – Server architecture</vt:lpstr>
      <vt:lpstr>File – Server architecture</vt:lpstr>
      <vt:lpstr>Client – Server architecture</vt:lpstr>
      <vt:lpstr>Client – Server architecture</vt:lpstr>
      <vt:lpstr>Alternative Client – Server architectures</vt:lpstr>
      <vt:lpstr>Alternative Client – Server architectures</vt:lpstr>
      <vt:lpstr>Summary of Client – Server functions</vt:lpstr>
      <vt:lpstr>Summary</vt:lpstr>
      <vt:lpstr>Summary</vt:lpstr>
      <vt:lpstr>Summary</vt:lpstr>
      <vt:lpstr>Summary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96</cp:revision>
  <dcterms:created xsi:type="dcterms:W3CDTF">2021-03-09T15:35:42Z</dcterms:created>
  <dcterms:modified xsi:type="dcterms:W3CDTF">2024-10-10T11:54:59Z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