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4"/>
  </p:notesMasterIdLst>
  <p:sldIdLst>
    <p:sldId id="266" r:id="rId26"/>
    <p:sldId id="271" r:id="rId27"/>
    <p:sldId id="282" r:id="rId28"/>
    <p:sldId id="281" r:id="rId29"/>
    <p:sldId id="280" r:id="rId30"/>
    <p:sldId id="283" r:id="rId31"/>
    <p:sldId id="284" r:id="rId32"/>
    <p:sldId id="286" r:id="rId33"/>
    <p:sldId id="289" r:id="rId34"/>
    <p:sldId id="287" r:id="rId35"/>
    <p:sldId id="291" r:id="rId36"/>
    <p:sldId id="288" r:id="rId37"/>
    <p:sldId id="290" r:id="rId38"/>
    <p:sldId id="292" r:id="rId39"/>
    <p:sldId id="293" r:id="rId40"/>
    <p:sldId id="294" r:id="rId41"/>
    <p:sldId id="295" r:id="rId42"/>
    <p:sldId id="296" r:id="rId43"/>
    <p:sldId id="297" r:id="rId44"/>
    <p:sldId id="308" r:id="rId45"/>
    <p:sldId id="309" r:id="rId46"/>
    <p:sldId id="285" r:id="rId47"/>
    <p:sldId id="300" r:id="rId48"/>
    <p:sldId id="310" r:id="rId49"/>
    <p:sldId id="298" r:id="rId50"/>
    <p:sldId id="299" r:id="rId51"/>
    <p:sldId id="301" r:id="rId52"/>
    <p:sldId id="302" r:id="rId53"/>
    <p:sldId id="303" r:id="rId54"/>
    <p:sldId id="304" r:id="rId55"/>
    <p:sldId id="306" r:id="rId56"/>
    <p:sldId id="305" r:id="rId57"/>
    <p:sldId id="307" r:id="rId58"/>
    <p:sldId id="314" r:id="rId59"/>
    <p:sldId id="315" r:id="rId60"/>
    <p:sldId id="311" r:id="rId61"/>
    <p:sldId id="313" r:id="rId62"/>
    <p:sldId id="316" r:id="rId63"/>
    <p:sldId id="317" r:id="rId64"/>
    <p:sldId id="318" r:id="rId65"/>
    <p:sldId id="319" r:id="rId66"/>
    <p:sldId id="320" r:id="rId67"/>
    <p:sldId id="321" r:id="rId68"/>
    <p:sldId id="312" r:id="rId69"/>
    <p:sldId id="322" r:id="rId70"/>
    <p:sldId id="323" r:id="rId71"/>
    <p:sldId id="324" r:id="rId72"/>
    <p:sldId id="325" r:id="rId73"/>
    <p:sldId id="326" r:id="rId74"/>
    <p:sldId id="328" r:id="rId75"/>
    <p:sldId id="327" r:id="rId76"/>
    <p:sldId id="329" r:id="rId77"/>
    <p:sldId id="330" r:id="rId78"/>
    <p:sldId id="331" r:id="rId79"/>
    <p:sldId id="332" r:id="rId80"/>
    <p:sldId id="333" r:id="rId81"/>
    <p:sldId id="334" r:id="rId82"/>
    <p:sldId id="279" r:id="rId8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7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notesMaster" Target="notesMasters/notesMaster1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slide" Target="slides/slide55.xml"/><Relationship Id="rId85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slide" Target="slides/slide58.xml"/><Relationship Id="rId88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slide" Target="slides/slide56.xml"/><Relationship Id="rId86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87" Type="http://schemas.openxmlformats.org/officeDocument/2006/relationships/theme" Target="theme/theme1.xml"/><Relationship Id="rId61" Type="http://schemas.openxmlformats.org/officeDocument/2006/relationships/slide" Target="slides/slide36.xml"/><Relationship Id="rId82" Type="http://schemas.openxmlformats.org/officeDocument/2006/relationships/slide" Target="slides/slide5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16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215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9502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0821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791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730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5471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6369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6058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1795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5101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0163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1331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8063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8183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81629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9046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5248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6390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4827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88579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5081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530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2999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6087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1383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14635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51248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8105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3723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72688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1240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35874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95149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33261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335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46722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71853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25467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59746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53554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49465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17534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99138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44051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89765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93577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740896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395718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5732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80031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08528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58707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7878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47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Introduction to SQL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Structured Query Language (SQL)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GB" sz="3200" dirty="0"/>
              <a:t>Uses the acronym SQL and can also be pronounced ‘sequel’</a:t>
            </a:r>
          </a:p>
          <a:p>
            <a:r>
              <a:rPr lang="en-GB" sz="3200" dirty="0"/>
              <a:t>It was originally:</a:t>
            </a:r>
          </a:p>
          <a:p>
            <a:pPr lvl="1"/>
            <a:r>
              <a:rPr lang="en-GB" sz="2800" dirty="0"/>
              <a:t>Developed by IBM scientists Donald Chamberlin and Raymond Boyce in the 1970’s.</a:t>
            </a:r>
          </a:p>
          <a:p>
            <a:pPr lvl="1"/>
            <a:r>
              <a:rPr lang="en-GB" sz="2800" dirty="0"/>
              <a:t>Called Sequel, short for Structured English Query Language and later shortened to SQL.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Structured Query Language (SQL)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GB" sz="3200" dirty="0"/>
              <a:t>Designed to support Edgar Codd’s relational model.</a:t>
            </a:r>
          </a:p>
          <a:p>
            <a:pPr lvl="1"/>
            <a:r>
              <a:rPr lang="en-GB" sz="2800" dirty="0"/>
              <a:t>Introduced in Codd’s seminal paper (See Moodle).</a:t>
            </a:r>
          </a:p>
          <a:p>
            <a:pPr lvl="1"/>
            <a:r>
              <a:rPr lang="en-GB" dirty="0"/>
              <a:t>Codd, E.F. (1970). A Relational Model of Data for Large Shared Data Banks. Communications of the ACM, 13(6): 377 - 387</a:t>
            </a:r>
          </a:p>
          <a:p>
            <a:r>
              <a:rPr lang="en-GB" sz="2800" dirty="0"/>
              <a:t>Codd’s relational model is based on </a:t>
            </a:r>
            <a:r>
              <a:rPr lang="en-GB" sz="2800" b="1" dirty="0"/>
              <a:t>relational algebra </a:t>
            </a:r>
            <a:r>
              <a:rPr lang="en-GB" sz="2800" dirty="0"/>
              <a:t>and therefore SQL is based on the same concepts.</a:t>
            </a:r>
          </a:p>
          <a:p>
            <a:r>
              <a:rPr lang="en-GB" sz="2800" dirty="0"/>
              <a:t>Conforms to ANSI / ISO standards.</a:t>
            </a:r>
          </a:p>
        </p:txBody>
      </p:sp>
    </p:spTree>
    <p:extLst>
      <p:ext uri="{BB962C8B-B14F-4D97-AF65-F5344CB8AC3E}">
        <p14:creationId xmlns:p14="http://schemas.microsoft.com/office/powerpoint/2010/main" val="2785165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Structured Query Language (SQL)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GB" sz="3200" dirty="0"/>
              <a:t>SQL is considered a Fourth Generation Language (4GL).</a:t>
            </a:r>
          </a:p>
          <a:p>
            <a:r>
              <a:rPr lang="en-GB" sz="3200" dirty="0"/>
              <a:t>It is:</a:t>
            </a:r>
          </a:p>
          <a:p>
            <a:pPr lvl="1"/>
            <a:r>
              <a:rPr lang="en-GB" sz="2800" dirty="0"/>
              <a:t>Easy to use, read and understand and designed for a specific purpose.</a:t>
            </a:r>
          </a:p>
          <a:p>
            <a:pPr lvl="1"/>
            <a:r>
              <a:rPr lang="en-GB" sz="2800" dirty="0"/>
              <a:t>A data sub-language.</a:t>
            </a:r>
          </a:p>
          <a:p>
            <a:pPr lvl="2"/>
            <a:r>
              <a:rPr lang="en-GB" sz="2800" dirty="0"/>
              <a:t>Allows a programmatic interface to a relational database.</a:t>
            </a:r>
          </a:p>
          <a:p>
            <a:pPr lvl="1"/>
            <a:r>
              <a:rPr lang="en-GB" sz="2800" dirty="0"/>
              <a:t>A set-based declarative language.</a:t>
            </a:r>
            <a:endParaRPr lang="en-GB" sz="3200" dirty="0"/>
          </a:p>
          <a:p>
            <a:pPr lvl="2"/>
            <a:r>
              <a:rPr lang="en-GB" sz="2800" dirty="0"/>
              <a:t>Used to make declarative statements with high-level constructs.</a:t>
            </a:r>
          </a:p>
          <a:p>
            <a:pPr lvl="2"/>
            <a:r>
              <a:rPr lang="en-GB" sz="2800" dirty="0"/>
              <a:t>Has procedural elements to provide instruction to a database.</a:t>
            </a:r>
          </a:p>
        </p:txBody>
      </p:sp>
    </p:spTree>
    <p:extLst>
      <p:ext uri="{BB962C8B-B14F-4D97-AF65-F5344CB8AC3E}">
        <p14:creationId xmlns:p14="http://schemas.microsoft.com/office/powerpoint/2010/main" val="1820567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Structured Query Language (SQL)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GB" sz="3200" dirty="0"/>
              <a:t>SQL is comprised of three constructs:</a:t>
            </a:r>
          </a:p>
          <a:p>
            <a:r>
              <a:rPr lang="en-GB" sz="3200" dirty="0"/>
              <a:t>Data Definition Language (DDL):</a:t>
            </a:r>
          </a:p>
          <a:p>
            <a:pPr lvl="1"/>
            <a:r>
              <a:rPr lang="en-GB" sz="2800" dirty="0"/>
              <a:t>This defines and manages database structures.</a:t>
            </a:r>
          </a:p>
          <a:p>
            <a:r>
              <a:rPr lang="en-GB" sz="3200" dirty="0"/>
              <a:t>Data Manipulation Language (DML):</a:t>
            </a:r>
            <a:endParaRPr lang="en-GB" sz="3600" dirty="0"/>
          </a:p>
          <a:p>
            <a:pPr lvl="1"/>
            <a:r>
              <a:rPr lang="en-GB" sz="2800" dirty="0"/>
              <a:t>Whilst also defining, it updates and retrieves (queries) data.</a:t>
            </a:r>
          </a:p>
          <a:p>
            <a:r>
              <a:rPr lang="en-GB" sz="3200" dirty="0"/>
              <a:t>Data Control Language (DCL)</a:t>
            </a:r>
          </a:p>
          <a:p>
            <a:pPr lvl="1"/>
            <a:r>
              <a:rPr lang="en-GB" sz="2800" dirty="0"/>
              <a:t>This manages permissions and creates user accounts and more.</a:t>
            </a:r>
          </a:p>
        </p:txBody>
      </p:sp>
    </p:spTree>
    <p:extLst>
      <p:ext uri="{BB962C8B-B14F-4D97-AF65-F5344CB8AC3E}">
        <p14:creationId xmlns:p14="http://schemas.microsoft.com/office/powerpoint/2010/main" val="816044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Key Words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US" sz="2800" dirty="0"/>
              <a:t>Fundamental to constructing a SQL statement.</a:t>
            </a:r>
          </a:p>
          <a:p>
            <a:r>
              <a:rPr lang="en-US" dirty="0"/>
              <a:t>Keywords are:</a:t>
            </a:r>
          </a:p>
          <a:p>
            <a:pPr lvl="1"/>
            <a:r>
              <a:rPr lang="en-US" sz="2800" b="1" dirty="0"/>
              <a:t>CREATE</a:t>
            </a:r>
          </a:p>
          <a:p>
            <a:pPr lvl="2"/>
            <a:r>
              <a:rPr lang="en-US" sz="2400" dirty="0"/>
              <a:t>Used to implement or create new database objects including views, schemas, tables and indexes.</a:t>
            </a:r>
          </a:p>
          <a:p>
            <a:pPr lvl="1"/>
            <a:r>
              <a:rPr lang="en-US" sz="2800" b="1" dirty="0"/>
              <a:t>ALTER</a:t>
            </a:r>
          </a:p>
          <a:p>
            <a:pPr lvl="2"/>
            <a:r>
              <a:rPr lang="en-US" sz="2400" dirty="0"/>
              <a:t>Used to modify existing database objects.</a:t>
            </a:r>
          </a:p>
          <a:p>
            <a:pPr lvl="1"/>
            <a:r>
              <a:rPr lang="en-US" sz="2800" b="1" dirty="0"/>
              <a:t>DROP</a:t>
            </a:r>
          </a:p>
          <a:p>
            <a:pPr lvl="2"/>
            <a:r>
              <a:rPr lang="en-US" sz="2400" dirty="0"/>
              <a:t>Used to delete database objects.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78178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Key Words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pPr lvl="1"/>
            <a:endParaRPr lang="en-US" sz="2800" b="1" dirty="0"/>
          </a:p>
          <a:p>
            <a:pPr lvl="1"/>
            <a:r>
              <a:rPr lang="en-US" sz="2800" b="1" dirty="0"/>
              <a:t>RENAME</a:t>
            </a:r>
          </a:p>
          <a:p>
            <a:pPr lvl="2"/>
            <a:r>
              <a:rPr lang="en-US" sz="2400" dirty="0"/>
              <a:t>Used to rename existing database objects.</a:t>
            </a:r>
          </a:p>
          <a:p>
            <a:pPr lvl="1"/>
            <a:r>
              <a:rPr lang="en-US" sz="2800" b="1" dirty="0"/>
              <a:t>TRUNCATE</a:t>
            </a:r>
          </a:p>
          <a:p>
            <a:pPr lvl="2"/>
            <a:r>
              <a:rPr lang="en-US" sz="2400" dirty="0"/>
              <a:t>Used to remove all records from an existing table without releasing the storage.</a:t>
            </a:r>
          </a:p>
          <a:p>
            <a:pPr lvl="1"/>
            <a:r>
              <a:rPr lang="en-US" sz="2800" b="1" dirty="0"/>
              <a:t>COMMENT</a:t>
            </a:r>
          </a:p>
          <a:p>
            <a:pPr lvl="2"/>
            <a:r>
              <a:rPr lang="en-US" sz="2400" dirty="0"/>
              <a:t>Used to add comments to database objects.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00673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sz="2800" dirty="0"/>
              <a:t>A pattern is followed using the key words to construct a ‘query’ with SQL:</a:t>
            </a:r>
          </a:p>
          <a:p>
            <a:pPr lvl="2"/>
            <a:r>
              <a:rPr lang="en-US" sz="2800" dirty="0"/>
              <a:t>SQL Create Table Statement:</a:t>
            </a:r>
          </a:p>
          <a:p>
            <a:pPr lvl="2"/>
            <a:endParaRPr lang="en-US" sz="2800" dirty="0"/>
          </a:p>
          <a:p>
            <a:pPr marL="457200" lvl="1" indent="0">
              <a:buNone/>
            </a:pPr>
            <a:r>
              <a:rPr lang="en-US" sz="2800" dirty="0"/>
              <a:t>CREATE TABLE Owner (</a:t>
            </a:r>
          </a:p>
          <a:p>
            <a:pPr marL="457200" lvl="1" indent="0">
              <a:buNone/>
            </a:pPr>
            <a:r>
              <a:rPr lang="en-US" sz="2800" dirty="0" err="1"/>
              <a:t>owner_number</a:t>
            </a:r>
            <a:r>
              <a:rPr lang="en-US" sz="2800" dirty="0"/>
              <a:t>      INT                      NOT NULL,</a:t>
            </a:r>
          </a:p>
          <a:p>
            <a:pPr marL="457200" lvl="1" indent="0">
              <a:buNone/>
            </a:pPr>
            <a:r>
              <a:rPr lang="en-US" sz="2800" dirty="0" err="1"/>
              <a:t>owner_name</a:t>
            </a:r>
            <a:r>
              <a:rPr lang="en-US" sz="2800" dirty="0"/>
              <a:t>         VARCHAR(50)     NULL,</a:t>
            </a:r>
          </a:p>
          <a:p>
            <a:pPr marL="457200" lvl="1" indent="0">
              <a:buNone/>
            </a:pPr>
            <a:r>
              <a:rPr lang="en-US" sz="2800" dirty="0" err="1"/>
              <a:t>owner_address</a:t>
            </a:r>
            <a:r>
              <a:rPr lang="en-US" sz="2800" dirty="0"/>
              <a:t>     VARCHAR(255)   NULL,</a:t>
            </a:r>
          </a:p>
          <a:p>
            <a:pPr marL="457200" lvl="1" indent="0">
              <a:buNone/>
            </a:pPr>
            <a:r>
              <a:rPr lang="en-US" sz="2800" dirty="0" err="1"/>
              <a:t>owner_telephone</a:t>
            </a:r>
            <a:r>
              <a:rPr lang="en-US" sz="2800" dirty="0"/>
              <a:t> VARCHAR(15)     NULL,</a:t>
            </a:r>
          </a:p>
          <a:p>
            <a:pPr marL="457200" lvl="1" indent="0">
              <a:buNone/>
            </a:pPr>
            <a:r>
              <a:rPr lang="en-US" sz="2800" dirty="0" err="1"/>
              <a:t>property_number</a:t>
            </a:r>
            <a:r>
              <a:rPr lang="en-US" sz="2800" dirty="0"/>
              <a:t>  INT                      NOT NULL</a:t>
            </a:r>
          </a:p>
          <a:p>
            <a:pPr marL="457200" lvl="1" indent="0">
              <a:buNone/>
            </a:pPr>
            <a:r>
              <a:rPr lang="en-US" sz="2800" dirty="0"/>
              <a:t>);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999D35-D69B-6CB5-7496-2B7548CCE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3273" y="3079531"/>
            <a:ext cx="4200508" cy="2091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326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 fontScale="92500"/>
          </a:bodyPr>
          <a:lstStyle/>
          <a:p>
            <a:r>
              <a:rPr lang="en-US" dirty="0"/>
              <a:t>SQL Create Table Statement:</a:t>
            </a:r>
          </a:p>
          <a:p>
            <a:pPr marL="0" indent="0">
              <a:buNone/>
            </a:pPr>
            <a:r>
              <a:rPr lang="en-US" sz="2000" dirty="0"/>
              <a:t>Owner (</a:t>
            </a:r>
            <a:r>
              <a:rPr lang="en-US" sz="2000" b="1" u="sng" dirty="0" err="1"/>
              <a:t>owner_number</a:t>
            </a:r>
            <a:r>
              <a:rPr lang="en-US" sz="2000" dirty="0"/>
              <a:t>, </a:t>
            </a:r>
            <a:r>
              <a:rPr lang="en-US" sz="2000" dirty="0" err="1"/>
              <a:t>owner_name</a:t>
            </a:r>
            <a:r>
              <a:rPr lang="en-US" sz="2000" dirty="0"/>
              <a:t>, </a:t>
            </a:r>
            <a:r>
              <a:rPr lang="en-US" sz="2000" dirty="0" err="1"/>
              <a:t>owner_address</a:t>
            </a:r>
            <a:r>
              <a:rPr lang="en-US" sz="2000" dirty="0"/>
              <a:t>, </a:t>
            </a:r>
            <a:r>
              <a:rPr lang="en-US" sz="2000" dirty="0" err="1"/>
              <a:t>owner_telephone</a:t>
            </a:r>
            <a:r>
              <a:rPr lang="en-US" sz="2000" dirty="0"/>
              <a:t>, </a:t>
            </a:r>
            <a:r>
              <a:rPr lang="en-US" sz="2000" dirty="0" err="1"/>
              <a:t>property_number</a:t>
            </a:r>
            <a:r>
              <a:rPr lang="en-US" sz="2000" dirty="0"/>
              <a:t>)</a:t>
            </a:r>
          </a:p>
          <a:p>
            <a:pPr marL="457200" lvl="1" indent="0">
              <a:buNone/>
            </a:pPr>
            <a:r>
              <a:rPr lang="en-US" sz="2000" dirty="0"/>
              <a:t>CREATE TABLE Owner (</a:t>
            </a:r>
          </a:p>
          <a:p>
            <a:pPr marL="457200" lvl="1" indent="0">
              <a:buNone/>
            </a:pPr>
            <a:r>
              <a:rPr lang="en-US" sz="2000" dirty="0" err="1"/>
              <a:t>owner_number</a:t>
            </a:r>
            <a:r>
              <a:rPr lang="en-US" sz="2000" dirty="0"/>
              <a:t>      INT                      NOT NULL,</a:t>
            </a:r>
          </a:p>
          <a:p>
            <a:pPr marL="457200" lvl="1" indent="0">
              <a:buNone/>
            </a:pPr>
            <a:r>
              <a:rPr lang="en-US" sz="2000" dirty="0" err="1"/>
              <a:t>owner_name</a:t>
            </a:r>
            <a:r>
              <a:rPr lang="en-US" sz="2000" dirty="0"/>
              <a:t>         VARCHAR(50)     NULL,</a:t>
            </a:r>
          </a:p>
          <a:p>
            <a:pPr marL="457200" lvl="1" indent="0">
              <a:buNone/>
            </a:pPr>
            <a:r>
              <a:rPr lang="en-US" sz="2000" dirty="0" err="1"/>
              <a:t>owner_address</a:t>
            </a:r>
            <a:r>
              <a:rPr lang="en-US" sz="2000" dirty="0"/>
              <a:t>     VARCHAR(255)   NULL,</a:t>
            </a:r>
          </a:p>
          <a:p>
            <a:pPr marL="457200" lvl="1" indent="0">
              <a:buNone/>
            </a:pPr>
            <a:r>
              <a:rPr lang="en-US" sz="2000" dirty="0" err="1"/>
              <a:t>owner_telephone</a:t>
            </a:r>
            <a:r>
              <a:rPr lang="en-US" sz="2000" dirty="0"/>
              <a:t> VARCHAR(15)     NULL,</a:t>
            </a:r>
          </a:p>
          <a:p>
            <a:pPr marL="457200" lvl="1" indent="0">
              <a:buNone/>
            </a:pPr>
            <a:r>
              <a:rPr lang="en-US" sz="2000" dirty="0" err="1"/>
              <a:t>property_number</a:t>
            </a:r>
            <a:r>
              <a:rPr lang="en-US" sz="2000" dirty="0"/>
              <a:t>  INT                      NOT NULL</a:t>
            </a:r>
          </a:p>
          <a:p>
            <a:pPr marL="457200" lvl="1" indent="0">
              <a:buNone/>
            </a:pPr>
            <a:r>
              <a:rPr lang="en-US" sz="2000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r>
              <a:rPr lang="en-US" sz="2000" b="1" dirty="0"/>
              <a:t>CREATE TABLE Owner (</a:t>
            </a:r>
            <a:r>
              <a:rPr lang="en-US" sz="2000" b="1" dirty="0" err="1"/>
              <a:t>owner_number</a:t>
            </a:r>
            <a:r>
              <a:rPr lang="en-US" sz="2000" b="1" dirty="0"/>
              <a:t> INT NOT NULL, </a:t>
            </a:r>
            <a:r>
              <a:rPr lang="en-US" sz="2000" b="1" dirty="0" err="1"/>
              <a:t>owner_name</a:t>
            </a:r>
            <a:r>
              <a:rPr lang="en-US" sz="2000" b="1" dirty="0"/>
              <a:t> VARCHAR(50) NULL, </a:t>
            </a:r>
            <a:r>
              <a:rPr lang="en-US" sz="2000" b="1" dirty="0" err="1"/>
              <a:t>Owner_address</a:t>
            </a:r>
            <a:r>
              <a:rPr lang="en-US" sz="2000" b="1" dirty="0"/>
              <a:t> VARCHAR(255) NULL, </a:t>
            </a:r>
            <a:r>
              <a:rPr lang="en-US" sz="2000" b="1" dirty="0" err="1"/>
              <a:t>owner_telephone</a:t>
            </a:r>
            <a:r>
              <a:rPr lang="en-US" sz="2000" b="1" dirty="0"/>
              <a:t> VARCHAR(15) NULL, </a:t>
            </a:r>
            <a:r>
              <a:rPr lang="en-US" sz="2000" b="1" dirty="0" err="1"/>
              <a:t>property_number</a:t>
            </a:r>
            <a:r>
              <a:rPr lang="en-US" sz="2000" b="1" dirty="0"/>
              <a:t> INT NOT NULL);</a:t>
            </a:r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69593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Primary and Foreign Keys:</a:t>
            </a:r>
          </a:p>
          <a:p>
            <a:pPr marL="457200" lvl="1" indent="0">
              <a:buNone/>
            </a:pPr>
            <a:r>
              <a:rPr lang="en-US" dirty="0"/>
              <a:t>CREATE TABLE Renter (</a:t>
            </a:r>
          </a:p>
          <a:p>
            <a:pPr marL="457200" lvl="1" indent="0">
              <a:buNone/>
            </a:pPr>
            <a:r>
              <a:rPr lang="en-US" dirty="0" err="1"/>
              <a:t>renter_number</a:t>
            </a:r>
            <a:r>
              <a:rPr lang="en-US" dirty="0"/>
              <a:t>      SERIAL                NOT NULL,</a:t>
            </a:r>
          </a:p>
          <a:p>
            <a:pPr marL="457200" lvl="1" indent="0">
              <a:buNone/>
            </a:pPr>
            <a:r>
              <a:rPr lang="en-US" dirty="0" err="1"/>
              <a:t>renter_name</a:t>
            </a:r>
            <a:r>
              <a:rPr lang="en-US" dirty="0"/>
              <a:t>         VARCHAR(50)     NULL,</a:t>
            </a:r>
          </a:p>
          <a:p>
            <a:pPr marL="457200" lvl="1" indent="0">
              <a:buNone/>
            </a:pPr>
            <a:r>
              <a:rPr lang="en-US" dirty="0" err="1"/>
              <a:t>renter_address</a:t>
            </a:r>
            <a:r>
              <a:rPr lang="en-US" dirty="0"/>
              <a:t>     VARCHAR(255)   NULL,</a:t>
            </a:r>
          </a:p>
          <a:p>
            <a:pPr marL="457200" lvl="1" indent="0">
              <a:buNone/>
            </a:pPr>
            <a:r>
              <a:rPr lang="en-US" dirty="0" err="1"/>
              <a:t>renter_phone</a:t>
            </a:r>
            <a:r>
              <a:rPr lang="en-US" dirty="0"/>
              <a:t>        VARCHAR(15)     NULL,</a:t>
            </a:r>
          </a:p>
          <a:p>
            <a:pPr marL="457200" lvl="1" indent="0">
              <a:buNone/>
            </a:pPr>
            <a:r>
              <a:rPr lang="en-US" dirty="0" err="1"/>
              <a:t>Preferred_type</a:t>
            </a:r>
            <a:r>
              <a:rPr lang="en-US" dirty="0"/>
              <a:t>      VARCHAR(50)     NULL,</a:t>
            </a:r>
          </a:p>
          <a:p>
            <a:pPr marL="457200" lvl="1" indent="0">
              <a:buNone/>
            </a:pPr>
            <a:r>
              <a:rPr lang="en-US" dirty="0" err="1"/>
              <a:t>Maximum_rent</a:t>
            </a:r>
            <a:r>
              <a:rPr lang="en-US" dirty="0"/>
              <a:t>      BIGINT                 NOT NULL,</a:t>
            </a:r>
          </a:p>
          <a:p>
            <a:pPr marL="457200" lvl="1" indent="0">
              <a:buNone/>
            </a:pPr>
            <a:r>
              <a:rPr lang="en-US" dirty="0" err="1"/>
              <a:t>Property_number</a:t>
            </a:r>
            <a:r>
              <a:rPr lang="en-US" dirty="0"/>
              <a:t>  INT		   NULL,</a:t>
            </a:r>
          </a:p>
          <a:p>
            <a:pPr marL="457200" lvl="1" indent="0">
              <a:buNone/>
            </a:pPr>
            <a:r>
              <a:rPr lang="en-US" dirty="0"/>
              <a:t>CONSTRAINT  </a:t>
            </a:r>
            <a:r>
              <a:rPr lang="en-US" dirty="0" err="1"/>
              <a:t>PK_Renter</a:t>
            </a:r>
            <a:r>
              <a:rPr lang="en-US" dirty="0"/>
              <a:t>  PRIMARY KEY(</a:t>
            </a:r>
            <a:r>
              <a:rPr lang="en-US" dirty="0" err="1"/>
              <a:t>renter_number</a:t>
            </a:r>
            <a:r>
              <a:rPr lang="en-US" dirty="0"/>
              <a:t>)</a:t>
            </a:r>
          </a:p>
          <a:p>
            <a:pPr marL="457200" lvl="1" indent="0">
              <a:buNone/>
            </a:pP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ED3612-0710-0F22-CDE2-677A7131E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9327" y="1448790"/>
            <a:ext cx="3944454" cy="244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8603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SQL Primary and Foreign Keys:</a:t>
            </a:r>
          </a:p>
          <a:p>
            <a:pPr marL="457200" lvl="1" indent="0">
              <a:buNone/>
            </a:pPr>
            <a:r>
              <a:rPr lang="en-US" dirty="0"/>
              <a:t>CREATE TABLE Renter (</a:t>
            </a:r>
          </a:p>
          <a:p>
            <a:pPr marL="457200" lvl="1" indent="0">
              <a:buNone/>
            </a:pPr>
            <a:r>
              <a:rPr lang="en-US" dirty="0" err="1"/>
              <a:t>renter_number</a:t>
            </a:r>
            <a:r>
              <a:rPr lang="en-US" dirty="0"/>
              <a:t>      SERIAL                NOT NULL,</a:t>
            </a:r>
          </a:p>
          <a:p>
            <a:pPr marL="457200" lvl="1" indent="0">
              <a:buNone/>
            </a:pPr>
            <a:r>
              <a:rPr lang="en-US" dirty="0" err="1"/>
              <a:t>renter_name</a:t>
            </a:r>
            <a:r>
              <a:rPr lang="en-US" dirty="0"/>
              <a:t>         VARCHAR(50)     NULL,</a:t>
            </a:r>
          </a:p>
          <a:p>
            <a:pPr marL="457200" lvl="1" indent="0">
              <a:buNone/>
            </a:pPr>
            <a:r>
              <a:rPr lang="en-US" dirty="0" err="1"/>
              <a:t>renter_address</a:t>
            </a:r>
            <a:r>
              <a:rPr lang="en-US" dirty="0"/>
              <a:t>     VARCHAR(255)   NULL,</a:t>
            </a:r>
          </a:p>
          <a:p>
            <a:pPr marL="457200" lvl="1" indent="0">
              <a:buNone/>
            </a:pPr>
            <a:r>
              <a:rPr lang="en-US" dirty="0" err="1"/>
              <a:t>renter_phone</a:t>
            </a:r>
            <a:r>
              <a:rPr lang="en-US" dirty="0"/>
              <a:t>        VARCHAR(15)     NULL,</a:t>
            </a:r>
          </a:p>
          <a:p>
            <a:pPr marL="457200" lvl="1" indent="0">
              <a:buNone/>
            </a:pPr>
            <a:r>
              <a:rPr lang="en-US" dirty="0" err="1"/>
              <a:t>Preferred_type</a:t>
            </a:r>
            <a:r>
              <a:rPr lang="en-US" dirty="0"/>
              <a:t>      VARCHAR(50)     NULL,</a:t>
            </a:r>
          </a:p>
          <a:p>
            <a:pPr marL="457200" lvl="1" indent="0">
              <a:buNone/>
            </a:pPr>
            <a:r>
              <a:rPr lang="en-US" dirty="0" err="1"/>
              <a:t>Maximum_rent</a:t>
            </a:r>
            <a:r>
              <a:rPr lang="en-US" dirty="0"/>
              <a:t>      BIGINT                 NOT NULL,</a:t>
            </a:r>
          </a:p>
          <a:p>
            <a:pPr marL="457200" lvl="1" indent="0">
              <a:buNone/>
            </a:pPr>
            <a:r>
              <a:rPr lang="en-US" dirty="0" err="1"/>
              <a:t>Property_number</a:t>
            </a:r>
            <a:r>
              <a:rPr lang="en-US" dirty="0"/>
              <a:t>  INT		   NULL,</a:t>
            </a:r>
          </a:p>
          <a:p>
            <a:pPr marL="457200" lvl="1" indent="0">
              <a:buNone/>
            </a:pPr>
            <a:r>
              <a:rPr lang="en-US" dirty="0"/>
              <a:t>CONSTRAINT  </a:t>
            </a:r>
            <a:r>
              <a:rPr lang="en-US" dirty="0" err="1"/>
              <a:t>PK_Renter</a:t>
            </a:r>
            <a:r>
              <a:rPr lang="en-US" dirty="0"/>
              <a:t>  PRIMARY KEY(</a:t>
            </a:r>
            <a:r>
              <a:rPr lang="en-US" dirty="0" err="1"/>
              <a:t>renter_number</a:t>
            </a:r>
            <a:r>
              <a:rPr lang="en-US" dirty="0"/>
              <a:t>),</a:t>
            </a:r>
          </a:p>
          <a:p>
            <a:pPr marL="457200" lvl="1" indent="0">
              <a:buNone/>
            </a:pPr>
            <a:r>
              <a:rPr lang="en-US" dirty="0"/>
              <a:t>CONSTRAINT </a:t>
            </a:r>
            <a:r>
              <a:rPr lang="en-US" dirty="0" err="1"/>
              <a:t>FK_Property</a:t>
            </a:r>
            <a:r>
              <a:rPr lang="en-US" dirty="0"/>
              <a:t> FOREIGN KEY(</a:t>
            </a:r>
            <a:r>
              <a:rPr lang="en-US" dirty="0" err="1"/>
              <a:t>property_number</a:t>
            </a:r>
            <a:r>
              <a:rPr lang="en-US" dirty="0"/>
              <a:t>) REFERENCES Property(</a:t>
            </a:r>
            <a:r>
              <a:rPr lang="en-US" dirty="0" err="1"/>
              <a:t>property_number</a:t>
            </a:r>
            <a:r>
              <a:rPr lang="en-US" dirty="0"/>
              <a:t>)</a:t>
            </a:r>
          </a:p>
          <a:p>
            <a:pPr marL="457200" lvl="1" indent="0">
              <a:buNone/>
            </a:pP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ED3612-0710-0F22-CDE2-677A7131E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9327" y="1448790"/>
            <a:ext cx="3944454" cy="244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336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Create 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8166"/>
            <a:ext cx="11481847" cy="425136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Create the Owner table from the first example.</a:t>
            </a:r>
          </a:p>
          <a:p>
            <a:r>
              <a:rPr lang="en-US" dirty="0"/>
              <a:t>Create the Property table using SQL / DDL and include the Primary Key and Foreign Key, and set the PK to SERIAL. Use the relation below to build your SQL query.</a:t>
            </a: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r>
              <a:rPr lang="en-US" dirty="0"/>
              <a:t>Now create the Renter table from the previous slide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A142DD-45D8-82ED-E35A-0C054AB81C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124" y="2805505"/>
            <a:ext cx="8076305" cy="2138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870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Composite Keys:</a:t>
            </a:r>
          </a:p>
          <a:p>
            <a:endParaRPr lang="en-US" dirty="0"/>
          </a:p>
          <a:p>
            <a:pPr marL="457200" lvl="1" indent="0">
              <a:buNone/>
            </a:pPr>
            <a:r>
              <a:rPr lang="en-US" dirty="0"/>
              <a:t>CREATE TABLE </a:t>
            </a:r>
            <a:r>
              <a:rPr lang="en-US" dirty="0" err="1"/>
              <a:t>Flight_Date</a:t>
            </a:r>
            <a:r>
              <a:rPr lang="en-US" dirty="0"/>
              <a:t> (</a:t>
            </a:r>
          </a:p>
          <a:p>
            <a:pPr marL="457200" lvl="1" indent="0">
              <a:buNone/>
            </a:pPr>
            <a:r>
              <a:rPr lang="en-US" dirty="0" err="1"/>
              <a:t>flight_number</a:t>
            </a:r>
            <a:r>
              <a:rPr lang="en-US" dirty="0"/>
              <a:t>      VARCHAR(8)       NOT NULL,</a:t>
            </a:r>
          </a:p>
          <a:p>
            <a:pPr marL="457200" lvl="1" indent="0">
              <a:buNone/>
            </a:pPr>
            <a:r>
              <a:rPr lang="en-US" dirty="0" err="1"/>
              <a:t>flight_date</a:t>
            </a:r>
            <a:r>
              <a:rPr lang="en-US" dirty="0"/>
              <a:t>            VARCHAR(10)     NOT NULL,</a:t>
            </a:r>
          </a:p>
          <a:p>
            <a:pPr marL="457200" lvl="1" indent="0">
              <a:buNone/>
            </a:pPr>
            <a:r>
              <a:rPr lang="en-US" dirty="0" err="1"/>
              <a:t>pilot_name</a:t>
            </a:r>
            <a:r>
              <a:rPr lang="en-US" dirty="0"/>
              <a:t>            VARCHAR(50)    NULL,</a:t>
            </a:r>
          </a:p>
          <a:p>
            <a:pPr marL="457200" lvl="1" indent="0">
              <a:buNone/>
            </a:pPr>
            <a:r>
              <a:rPr lang="en-US" dirty="0"/>
              <a:t>CONSTRAINT  </a:t>
            </a:r>
            <a:r>
              <a:rPr lang="en-US" dirty="0" err="1"/>
              <a:t>PK_Flight_Date</a:t>
            </a:r>
            <a:r>
              <a:rPr lang="en-US" dirty="0"/>
              <a:t>  PRIMARY KEY(</a:t>
            </a:r>
            <a:r>
              <a:rPr lang="en-US" dirty="0" err="1"/>
              <a:t>flight_number</a:t>
            </a:r>
            <a:r>
              <a:rPr lang="en-US" dirty="0"/>
              <a:t>, </a:t>
            </a:r>
            <a:r>
              <a:rPr lang="en-US" dirty="0" err="1"/>
              <a:t>flight_date</a:t>
            </a:r>
            <a:r>
              <a:rPr lang="en-US" dirty="0"/>
              <a:t>),</a:t>
            </a:r>
          </a:p>
          <a:p>
            <a:pPr marL="457200" lvl="1" indent="0">
              <a:buNone/>
            </a:pPr>
            <a:r>
              <a:rPr lang="en-US" dirty="0"/>
              <a:t>CONSTRAINT </a:t>
            </a:r>
            <a:r>
              <a:rPr lang="en-US" dirty="0" err="1"/>
              <a:t>FK_Flight_Date_Flight</a:t>
            </a:r>
            <a:r>
              <a:rPr lang="en-US" dirty="0"/>
              <a:t> FOREIGN KEY(</a:t>
            </a:r>
            <a:r>
              <a:rPr lang="en-US" dirty="0" err="1"/>
              <a:t>flight_number</a:t>
            </a:r>
            <a:r>
              <a:rPr lang="en-US" dirty="0"/>
              <a:t>)</a:t>
            </a:r>
          </a:p>
          <a:p>
            <a:pPr marL="457200" lvl="1" indent="0">
              <a:buNone/>
            </a:pPr>
            <a:r>
              <a:rPr lang="en-US" dirty="0"/>
              <a:t>	REFERENCES Flight(</a:t>
            </a:r>
            <a:r>
              <a:rPr lang="en-US" dirty="0" err="1"/>
              <a:t>flight_number</a:t>
            </a:r>
            <a:r>
              <a:rPr lang="en-US" dirty="0"/>
              <a:t>)</a:t>
            </a:r>
          </a:p>
          <a:p>
            <a:pPr marL="457200" lvl="1" indent="0">
              <a:buNone/>
            </a:pP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62690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SQL </a:t>
            </a:r>
            <a:r>
              <a:rPr lang="en-US" b="1" dirty="0"/>
              <a:t>CASCADE</a:t>
            </a:r>
            <a:r>
              <a:rPr lang="en-US" dirty="0"/>
              <a:t> Command:</a:t>
            </a:r>
          </a:p>
          <a:p>
            <a:pPr marL="457200" lvl="1" indent="0">
              <a:buNone/>
            </a:pPr>
            <a:r>
              <a:rPr lang="en-US" dirty="0"/>
              <a:t>CREATE TABLE Renter (</a:t>
            </a:r>
          </a:p>
          <a:p>
            <a:pPr marL="457200" lvl="1" indent="0">
              <a:buNone/>
            </a:pPr>
            <a:r>
              <a:rPr lang="en-US" dirty="0" err="1"/>
              <a:t>renter_number</a:t>
            </a:r>
            <a:r>
              <a:rPr lang="en-US" dirty="0"/>
              <a:t>      SERIAL                NOT NULL,</a:t>
            </a:r>
          </a:p>
          <a:p>
            <a:pPr marL="457200" lvl="1" indent="0">
              <a:buNone/>
            </a:pPr>
            <a:r>
              <a:rPr lang="en-US" dirty="0" err="1"/>
              <a:t>renter_name</a:t>
            </a:r>
            <a:r>
              <a:rPr lang="en-US" dirty="0"/>
              <a:t>         VARCHAR(50)     NULL,</a:t>
            </a:r>
          </a:p>
          <a:p>
            <a:pPr marL="457200" lvl="1" indent="0">
              <a:buNone/>
            </a:pPr>
            <a:r>
              <a:rPr lang="en-US" dirty="0" err="1"/>
              <a:t>renter_address</a:t>
            </a:r>
            <a:r>
              <a:rPr lang="en-US" dirty="0"/>
              <a:t>     VARCHAR(255)   NULL,</a:t>
            </a:r>
          </a:p>
          <a:p>
            <a:pPr marL="457200" lvl="1" indent="0">
              <a:buNone/>
            </a:pPr>
            <a:r>
              <a:rPr lang="en-US" dirty="0" err="1"/>
              <a:t>renter_phone</a:t>
            </a:r>
            <a:r>
              <a:rPr lang="en-US" dirty="0"/>
              <a:t>        VARCHAR(15)     NULL,</a:t>
            </a:r>
          </a:p>
          <a:p>
            <a:pPr marL="457200" lvl="1" indent="0">
              <a:buNone/>
            </a:pPr>
            <a:r>
              <a:rPr lang="en-US" dirty="0" err="1"/>
              <a:t>Preferred_type</a:t>
            </a:r>
            <a:r>
              <a:rPr lang="en-US" dirty="0"/>
              <a:t>      VARCHAR(50)     NULL,</a:t>
            </a:r>
          </a:p>
          <a:p>
            <a:pPr marL="457200" lvl="1" indent="0">
              <a:buNone/>
            </a:pPr>
            <a:r>
              <a:rPr lang="en-US" dirty="0" err="1"/>
              <a:t>Maximum_rent</a:t>
            </a:r>
            <a:r>
              <a:rPr lang="en-US" dirty="0"/>
              <a:t>      BIGINT                 NOT NULL,</a:t>
            </a:r>
          </a:p>
          <a:p>
            <a:pPr marL="457200" lvl="1" indent="0">
              <a:buNone/>
            </a:pPr>
            <a:r>
              <a:rPr lang="en-US" dirty="0" err="1"/>
              <a:t>Property_number</a:t>
            </a:r>
            <a:r>
              <a:rPr lang="en-US" dirty="0"/>
              <a:t>  INT		   NULL,</a:t>
            </a:r>
          </a:p>
          <a:p>
            <a:pPr marL="457200" lvl="1" indent="0">
              <a:buNone/>
            </a:pPr>
            <a:r>
              <a:rPr lang="en-US" dirty="0"/>
              <a:t>CONSTRAINT  </a:t>
            </a:r>
            <a:r>
              <a:rPr lang="en-US" dirty="0" err="1"/>
              <a:t>PK_Renter</a:t>
            </a:r>
            <a:r>
              <a:rPr lang="en-US" dirty="0"/>
              <a:t>  PRIMARY KEY(</a:t>
            </a:r>
            <a:r>
              <a:rPr lang="en-US" dirty="0" err="1"/>
              <a:t>renter_number</a:t>
            </a:r>
            <a:r>
              <a:rPr lang="en-US" dirty="0"/>
              <a:t>),</a:t>
            </a:r>
          </a:p>
          <a:p>
            <a:pPr marL="457200" lvl="1" indent="0">
              <a:buNone/>
            </a:pPr>
            <a:r>
              <a:rPr lang="en-US" dirty="0"/>
              <a:t>CONSTRAINT </a:t>
            </a:r>
            <a:r>
              <a:rPr lang="en-US" dirty="0" err="1"/>
              <a:t>FK_Property</a:t>
            </a:r>
            <a:r>
              <a:rPr lang="en-US" dirty="0"/>
              <a:t> FOREIGN KEY(</a:t>
            </a:r>
            <a:r>
              <a:rPr lang="en-US" dirty="0" err="1"/>
              <a:t>property_number</a:t>
            </a:r>
            <a:r>
              <a:rPr lang="en-US" dirty="0"/>
              <a:t>) REFERENCES Property(</a:t>
            </a:r>
            <a:r>
              <a:rPr lang="en-US" dirty="0" err="1"/>
              <a:t>property_number</a:t>
            </a:r>
            <a:r>
              <a:rPr lang="en-US" dirty="0"/>
              <a:t>)  </a:t>
            </a:r>
            <a:r>
              <a:rPr lang="en-US" b="1" dirty="0"/>
              <a:t>ON UPDATE CASCADE</a:t>
            </a:r>
          </a:p>
          <a:p>
            <a:pPr marL="457200" lvl="1" indent="0">
              <a:buNone/>
            </a:pP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sz="14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ED3612-0710-0F22-CDE2-677A7131E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9327" y="1448790"/>
            <a:ext cx="3944454" cy="244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2162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Alter Table Command:</a:t>
            </a:r>
          </a:p>
          <a:p>
            <a:pPr lvl="1"/>
            <a:r>
              <a:rPr lang="en-US" b="1" dirty="0"/>
              <a:t>To add a constraint to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ALTER TABLE Owner</a:t>
            </a:r>
          </a:p>
          <a:p>
            <a:pPr marL="457200" lvl="1" indent="0">
              <a:buNone/>
            </a:pPr>
            <a:r>
              <a:rPr lang="en-US" sz="1400" dirty="0"/>
              <a:t>	</a:t>
            </a:r>
            <a:r>
              <a:rPr lang="en-US" dirty="0"/>
              <a:t>ADD CONSTRAINT </a:t>
            </a:r>
            <a:r>
              <a:rPr lang="en-US" dirty="0" err="1"/>
              <a:t>PK_Owner</a:t>
            </a:r>
            <a:r>
              <a:rPr lang="en-US" dirty="0"/>
              <a:t>  PRIMARY KEY(</a:t>
            </a:r>
            <a:r>
              <a:rPr lang="en-US" dirty="0" err="1"/>
              <a:t>owner_number</a:t>
            </a:r>
            <a:r>
              <a:rPr lang="en-US" dirty="0"/>
              <a:t>);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b="1" dirty="0"/>
              <a:t>To remove the constraint from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ALTER TABLE Owner</a:t>
            </a:r>
          </a:p>
          <a:p>
            <a:pPr marL="457200" lvl="1" indent="0">
              <a:buNone/>
            </a:pPr>
            <a:r>
              <a:rPr lang="en-US" dirty="0"/>
              <a:t>	DROP CONSTRAINT </a:t>
            </a:r>
            <a:r>
              <a:rPr lang="en-US" dirty="0" err="1"/>
              <a:t>PK_Owner</a:t>
            </a:r>
            <a:r>
              <a:rPr lang="en-US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900985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Alter Table Command:</a:t>
            </a:r>
          </a:p>
          <a:p>
            <a:pPr lvl="1"/>
            <a:r>
              <a:rPr lang="en-US" b="1" dirty="0"/>
              <a:t>To add a column to Property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ALTER TABLE  Property  ADD </a:t>
            </a:r>
            <a:r>
              <a:rPr lang="en-US" dirty="0" err="1"/>
              <a:t>rent_start_date</a:t>
            </a:r>
            <a:r>
              <a:rPr lang="en-US" dirty="0"/>
              <a:t>  VARCHAR(10)  NULL;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b="1" dirty="0"/>
              <a:t>To remove the column from Property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ALTER TABLE Property</a:t>
            </a:r>
          </a:p>
          <a:p>
            <a:pPr marL="457200" lvl="1" indent="0">
              <a:buNone/>
            </a:pPr>
            <a:r>
              <a:rPr lang="en-US" dirty="0"/>
              <a:t>	DROP </a:t>
            </a:r>
            <a:r>
              <a:rPr lang="en-US" dirty="0" err="1"/>
              <a:t>rent_start_date</a:t>
            </a:r>
            <a:r>
              <a:rPr lang="en-US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88233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Drop Table Command:</a:t>
            </a:r>
          </a:p>
          <a:p>
            <a:pPr lvl="1"/>
            <a:r>
              <a:rPr lang="en-US" dirty="0"/>
              <a:t>To delete / drop the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b="1" dirty="0"/>
              <a:t>DROP TABLE 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A4EC44-ED4A-229B-E359-5E9B793971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1865" y="2993400"/>
            <a:ext cx="6969248" cy="2415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385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Truncate Table Command:</a:t>
            </a:r>
          </a:p>
          <a:p>
            <a:pPr lvl="1"/>
            <a:r>
              <a:rPr lang="en-US" dirty="0"/>
              <a:t>To delete all records from the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b="1" dirty="0"/>
              <a:t>TRUNCATE TABLE 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A4EC44-ED4A-229B-E359-5E9B793971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372233" y="2993400"/>
            <a:ext cx="6428512" cy="2415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37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Comment Command:</a:t>
            </a:r>
          </a:p>
          <a:p>
            <a:pPr lvl="1"/>
            <a:r>
              <a:rPr lang="en-US" dirty="0"/>
              <a:t>To ad a comment to the Owner table: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b="1" dirty="0"/>
              <a:t>COMMENT ON TABLE Owner IS ‘This table links to the property table’;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0AA387-58FE-FD8F-F2D1-8E927FE90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5366" y="3370575"/>
            <a:ext cx="4467849" cy="2038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0438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CHECK Constraint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CHECK constraint:</a:t>
            </a:r>
          </a:p>
          <a:p>
            <a:pPr lvl="1"/>
            <a:r>
              <a:rPr lang="en-US" dirty="0"/>
              <a:t>A check constraint allows us to enforce conditions to an attribute.</a:t>
            </a:r>
          </a:p>
          <a:p>
            <a:pPr marL="742950" lvl="1" indent="-285750"/>
            <a:r>
              <a:rPr lang="en-US" dirty="0"/>
              <a:t>Clause symbols can be used as with most programming languages to ensure the condition:</a:t>
            </a:r>
          </a:p>
          <a:p>
            <a:pPr marL="914400" lvl="2" indent="0" algn="ctr">
              <a:buNone/>
            </a:pPr>
            <a:r>
              <a:rPr lang="en-US" sz="2400" b="1" dirty="0"/>
              <a:t>= - </a:t>
            </a:r>
            <a:r>
              <a:rPr lang="en-US" sz="2400" dirty="0"/>
              <a:t>Equal to</a:t>
            </a:r>
            <a:r>
              <a:rPr lang="en-US" sz="2400" b="1" dirty="0"/>
              <a:t>			&lt;= - </a:t>
            </a:r>
            <a:r>
              <a:rPr lang="en-US" sz="2400" dirty="0"/>
              <a:t>Less than or equal to</a:t>
            </a:r>
          </a:p>
          <a:p>
            <a:pPr marL="914400" lvl="2" indent="0" algn="ctr">
              <a:buNone/>
            </a:pPr>
            <a:r>
              <a:rPr lang="en-US" sz="2400" b="1" dirty="0"/>
              <a:t>&lt; - </a:t>
            </a:r>
            <a:r>
              <a:rPr lang="en-US" sz="2400" dirty="0"/>
              <a:t>Less than</a:t>
            </a:r>
            <a:r>
              <a:rPr lang="en-US" sz="2400" b="1" dirty="0"/>
              <a:t>			&gt;= - </a:t>
            </a:r>
            <a:r>
              <a:rPr lang="en-US" sz="2400" dirty="0"/>
              <a:t>Greater than or equal to</a:t>
            </a:r>
          </a:p>
          <a:p>
            <a:pPr marL="914400" lvl="2" indent="0" algn="ctr">
              <a:buNone/>
            </a:pPr>
            <a:r>
              <a:rPr lang="en-US" sz="2400" b="1" dirty="0"/>
              <a:t>&gt; - </a:t>
            </a:r>
            <a:r>
              <a:rPr lang="en-US" sz="2400" dirty="0"/>
              <a:t>Greater than</a:t>
            </a:r>
            <a:r>
              <a:rPr lang="en-US" sz="2400" b="1" dirty="0"/>
              <a:t>  				!= - </a:t>
            </a:r>
            <a:r>
              <a:rPr lang="en-US" sz="2400" dirty="0"/>
              <a:t>Not equal to</a:t>
            </a:r>
            <a:endParaRPr lang="en-GB" sz="2400" dirty="0"/>
          </a:p>
          <a:p>
            <a:pPr lvl="1"/>
            <a:r>
              <a:rPr lang="en-US" sz="2800" dirty="0"/>
              <a:t>We constrain a value to a check like this:</a:t>
            </a:r>
          </a:p>
          <a:p>
            <a:pPr marL="914400" lvl="2" indent="0">
              <a:buNone/>
            </a:pPr>
            <a:r>
              <a:rPr lang="en-US" sz="2800" dirty="0"/>
              <a:t>ALTER TABLE Student</a:t>
            </a:r>
          </a:p>
          <a:p>
            <a:pPr marL="914400" lvl="2" indent="0">
              <a:buNone/>
            </a:pPr>
            <a:r>
              <a:rPr lang="en-US" sz="2800" dirty="0"/>
              <a:t>	ADD CONSTRAINT </a:t>
            </a:r>
            <a:r>
              <a:rPr lang="en-US" sz="2800" dirty="0" err="1"/>
              <a:t>CHK_student_age</a:t>
            </a:r>
            <a:r>
              <a:rPr lang="en-US" sz="2800" dirty="0"/>
              <a:t> CHECK (</a:t>
            </a:r>
            <a:r>
              <a:rPr lang="en-US" sz="2800" dirty="0" err="1"/>
              <a:t>student_age</a:t>
            </a:r>
            <a:r>
              <a:rPr lang="en-US" sz="2800" dirty="0"/>
              <a:t> &gt; 18);</a:t>
            </a: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751209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DDL CHECK Constraint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We constrain a value to a check like this:</a:t>
            </a:r>
          </a:p>
          <a:p>
            <a:pPr lvl="1"/>
            <a:endParaRPr lang="en-US" sz="2800" dirty="0"/>
          </a:p>
          <a:p>
            <a:pPr marL="914400" lvl="2" indent="0">
              <a:buNone/>
            </a:pPr>
            <a:r>
              <a:rPr lang="en-US" sz="2800" dirty="0"/>
              <a:t>ALTER TABLE Student</a:t>
            </a:r>
          </a:p>
          <a:p>
            <a:pPr marL="914400" lvl="2" indent="0">
              <a:buNone/>
            </a:pPr>
            <a:r>
              <a:rPr lang="en-US" sz="2800" dirty="0"/>
              <a:t>	ADD CONSTRAINT </a:t>
            </a:r>
            <a:r>
              <a:rPr lang="en-US" sz="2800" dirty="0" err="1"/>
              <a:t>CHK_student_age</a:t>
            </a:r>
            <a:r>
              <a:rPr lang="en-US" sz="2800" dirty="0"/>
              <a:t> CHECK (</a:t>
            </a:r>
            <a:r>
              <a:rPr lang="en-US" sz="2800" dirty="0" err="1"/>
              <a:t>student_age</a:t>
            </a:r>
            <a:r>
              <a:rPr lang="en-US" sz="2800" dirty="0"/>
              <a:t> &gt; 18);</a:t>
            </a: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914400" lvl="2" indent="0">
              <a:buNone/>
            </a:pPr>
            <a:r>
              <a:rPr lang="en-US" sz="2800" dirty="0"/>
              <a:t>ALTER TABLE Student</a:t>
            </a:r>
          </a:p>
          <a:p>
            <a:pPr marL="914400" lvl="2" indent="0">
              <a:buNone/>
            </a:pPr>
            <a:r>
              <a:rPr lang="en-US" sz="2800" dirty="0"/>
              <a:t>	ADD CONSTRAINT </a:t>
            </a:r>
            <a:r>
              <a:rPr lang="en-US" sz="2800" dirty="0" err="1"/>
              <a:t>CHK_start_date</a:t>
            </a:r>
            <a:endParaRPr lang="en-US" sz="2800" dirty="0"/>
          </a:p>
          <a:p>
            <a:pPr marL="914400" lvl="2" indent="0">
              <a:buNone/>
            </a:pPr>
            <a:r>
              <a:rPr lang="en-US" sz="2800" dirty="0"/>
              <a:t>		CHECK (</a:t>
            </a:r>
            <a:r>
              <a:rPr lang="en-US" sz="2800" dirty="0" err="1"/>
              <a:t>start_date</a:t>
            </a:r>
            <a:r>
              <a:rPr lang="en-US" sz="2800" dirty="0"/>
              <a:t> &gt; </a:t>
            </a:r>
            <a:r>
              <a:rPr lang="en-US" sz="2800" dirty="0" err="1"/>
              <a:t>enrolment_date</a:t>
            </a:r>
            <a:r>
              <a:rPr lang="en-US" sz="2800" dirty="0"/>
              <a:t>);</a:t>
            </a:r>
          </a:p>
          <a:p>
            <a:pPr marL="914400" lvl="2" indent="0">
              <a:buNone/>
            </a:pPr>
            <a:endParaRPr lang="en-US" sz="28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09834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Key Words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US" dirty="0"/>
              <a:t>Keywords are:</a:t>
            </a:r>
          </a:p>
          <a:p>
            <a:pPr lvl="1"/>
            <a:r>
              <a:rPr lang="en-US" sz="2800" b="1" dirty="0"/>
              <a:t>INSERT</a:t>
            </a:r>
          </a:p>
          <a:p>
            <a:pPr lvl="2"/>
            <a:r>
              <a:rPr lang="en-US" sz="2400" dirty="0"/>
              <a:t>Used to add (</a:t>
            </a:r>
            <a:r>
              <a:rPr lang="en-US" sz="2400" b="1" dirty="0"/>
              <a:t>C</a:t>
            </a:r>
            <a:r>
              <a:rPr lang="en-US" sz="2400" dirty="0"/>
              <a:t>reate) new </a:t>
            </a:r>
            <a:r>
              <a:rPr lang="en-US" sz="2400" b="1" dirty="0"/>
              <a:t>VALUES</a:t>
            </a:r>
            <a:r>
              <a:rPr lang="en-US" sz="2400" dirty="0"/>
              <a:t> into existing database objects (tables).</a:t>
            </a:r>
          </a:p>
          <a:p>
            <a:pPr lvl="1"/>
            <a:r>
              <a:rPr lang="en-US" sz="2800" b="1" dirty="0"/>
              <a:t>SELECT</a:t>
            </a:r>
          </a:p>
          <a:p>
            <a:pPr lvl="2"/>
            <a:r>
              <a:rPr lang="en-US" sz="2400" dirty="0"/>
              <a:t>Used to choose (</a:t>
            </a:r>
            <a:r>
              <a:rPr lang="en-US" sz="2400" b="1" dirty="0"/>
              <a:t>R</a:t>
            </a:r>
            <a:r>
              <a:rPr lang="en-US" sz="2400" dirty="0"/>
              <a:t>ead) the data to retrieve </a:t>
            </a:r>
            <a:r>
              <a:rPr lang="en-US" sz="2400" b="1" dirty="0"/>
              <a:t>FROM </a:t>
            </a:r>
            <a:r>
              <a:rPr lang="en-US" sz="2400" dirty="0"/>
              <a:t>the desired tables.</a:t>
            </a:r>
          </a:p>
          <a:p>
            <a:pPr lvl="1"/>
            <a:r>
              <a:rPr lang="en-US" sz="2800" b="1" dirty="0"/>
              <a:t>UPDATE</a:t>
            </a:r>
          </a:p>
          <a:p>
            <a:pPr lvl="2"/>
            <a:r>
              <a:rPr lang="en-US" sz="2400" dirty="0"/>
              <a:t>Used to modify (</a:t>
            </a:r>
            <a:r>
              <a:rPr lang="en-US" sz="2400" b="1" dirty="0"/>
              <a:t>U</a:t>
            </a:r>
            <a:r>
              <a:rPr lang="en-US" sz="2400" dirty="0"/>
              <a:t>pdate) specific existing records in a table.</a:t>
            </a:r>
          </a:p>
          <a:p>
            <a:pPr lvl="1"/>
            <a:r>
              <a:rPr lang="en-US" sz="2800" b="1" dirty="0"/>
              <a:t>DELETE</a:t>
            </a:r>
          </a:p>
          <a:p>
            <a:pPr lvl="2"/>
            <a:r>
              <a:rPr lang="en-US" sz="2400" dirty="0"/>
              <a:t>Used to remove (</a:t>
            </a:r>
            <a:r>
              <a:rPr lang="en-US" sz="2400" b="1" dirty="0"/>
              <a:t>D</a:t>
            </a:r>
            <a:r>
              <a:rPr lang="en-US" sz="2400" dirty="0"/>
              <a:t>elete) specific existing records from a table.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0838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sz="2400" b="1" dirty="0"/>
              <a:t>This will just read </a:t>
            </a:r>
            <a:r>
              <a:rPr lang="en-US" sz="2400" b="1" dirty="0" err="1"/>
              <a:t>owner_name</a:t>
            </a:r>
            <a:r>
              <a:rPr lang="en-US" sz="2400" b="1" dirty="0"/>
              <a:t> for every occurrence.</a:t>
            </a:r>
          </a:p>
          <a:p>
            <a:pPr marL="457200" lvl="1" indent="0">
              <a:buNone/>
            </a:pPr>
            <a:r>
              <a:rPr lang="en-US" sz="2400" dirty="0"/>
              <a:t>	SELECT </a:t>
            </a:r>
            <a:r>
              <a:rPr lang="en-US" sz="2400" dirty="0" err="1"/>
              <a:t>owner_name</a:t>
            </a:r>
            <a:r>
              <a:rPr lang="en-US" sz="2400" dirty="0"/>
              <a:t> FROM Owner;</a:t>
            </a:r>
          </a:p>
          <a:p>
            <a:pPr marL="457200" lvl="1" indent="0">
              <a:buNone/>
            </a:pPr>
            <a:endParaRPr lang="en-US" sz="1000" dirty="0"/>
          </a:p>
          <a:p>
            <a:pPr lvl="1"/>
            <a:r>
              <a:rPr lang="en-US" b="1" dirty="0"/>
              <a:t>This will read the owner-name and </a:t>
            </a:r>
            <a:r>
              <a:rPr lang="en-US" b="1" dirty="0" err="1"/>
              <a:t>owner_telephone</a:t>
            </a:r>
            <a:r>
              <a:rPr lang="en-US" b="1" dirty="0"/>
              <a:t> data:</a:t>
            </a:r>
            <a:endParaRPr lang="en-US" sz="1050" b="1" dirty="0"/>
          </a:p>
          <a:p>
            <a:pPr marL="457200" lvl="1" indent="0">
              <a:buNone/>
            </a:pPr>
            <a:r>
              <a:rPr lang="en-US" dirty="0"/>
              <a:t>	SELECT </a:t>
            </a:r>
            <a:r>
              <a:rPr lang="en-US" dirty="0" err="1"/>
              <a:t>owner_name</a:t>
            </a:r>
            <a:r>
              <a:rPr lang="en-US" dirty="0"/>
              <a:t>, </a:t>
            </a:r>
            <a:r>
              <a:rPr lang="en-US" dirty="0" err="1"/>
              <a:t>owner_telephone</a:t>
            </a:r>
            <a:r>
              <a:rPr lang="en-US" dirty="0"/>
              <a:t> FROM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361253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lvl="1"/>
            <a:r>
              <a:rPr lang="en-US" b="1" dirty="0"/>
              <a:t>This will read all attributes from  only the occurrence with </a:t>
            </a:r>
            <a:r>
              <a:rPr lang="en-US" b="1" dirty="0" err="1"/>
              <a:t>owner_number</a:t>
            </a:r>
            <a:r>
              <a:rPr lang="en-US" b="1" dirty="0"/>
              <a:t> 4 – i.e. Phoebe’s: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sz="2400" dirty="0"/>
              <a:t>SELECT </a:t>
            </a:r>
            <a:r>
              <a:rPr lang="en-US" sz="2400" dirty="0" err="1"/>
              <a:t>owner_name</a:t>
            </a:r>
            <a:endParaRPr lang="en-US" dirty="0"/>
          </a:p>
          <a:p>
            <a:pPr marL="457200" lvl="1" indent="0">
              <a:buNone/>
            </a:pPr>
            <a:r>
              <a:rPr lang="en-US" sz="2400" dirty="0"/>
              <a:t>	FROM Owner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owner_number</a:t>
            </a:r>
            <a:r>
              <a:rPr lang="en-US" dirty="0"/>
              <a:t> = 4</a:t>
            </a:r>
            <a:r>
              <a:rPr lang="en-US" sz="2400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083406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INSERT INTO Command:</a:t>
            </a:r>
          </a:p>
          <a:p>
            <a:pPr lvl="1"/>
            <a:r>
              <a:rPr lang="en-US" dirty="0"/>
              <a:t>To insert data values into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r>
              <a:rPr lang="en-US" dirty="0"/>
              <a:t>INSERT INTO Owner (</a:t>
            </a:r>
            <a:r>
              <a:rPr lang="en-US" dirty="0" err="1"/>
              <a:t>owner_number</a:t>
            </a:r>
            <a:r>
              <a:rPr lang="en-US" dirty="0"/>
              <a:t>, </a:t>
            </a:r>
            <a:r>
              <a:rPr lang="en-US" dirty="0" err="1"/>
              <a:t>owner_name</a:t>
            </a:r>
            <a:r>
              <a:rPr lang="en-US" dirty="0"/>
              <a:t>, </a:t>
            </a:r>
            <a:r>
              <a:rPr lang="en-US" dirty="0" err="1"/>
              <a:t>owner_address</a:t>
            </a:r>
            <a:r>
              <a:rPr lang="en-US" dirty="0"/>
              <a:t>, </a:t>
            </a:r>
            <a:r>
              <a:rPr lang="en-US" dirty="0" err="1"/>
              <a:t>owner_telephone</a:t>
            </a:r>
            <a:r>
              <a:rPr lang="en-US" dirty="0"/>
              <a:t>, </a:t>
            </a:r>
            <a:r>
              <a:rPr lang="en-US" dirty="0" err="1"/>
              <a:t>property_number</a:t>
            </a:r>
            <a:r>
              <a:rPr lang="en-US" dirty="0"/>
              <a:t>)</a:t>
            </a:r>
          </a:p>
          <a:p>
            <a:pPr marL="914400" lvl="2" indent="0">
              <a:buNone/>
            </a:pPr>
            <a:r>
              <a:rPr lang="en-US" sz="2400" dirty="0"/>
              <a:t>VALUES (1, ‘Monica’, ‘1454 Thirty First Street’, ‘555-6593’, 101)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8168" y="1690688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031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INSERT INTO Command:</a:t>
            </a:r>
          </a:p>
          <a:p>
            <a:endParaRPr lang="en-US" dirty="0"/>
          </a:p>
          <a:p>
            <a:pPr lvl="1"/>
            <a:r>
              <a:rPr lang="en-US" sz="2800" dirty="0"/>
              <a:t>Three important points to note:</a:t>
            </a:r>
          </a:p>
          <a:p>
            <a:pPr lvl="2"/>
            <a:r>
              <a:rPr lang="en-US" sz="2400" dirty="0"/>
              <a:t>Any strings or characters (not numbers) must be wrapped in single quotations.</a:t>
            </a:r>
          </a:p>
          <a:p>
            <a:pPr lvl="2"/>
            <a:r>
              <a:rPr lang="en-US" sz="2400" dirty="0"/>
              <a:t>The arguments can be in any order BUT must match between parenthesis.</a:t>
            </a:r>
          </a:p>
          <a:p>
            <a:pPr lvl="2"/>
            <a:r>
              <a:rPr lang="en-US" sz="2400" dirty="0"/>
              <a:t>You can insert partial data, </a:t>
            </a:r>
            <a:r>
              <a:rPr lang="en-US" sz="2400" dirty="0" err="1"/>
              <a:t>ie</a:t>
            </a:r>
            <a:r>
              <a:rPr lang="en-US" sz="2400" dirty="0"/>
              <a:t>. Specific columns rather than all if needed.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INSERT INTO Owner (</a:t>
            </a:r>
            <a:r>
              <a:rPr lang="en-US" dirty="0" err="1"/>
              <a:t>owner_number</a:t>
            </a:r>
            <a:r>
              <a:rPr lang="en-US" dirty="0"/>
              <a:t>, </a:t>
            </a:r>
            <a:r>
              <a:rPr lang="en-US" dirty="0" err="1"/>
              <a:t>owner_name</a:t>
            </a:r>
            <a:r>
              <a:rPr lang="en-US" dirty="0"/>
              <a:t>, </a:t>
            </a:r>
            <a:r>
              <a:rPr lang="en-US" dirty="0" err="1"/>
              <a:t>owner_address</a:t>
            </a:r>
            <a:r>
              <a:rPr lang="en-US" dirty="0"/>
              <a:t>, </a:t>
            </a:r>
            <a:r>
              <a:rPr lang="en-US" dirty="0" err="1"/>
              <a:t>owner_telephone</a:t>
            </a:r>
            <a:r>
              <a:rPr lang="en-US" dirty="0"/>
              <a:t>, </a:t>
            </a:r>
            <a:r>
              <a:rPr lang="en-US" dirty="0" err="1"/>
              <a:t>property_number</a:t>
            </a:r>
            <a:r>
              <a:rPr lang="en-US" dirty="0"/>
              <a:t>)</a:t>
            </a:r>
          </a:p>
          <a:p>
            <a:pPr marL="914400" lvl="2" indent="0">
              <a:buNone/>
            </a:pPr>
            <a:r>
              <a:rPr lang="en-US" sz="2400" dirty="0"/>
              <a:t>VALUES (1, ‘Monica’, ‘1454 Thirty First Street’, ‘555-6593’, 101);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36740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Update Command:</a:t>
            </a:r>
          </a:p>
          <a:p>
            <a:pPr lvl="1"/>
            <a:r>
              <a:rPr lang="en-US" dirty="0"/>
              <a:t>To update a value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UPDATE Owner</a:t>
            </a:r>
          </a:p>
          <a:p>
            <a:pPr marL="457200" lvl="1" indent="0">
              <a:buNone/>
            </a:pPr>
            <a:r>
              <a:rPr lang="en-US" dirty="0"/>
              <a:t>SET </a:t>
            </a:r>
            <a:r>
              <a:rPr lang="en-US" dirty="0" err="1"/>
              <a:t>owner_address</a:t>
            </a:r>
            <a:r>
              <a:rPr lang="en-US" dirty="0"/>
              <a:t> = ‘1358 Western Boulevard’</a:t>
            </a:r>
          </a:p>
          <a:p>
            <a:pPr marL="457200" lvl="1" indent="0">
              <a:buNone/>
            </a:pPr>
            <a:r>
              <a:rPr lang="en-US" dirty="0"/>
              <a:t>WHERE </a:t>
            </a:r>
            <a:r>
              <a:rPr lang="en-US" dirty="0" err="1"/>
              <a:t>owner_number</a:t>
            </a:r>
            <a:r>
              <a:rPr lang="en-US" dirty="0"/>
              <a:t> = 3;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sz="2000" dirty="0"/>
              <a:t>== UPDATE Owner SET </a:t>
            </a:r>
            <a:r>
              <a:rPr lang="en-US" sz="2000" dirty="0" err="1"/>
              <a:t>owner_address</a:t>
            </a:r>
            <a:r>
              <a:rPr lang="en-US" sz="2000" dirty="0"/>
              <a:t> = ‘1358 Western Boulevard’ WHERE </a:t>
            </a:r>
            <a:r>
              <a:rPr lang="en-US" sz="2000" dirty="0" err="1"/>
              <a:t>owner_number</a:t>
            </a:r>
            <a:r>
              <a:rPr lang="en-US" sz="2000" dirty="0"/>
              <a:t> = 3;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1978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Update Command:</a:t>
            </a:r>
          </a:p>
          <a:p>
            <a:pPr lvl="1"/>
            <a:r>
              <a:rPr lang="en-US" dirty="0"/>
              <a:t>To update a value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UPDATE Owner</a:t>
            </a:r>
          </a:p>
          <a:p>
            <a:pPr marL="457200" lvl="1" indent="0">
              <a:buNone/>
            </a:pPr>
            <a:r>
              <a:rPr lang="en-US" dirty="0"/>
              <a:t>SET </a:t>
            </a:r>
            <a:r>
              <a:rPr lang="en-US" dirty="0" err="1"/>
              <a:t>owner_address</a:t>
            </a:r>
            <a:r>
              <a:rPr lang="en-US" dirty="0"/>
              <a:t> = ‘1358 Western Boulevard’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WHERE</a:t>
            </a:r>
            <a:r>
              <a:rPr lang="en-US" dirty="0"/>
              <a:t> </a:t>
            </a:r>
            <a:r>
              <a:rPr lang="en-US" dirty="0" err="1"/>
              <a:t>owner_number</a:t>
            </a:r>
            <a:r>
              <a:rPr lang="en-US" dirty="0"/>
              <a:t> = 3;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sz="2800" b="1" dirty="0"/>
              <a:t>A word of WARNING – </a:t>
            </a:r>
            <a:r>
              <a:rPr lang="en-US" sz="2800" b="1" dirty="0">
                <a:solidFill>
                  <a:srgbClr val="FF0000"/>
                </a:solidFill>
              </a:rPr>
              <a:t>WHERE</a:t>
            </a:r>
            <a:r>
              <a:rPr lang="en-US" sz="2800" b="1" dirty="0"/>
              <a:t> is very important here.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7370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Update Command:</a:t>
            </a:r>
          </a:p>
          <a:p>
            <a:pPr lvl="1"/>
            <a:r>
              <a:rPr lang="en-US" dirty="0"/>
              <a:t>To update rows into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UPDATE Owner</a:t>
            </a:r>
          </a:p>
          <a:p>
            <a:pPr marL="457200" lvl="1" indent="0">
              <a:buNone/>
            </a:pPr>
            <a:r>
              <a:rPr lang="en-US" dirty="0"/>
              <a:t>SET </a:t>
            </a:r>
            <a:r>
              <a:rPr lang="en-US" dirty="0" err="1"/>
              <a:t>owner_telephone</a:t>
            </a:r>
            <a:r>
              <a:rPr lang="en-US" dirty="0"/>
              <a:t> = ‘555-1234’;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b="1" dirty="0"/>
              <a:t>This would change EVERY ROW in the table!</a:t>
            </a:r>
          </a:p>
          <a:p>
            <a:pPr lvl="1"/>
            <a:r>
              <a:rPr lang="en-US" dirty="0" err="1"/>
              <a:t>Owner_telephone</a:t>
            </a:r>
            <a:r>
              <a:rPr lang="en-US" dirty="0"/>
              <a:t> would be the same value for every occurrence.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1881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Delete Command:</a:t>
            </a:r>
          </a:p>
          <a:p>
            <a:pPr lvl="1"/>
            <a:r>
              <a:rPr lang="en-US" dirty="0"/>
              <a:t>To delete a row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DELETE FROM Owner</a:t>
            </a:r>
          </a:p>
          <a:p>
            <a:pPr marL="457200" lvl="1" indent="0">
              <a:buNone/>
            </a:pPr>
            <a:r>
              <a:rPr lang="en-US" dirty="0"/>
              <a:t>WHERE </a:t>
            </a:r>
            <a:r>
              <a:rPr lang="en-US" dirty="0" err="1"/>
              <a:t>owner_number</a:t>
            </a:r>
            <a:r>
              <a:rPr lang="en-US" dirty="0"/>
              <a:t> = 5;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>
                <a:solidFill>
                  <a:srgbClr val="FF0000"/>
                </a:solidFill>
              </a:rPr>
              <a:t>OR</a:t>
            </a:r>
          </a:p>
          <a:p>
            <a:pPr marL="457200" lvl="1" indent="0">
              <a:buNone/>
            </a:pPr>
            <a:r>
              <a:rPr lang="en-US" dirty="0"/>
              <a:t>DELETE FROM Owner WHERE </a:t>
            </a:r>
            <a:r>
              <a:rPr lang="en-US" dirty="0" err="1"/>
              <a:t>owner_number</a:t>
            </a:r>
            <a:r>
              <a:rPr lang="en-US" dirty="0"/>
              <a:t> = 5;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0879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Delete Command:</a:t>
            </a:r>
          </a:p>
          <a:p>
            <a:pPr lvl="1"/>
            <a:r>
              <a:rPr lang="en-US" dirty="0"/>
              <a:t>To delete a row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DELETE FROM Owner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WHERE</a:t>
            </a:r>
            <a:r>
              <a:rPr lang="en-US" dirty="0"/>
              <a:t> </a:t>
            </a:r>
            <a:r>
              <a:rPr lang="en-US" dirty="0" err="1"/>
              <a:t>owner_number</a:t>
            </a:r>
            <a:r>
              <a:rPr lang="en-US" dirty="0"/>
              <a:t> = 5;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sz="2400" b="1" dirty="0"/>
              <a:t>A word of WARNING – </a:t>
            </a:r>
            <a:r>
              <a:rPr lang="en-US" sz="2400" b="1" dirty="0">
                <a:solidFill>
                  <a:srgbClr val="FF0000"/>
                </a:solidFill>
              </a:rPr>
              <a:t>WHERE</a:t>
            </a:r>
            <a:r>
              <a:rPr lang="en-US" sz="2400" b="1" dirty="0"/>
              <a:t> is very important here.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7718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Delete Command:</a:t>
            </a:r>
          </a:p>
          <a:p>
            <a:pPr lvl="1"/>
            <a:r>
              <a:rPr lang="en-US" dirty="0"/>
              <a:t>To delete a row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DELETE FROM Owner;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b="1" dirty="0"/>
              <a:t>This would delete EVERY ROW in the table!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333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DML query patterns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Delete Command:</a:t>
            </a:r>
          </a:p>
          <a:p>
            <a:pPr lvl="1"/>
            <a:r>
              <a:rPr lang="en-US" dirty="0"/>
              <a:t>To delete a row in a table: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DELETE FROM Owner</a:t>
            </a:r>
          </a:p>
          <a:p>
            <a:pPr marL="457200" lvl="1" indent="0">
              <a:buNone/>
            </a:pPr>
            <a:r>
              <a:rPr lang="en-US" dirty="0"/>
              <a:t>WHERE </a:t>
            </a:r>
            <a:r>
              <a:rPr lang="en-US" dirty="0" err="1"/>
              <a:t>owner_number</a:t>
            </a:r>
            <a:r>
              <a:rPr lang="en-US" dirty="0"/>
              <a:t> &gt;= 5;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Will remove two rows.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02DDB7-F6E6-8FE1-3B42-223824536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3799" y="1623951"/>
            <a:ext cx="6475613" cy="18050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0D6763-9422-BCAF-8B3C-FB291094C4B2}"/>
              </a:ext>
            </a:extLst>
          </p:cNvPr>
          <p:cNvSpPr txBox="1"/>
          <p:nvPr/>
        </p:nvSpPr>
        <p:spPr>
          <a:xfrm>
            <a:off x="5583799" y="3429000"/>
            <a:ext cx="5527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Clause symbols can be used as with most programming languages:</a:t>
            </a:r>
          </a:p>
          <a:p>
            <a:pPr lvl="1"/>
            <a:r>
              <a:rPr lang="en-US" sz="2400" b="1" dirty="0"/>
              <a:t>=			&lt;=</a:t>
            </a:r>
          </a:p>
          <a:p>
            <a:pPr lvl="1"/>
            <a:r>
              <a:rPr lang="en-US" sz="2400" b="1" dirty="0"/>
              <a:t>&lt;			&gt;=</a:t>
            </a:r>
          </a:p>
          <a:p>
            <a:pPr lvl="1"/>
            <a:r>
              <a:rPr lang="en-US" sz="2400" b="1" dirty="0"/>
              <a:t>&gt;			!=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2448961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lvl="1"/>
            <a:r>
              <a:rPr lang="en-US" b="1" dirty="0"/>
              <a:t>This will read all data from the table</a:t>
            </a:r>
          </a:p>
          <a:p>
            <a:pPr marL="457200" lvl="1" indent="0">
              <a:buNone/>
            </a:pPr>
            <a:r>
              <a:rPr lang="en-US" dirty="0"/>
              <a:t>	SELECT * FROM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4415AA-2C44-A38F-B9EC-577A7E7D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434" y="3429000"/>
            <a:ext cx="6474513" cy="18106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4D12EE-3CC9-02C9-4CAC-550D319E7A11}"/>
              </a:ext>
            </a:extLst>
          </p:cNvPr>
          <p:cNvSpPr/>
          <p:nvPr/>
        </p:nvSpPr>
        <p:spPr>
          <a:xfrm>
            <a:off x="5269435" y="3906982"/>
            <a:ext cx="6564346" cy="132556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1349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and DISTINCT Command:</a:t>
            </a:r>
          </a:p>
          <a:p>
            <a:pPr lvl="1"/>
            <a:r>
              <a:rPr lang="en-US" dirty="0"/>
              <a:t>To read the data from a single distinct occurrence, i.e. only one appearance: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	SELECT DISTINCT </a:t>
            </a:r>
            <a:r>
              <a:rPr lang="en-US" dirty="0" err="1"/>
              <a:t>owner_id</a:t>
            </a:r>
            <a:endParaRPr lang="en-US" dirty="0"/>
          </a:p>
          <a:p>
            <a:pPr marL="457200" lvl="1" indent="0">
              <a:buNone/>
            </a:pPr>
            <a:r>
              <a:rPr lang="en-US" dirty="0"/>
              <a:t>	FROM Owner;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4415AA-2C44-A38F-B9EC-577A7E7D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434" y="3429000"/>
            <a:ext cx="6474513" cy="18106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4D12EE-3CC9-02C9-4CAC-550D319E7A11}"/>
              </a:ext>
            </a:extLst>
          </p:cNvPr>
          <p:cNvSpPr/>
          <p:nvPr/>
        </p:nvSpPr>
        <p:spPr>
          <a:xfrm>
            <a:off x="5269435" y="3681352"/>
            <a:ext cx="1202617" cy="15511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4234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lvl="1"/>
            <a:r>
              <a:rPr lang="en-US" b="1" dirty="0"/>
              <a:t>This will read only the name from  only the occurrence with </a:t>
            </a:r>
            <a:r>
              <a:rPr lang="en-US" b="1" dirty="0" err="1"/>
              <a:t>owner_number</a:t>
            </a:r>
            <a:r>
              <a:rPr lang="en-US" b="1" dirty="0"/>
              <a:t> 4 – i.e. Phoebe’s: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sz="2400" dirty="0"/>
              <a:t>SELECT </a:t>
            </a:r>
            <a:r>
              <a:rPr lang="en-US" sz="2400" dirty="0" err="1"/>
              <a:t>owner_name</a:t>
            </a:r>
            <a:endParaRPr lang="en-US" dirty="0"/>
          </a:p>
          <a:p>
            <a:pPr marL="457200" lvl="1" indent="0">
              <a:buNone/>
            </a:pPr>
            <a:r>
              <a:rPr lang="en-US" sz="2400" dirty="0"/>
              <a:t>	FROM Owner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owner_number</a:t>
            </a:r>
            <a:r>
              <a:rPr lang="en-US" dirty="0"/>
              <a:t> = 4</a:t>
            </a:r>
            <a:r>
              <a:rPr lang="en-US" sz="2400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4415AA-2C44-A38F-B9EC-577A7E7D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434" y="3429000"/>
            <a:ext cx="6474513" cy="18106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4D12EE-3CC9-02C9-4CAC-550D319E7A11}"/>
              </a:ext>
            </a:extLst>
          </p:cNvPr>
          <p:cNvSpPr/>
          <p:nvPr/>
        </p:nvSpPr>
        <p:spPr>
          <a:xfrm>
            <a:off x="5462649" y="4512623"/>
            <a:ext cx="819398" cy="29688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08CA87-7858-6155-488A-F865D631F824}"/>
              </a:ext>
            </a:extLst>
          </p:cNvPr>
          <p:cNvSpPr/>
          <p:nvPr/>
        </p:nvSpPr>
        <p:spPr>
          <a:xfrm>
            <a:off x="6475262" y="4510643"/>
            <a:ext cx="819398" cy="29688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3139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pPr lvl="1"/>
            <a:r>
              <a:rPr lang="en-US" dirty="0"/>
              <a:t>To read the data from a table:</a:t>
            </a:r>
          </a:p>
          <a:p>
            <a:pPr lvl="1"/>
            <a:r>
              <a:rPr lang="en-US" b="1" dirty="0"/>
              <a:t>This will read only the name from  only the occurrence with </a:t>
            </a:r>
            <a:r>
              <a:rPr lang="en-US" b="1" dirty="0" err="1"/>
              <a:t>owner_number</a:t>
            </a:r>
            <a:r>
              <a:rPr lang="en-US" b="1" dirty="0"/>
              <a:t> 4 – i.e. Phoebe’s: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sz="2400" dirty="0"/>
              <a:t>SELECT *</a:t>
            </a:r>
            <a:endParaRPr lang="en-US" dirty="0"/>
          </a:p>
          <a:p>
            <a:pPr marL="457200" lvl="1" indent="0">
              <a:buNone/>
            </a:pPr>
            <a:r>
              <a:rPr lang="en-US" sz="2400" dirty="0"/>
              <a:t>	FROM Owner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owner_number</a:t>
            </a:r>
            <a:r>
              <a:rPr lang="en-US" dirty="0"/>
              <a:t> = 4</a:t>
            </a:r>
            <a:r>
              <a:rPr lang="en-US" sz="2400" dirty="0"/>
              <a:t>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4415AA-2C44-A38F-B9EC-577A7E7D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434" y="3429000"/>
            <a:ext cx="6474513" cy="18106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4D12EE-3CC9-02C9-4CAC-550D319E7A11}"/>
              </a:ext>
            </a:extLst>
          </p:cNvPr>
          <p:cNvSpPr/>
          <p:nvPr/>
        </p:nvSpPr>
        <p:spPr>
          <a:xfrm>
            <a:off x="6507677" y="4512623"/>
            <a:ext cx="5326103" cy="29688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E90DAA-9032-256B-0CCC-7F30B8D8E569}"/>
              </a:ext>
            </a:extLst>
          </p:cNvPr>
          <p:cNvSpPr/>
          <p:nvPr/>
        </p:nvSpPr>
        <p:spPr>
          <a:xfrm>
            <a:off x="5478857" y="4524498"/>
            <a:ext cx="819398" cy="29688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6416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AND / OR Command:</a:t>
            </a:r>
          </a:p>
          <a:p>
            <a:endParaRPr lang="en-US" dirty="0"/>
          </a:p>
          <a:p>
            <a:pPr lvl="1"/>
            <a:r>
              <a:rPr lang="en-US" dirty="0"/>
              <a:t>Clause symbols can be used in conjunction with AND / OR to create multiple matching criteria.</a:t>
            </a:r>
          </a:p>
          <a:p>
            <a:pPr lvl="2"/>
            <a:r>
              <a:rPr lang="en-US" sz="2400" dirty="0"/>
              <a:t>AND represents an </a:t>
            </a:r>
            <a:r>
              <a:rPr lang="en-US" sz="2400" b="1" dirty="0"/>
              <a:t>intersection</a:t>
            </a:r>
            <a:r>
              <a:rPr lang="en-US" sz="2400" dirty="0"/>
              <a:t> of datasets.</a:t>
            </a:r>
          </a:p>
          <a:p>
            <a:pPr lvl="3"/>
            <a:r>
              <a:rPr lang="en-US" sz="2400" dirty="0"/>
              <a:t>Both criteria must be true.</a:t>
            </a:r>
          </a:p>
          <a:p>
            <a:pPr lvl="2"/>
            <a:r>
              <a:rPr lang="en-US" sz="2400" dirty="0"/>
              <a:t>OR represents a </a:t>
            </a:r>
            <a:r>
              <a:rPr lang="en-US" sz="2400" b="1" dirty="0"/>
              <a:t>union</a:t>
            </a:r>
            <a:r>
              <a:rPr lang="en-US" sz="2400" dirty="0"/>
              <a:t> of the datasets.</a:t>
            </a:r>
          </a:p>
          <a:p>
            <a:pPr lvl="3"/>
            <a:r>
              <a:rPr lang="en-US" sz="2400" dirty="0"/>
              <a:t>Either criteria could be true.</a:t>
            </a:r>
          </a:p>
          <a:p>
            <a:pPr lvl="3"/>
            <a:endParaRPr lang="en-US" sz="2400" dirty="0"/>
          </a:p>
          <a:p>
            <a:pPr lvl="1"/>
            <a:r>
              <a:rPr lang="en-US" dirty="0"/>
              <a:t>Intersection and union are relational algebra concepts.</a:t>
            </a:r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442927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AND / OR Command:</a:t>
            </a:r>
          </a:p>
          <a:p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r>
              <a:rPr lang="en-US" dirty="0"/>
              <a:t>Example of an intersection:</a:t>
            </a:r>
          </a:p>
          <a:p>
            <a:pPr marL="457200" lvl="1" indent="0">
              <a:buNone/>
            </a:pPr>
            <a:r>
              <a:rPr lang="en-US" dirty="0"/>
              <a:t>	SELECT area FROM Property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number_of_rooms</a:t>
            </a:r>
            <a:r>
              <a:rPr lang="en-US" dirty="0"/>
              <a:t> &gt;= 3 AND </a:t>
            </a:r>
            <a:r>
              <a:rPr lang="en-US" dirty="0" err="1"/>
              <a:t>monthly_rent</a:t>
            </a:r>
            <a:r>
              <a:rPr lang="en-US" dirty="0"/>
              <a:t> &lt;= 1600;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Example of a union: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&lt; 3 OR </a:t>
            </a:r>
            <a:r>
              <a:rPr lang="en-US" sz="2400" dirty="0" err="1"/>
              <a:t>monthly_rent</a:t>
            </a:r>
            <a:r>
              <a:rPr lang="en-US" sz="2400" dirty="0"/>
              <a:t> &gt; 1600;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17132" y="2400925"/>
            <a:ext cx="2030681" cy="2116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17132" y="1834160"/>
            <a:ext cx="2030681" cy="2116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E301FC-AE14-E485-DF09-2FA082260765}"/>
              </a:ext>
            </a:extLst>
          </p:cNvPr>
          <p:cNvSpPr/>
          <p:nvPr/>
        </p:nvSpPr>
        <p:spPr>
          <a:xfrm>
            <a:off x="9417132" y="3129471"/>
            <a:ext cx="2030681" cy="2116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8B3647-5CAE-8461-9690-31A3D57F2859}"/>
              </a:ext>
            </a:extLst>
          </p:cNvPr>
          <p:cNvSpPr/>
          <p:nvPr/>
        </p:nvSpPr>
        <p:spPr>
          <a:xfrm>
            <a:off x="7137070" y="1834160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7E4658-0D43-3317-AF2A-755C946B31FA}"/>
              </a:ext>
            </a:extLst>
          </p:cNvPr>
          <p:cNvSpPr/>
          <p:nvPr/>
        </p:nvSpPr>
        <p:spPr>
          <a:xfrm>
            <a:off x="7137070" y="2388568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13DF7A-5F5F-0857-3E11-C94AD5ABD35B}"/>
              </a:ext>
            </a:extLst>
          </p:cNvPr>
          <p:cNvSpPr/>
          <p:nvPr/>
        </p:nvSpPr>
        <p:spPr>
          <a:xfrm>
            <a:off x="7137070" y="3154623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D78D54C-AE09-E0E8-4A7E-A50B18188768}"/>
              </a:ext>
            </a:extLst>
          </p:cNvPr>
          <p:cNvCxnSpPr/>
          <p:nvPr/>
        </p:nvCxnSpPr>
        <p:spPr>
          <a:xfrm flipV="1">
            <a:off x="8918369" y="3341117"/>
            <a:ext cx="498763" cy="34023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F166892-E4E7-3A9F-6CBB-E273D131F2E6}"/>
              </a:ext>
            </a:extLst>
          </p:cNvPr>
          <p:cNvCxnSpPr>
            <a:cxnSpLocks/>
            <a:endCxn id="8" idx="3"/>
          </p:cNvCxnSpPr>
          <p:nvPr/>
        </p:nvCxnSpPr>
        <p:spPr>
          <a:xfrm flipH="1" flipV="1">
            <a:off x="7908966" y="1939983"/>
            <a:ext cx="1466603" cy="31028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55AD976-4DB3-C6A4-A058-73B7E36F68B2}"/>
              </a:ext>
            </a:extLst>
          </p:cNvPr>
          <p:cNvCxnSpPr>
            <a:cxnSpLocks/>
            <a:endCxn id="9" idx="3"/>
          </p:cNvCxnSpPr>
          <p:nvPr/>
        </p:nvCxnSpPr>
        <p:spPr>
          <a:xfrm flipH="1" flipV="1">
            <a:off x="7908966" y="2494391"/>
            <a:ext cx="1450952" cy="3215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FA54318-3751-C814-0785-13B5928B69AF}"/>
              </a:ext>
            </a:extLst>
          </p:cNvPr>
          <p:cNvCxnSpPr>
            <a:cxnSpLocks/>
          </p:cNvCxnSpPr>
          <p:nvPr/>
        </p:nvCxnSpPr>
        <p:spPr>
          <a:xfrm flipH="1">
            <a:off x="7908966" y="3235294"/>
            <a:ext cx="1466603" cy="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520410B-76A1-EC17-442F-B02E0D3FA668}"/>
              </a:ext>
            </a:extLst>
          </p:cNvPr>
          <p:cNvCxnSpPr>
            <a:cxnSpLocks/>
          </p:cNvCxnSpPr>
          <p:nvPr/>
        </p:nvCxnSpPr>
        <p:spPr>
          <a:xfrm flipV="1">
            <a:off x="8918369" y="1971011"/>
            <a:ext cx="498762" cy="163314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D3C13BE-9854-7158-ECDA-D4E317F2716C}"/>
              </a:ext>
            </a:extLst>
          </p:cNvPr>
          <p:cNvCxnSpPr>
            <a:cxnSpLocks/>
          </p:cNvCxnSpPr>
          <p:nvPr/>
        </p:nvCxnSpPr>
        <p:spPr>
          <a:xfrm flipV="1">
            <a:off x="8918369" y="2553689"/>
            <a:ext cx="498762" cy="110397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45494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AND / OR Command:</a:t>
            </a:r>
          </a:p>
          <a:p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r>
              <a:rPr lang="en-US" dirty="0"/>
              <a:t>Example of an intersection:</a:t>
            </a:r>
          </a:p>
          <a:p>
            <a:pPr marL="457200" lvl="1" indent="0">
              <a:buNone/>
            </a:pPr>
            <a:r>
              <a:rPr lang="en-US" dirty="0"/>
              <a:t>	SELECT area FROM Property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number_of_rooms</a:t>
            </a:r>
            <a:r>
              <a:rPr lang="en-US" dirty="0"/>
              <a:t> &gt;= 3 AND </a:t>
            </a:r>
            <a:r>
              <a:rPr lang="en-US" dirty="0" err="1"/>
              <a:t>monthly_rent</a:t>
            </a:r>
            <a:r>
              <a:rPr lang="en-US" dirty="0"/>
              <a:t> &lt;= 1600;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Example of a union: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&lt; 3 OR </a:t>
            </a:r>
            <a:r>
              <a:rPr lang="en-US" sz="2400" dirty="0" err="1"/>
              <a:t>monthly_rent</a:t>
            </a:r>
            <a:r>
              <a:rPr lang="en-US" sz="2400" dirty="0"/>
              <a:t> &gt; 1600;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17132" y="2584883"/>
            <a:ext cx="1151907" cy="2269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17132" y="2049922"/>
            <a:ext cx="1151907" cy="1873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E301FC-AE14-E485-DF09-2FA082260765}"/>
              </a:ext>
            </a:extLst>
          </p:cNvPr>
          <p:cNvSpPr/>
          <p:nvPr/>
        </p:nvSpPr>
        <p:spPr>
          <a:xfrm>
            <a:off x="9417133" y="2762045"/>
            <a:ext cx="1175036" cy="23718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8B3647-5CAE-8461-9690-31A3D57F2859}"/>
              </a:ext>
            </a:extLst>
          </p:cNvPr>
          <p:cNvSpPr/>
          <p:nvPr/>
        </p:nvSpPr>
        <p:spPr>
          <a:xfrm>
            <a:off x="7137070" y="1999201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7E4658-0D43-3317-AF2A-755C946B31FA}"/>
              </a:ext>
            </a:extLst>
          </p:cNvPr>
          <p:cNvSpPr/>
          <p:nvPr/>
        </p:nvSpPr>
        <p:spPr>
          <a:xfrm>
            <a:off x="7152721" y="2552733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13DF7A-5F5F-0857-3E11-C94AD5ABD35B}"/>
              </a:ext>
            </a:extLst>
          </p:cNvPr>
          <p:cNvSpPr/>
          <p:nvPr/>
        </p:nvSpPr>
        <p:spPr>
          <a:xfrm>
            <a:off x="7137070" y="2774353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F166892-E4E7-3A9F-6CBB-E273D131F2E6}"/>
              </a:ext>
            </a:extLst>
          </p:cNvPr>
          <p:cNvCxnSpPr>
            <a:cxnSpLocks/>
            <a:endCxn id="8" idx="3"/>
          </p:cNvCxnSpPr>
          <p:nvPr/>
        </p:nvCxnSpPr>
        <p:spPr>
          <a:xfrm flipH="1" flipV="1">
            <a:off x="7908966" y="2105024"/>
            <a:ext cx="1466603" cy="31028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55AD976-4DB3-C6A4-A058-73B7E36F68B2}"/>
              </a:ext>
            </a:extLst>
          </p:cNvPr>
          <p:cNvCxnSpPr>
            <a:cxnSpLocks/>
            <a:endCxn id="9" idx="3"/>
          </p:cNvCxnSpPr>
          <p:nvPr/>
        </p:nvCxnSpPr>
        <p:spPr>
          <a:xfrm flipH="1" flipV="1">
            <a:off x="7924617" y="2658556"/>
            <a:ext cx="1450952" cy="3215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FA54318-3751-C814-0785-13B5928B69AF}"/>
              </a:ext>
            </a:extLst>
          </p:cNvPr>
          <p:cNvCxnSpPr>
            <a:cxnSpLocks/>
          </p:cNvCxnSpPr>
          <p:nvPr/>
        </p:nvCxnSpPr>
        <p:spPr>
          <a:xfrm flipH="1">
            <a:off x="7893315" y="2909132"/>
            <a:ext cx="1466603" cy="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C61970B7-2F9C-21D2-0EC7-EEB9FFB61F28}"/>
              </a:ext>
            </a:extLst>
          </p:cNvPr>
          <p:cNvSpPr/>
          <p:nvPr/>
        </p:nvSpPr>
        <p:spPr>
          <a:xfrm>
            <a:off x="9440261" y="2246384"/>
            <a:ext cx="1151907" cy="1793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8C767F-7358-F045-8588-4E0463703A2D}"/>
              </a:ext>
            </a:extLst>
          </p:cNvPr>
          <p:cNvSpPr/>
          <p:nvPr/>
        </p:nvSpPr>
        <p:spPr>
          <a:xfrm>
            <a:off x="9440261" y="2981410"/>
            <a:ext cx="1151907" cy="18196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1A0D501-DE37-DD9F-5662-978B30393F3D}"/>
              </a:ext>
            </a:extLst>
          </p:cNvPr>
          <p:cNvSpPr/>
          <p:nvPr/>
        </p:nvSpPr>
        <p:spPr>
          <a:xfrm>
            <a:off x="7121419" y="2951730"/>
            <a:ext cx="771896" cy="211646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01048D6-D088-A083-AA28-30741CAFD98E}"/>
              </a:ext>
            </a:extLst>
          </p:cNvPr>
          <p:cNvCxnSpPr>
            <a:cxnSpLocks/>
          </p:cNvCxnSpPr>
          <p:nvPr/>
        </p:nvCxnSpPr>
        <p:spPr>
          <a:xfrm flipH="1">
            <a:off x="7908965" y="3055251"/>
            <a:ext cx="1466603" cy="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8400E82B-F643-3BB3-4716-BB29CA010E50}"/>
              </a:ext>
            </a:extLst>
          </p:cNvPr>
          <p:cNvSpPr/>
          <p:nvPr/>
        </p:nvSpPr>
        <p:spPr>
          <a:xfrm>
            <a:off x="10640107" y="2049921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65EA482-E7FA-EF90-DF0C-ABCD489F2F8E}"/>
              </a:ext>
            </a:extLst>
          </p:cNvPr>
          <p:cNvSpPr/>
          <p:nvPr/>
        </p:nvSpPr>
        <p:spPr>
          <a:xfrm>
            <a:off x="10640106" y="2227553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27F8A84-9C63-10E7-E923-2730ECE85444}"/>
              </a:ext>
            </a:extLst>
          </p:cNvPr>
          <p:cNvSpPr/>
          <p:nvPr/>
        </p:nvSpPr>
        <p:spPr>
          <a:xfrm>
            <a:off x="10649201" y="2604715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5A88147-01FC-9938-3B9D-B0FE1117FCD7}"/>
              </a:ext>
            </a:extLst>
          </p:cNvPr>
          <p:cNvSpPr/>
          <p:nvPr/>
        </p:nvSpPr>
        <p:spPr>
          <a:xfrm>
            <a:off x="10656861" y="2794099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118433-04F1-C0A3-CD11-A61582796CB3}"/>
              </a:ext>
            </a:extLst>
          </p:cNvPr>
          <p:cNvSpPr/>
          <p:nvPr/>
        </p:nvSpPr>
        <p:spPr>
          <a:xfrm>
            <a:off x="10668898" y="2997714"/>
            <a:ext cx="771897" cy="187311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7C8020A-E260-34EA-A6A0-3DCD581563AB}"/>
              </a:ext>
            </a:extLst>
          </p:cNvPr>
          <p:cNvCxnSpPr>
            <a:cxnSpLocks/>
          </p:cNvCxnSpPr>
          <p:nvPr/>
        </p:nvCxnSpPr>
        <p:spPr>
          <a:xfrm flipV="1">
            <a:off x="8360229" y="3323578"/>
            <a:ext cx="1249070" cy="188854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549115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612108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IN Command:</a:t>
            </a:r>
          </a:p>
          <a:p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Example of a multiple union: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= 1 OR </a:t>
            </a:r>
            <a:r>
              <a:rPr lang="en-US" sz="2400" dirty="0" err="1"/>
              <a:t>number_of_rooms</a:t>
            </a:r>
            <a:r>
              <a:rPr lang="en-US" sz="2400" dirty="0"/>
              <a:t> = 3 OR </a:t>
            </a:r>
            <a:r>
              <a:rPr lang="en-US" sz="2400" dirty="0" err="1"/>
              <a:t>number_of_rooms</a:t>
            </a:r>
            <a:r>
              <a:rPr lang="en-US" sz="2400" dirty="0"/>
              <a:t> = 5;</a:t>
            </a:r>
          </a:p>
          <a:p>
            <a:pPr marL="914400" lvl="2" indent="0">
              <a:buNone/>
            </a:pPr>
            <a:endParaRPr lang="en-US" sz="2400" dirty="0"/>
          </a:p>
          <a:p>
            <a:pPr lvl="1"/>
            <a:r>
              <a:rPr lang="en-US" dirty="0"/>
              <a:t>A better way of a multiple union: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IN (1, 3, 5);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17132" y="2584883"/>
            <a:ext cx="1151907" cy="2269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40261" y="1835310"/>
            <a:ext cx="1151907" cy="1873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E301FC-AE14-E485-DF09-2FA082260765}"/>
              </a:ext>
            </a:extLst>
          </p:cNvPr>
          <p:cNvSpPr/>
          <p:nvPr/>
        </p:nvSpPr>
        <p:spPr>
          <a:xfrm>
            <a:off x="9440261" y="3139626"/>
            <a:ext cx="1175036" cy="23718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1970B7-2F9C-21D2-0EC7-EEB9FFB61F28}"/>
              </a:ext>
            </a:extLst>
          </p:cNvPr>
          <p:cNvSpPr/>
          <p:nvPr/>
        </p:nvSpPr>
        <p:spPr>
          <a:xfrm>
            <a:off x="9440261" y="2246384"/>
            <a:ext cx="1151907" cy="1793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8C767F-7358-F045-8588-4E0463703A2D}"/>
              </a:ext>
            </a:extLst>
          </p:cNvPr>
          <p:cNvSpPr/>
          <p:nvPr/>
        </p:nvSpPr>
        <p:spPr>
          <a:xfrm>
            <a:off x="9440261" y="2981410"/>
            <a:ext cx="1151907" cy="18196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7348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612108" cy="4310741"/>
          </a:xfrm>
        </p:spPr>
        <p:txBody>
          <a:bodyPr>
            <a:normAutofit/>
          </a:bodyPr>
          <a:lstStyle/>
          <a:p>
            <a:r>
              <a:rPr lang="en-US" dirty="0"/>
              <a:t>SQL NOT IN Command:</a:t>
            </a:r>
          </a:p>
          <a:p>
            <a:r>
              <a:rPr lang="en-US" dirty="0"/>
              <a:t>Just like using != with OR</a:t>
            </a:r>
          </a:p>
          <a:p>
            <a:pPr marL="0" indent="0">
              <a:buNone/>
            </a:pPr>
            <a:endParaRPr lang="en-US" sz="1000" dirty="0"/>
          </a:p>
          <a:p>
            <a:pPr marL="457200" lvl="1" indent="0">
              <a:buNone/>
            </a:pPr>
            <a:endParaRPr lang="en-US" dirty="0"/>
          </a:p>
          <a:p>
            <a:pPr marL="914400" lvl="2" indent="0">
              <a:buNone/>
            </a:pPr>
            <a:endParaRPr lang="en-US" sz="2400" dirty="0"/>
          </a:p>
          <a:p>
            <a:pPr lvl="1"/>
            <a:r>
              <a:rPr lang="en-US" dirty="0"/>
              <a:t>Example of NOT IN: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NOT IN (1, 3, 5);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40260" y="2748290"/>
            <a:ext cx="1151907" cy="2269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40260" y="2056699"/>
            <a:ext cx="1151907" cy="1873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1970B7-2F9C-21D2-0EC7-EEB9FFB61F28}"/>
              </a:ext>
            </a:extLst>
          </p:cNvPr>
          <p:cNvSpPr/>
          <p:nvPr/>
        </p:nvSpPr>
        <p:spPr>
          <a:xfrm>
            <a:off x="9440260" y="2412333"/>
            <a:ext cx="1151907" cy="1793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04741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612108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BETWEEN Command:</a:t>
            </a:r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457200" lvl="1" indent="0">
              <a:buNone/>
            </a:pPr>
            <a:endParaRPr lang="en-US" dirty="0"/>
          </a:p>
          <a:p>
            <a:pPr marL="914400" lvl="2" indent="0">
              <a:buNone/>
            </a:pPr>
            <a:endParaRPr lang="en-US" sz="2400" dirty="0"/>
          </a:p>
          <a:p>
            <a:pPr lvl="1"/>
            <a:r>
              <a:rPr lang="en-US" dirty="0"/>
              <a:t>Example of BETWEEN: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BETWEEN 2 AND 4;</a:t>
            </a:r>
          </a:p>
          <a:p>
            <a:pPr marL="914400" lvl="2" indent="0">
              <a:buNone/>
            </a:pPr>
            <a:endParaRPr lang="en-US" sz="2400" dirty="0"/>
          </a:p>
          <a:p>
            <a:pPr lvl="1"/>
            <a:r>
              <a:rPr lang="en-US" dirty="0"/>
              <a:t>The same as:</a:t>
            </a:r>
          </a:p>
          <a:p>
            <a:pPr marL="914400" lvl="2" indent="0">
              <a:buNone/>
            </a:pPr>
            <a:r>
              <a:rPr lang="en-US" sz="2400" dirty="0"/>
              <a:t>SELECT area FROM Property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number_of_rooms</a:t>
            </a:r>
            <a:r>
              <a:rPr lang="en-US" sz="2400" dirty="0"/>
              <a:t> &gt;= 2 AND </a:t>
            </a:r>
            <a:r>
              <a:rPr lang="en-US" sz="2400" dirty="0" err="1"/>
              <a:t>number_of_rooms</a:t>
            </a:r>
            <a:r>
              <a:rPr lang="en-US" sz="2400" dirty="0"/>
              <a:t> &lt;= 4;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D78D06-A2D5-3AB8-99CE-0DD50F2E0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40" y="1448790"/>
            <a:ext cx="7220360" cy="19042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9359E6-03B6-9ABD-C3AD-291279FC9312}"/>
              </a:ext>
            </a:extLst>
          </p:cNvPr>
          <p:cNvSpPr/>
          <p:nvPr/>
        </p:nvSpPr>
        <p:spPr>
          <a:xfrm>
            <a:off x="9440260" y="2748290"/>
            <a:ext cx="1151907" cy="2269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5B17F-55DD-2CFB-0E2B-2C24B8781B1E}"/>
              </a:ext>
            </a:extLst>
          </p:cNvPr>
          <p:cNvSpPr/>
          <p:nvPr/>
        </p:nvSpPr>
        <p:spPr>
          <a:xfrm>
            <a:off x="9440260" y="2056699"/>
            <a:ext cx="1151907" cy="1873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1970B7-2F9C-21D2-0EC7-EEB9FFB61F28}"/>
              </a:ext>
            </a:extLst>
          </p:cNvPr>
          <p:cNvSpPr/>
          <p:nvPr/>
        </p:nvSpPr>
        <p:spPr>
          <a:xfrm>
            <a:off x="9440260" y="2412333"/>
            <a:ext cx="1151907" cy="1793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9666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SELECT Command:</a:t>
            </a:r>
          </a:p>
          <a:p>
            <a:endParaRPr lang="en-US" dirty="0"/>
          </a:p>
          <a:p>
            <a:pPr lvl="1"/>
            <a:r>
              <a:rPr lang="en-US" dirty="0"/>
              <a:t>A SELECT query can pull information from one or more entities.</a:t>
            </a:r>
          </a:p>
          <a:p>
            <a:pPr lvl="2"/>
            <a:r>
              <a:rPr lang="en-US" sz="2400" dirty="0"/>
              <a:t>The output is known as a </a:t>
            </a:r>
            <a:r>
              <a:rPr lang="en-US" sz="2400" b="1" dirty="0" err="1"/>
              <a:t>resultset</a:t>
            </a:r>
            <a:r>
              <a:rPr lang="en-US" sz="2400" b="1" dirty="0"/>
              <a:t>.</a:t>
            </a:r>
          </a:p>
          <a:p>
            <a:pPr lvl="2"/>
            <a:r>
              <a:rPr lang="en-US" sz="2400" dirty="0"/>
              <a:t>The </a:t>
            </a:r>
            <a:r>
              <a:rPr lang="en-US" sz="2400" dirty="0" err="1"/>
              <a:t>resultset</a:t>
            </a:r>
            <a:r>
              <a:rPr lang="en-US" sz="2400" dirty="0"/>
              <a:t> will be visualized in a relation / table.</a:t>
            </a:r>
          </a:p>
          <a:p>
            <a:pPr lvl="2"/>
            <a:endParaRPr lang="en-US" sz="2400" dirty="0"/>
          </a:p>
          <a:p>
            <a:pPr lvl="1"/>
            <a:r>
              <a:rPr lang="en-US" dirty="0"/>
              <a:t>It is possible to feed information into a </a:t>
            </a:r>
            <a:r>
              <a:rPr lang="en-US" b="1" dirty="0"/>
              <a:t>subquery</a:t>
            </a:r>
            <a:r>
              <a:rPr lang="en-US" dirty="0"/>
              <a:t> (another query).</a:t>
            </a:r>
          </a:p>
          <a:p>
            <a:pPr lvl="1"/>
            <a:r>
              <a:rPr lang="en-US" dirty="0"/>
              <a:t>A query from more than one table involves performing a </a:t>
            </a:r>
            <a:r>
              <a:rPr lang="en-US" b="1" dirty="0"/>
              <a:t>JOIN</a:t>
            </a:r>
            <a:r>
              <a:rPr lang="en-US" dirty="0"/>
              <a:t>.</a:t>
            </a:r>
          </a:p>
          <a:p>
            <a:pPr lvl="2"/>
            <a:r>
              <a:rPr lang="en-US" sz="2400" dirty="0"/>
              <a:t>As a result, the query creates a new table / relation.</a:t>
            </a:r>
            <a:endParaRPr lang="en-US" dirty="0"/>
          </a:p>
          <a:p>
            <a:pPr lvl="2"/>
            <a:r>
              <a:rPr lang="en-US" sz="2400" dirty="0"/>
              <a:t>The new </a:t>
            </a:r>
            <a:r>
              <a:rPr lang="en-US" sz="2400" dirty="0" err="1"/>
              <a:t>resultset</a:t>
            </a:r>
            <a:r>
              <a:rPr lang="en-US" sz="2400" dirty="0"/>
              <a:t> table may not be in </a:t>
            </a:r>
            <a:r>
              <a:rPr lang="en-US" sz="2400" dirty="0" err="1"/>
              <a:t>normalised</a:t>
            </a:r>
            <a:r>
              <a:rPr lang="en-US" sz="2400" dirty="0"/>
              <a:t> form (3NF).</a:t>
            </a:r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5167050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Wildcard searches using LIKE:</a:t>
            </a:r>
          </a:p>
          <a:p>
            <a:endParaRPr lang="en-US" dirty="0"/>
          </a:p>
          <a:p>
            <a:pPr lvl="1"/>
            <a:r>
              <a:rPr lang="en-US" dirty="0"/>
              <a:t>We are able to search in SQL on partial values.</a:t>
            </a:r>
          </a:p>
          <a:p>
            <a:pPr lvl="1"/>
            <a:r>
              <a:rPr lang="en-US" sz="2400" dirty="0"/>
              <a:t>Using the keyword LIKE, along with a wildcard symbol</a:t>
            </a:r>
            <a:r>
              <a:rPr lang="en-US" sz="2000" dirty="0"/>
              <a:t> </a:t>
            </a:r>
            <a:r>
              <a:rPr lang="en-US" dirty="0"/>
              <a:t>will match data values to a partial value search.</a:t>
            </a:r>
          </a:p>
          <a:p>
            <a:pPr lvl="2"/>
            <a:r>
              <a:rPr lang="en-US" sz="2400" dirty="0"/>
              <a:t>Use the percent symbol </a:t>
            </a:r>
            <a:r>
              <a:rPr lang="en-US" sz="2400" b="1" dirty="0"/>
              <a:t>(%) </a:t>
            </a:r>
            <a:r>
              <a:rPr lang="en-US" sz="2400" dirty="0"/>
              <a:t>for a multiple character wildcard search:</a:t>
            </a:r>
          </a:p>
          <a:p>
            <a:pPr lvl="2"/>
            <a:r>
              <a:rPr lang="en-US" sz="2400" dirty="0"/>
              <a:t>Use the underscore </a:t>
            </a:r>
            <a:r>
              <a:rPr lang="en-US" sz="2400" b="1" dirty="0"/>
              <a:t>(_)</a:t>
            </a:r>
            <a:r>
              <a:rPr lang="en-US" sz="2400" dirty="0"/>
              <a:t> symbol for a single character wildcard search:</a:t>
            </a:r>
          </a:p>
        </p:txBody>
      </p:sp>
    </p:spTree>
    <p:extLst>
      <p:ext uri="{BB962C8B-B14F-4D97-AF65-F5344CB8AC3E}">
        <p14:creationId xmlns:p14="http://schemas.microsoft.com/office/powerpoint/2010/main" val="405887668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Wildcard searches using LIKE:</a:t>
            </a:r>
          </a:p>
          <a:p>
            <a:endParaRPr lang="en-US" dirty="0"/>
          </a:p>
          <a:p>
            <a:pPr lvl="2"/>
            <a:r>
              <a:rPr lang="en-US" sz="2400" dirty="0"/>
              <a:t>Use the percent symbol </a:t>
            </a:r>
            <a:r>
              <a:rPr lang="en-US" sz="2400" b="1" dirty="0"/>
              <a:t>(%) </a:t>
            </a:r>
            <a:r>
              <a:rPr lang="en-US" sz="2400" dirty="0"/>
              <a:t>for a multiple character wildcard search: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property_number</a:t>
            </a:r>
            <a:r>
              <a:rPr lang="en-US" sz="2400" dirty="0"/>
              <a:t> FROM Property</a:t>
            </a:r>
          </a:p>
          <a:p>
            <a:pPr marL="1371600" lvl="3" indent="0">
              <a:buNone/>
            </a:pPr>
            <a:r>
              <a:rPr lang="en-US" sz="2400" dirty="0"/>
              <a:t>WHERE area LIKE ‘Br%’;</a:t>
            </a:r>
          </a:p>
          <a:p>
            <a:pPr lvl="2"/>
            <a:endParaRPr lang="en-US" sz="2400" dirty="0"/>
          </a:p>
          <a:p>
            <a:pPr lvl="2"/>
            <a:r>
              <a:rPr lang="en-US" sz="2400" dirty="0"/>
              <a:t>Use the underscore</a:t>
            </a:r>
            <a:r>
              <a:rPr lang="en-US" sz="2400" b="1" dirty="0"/>
              <a:t> (_) </a:t>
            </a:r>
            <a:r>
              <a:rPr lang="en-US" sz="2400" dirty="0"/>
              <a:t>symbol for a single character wildcard search: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property_number</a:t>
            </a:r>
            <a:r>
              <a:rPr lang="en-US" sz="2400" dirty="0"/>
              <a:t> FROM Property</a:t>
            </a:r>
          </a:p>
          <a:p>
            <a:pPr marL="1371600" lvl="3" indent="0">
              <a:buNone/>
            </a:pPr>
            <a:r>
              <a:rPr lang="en-US" sz="2400" dirty="0"/>
              <a:t>WHERE area LIKE ‘Br_ _ _’;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FDEA4A-A1D3-E6EB-9828-4BBD9A714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5025" y="4770954"/>
            <a:ext cx="6534470" cy="172192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B284801-1E6B-683C-5648-05D6F01DAA0E}"/>
              </a:ext>
            </a:extLst>
          </p:cNvPr>
          <p:cNvSpPr/>
          <p:nvPr/>
        </p:nvSpPr>
        <p:spPr>
          <a:xfrm>
            <a:off x="5688281" y="5132409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58469C-65C3-2B59-566D-04AD35710537}"/>
              </a:ext>
            </a:extLst>
          </p:cNvPr>
          <p:cNvSpPr/>
          <p:nvPr/>
        </p:nvSpPr>
        <p:spPr>
          <a:xfrm>
            <a:off x="5688280" y="5654075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E35DAD-97F0-66E7-ADDE-8CAC825F74B6}"/>
              </a:ext>
            </a:extLst>
          </p:cNvPr>
          <p:cNvSpPr/>
          <p:nvPr/>
        </p:nvSpPr>
        <p:spPr>
          <a:xfrm>
            <a:off x="5688280" y="5985639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BEF6E53-582C-1859-334C-6E2F0ACA5AA9}"/>
              </a:ext>
            </a:extLst>
          </p:cNvPr>
          <p:cNvSpPr/>
          <p:nvPr/>
        </p:nvSpPr>
        <p:spPr>
          <a:xfrm>
            <a:off x="5688281" y="6302312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97C045F-E6FE-4989-B0A7-3B92525CD1E0}"/>
              </a:ext>
            </a:extLst>
          </p:cNvPr>
          <p:cNvCxnSpPr>
            <a:cxnSpLocks/>
          </p:cNvCxnSpPr>
          <p:nvPr/>
        </p:nvCxnSpPr>
        <p:spPr>
          <a:xfrm>
            <a:off x="5106390" y="3277590"/>
            <a:ext cx="843148" cy="176942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56249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Wildcard searches using LIKE:</a:t>
            </a:r>
          </a:p>
          <a:p>
            <a:endParaRPr lang="en-US" dirty="0"/>
          </a:p>
          <a:p>
            <a:pPr lvl="2"/>
            <a:r>
              <a:rPr lang="en-US" sz="2400" dirty="0"/>
              <a:t>Use the percent symbol </a:t>
            </a:r>
            <a:r>
              <a:rPr lang="en-US" sz="2400" b="1" dirty="0"/>
              <a:t>(%) </a:t>
            </a:r>
            <a:r>
              <a:rPr lang="en-US" sz="2400" dirty="0"/>
              <a:t>for a multiple character wildcard search: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property_number</a:t>
            </a:r>
            <a:r>
              <a:rPr lang="en-US" sz="2400" dirty="0"/>
              <a:t> FROM Property</a:t>
            </a:r>
          </a:p>
          <a:p>
            <a:pPr marL="1371600" lvl="3" indent="0">
              <a:buNone/>
            </a:pPr>
            <a:r>
              <a:rPr lang="en-US" sz="2400" dirty="0"/>
              <a:t>WHERE area LIKE ‘Br%’;</a:t>
            </a:r>
          </a:p>
          <a:p>
            <a:pPr lvl="2"/>
            <a:endParaRPr lang="en-US" sz="2400" dirty="0"/>
          </a:p>
          <a:p>
            <a:pPr lvl="2"/>
            <a:r>
              <a:rPr lang="en-US" sz="2400" dirty="0"/>
              <a:t>Use the underscore</a:t>
            </a:r>
            <a:r>
              <a:rPr lang="en-US" sz="2400" b="1" dirty="0"/>
              <a:t> (_) </a:t>
            </a:r>
            <a:r>
              <a:rPr lang="en-US" sz="2400" dirty="0"/>
              <a:t>symbol for a single character wildcard search: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property_number</a:t>
            </a:r>
            <a:r>
              <a:rPr lang="en-US" sz="2400" dirty="0"/>
              <a:t> FROM Property</a:t>
            </a:r>
          </a:p>
          <a:p>
            <a:pPr marL="1371600" lvl="3" indent="0">
              <a:buNone/>
            </a:pPr>
            <a:r>
              <a:rPr lang="en-US" sz="2400" dirty="0"/>
              <a:t>WHERE area LIKE ‘Br_ _ _’;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FDEA4A-A1D3-E6EB-9828-4BBD9A714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5025" y="4770954"/>
            <a:ext cx="6534470" cy="172192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758469C-65C3-2B59-566D-04AD35710537}"/>
              </a:ext>
            </a:extLst>
          </p:cNvPr>
          <p:cNvSpPr/>
          <p:nvPr/>
        </p:nvSpPr>
        <p:spPr>
          <a:xfrm>
            <a:off x="5688280" y="5654075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E35DAD-97F0-66E7-ADDE-8CAC825F74B6}"/>
              </a:ext>
            </a:extLst>
          </p:cNvPr>
          <p:cNvSpPr/>
          <p:nvPr/>
        </p:nvSpPr>
        <p:spPr>
          <a:xfrm>
            <a:off x="5688280" y="5985639"/>
            <a:ext cx="2445693" cy="17586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1AFD523F-5386-E544-950F-3CA03D6BB04E}"/>
              </a:ext>
            </a:extLst>
          </p:cNvPr>
          <p:cNvCxnSpPr>
            <a:cxnSpLocks/>
          </p:cNvCxnSpPr>
          <p:nvPr/>
        </p:nvCxnSpPr>
        <p:spPr>
          <a:xfrm>
            <a:off x="3681351" y="5237018"/>
            <a:ext cx="1923802" cy="59291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895117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Sorting the retrieved data: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sort the retrieved </a:t>
            </a:r>
            <a:r>
              <a:rPr lang="en-US" sz="2400" dirty="0" err="1"/>
              <a:t>resultset</a:t>
            </a:r>
            <a:r>
              <a:rPr lang="en-US" sz="2400" dirty="0"/>
              <a:t> as well using ORDER BY: </a:t>
            </a:r>
          </a:p>
          <a:p>
            <a:pPr marL="1371600" lvl="3" indent="0">
              <a:buNone/>
            </a:pPr>
            <a:r>
              <a:rPr lang="en-US" sz="2400" dirty="0"/>
              <a:t>SELECT * FROM Property</a:t>
            </a:r>
          </a:p>
          <a:p>
            <a:pPr marL="1371600" lvl="3" indent="0">
              <a:buNone/>
            </a:pPr>
            <a:r>
              <a:rPr lang="en-US" sz="2400" dirty="0"/>
              <a:t>ORDER BY </a:t>
            </a:r>
            <a:r>
              <a:rPr lang="en-US" sz="2400" dirty="0" err="1"/>
              <a:t>monthly_rent</a:t>
            </a:r>
            <a:r>
              <a:rPr lang="en-US" sz="2400" dirty="0"/>
              <a:t>;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BC6692EC-C08A-B85D-3CB0-1E22E616060C}"/>
              </a:ext>
            </a:extLst>
          </p:cNvPr>
          <p:cNvSpPr/>
          <p:nvPr/>
        </p:nvSpPr>
        <p:spPr>
          <a:xfrm>
            <a:off x="10937357" y="3517291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847AA67-5A45-606E-A003-10E3334FB4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30092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Sorting the retrieved data: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sort the retrieved </a:t>
            </a:r>
            <a:r>
              <a:rPr lang="en-US" sz="2400" dirty="0" err="1"/>
              <a:t>resultset</a:t>
            </a:r>
            <a:r>
              <a:rPr lang="en-US" sz="2400" dirty="0"/>
              <a:t> as well using ORDER BY: </a:t>
            </a:r>
          </a:p>
          <a:p>
            <a:pPr marL="1371600" lvl="3" indent="0">
              <a:buNone/>
            </a:pPr>
            <a:r>
              <a:rPr lang="en-US" sz="2400" dirty="0"/>
              <a:t>SELECT * FROM Property</a:t>
            </a:r>
          </a:p>
          <a:p>
            <a:pPr marL="1371600" lvl="3" indent="0">
              <a:buNone/>
            </a:pPr>
            <a:r>
              <a:rPr lang="en-US" sz="2400" dirty="0"/>
              <a:t>ORDER BY </a:t>
            </a:r>
            <a:r>
              <a:rPr lang="en-US" sz="2400" dirty="0" err="1"/>
              <a:t>monthly_rent</a:t>
            </a:r>
            <a:r>
              <a:rPr lang="en-US" sz="2400" dirty="0"/>
              <a:t> ASC;</a:t>
            </a:r>
          </a:p>
          <a:p>
            <a:pPr lvl="2"/>
            <a:r>
              <a:rPr lang="en-US" sz="2400" dirty="0"/>
              <a:t>By default order will be ascending We could explicitly declare ascending or descending:</a:t>
            </a:r>
          </a:p>
          <a:p>
            <a:pPr marL="1371600" lvl="3" indent="0">
              <a:buNone/>
            </a:pPr>
            <a:r>
              <a:rPr lang="en-US" sz="2400" dirty="0"/>
              <a:t>SELECT * FROM Property</a:t>
            </a:r>
          </a:p>
          <a:p>
            <a:pPr marL="1371600" lvl="3" indent="0">
              <a:buNone/>
            </a:pPr>
            <a:r>
              <a:rPr lang="en-US" sz="2400" dirty="0"/>
              <a:t>ORDER BY </a:t>
            </a:r>
            <a:r>
              <a:rPr lang="en-US" sz="2400" dirty="0" err="1"/>
              <a:t>monthly_rent</a:t>
            </a:r>
            <a:r>
              <a:rPr lang="en-US" sz="2400" dirty="0"/>
              <a:t> DESC;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00849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Aggregate Functions: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perform statistical calculations within SQL from the numerical data we have.</a:t>
            </a:r>
          </a:p>
          <a:p>
            <a:pPr lvl="2"/>
            <a:r>
              <a:rPr lang="en-US" sz="2400" dirty="0"/>
              <a:t>As with Excel, we can use the following aggregate functions: </a:t>
            </a:r>
          </a:p>
          <a:p>
            <a:pPr lvl="3"/>
            <a:r>
              <a:rPr lang="en-US" sz="2400" dirty="0"/>
              <a:t>COUNT – Shows the number of rows in any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MIN – Shows the minimum value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MAX – Shows the maximum value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SUM – Shows the summation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AVG – Shows the mean / numerical average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  <a:p>
            <a:pPr lvl="3"/>
            <a:r>
              <a:rPr lang="en-US" sz="2400" dirty="0"/>
              <a:t>STDEV – Shows the standard deviation of a given column in a </a:t>
            </a:r>
            <a:r>
              <a:rPr lang="en-US" sz="2400" dirty="0" err="1"/>
              <a:t>resultset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8608455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COUNT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number of rows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COUNT(</a:t>
            </a:r>
            <a:r>
              <a:rPr lang="en-US" sz="2400" dirty="0" err="1"/>
              <a:t>monthly_rent</a:t>
            </a:r>
            <a:r>
              <a:rPr lang="en-US" sz="2400" dirty="0"/>
              <a:t>)</a:t>
            </a:r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8.)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1032542" y="3517291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6A1D2C5-BCAE-F4AE-98E0-863AC336231C}"/>
              </a:ext>
            </a:extLst>
          </p:cNvPr>
          <p:cNvSpPr/>
          <p:nvPr/>
        </p:nvSpPr>
        <p:spPr>
          <a:xfrm>
            <a:off x="10848383" y="4013863"/>
            <a:ext cx="652960" cy="177097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03020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MIN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minimum value of </a:t>
            </a:r>
            <a:r>
              <a:rPr lang="en-US" sz="2400" dirty="0" err="1"/>
              <a:t>monthly_rent</a:t>
            </a:r>
            <a:r>
              <a:rPr lang="en-US" sz="2400" dirty="0"/>
              <a:t>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MIN(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min_rent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1000.)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6D7018F-7282-CAF0-F232-E0F39FC8B446}"/>
              </a:ext>
            </a:extLst>
          </p:cNvPr>
          <p:cNvCxnSpPr>
            <a:cxnSpLocks/>
          </p:cNvCxnSpPr>
          <p:nvPr/>
        </p:nvCxnSpPr>
        <p:spPr>
          <a:xfrm flipV="1">
            <a:off x="3598223" y="3218213"/>
            <a:ext cx="2268187" cy="116378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669BBC4C-DAA2-FC00-B527-9A8AA1087424}"/>
              </a:ext>
            </a:extLst>
          </p:cNvPr>
          <p:cNvSpPr/>
          <p:nvPr/>
        </p:nvSpPr>
        <p:spPr>
          <a:xfrm rot="5107616">
            <a:off x="10952052" y="4736656"/>
            <a:ext cx="243744" cy="73387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31901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SQL MAX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maximum value of </a:t>
            </a:r>
            <a:r>
              <a:rPr lang="en-US" sz="2400" dirty="0" err="1"/>
              <a:t>monthly_rent</a:t>
            </a:r>
            <a:r>
              <a:rPr lang="en-US" sz="2400" dirty="0"/>
              <a:t>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MAX(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max_rent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1800.)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6D7018F-7282-CAF0-F232-E0F39FC8B446}"/>
              </a:ext>
            </a:extLst>
          </p:cNvPr>
          <p:cNvCxnSpPr>
            <a:cxnSpLocks/>
          </p:cNvCxnSpPr>
          <p:nvPr/>
        </p:nvCxnSpPr>
        <p:spPr>
          <a:xfrm flipV="1">
            <a:off x="3598223" y="3325091"/>
            <a:ext cx="2078182" cy="105690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669BBC4C-DAA2-FC00-B527-9A8AA1087424}"/>
              </a:ext>
            </a:extLst>
          </p:cNvPr>
          <p:cNvSpPr/>
          <p:nvPr/>
        </p:nvSpPr>
        <p:spPr>
          <a:xfrm rot="5107616">
            <a:off x="10952051" y="4400500"/>
            <a:ext cx="243744" cy="73387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EBAEAE1-287D-3045-1E4B-964A20E355CA}"/>
              </a:ext>
            </a:extLst>
          </p:cNvPr>
          <p:cNvSpPr/>
          <p:nvPr/>
        </p:nvSpPr>
        <p:spPr>
          <a:xfrm rot="5107616">
            <a:off x="10952051" y="5033487"/>
            <a:ext cx="243744" cy="73387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49445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SUM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summation of </a:t>
            </a:r>
            <a:r>
              <a:rPr lang="en-US" sz="2400" dirty="0" err="1"/>
              <a:t>monthly_rent</a:t>
            </a:r>
            <a:r>
              <a:rPr lang="en-US" sz="2400" dirty="0"/>
              <a:t>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SUM(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total_rent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11600.)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6D7018F-7282-CAF0-F232-E0F39FC8B446}"/>
              </a:ext>
            </a:extLst>
          </p:cNvPr>
          <p:cNvCxnSpPr>
            <a:cxnSpLocks/>
          </p:cNvCxnSpPr>
          <p:nvPr/>
        </p:nvCxnSpPr>
        <p:spPr>
          <a:xfrm flipV="1">
            <a:off x="3598223" y="3218213"/>
            <a:ext cx="2268187" cy="116378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15C4EAAB-DB17-1E53-45B8-E678E151FDC1}"/>
              </a:ext>
            </a:extLst>
          </p:cNvPr>
          <p:cNvSpPr/>
          <p:nvPr/>
        </p:nvSpPr>
        <p:spPr>
          <a:xfrm>
            <a:off x="10699668" y="4275117"/>
            <a:ext cx="795646" cy="137058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F2AE319-F988-1AE2-F276-A70387572C05}"/>
                  </a:ext>
                </a:extLst>
              </p:cNvPr>
              <p:cNvSpPr txBox="1"/>
              <p:nvPr/>
            </p:nvSpPr>
            <p:spPr>
              <a:xfrm>
                <a:off x="9989750" y="4498743"/>
                <a:ext cx="564078" cy="92333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000" b="1" i="1" smtClean="0">
                          <a:latin typeface="Cambria Math" panose="02040503050406030204" pitchFamily="18" charset="0"/>
                        </a:rPr>
                        <m:t>𝜮</m:t>
                      </m:r>
                    </m:oMath>
                  </m:oMathPara>
                </a14:m>
                <a:endParaRPr lang="en-GB" sz="6000" b="1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F2AE319-F988-1AE2-F276-A70387572C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9750" y="4498743"/>
                <a:ext cx="564078" cy="92333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865466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AVG (average) Function: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average value of </a:t>
            </a:r>
            <a:r>
              <a:rPr lang="en-US" sz="2400" dirty="0" err="1"/>
              <a:t>monthly_rent</a:t>
            </a:r>
            <a:r>
              <a:rPr lang="en-US" sz="2400" dirty="0"/>
              <a:t>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AVG(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average_rent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Property;</a:t>
            </a:r>
          </a:p>
          <a:p>
            <a:pPr marL="1371600" lvl="3" indent="0">
              <a:buNone/>
            </a:pPr>
            <a:r>
              <a:rPr lang="en-US" sz="2400" b="1" dirty="0"/>
              <a:t>(Will show 1450.)</a:t>
            </a:r>
          </a:p>
          <a:p>
            <a:pPr marL="1371600" lvl="3" indent="0">
              <a:buNone/>
            </a:pPr>
            <a:endParaRPr lang="en-US" sz="2400" b="1" dirty="0"/>
          </a:p>
          <a:p>
            <a:pPr lvl="2"/>
            <a:r>
              <a:rPr lang="en-US" sz="2400" dirty="0"/>
              <a:t>This uses an ALIAS to give the</a:t>
            </a:r>
          </a:p>
          <a:p>
            <a:pPr marL="914400" lvl="2" indent="0">
              <a:buNone/>
            </a:pPr>
            <a:r>
              <a:rPr lang="en-US" sz="2400" dirty="0"/>
              <a:t>    New attribute a name for the </a:t>
            </a:r>
          </a:p>
          <a:p>
            <a:pPr marL="914400" lvl="2" indent="0">
              <a:buNone/>
            </a:pPr>
            <a:r>
              <a:rPr lang="en-US" sz="2400" dirty="0"/>
              <a:t>    display using the AS keyword.</a:t>
            </a:r>
          </a:p>
          <a:p>
            <a:pPr marL="1371600" lvl="3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D084FE57-8DA5-70F1-9226-FF0B566D1727}"/>
              </a:ext>
            </a:extLst>
          </p:cNvPr>
          <p:cNvSpPr/>
          <p:nvPr/>
        </p:nvSpPr>
        <p:spPr>
          <a:xfrm>
            <a:off x="10972983" y="3515098"/>
            <a:ext cx="201880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6D7018F-7282-CAF0-F232-E0F39FC8B446}"/>
              </a:ext>
            </a:extLst>
          </p:cNvPr>
          <p:cNvCxnSpPr>
            <a:cxnSpLocks/>
          </p:cNvCxnSpPr>
          <p:nvPr/>
        </p:nvCxnSpPr>
        <p:spPr>
          <a:xfrm flipV="1">
            <a:off x="3598223" y="3218213"/>
            <a:ext cx="2268187" cy="116378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0559C60-0135-9A18-3B22-C353BB067610}"/>
              </a:ext>
            </a:extLst>
          </p:cNvPr>
          <p:cNvSpPr/>
          <p:nvPr/>
        </p:nvSpPr>
        <p:spPr>
          <a:xfrm>
            <a:off x="10699668" y="4275117"/>
            <a:ext cx="795646" cy="137058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889A3DA-9019-2809-7ACF-5C0205C047A1}"/>
                  </a:ext>
                </a:extLst>
              </p:cNvPr>
              <p:cNvSpPr txBox="1"/>
              <p:nvPr/>
            </p:nvSpPr>
            <p:spPr>
              <a:xfrm>
                <a:off x="9763477" y="4452576"/>
                <a:ext cx="888689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6000" b="1" i="1" smtClean="0">
                          <a:latin typeface="Cambria Math" panose="02040503050406030204" pitchFamily="18" charset="0"/>
                        </a:rPr>
                        <m:t>𝝁</m:t>
                      </m:r>
                    </m:oMath>
                  </m:oMathPara>
                </a14:m>
                <a:endParaRPr lang="en-GB" sz="6000" b="1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889A3DA-9019-2809-7ACF-5C0205C047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63477" y="4452576"/>
                <a:ext cx="888689" cy="101566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2181221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GROUP BY and HAVING Clauses: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count of properties grouped by number of rooms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number_of_rooms</a:t>
            </a:r>
            <a:r>
              <a:rPr lang="en-US" sz="2400" dirty="0"/>
              <a:t>, COUNT(*) AS </a:t>
            </a:r>
            <a:r>
              <a:rPr lang="en-US" sz="2400" dirty="0" err="1"/>
              <a:t>property_count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</a:t>
            </a:r>
          </a:p>
          <a:p>
            <a:pPr marL="1371600" lvl="3" indent="0">
              <a:buNone/>
            </a:pPr>
            <a:r>
              <a:rPr lang="en-US" sz="2400" dirty="0"/>
              <a:t>GROUP BY </a:t>
            </a:r>
            <a:r>
              <a:rPr lang="en-US" sz="2400" dirty="0" err="1"/>
              <a:t>number_of_rooms</a:t>
            </a:r>
            <a:r>
              <a:rPr lang="en-US" sz="2400" dirty="0"/>
              <a:t>;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413" y="3984173"/>
            <a:ext cx="6133650" cy="166152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0559C60-0135-9A18-3B22-C353BB067610}"/>
              </a:ext>
            </a:extLst>
          </p:cNvPr>
          <p:cNvSpPr/>
          <p:nvPr/>
        </p:nvSpPr>
        <p:spPr>
          <a:xfrm>
            <a:off x="9820894" y="4275117"/>
            <a:ext cx="795646" cy="137058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C74815E-966B-DAB5-A4DF-FA38F40FF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199718"/>
              </p:ext>
            </p:extLst>
          </p:nvPr>
        </p:nvGraphicFramePr>
        <p:xfrm>
          <a:off x="2032339" y="4311930"/>
          <a:ext cx="3929074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4537">
                  <a:extLst>
                    <a:ext uri="{9D8B030D-6E8A-4147-A177-3AD203B41FA5}">
                      <a16:colId xmlns:a16="http://schemas.microsoft.com/office/drawing/2014/main" val="1580620580"/>
                    </a:ext>
                  </a:extLst>
                </a:gridCol>
                <a:gridCol w="1964537">
                  <a:extLst>
                    <a:ext uri="{9D8B030D-6E8A-4147-A177-3AD203B41FA5}">
                      <a16:colId xmlns:a16="http://schemas.microsoft.com/office/drawing/2014/main" val="2009895819"/>
                    </a:ext>
                  </a:extLst>
                </a:gridCol>
              </a:tblGrid>
              <a:tr h="276921">
                <a:tc>
                  <a:txBody>
                    <a:bodyPr/>
                    <a:lstStyle/>
                    <a:p>
                      <a:r>
                        <a:rPr lang="en-US" dirty="0" err="1"/>
                        <a:t>number_of_rooms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property_count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715322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1971867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593455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413811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124583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988646"/>
                  </a:ext>
                </a:extLst>
              </a:tr>
            </a:tbl>
          </a:graphicData>
        </a:graphic>
      </p:graphicFrame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C83CC9A-CDAF-B7F8-8AC4-E1AEF7D42FA5}"/>
              </a:ext>
            </a:extLst>
          </p:cNvPr>
          <p:cNvCxnSpPr>
            <a:cxnSpLocks/>
          </p:cNvCxnSpPr>
          <p:nvPr/>
        </p:nvCxnSpPr>
        <p:spPr>
          <a:xfrm flipH="1">
            <a:off x="5961413" y="4814936"/>
            <a:ext cx="3604484" cy="46958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915A04A7-3B2F-625F-2746-20EE863A4DE4}"/>
              </a:ext>
            </a:extLst>
          </p:cNvPr>
          <p:cNvSpPr/>
          <p:nvPr/>
        </p:nvSpPr>
        <p:spPr>
          <a:xfrm>
            <a:off x="2032338" y="4311930"/>
            <a:ext cx="1945065" cy="219456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95120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More SQL SELECT queries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310741"/>
          </a:xfrm>
        </p:spPr>
        <p:txBody>
          <a:bodyPr>
            <a:normAutofit/>
          </a:bodyPr>
          <a:lstStyle/>
          <a:p>
            <a:r>
              <a:rPr lang="en-US" dirty="0"/>
              <a:t>SQL GROUP BY and HAVING Clauses:</a:t>
            </a:r>
          </a:p>
          <a:p>
            <a:endParaRPr lang="en-US" dirty="0"/>
          </a:p>
          <a:p>
            <a:pPr lvl="2"/>
            <a:r>
              <a:rPr lang="en-US" sz="2400" dirty="0"/>
              <a:t>We are able to show the count of properties grouped by number of rooms for any properties with more than 3 rooms in the retrieved </a:t>
            </a:r>
            <a:r>
              <a:rPr lang="en-US" sz="2400" dirty="0" err="1"/>
              <a:t>resultset</a:t>
            </a:r>
            <a:r>
              <a:rPr lang="en-US" sz="2400" dirty="0"/>
              <a:t>: </a:t>
            </a:r>
          </a:p>
          <a:p>
            <a:pPr marL="1371600" lvl="3" indent="0">
              <a:buNone/>
            </a:pPr>
            <a:r>
              <a:rPr lang="en-US" sz="2400" dirty="0"/>
              <a:t>SELECT area, AVG(</a:t>
            </a:r>
            <a:r>
              <a:rPr lang="en-US" sz="2400" dirty="0" err="1"/>
              <a:t>monthly_rent</a:t>
            </a:r>
            <a:r>
              <a:rPr lang="en-US" sz="2400" dirty="0"/>
              <a:t>) AS </a:t>
            </a:r>
            <a:r>
              <a:rPr lang="en-US" sz="2400" dirty="0" err="1"/>
              <a:t>average_rent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FROM Property</a:t>
            </a:r>
          </a:p>
          <a:p>
            <a:pPr marL="1371600" lvl="3" indent="0">
              <a:buNone/>
            </a:pPr>
            <a:r>
              <a:rPr lang="en-US" sz="2400" dirty="0"/>
              <a:t>GROUP BY </a:t>
            </a:r>
            <a:r>
              <a:rPr lang="en-US" sz="2400" dirty="0" err="1"/>
              <a:t>number_of_rooms</a:t>
            </a:r>
            <a:endParaRPr lang="en-US" sz="2400" dirty="0"/>
          </a:p>
          <a:p>
            <a:pPr marL="1371600" lvl="3" indent="0">
              <a:buNone/>
            </a:pPr>
            <a:r>
              <a:rPr lang="en-US" sz="2400" dirty="0"/>
              <a:t>HAVING AVG(</a:t>
            </a:r>
            <a:r>
              <a:rPr lang="en-US" sz="2400" dirty="0" err="1"/>
              <a:t>monthly_rent</a:t>
            </a:r>
            <a:r>
              <a:rPr lang="en-US" sz="2400" dirty="0"/>
              <a:t>) &lt; 1500;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932BEB-96E9-7279-00DD-4ADB0486E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0195" y="4073235"/>
            <a:ext cx="5804867" cy="157246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C74815E-966B-DAB5-A4DF-FA38F40FF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1687241"/>
              </p:ext>
            </p:extLst>
          </p:nvPr>
        </p:nvGraphicFramePr>
        <p:xfrm>
          <a:off x="2155556" y="4735879"/>
          <a:ext cx="3970248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5711">
                  <a:extLst>
                    <a:ext uri="{9D8B030D-6E8A-4147-A177-3AD203B41FA5}">
                      <a16:colId xmlns:a16="http://schemas.microsoft.com/office/drawing/2014/main" val="1580620580"/>
                    </a:ext>
                  </a:extLst>
                </a:gridCol>
                <a:gridCol w="1964537">
                  <a:extLst>
                    <a:ext uri="{9D8B030D-6E8A-4147-A177-3AD203B41FA5}">
                      <a16:colId xmlns:a16="http://schemas.microsoft.com/office/drawing/2014/main" val="2009895819"/>
                    </a:ext>
                  </a:extLst>
                </a:gridCol>
              </a:tblGrid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area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average_rent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715322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 err="1"/>
                        <a:t>Manhatten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1971867"/>
                  </a:ext>
                </a:extLst>
              </a:tr>
              <a:tr h="276921">
                <a:tc>
                  <a:txBody>
                    <a:bodyPr/>
                    <a:lstStyle/>
                    <a:p>
                      <a:r>
                        <a:rPr lang="en-US" dirty="0"/>
                        <a:t>The Bronx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1400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593455"/>
                  </a:ext>
                </a:extLst>
              </a:tr>
            </a:tbl>
          </a:graphicData>
        </a:graphic>
      </p:graphicFrame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C83CC9A-CDAF-B7F8-8AC4-E1AEF7D42FA5}"/>
              </a:ext>
            </a:extLst>
          </p:cNvPr>
          <p:cNvCxnSpPr>
            <a:cxnSpLocks/>
          </p:cNvCxnSpPr>
          <p:nvPr/>
        </p:nvCxnSpPr>
        <p:spPr>
          <a:xfrm flipH="1">
            <a:off x="5961413" y="4952010"/>
            <a:ext cx="2066306" cy="332509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BDBCB3D3-122A-681E-85E4-A6625AF560F9}"/>
              </a:ext>
            </a:extLst>
          </p:cNvPr>
          <p:cNvSpPr/>
          <p:nvPr/>
        </p:nvSpPr>
        <p:spPr>
          <a:xfrm>
            <a:off x="8027719" y="4215740"/>
            <a:ext cx="605642" cy="142995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384B9F-2FE4-8FD2-C910-5B6EEF46FF8E}"/>
              </a:ext>
            </a:extLst>
          </p:cNvPr>
          <p:cNvSpPr/>
          <p:nvPr/>
        </p:nvSpPr>
        <p:spPr>
          <a:xfrm>
            <a:off x="10810893" y="4235024"/>
            <a:ext cx="605642" cy="142995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45584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6000" b="1" dirty="0"/>
              <a:t>Any Questions?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52404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3485</Words>
  <Application>Microsoft Office PowerPoint</Application>
  <PresentationFormat>Widescreen</PresentationFormat>
  <Paragraphs>725</Paragraphs>
  <Slides>58</Slides>
  <Notes>56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58</vt:i4>
      </vt:variant>
    </vt:vector>
  </HeadingPairs>
  <TitlesOfParts>
    <vt:vector size="84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Structured Query Language (SQL)</vt:lpstr>
      <vt:lpstr>Structured Query Language (SQL)</vt:lpstr>
      <vt:lpstr>Structured Query Language (SQL)</vt:lpstr>
      <vt:lpstr>Structured Query Language (SQL)</vt:lpstr>
      <vt:lpstr>DDL Key Words</vt:lpstr>
      <vt:lpstr>DDL Key Words</vt:lpstr>
      <vt:lpstr>DDL query patterns</vt:lpstr>
      <vt:lpstr>DDL query patterns</vt:lpstr>
      <vt:lpstr>DDL query patterns</vt:lpstr>
      <vt:lpstr>DDL query patterns</vt:lpstr>
      <vt:lpstr>DDL Create Exercise</vt:lpstr>
      <vt:lpstr>DDL query patterns</vt:lpstr>
      <vt:lpstr>DDL query patterns</vt:lpstr>
      <vt:lpstr>DDL query patterns</vt:lpstr>
      <vt:lpstr>DDL query patterns</vt:lpstr>
      <vt:lpstr>DDL query patterns</vt:lpstr>
      <vt:lpstr>DDL query patterns</vt:lpstr>
      <vt:lpstr>DDL query patterns</vt:lpstr>
      <vt:lpstr>DDL CHECK Constraint</vt:lpstr>
      <vt:lpstr>DDL CHECK Constraint</vt:lpstr>
      <vt:lpstr>DML Key Words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DML query patterns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More SQL SELECT queries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117</cp:revision>
  <dcterms:created xsi:type="dcterms:W3CDTF">2021-03-09T15:35:42Z</dcterms:created>
  <dcterms:modified xsi:type="dcterms:W3CDTF">2024-10-18T16:27:06Z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