
<file path=[Content_Types].xml><?xml version="1.0" encoding="utf-8"?>
<Types xmlns="http://schemas.openxmlformats.org/package/2006/content-types"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9"/>
  </p:notesMasterIdLst>
  <p:sldIdLst>
    <p:sldId id="256" r:id="rId2"/>
    <p:sldId id="261" r:id="rId3"/>
    <p:sldId id="262" r:id="rId4"/>
    <p:sldId id="263" r:id="rId5"/>
    <p:sldId id="258" r:id="rId6"/>
    <p:sldId id="264" r:id="rId7"/>
    <p:sldId id="260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B33F4B1A-42F7-0798-1144-DF260BB18071}" name="Linda Davies" initials="LD" userId="S::l.davies@uwtsd.ac.uk::0f870791-fe67-45f7-ad2b-da73eae9baac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C4E056-993A-00C2-6572-B862BF5CD2E3}" v="146" dt="2026-10-19T14:50:02.927"/>
    <p1510:client id="{A7E9CE15-B357-584B-BE6D-81FF627DA966}" v="4" dt="2026-10-19T14:27:57.0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microsoft.com/office/2018/10/relationships/authors" Target="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eorgie Felisi (2603354)" userId="S::2603354@student.uwtsd.ac.uk::8ea94600-6f11-40bf-bdfd-924f4fb37af0" providerId="AD" clId="Web-{25C4E056-993A-00C2-6572-B862BF5CD2E3}"/>
    <pc:docChg chg="modSld">
      <pc:chgData name="Georgie Felisi (2603354)" userId="S::2603354@student.uwtsd.ac.uk::8ea94600-6f11-40bf-bdfd-924f4fb37af0" providerId="AD" clId="Web-{25C4E056-993A-00C2-6572-B862BF5CD2E3}" dt="2026-10-19T14:50:02.927" v="368" actId="20577"/>
      <pc:docMkLst>
        <pc:docMk/>
      </pc:docMkLst>
      <pc:sldChg chg="modSp">
        <pc:chgData name="Georgie Felisi (2603354)" userId="S::2603354@student.uwtsd.ac.uk::8ea94600-6f11-40bf-bdfd-924f4fb37af0" providerId="AD" clId="Web-{25C4E056-993A-00C2-6572-B862BF5CD2E3}" dt="2026-10-19T14:50:02.927" v="368" actId="20577"/>
        <pc:sldMkLst>
          <pc:docMk/>
          <pc:sldMk cId="2952491275" sldId="260"/>
        </pc:sldMkLst>
        <pc:spChg chg="mod">
          <ac:chgData name="Georgie Felisi (2603354)" userId="S::2603354@student.uwtsd.ac.uk::8ea94600-6f11-40bf-bdfd-924f4fb37af0" providerId="AD" clId="Web-{25C4E056-993A-00C2-6572-B862BF5CD2E3}" dt="2026-10-19T14:50:02.927" v="368" actId="20577"/>
          <ac:spMkLst>
            <pc:docMk/>
            <pc:sldMk cId="2952491275" sldId="260"/>
            <ac:spMk id="5" creationId="{1D2558DC-C32F-BC97-B17A-E8686302F138}"/>
          </ac:spMkLst>
        </pc:spChg>
      </pc:sldChg>
      <pc:sldChg chg="modSp modNotes">
        <pc:chgData name="Georgie Felisi (2603354)" userId="S::2603354@student.uwtsd.ac.uk::8ea94600-6f11-40bf-bdfd-924f4fb37af0" providerId="AD" clId="Web-{25C4E056-993A-00C2-6572-B862BF5CD2E3}" dt="2026-10-19T14:29:06.579" v="150"/>
        <pc:sldMkLst>
          <pc:docMk/>
          <pc:sldMk cId="3753885928" sldId="261"/>
        </pc:sldMkLst>
        <pc:spChg chg="mod">
          <ac:chgData name="Georgie Felisi (2603354)" userId="S::2603354@student.uwtsd.ac.uk::8ea94600-6f11-40bf-bdfd-924f4fb37af0" providerId="AD" clId="Web-{25C4E056-993A-00C2-6572-B862BF5CD2E3}" dt="2026-10-19T08:20:51.359" v="0" actId="1076"/>
          <ac:spMkLst>
            <pc:docMk/>
            <pc:sldMk cId="3753885928" sldId="261"/>
            <ac:spMk id="9" creationId="{B2679426-F3A6-ABDD-5346-7307598C30ED}"/>
          </ac:spMkLst>
        </pc:spChg>
      </pc:sldChg>
      <pc:sldChg chg="modSp modNotes">
        <pc:chgData name="Georgie Felisi (2603354)" userId="S::2603354@student.uwtsd.ac.uk::8ea94600-6f11-40bf-bdfd-924f4fb37af0" providerId="AD" clId="Web-{25C4E056-993A-00C2-6572-B862BF5CD2E3}" dt="2026-10-19T14:33:46.317" v="172"/>
        <pc:sldMkLst>
          <pc:docMk/>
          <pc:sldMk cId="2485379294" sldId="262"/>
        </pc:sldMkLst>
        <pc:spChg chg="mod">
          <ac:chgData name="Georgie Felisi (2603354)" userId="S::2603354@student.uwtsd.ac.uk::8ea94600-6f11-40bf-bdfd-924f4fb37af0" providerId="AD" clId="Web-{25C4E056-993A-00C2-6572-B862BF5CD2E3}" dt="2026-10-19T08:21:25.314" v="14" actId="20577"/>
          <ac:spMkLst>
            <pc:docMk/>
            <pc:sldMk cId="2485379294" sldId="262"/>
            <ac:spMk id="3" creationId="{90366B8C-A1A8-0AA5-9F60-34E50E8A4958}"/>
          </ac:spMkLst>
        </pc:spChg>
      </pc:sldChg>
      <pc:sldChg chg="modNotes">
        <pc:chgData name="Georgie Felisi (2603354)" userId="S::2603354@student.uwtsd.ac.uk::8ea94600-6f11-40bf-bdfd-924f4fb37af0" providerId="AD" clId="Web-{25C4E056-993A-00C2-6572-B862BF5CD2E3}" dt="2026-10-19T14:48:59.674" v="361"/>
        <pc:sldMkLst>
          <pc:docMk/>
          <pc:sldMk cId="18254812" sldId="263"/>
        </pc:sldMkLst>
      </pc:sldChg>
      <pc:sldChg chg="modSp modNotes">
        <pc:chgData name="Georgie Felisi (2603354)" userId="S::2603354@student.uwtsd.ac.uk::8ea94600-6f11-40bf-bdfd-924f4fb37af0" providerId="AD" clId="Web-{25C4E056-993A-00C2-6572-B862BF5CD2E3}" dt="2026-10-19T12:55:01.278" v="139"/>
        <pc:sldMkLst>
          <pc:docMk/>
          <pc:sldMk cId="3703058099" sldId="264"/>
        </pc:sldMkLst>
        <pc:spChg chg="mod">
          <ac:chgData name="Georgie Felisi (2603354)" userId="S::2603354@student.uwtsd.ac.uk::8ea94600-6f11-40bf-bdfd-924f4fb37af0" providerId="AD" clId="Web-{25C4E056-993A-00C2-6572-B862BF5CD2E3}" dt="2026-10-19T08:52:32.782" v="130" actId="1076"/>
          <ac:spMkLst>
            <pc:docMk/>
            <pc:sldMk cId="3703058099" sldId="264"/>
            <ac:spMk id="3" creationId="{C80B6185-B244-C78E-84B7-7781C6719170}"/>
          </ac:spMkLst>
        </pc:spChg>
        <pc:spChg chg="mod">
          <ac:chgData name="Georgie Felisi (2603354)" userId="S::2603354@student.uwtsd.ac.uk::8ea94600-6f11-40bf-bdfd-924f4fb37af0" providerId="AD" clId="Web-{25C4E056-993A-00C2-6572-B862BF5CD2E3}" dt="2026-10-19T08:52:32.844" v="131" actId="1076"/>
          <ac:spMkLst>
            <pc:docMk/>
            <pc:sldMk cId="3703058099" sldId="264"/>
            <ac:spMk id="5" creationId="{2B6325B5-1ABA-AC0C-7605-59DF94E81F4E}"/>
          </ac:spMkLst>
        </pc:spChg>
        <pc:spChg chg="mod">
          <ac:chgData name="Georgie Felisi (2603354)" userId="S::2603354@student.uwtsd.ac.uk::8ea94600-6f11-40bf-bdfd-924f4fb37af0" providerId="AD" clId="Web-{25C4E056-993A-00C2-6572-B862BF5CD2E3}" dt="2026-10-19T08:49:13.805" v="104" actId="20577"/>
          <ac:spMkLst>
            <pc:docMk/>
            <pc:sldMk cId="3703058099" sldId="264"/>
            <ac:spMk id="6" creationId="{4C4873EE-FE13-23D6-4986-1837F8881360}"/>
          </ac:spMkLst>
        </pc:spChg>
      </pc:sldChg>
    </pc:docChg>
  </pc:docChgLst>
  <pc:docChgLst>
    <pc:chgData name="Georgie Felisi (2603354)" userId="8ea94600-6f11-40bf-bdfd-924f4fb37af0" providerId="ADAL" clId="{22B42712-CDA9-4385-9180-9AE0CF7EE5F3}"/>
    <pc:docChg chg="undo custSel addSld delSld modSld">
      <pc:chgData name="Georgie Felisi (2603354)" userId="8ea94600-6f11-40bf-bdfd-924f4fb37af0" providerId="ADAL" clId="{22B42712-CDA9-4385-9180-9AE0CF7EE5F3}" dt="2026-10-19T19:14:27.682" v="2478" actId="20577"/>
      <pc:docMkLst>
        <pc:docMk/>
      </pc:docMkLst>
      <pc:sldChg chg="addSp delSp modSp addAnim modNotesTx">
        <pc:chgData name="Georgie Felisi (2603354)" userId="8ea94600-6f11-40bf-bdfd-924f4fb37af0" providerId="ADAL" clId="{22B42712-CDA9-4385-9180-9AE0CF7EE5F3}" dt="2026-10-19T18:04:51.201" v="1894" actId="20577"/>
        <pc:sldMkLst>
          <pc:docMk/>
          <pc:sldMk cId="3674588630" sldId="258"/>
        </pc:sldMkLst>
        <pc:spChg chg="add mod">
          <ac:chgData name="Georgie Felisi (2603354)" userId="8ea94600-6f11-40bf-bdfd-924f4fb37af0" providerId="ADAL" clId="{22B42712-CDA9-4385-9180-9AE0CF7EE5F3}" dt="2026-10-19T18:04:51.201" v="1894" actId="20577"/>
          <ac:spMkLst>
            <pc:docMk/>
            <pc:sldMk cId="3674588630" sldId="258"/>
            <ac:spMk id="4" creationId="{A53C64E9-E9A2-C0E8-8938-427693E370F8}"/>
          </ac:spMkLst>
        </pc:spChg>
        <pc:spChg chg="add del mod">
          <ac:chgData name="Georgie Felisi (2603354)" userId="8ea94600-6f11-40bf-bdfd-924f4fb37af0" providerId="ADAL" clId="{22B42712-CDA9-4385-9180-9AE0CF7EE5F3}" dt="2026-10-19T17:05:40.678" v="1756" actId="478"/>
          <ac:spMkLst>
            <pc:docMk/>
            <pc:sldMk cId="3674588630" sldId="258"/>
            <ac:spMk id="7" creationId="{5167D9A0-EEFE-74F7-ECF1-CDF5A710798F}"/>
          </ac:spMkLst>
        </pc:spChg>
        <pc:spChg chg="del mod">
          <ac:chgData name="Georgie Felisi (2603354)" userId="8ea94600-6f11-40bf-bdfd-924f4fb37af0" providerId="ADAL" clId="{22B42712-CDA9-4385-9180-9AE0CF7EE5F3}" dt="2026-10-19T17:05:37.561" v="1754" actId="21"/>
          <ac:spMkLst>
            <pc:docMk/>
            <pc:sldMk cId="3674588630" sldId="258"/>
            <ac:spMk id="10" creationId="{C853CE72-0936-CFD1-ADB3-F3F093F0C175}"/>
          </ac:spMkLst>
        </pc:spChg>
        <pc:picChg chg="add mod">
          <ac:chgData name="Georgie Felisi (2603354)" userId="8ea94600-6f11-40bf-bdfd-924f4fb37af0" providerId="ADAL" clId="{22B42712-CDA9-4385-9180-9AE0CF7EE5F3}" dt="2026-10-19T17:06:09.829" v="1769" actId="1076"/>
          <ac:picMkLst>
            <pc:docMk/>
            <pc:sldMk cId="3674588630" sldId="258"/>
            <ac:picMk id="3" creationId="{B7A34769-FD5E-3D6B-1DD8-1521DC0B2BE4}"/>
          </ac:picMkLst>
        </pc:picChg>
        <pc:picChg chg="mod">
          <ac:chgData name="Georgie Felisi (2603354)" userId="8ea94600-6f11-40bf-bdfd-924f4fb37af0" providerId="ADAL" clId="{22B42712-CDA9-4385-9180-9AE0CF7EE5F3}" dt="2026-10-19T18:03:07.649" v="1855" actId="1076"/>
          <ac:picMkLst>
            <pc:docMk/>
            <pc:sldMk cId="3674588630" sldId="258"/>
            <ac:picMk id="6" creationId="{FDC765B9-C0C4-82E8-7D2D-DAC92A9D4B5B}"/>
          </ac:picMkLst>
        </pc:picChg>
      </pc:sldChg>
      <pc:sldChg chg="modSp modNotesTx">
        <pc:chgData name="Georgie Felisi (2603354)" userId="8ea94600-6f11-40bf-bdfd-924f4fb37af0" providerId="ADAL" clId="{22B42712-CDA9-4385-9180-9AE0CF7EE5F3}" dt="2026-10-19T19:14:27.682" v="2478" actId="20577"/>
        <pc:sldMkLst>
          <pc:docMk/>
          <pc:sldMk cId="2952491275" sldId="260"/>
        </pc:sldMkLst>
        <pc:spChg chg="mod">
          <ac:chgData name="Georgie Felisi (2603354)" userId="8ea94600-6f11-40bf-bdfd-924f4fb37af0" providerId="ADAL" clId="{22B42712-CDA9-4385-9180-9AE0CF7EE5F3}" dt="2026-10-19T19:14:27.682" v="2478" actId="20577"/>
          <ac:spMkLst>
            <pc:docMk/>
            <pc:sldMk cId="2952491275" sldId="260"/>
            <ac:spMk id="5" creationId="{1D2558DC-C32F-BC97-B17A-E8686302F138}"/>
          </ac:spMkLst>
        </pc:spChg>
      </pc:sldChg>
      <pc:sldChg chg="addSp delSp modSp addAnim modNotesTx">
        <pc:chgData name="Georgie Felisi (2603354)" userId="8ea94600-6f11-40bf-bdfd-924f4fb37af0" providerId="ADAL" clId="{22B42712-CDA9-4385-9180-9AE0CF7EE5F3}" dt="2026-10-19T14:27:57.091" v="1612" actId="1076"/>
        <pc:sldMkLst>
          <pc:docMk/>
          <pc:sldMk cId="3753885928" sldId="261"/>
        </pc:sldMkLst>
        <pc:spChg chg="add mod">
          <ac:chgData name="Georgie Felisi (2603354)" userId="8ea94600-6f11-40bf-bdfd-924f4fb37af0" providerId="ADAL" clId="{22B42712-CDA9-4385-9180-9AE0CF7EE5F3}" dt="2026-10-17T20:19:24.343" v="37" actId="1076"/>
          <ac:spMkLst>
            <pc:docMk/>
            <pc:sldMk cId="3753885928" sldId="261"/>
            <ac:spMk id="9" creationId="{B2679426-F3A6-ABDD-5346-7307598C30ED}"/>
          </ac:spMkLst>
        </pc:spChg>
        <pc:spChg chg="mod">
          <ac:chgData name="Georgie Felisi (2603354)" userId="8ea94600-6f11-40bf-bdfd-924f4fb37af0" providerId="ADAL" clId="{22B42712-CDA9-4385-9180-9AE0CF7EE5F3}" dt="2026-10-17T20:10:52.470" v="3" actId="20577"/>
          <ac:spMkLst>
            <pc:docMk/>
            <pc:sldMk cId="3753885928" sldId="261"/>
            <ac:spMk id="25" creationId="{AFD0C314-88EB-CCA8-1346-53F5AC8BB223}"/>
          </ac:spMkLst>
        </pc:spChg>
        <pc:picChg chg="add mod">
          <ac:chgData name="Georgie Felisi (2603354)" userId="8ea94600-6f11-40bf-bdfd-924f4fb37af0" providerId="ADAL" clId="{22B42712-CDA9-4385-9180-9AE0CF7EE5F3}" dt="2026-10-19T14:27:57.091" v="1612" actId="1076"/>
          <ac:picMkLst>
            <pc:docMk/>
            <pc:sldMk cId="3753885928" sldId="261"/>
            <ac:picMk id="3" creationId="{F4A18A21-30E2-1743-E16D-74D786D427F3}"/>
          </ac:picMkLst>
        </pc:picChg>
        <pc:picChg chg="add mod">
          <ac:chgData name="Georgie Felisi (2603354)" userId="8ea94600-6f11-40bf-bdfd-924f4fb37af0" providerId="ADAL" clId="{22B42712-CDA9-4385-9180-9AE0CF7EE5F3}" dt="2026-10-17T20:18:07.080" v="13" actId="1076"/>
          <ac:picMkLst>
            <pc:docMk/>
            <pc:sldMk cId="3753885928" sldId="261"/>
            <ac:picMk id="7" creationId="{FEA27C02-FB7D-74B2-49D6-6117D5C284BD}"/>
          </ac:picMkLst>
        </pc:picChg>
      </pc:sldChg>
      <pc:sldChg chg="addSp delSp modSp mod setBg addAnim modNotesTx">
        <pc:chgData name="Georgie Felisi (2603354)" userId="8ea94600-6f11-40bf-bdfd-924f4fb37af0" providerId="ADAL" clId="{22B42712-CDA9-4385-9180-9AE0CF7EE5F3}" dt="2026-10-19T16:32:08.270" v="1723" actId="1076"/>
        <pc:sldMkLst>
          <pc:docMk/>
          <pc:sldMk cId="2485379294" sldId="262"/>
        </pc:sldMkLst>
        <pc:spChg chg="mod">
          <ac:chgData name="Georgie Felisi (2603354)" userId="8ea94600-6f11-40bf-bdfd-924f4fb37af0" providerId="ADAL" clId="{22B42712-CDA9-4385-9180-9AE0CF7EE5F3}" dt="2026-10-17T20:51:31.041" v="1450" actId="1076"/>
          <ac:spMkLst>
            <pc:docMk/>
            <pc:sldMk cId="2485379294" sldId="262"/>
            <ac:spMk id="2" creationId="{4CD1A420-62D5-DE5B-ABF6-11FF761AF49A}"/>
          </ac:spMkLst>
        </pc:spChg>
        <pc:spChg chg="add mod ord">
          <ac:chgData name="Georgie Felisi (2603354)" userId="8ea94600-6f11-40bf-bdfd-924f4fb37af0" providerId="ADAL" clId="{22B42712-CDA9-4385-9180-9AE0CF7EE5F3}" dt="2026-10-17T20:52:25.414" v="1461" actId="14100"/>
          <ac:spMkLst>
            <pc:docMk/>
            <pc:sldMk cId="2485379294" sldId="262"/>
            <ac:spMk id="3" creationId="{90366B8C-A1A8-0AA5-9F60-34E50E8A4958}"/>
          </ac:spMkLst>
        </pc:spChg>
        <pc:spChg chg="add mod">
          <ac:chgData name="Georgie Felisi (2603354)" userId="8ea94600-6f11-40bf-bdfd-924f4fb37af0" providerId="ADAL" clId="{22B42712-CDA9-4385-9180-9AE0CF7EE5F3}" dt="2026-10-17T20:52:02.312" v="1456" actId="1076"/>
          <ac:spMkLst>
            <pc:docMk/>
            <pc:sldMk cId="2485379294" sldId="262"/>
            <ac:spMk id="8" creationId="{425A8024-0881-F58F-5AB3-FE4BF91411D7}"/>
          </ac:spMkLst>
        </pc:spChg>
        <pc:spChg chg="add mod">
          <ac:chgData name="Georgie Felisi (2603354)" userId="8ea94600-6f11-40bf-bdfd-924f4fb37af0" providerId="ADAL" clId="{22B42712-CDA9-4385-9180-9AE0CF7EE5F3}" dt="2026-10-17T20:52:43.270" v="1465" actId="1076"/>
          <ac:spMkLst>
            <pc:docMk/>
            <pc:sldMk cId="2485379294" sldId="262"/>
            <ac:spMk id="14" creationId="{E9DC4B71-B79D-ED39-1343-3DA655F84385}"/>
          </ac:spMkLst>
        </pc:spChg>
        <pc:spChg chg="add mod">
          <ac:chgData name="Georgie Felisi (2603354)" userId="8ea94600-6f11-40bf-bdfd-924f4fb37af0" providerId="ADAL" clId="{22B42712-CDA9-4385-9180-9AE0CF7EE5F3}" dt="2026-10-17T20:52:12.079" v="1459" actId="1076"/>
          <ac:spMkLst>
            <pc:docMk/>
            <pc:sldMk cId="2485379294" sldId="262"/>
            <ac:spMk id="16" creationId="{61C1A59B-57E4-AF22-16A4-4573F0794F4D}"/>
          </ac:spMkLst>
        </pc:spChg>
        <pc:picChg chg="add mod">
          <ac:chgData name="Georgie Felisi (2603354)" userId="8ea94600-6f11-40bf-bdfd-924f4fb37af0" providerId="ADAL" clId="{22B42712-CDA9-4385-9180-9AE0CF7EE5F3}" dt="2026-10-19T16:32:08.270" v="1723" actId="1076"/>
          <ac:picMkLst>
            <pc:docMk/>
            <pc:sldMk cId="2485379294" sldId="262"/>
            <ac:picMk id="4" creationId="{7D88A737-9663-8C12-A2BA-D0DF270C2DEB}"/>
          </ac:picMkLst>
        </pc:picChg>
        <pc:cxnChg chg="add mod">
          <ac:chgData name="Georgie Felisi (2603354)" userId="8ea94600-6f11-40bf-bdfd-924f4fb37af0" providerId="ADAL" clId="{22B42712-CDA9-4385-9180-9AE0CF7EE5F3}" dt="2026-10-17T20:53:03.229" v="1468" actId="1076"/>
          <ac:cxnSpMkLst>
            <pc:docMk/>
            <pc:sldMk cId="2485379294" sldId="262"/>
            <ac:cxnSpMk id="9" creationId="{7C23BD72-ED6F-8B22-91CD-2760F222B651}"/>
          </ac:cxnSpMkLst>
        </pc:cxnChg>
        <pc:cxnChg chg="add mod">
          <ac:chgData name="Georgie Felisi (2603354)" userId="8ea94600-6f11-40bf-bdfd-924f4fb37af0" providerId="ADAL" clId="{22B42712-CDA9-4385-9180-9AE0CF7EE5F3}" dt="2026-10-17T20:52:53.856" v="1467" actId="1076"/>
          <ac:cxnSpMkLst>
            <pc:docMk/>
            <pc:sldMk cId="2485379294" sldId="262"/>
            <ac:cxnSpMk id="20" creationId="{9DCADCB2-1190-B46C-EF5B-6CFCEF5716B8}"/>
          </ac:cxnSpMkLst>
        </pc:cxnChg>
      </pc:sldChg>
      <pc:sldChg chg="addSp delSp modSp addAnim delAnim modNotesTx">
        <pc:chgData name="Georgie Felisi (2603354)" userId="8ea94600-6f11-40bf-bdfd-924f4fb37af0" providerId="ADAL" clId="{22B42712-CDA9-4385-9180-9AE0CF7EE5F3}" dt="2026-10-19T18:02:45.590" v="1853" actId="1076"/>
        <pc:sldMkLst>
          <pc:docMk/>
          <pc:sldMk cId="18254812" sldId="263"/>
        </pc:sldMkLst>
        <pc:spChg chg="add mod">
          <ac:chgData name="Georgie Felisi (2603354)" userId="8ea94600-6f11-40bf-bdfd-924f4fb37af0" providerId="ADAL" clId="{22B42712-CDA9-4385-9180-9AE0CF7EE5F3}" dt="2026-10-19T17:09:09.766" v="1840" actId="1076"/>
          <ac:spMkLst>
            <pc:docMk/>
            <pc:sldMk cId="18254812" sldId="263"/>
            <ac:spMk id="3" creationId="{DABEC33D-398B-4D7C-8365-D93329AFE7BD}"/>
          </ac:spMkLst>
        </pc:spChg>
        <pc:spChg chg="add del mod">
          <ac:chgData name="Georgie Felisi (2603354)" userId="8ea94600-6f11-40bf-bdfd-924f4fb37af0" providerId="ADAL" clId="{22B42712-CDA9-4385-9180-9AE0CF7EE5F3}" dt="2026-10-19T17:09:04.813" v="1838" actId="478"/>
          <ac:spMkLst>
            <pc:docMk/>
            <pc:sldMk cId="18254812" sldId="263"/>
            <ac:spMk id="6" creationId="{5FBA5CE7-C355-365D-AC9A-9BA92D3ED303}"/>
          </ac:spMkLst>
        </pc:spChg>
        <pc:spChg chg="add mod">
          <ac:chgData name="Georgie Felisi (2603354)" userId="8ea94600-6f11-40bf-bdfd-924f4fb37af0" providerId="ADAL" clId="{22B42712-CDA9-4385-9180-9AE0CF7EE5F3}" dt="2026-10-19T17:09:12.211" v="1841" actId="1076"/>
          <ac:spMkLst>
            <pc:docMk/>
            <pc:sldMk cId="18254812" sldId="263"/>
            <ac:spMk id="7" creationId="{F1A42142-9EC1-F0BB-C8D0-7BC2107CC7EC}"/>
          </ac:spMkLst>
        </pc:spChg>
        <pc:spChg chg="del mod">
          <ac:chgData name="Georgie Felisi (2603354)" userId="8ea94600-6f11-40bf-bdfd-924f4fb37af0" providerId="ADAL" clId="{22B42712-CDA9-4385-9180-9AE0CF7EE5F3}" dt="2026-10-19T16:22:44.850" v="1685" actId="478"/>
          <ac:spMkLst>
            <pc:docMk/>
            <pc:sldMk cId="18254812" sldId="263"/>
            <ac:spMk id="8" creationId="{EFE7B048-7CF3-17A2-8A13-2AC2A8ECD790}"/>
          </ac:spMkLst>
        </pc:spChg>
        <pc:picChg chg="add del mod">
          <ac:chgData name="Georgie Felisi (2603354)" userId="8ea94600-6f11-40bf-bdfd-924f4fb37af0" providerId="ADAL" clId="{22B42712-CDA9-4385-9180-9AE0CF7EE5F3}" dt="2026-10-19T16:30:19.135" v="1708" actId="478"/>
          <ac:picMkLst>
            <pc:docMk/>
            <pc:sldMk cId="18254812" sldId="263"/>
            <ac:picMk id="4" creationId="{329967C0-4B55-035B-21EC-C7B982E2D93B}"/>
          </ac:picMkLst>
        </pc:picChg>
        <pc:picChg chg="mod">
          <ac:chgData name="Georgie Felisi (2603354)" userId="8ea94600-6f11-40bf-bdfd-924f4fb37af0" providerId="ADAL" clId="{22B42712-CDA9-4385-9180-9AE0CF7EE5F3}" dt="2026-10-19T18:01:42.042" v="1843" actId="1076"/>
          <ac:picMkLst>
            <pc:docMk/>
            <pc:sldMk cId="18254812" sldId="263"/>
            <ac:picMk id="5" creationId="{351A3EF4-5940-379B-5139-A44754C3E199}"/>
          </ac:picMkLst>
        </pc:picChg>
        <pc:picChg chg="add del mod">
          <ac:chgData name="Georgie Felisi (2603354)" userId="8ea94600-6f11-40bf-bdfd-924f4fb37af0" providerId="ADAL" clId="{22B42712-CDA9-4385-9180-9AE0CF7EE5F3}" dt="2026-10-19T16:30:22.509" v="1709" actId="478"/>
          <ac:picMkLst>
            <pc:docMk/>
            <pc:sldMk cId="18254812" sldId="263"/>
            <ac:picMk id="9" creationId="{BD51006F-73B3-473E-EC5D-6418F1D1F183}"/>
          </ac:picMkLst>
        </pc:picChg>
        <pc:picChg chg="add del mod">
          <ac:chgData name="Georgie Felisi (2603354)" userId="8ea94600-6f11-40bf-bdfd-924f4fb37af0" providerId="ADAL" clId="{22B42712-CDA9-4385-9180-9AE0CF7EE5F3}" dt="2026-10-19T16:30:24.011" v="1710" actId="478"/>
          <ac:picMkLst>
            <pc:docMk/>
            <pc:sldMk cId="18254812" sldId="263"/>
            <ac:picMk id="10" creationId="{54FA5228-4CB0-DA31-E22A-0B23B98362A0}"/>
          </ac:picMkLst>
        </pc:picChg>
        <pc:picChg chg="add mod">
          <ac:chgData name="Georgie Felisi (2603354)" userId="8ea94600-6f11-40bf-bdfd-924f4fb37af0" providerId="ADAL" clId="{22B42712-CDA9-4385-9180-9AE0CF7EE5F3}" dt="2026-10-19T18:02:45.590" v="1853" actId="1076"/>
          <ac:picMkLst>
            <pc:docMk/>
            <pc:sldMk cId="18254812" sldId="263"/>
            <ac:picMk id="11" creationId="{EE6DB945-650F-3E78-2604-4D0889BC38D2}"/>
          </ac:picMkLst>
        </pc:picChg>
      </pc:sldChg>
      <pc:sldChg chg="addSp delSp modSp addAnim modCm modNotesTx">
        <pc:chgData name="Georgie Felisi (2603354)" userId="8ea94600-6f11-40bf-bdfd-924f4fb37af0" providerId="ADAL" clId="{22B42712-CDA9-4385-9180-9AE0CF7EE5F3}" dt="2026-10-19T18:05:40.975" v="1919" actId="20577"/>
        <pc:sldMkLst>
          <pc:docMk/>
          <pc:sldMk cId="3703058099" sldId="264"/>
        </pc:sldMkLst>
        <pc:spChg chg="mod">
          <ac:chgData name="Georgie Felisi (2603354)" userId="8ea94600-6f11-40bf-bdfd-924f4fb37af0" providerId="ADAL" clId="{22B42712-CDA9-4385-9180-9AE0CF7EE5F3}" dt="2026-10-19T17:08:56.406" v="1836" actId="1076"/>
          <ac:spMkLst>
            <pc:docMk/>
            <pc:sldMk cId="3703058099" sldId="264"/>
            <ac:spMk id="3" creationId="{C80B6185-B244-C78E-84B7-7781C6719170}"/>
          </ac:spMkLst>
        </pc:spChg>
        <pc:spChg chg="add del mod">
          <ac:chgData name="Georgie Felisi (2603354)" userId="8ea94600-6f11-40bf-bdfd-924f4fb37af0" providerId="ADAL" clId="{22B42712-CDA9-4385-9180-9AE0CF7EE5F3}" dt="2026-10-19T17:08:48.973" v="1834" actId="478"/>
          <ac:spMkLst>
            <pc:docMk/>
            <pc:sldMk cId="3703058099" sldId="264"/>
            <ac:spMk id="5" creationId="{2B6325B5-1ABA-AC0C-7605-59DF94E81F4E}"/>
          </ac:spMkLst>
        </pc:spChg>
        <pc:spChg chg="mod">
          <ac:chgData name="Georgie Felisi (2603354)" userId="8ea94600-6f11-40bf-bdfd-924f4fb37af0" providerId="ADAL" clId="{22B42712-CDA9-4385-9180-9AE0CF7EE5F3}" dt="2026-10-19T18:05:40.975" v="1919" actId="20577"/>
          <ac:spMkLst>
            <pc:docMk/>
            <pc:sldMk cId="3703058099" sldId="264"/>
            <ac:spMk id="6" creationId="{4C4873EE-FE13-23D6-4986-1837F8881360}"/>
          </ac:spMkLst>
        </pc:spChg>
        <pc:spChg chg="add del mod">
          <ac:chgData name="Georgie Felisi (2603354)" userId="8ea94600-6f11-40bf-bdfd-924f4fb37af0" providerId="ADAL" clId="{22B42712-CDA9-4385-9180-9AE0CF7EE5F3}" dt="2026-10-19T17:07:59.790" v="1799" actId="478"/>
          <ac:spMkLst>
            <pc:docMk/>
            <pc:sldMk cId="3703058099" sldId="264"/>
            <ac:spMk id="8" creationId="{B0894428-03CC-5E5F-CD62-2EEBCCF4640C}"/>
          </ac:spMkLst>
        </pc:spChg>
        <pc:spChg chg="add del mod">
          <ac:chgData name="Georgie Felisi (2603354)" userId="8ea94600-6f11-40bf-bdfd-924f4fb37af0" providerId="ADAL" clId="{22B42712-CDA9-4385-9180-9AE0CF7EE5F3}" dt="2026-10-19T17:08:09.632" v="1801" actId="478"/>
          <ac:spMkLst>
            <pc:docMk/>
            <pc:sldMk cId="3703058099" sldId="264"/>
            <ac:spMk id="10" creationId="{2AFE8D6E-614F-A05F-6B27-73BE883C2FF1}"/>
          </ac:spMkLst>
        </pc:spChg>
        <pc:picChg chg="add mod">
          <ac:chgData name="Georgie Felisi (2603354)" userId="8ea94600-6f11-40bf-bdfd-924f4fb37af0" providerId="ADAL" clId="{22B42712-CDA9-4385-9180-9AE0CF7EE5F3}" dt="2026-10-19T16:33:01.513" v="1728" actId="1076"/>
          <ac:picMkLst>
            <pc:docMk/>
            <pc:sldMk cId="3703058099" sldId="264"/>
            <ac:picMk id="7" creationId="{933FA17D-C6ED-F734-4982-7A77256EDB92}"/>
          </ac:picMkLst>
        </pc:picChg>
        <pc:extLst>
          <p:ext xmlns:p="http://schemas.openxmlformats.org/presentationml/2006/main" uri="{D6D511B9-2390-475A-947B-AFAB55BFBCF1}">
            <pc226:cmChg xmlns:pc226="http://schemas.microsoft.com/office/powerpoint/2022/06/main/command" chg="mod">
              <pc226:chgData name="Georgie Felisi (2603354)" userId="8ea94600-6f11-40bf-bdfd-924f4fb37af0" providerId="ADAL" clId="{22B42712-CDA9-4385-9180-9AE0CF7EE5F3}" dt="2026-10-19T17:07:57.785" v="1796" actId="478"/>
              <pc2:cmMkLst xmlns:pc2="http://schemas.microsoft.com/office/powerpoint/2019/9/main/command">
                <pc:docMk/>
                <pc:sldMk cId="3703058099" sldId="264"/>
                <pc2:cmMk id="{CB512E3F-F939-4FA0-B724-B2F639719873}"/>
              </pc2:cmMkLst>
            </pc226:cmChg>
          </p:ext>
        </pc:extLst>
      </pc:sldChg>
      <pc:sldChg chg="addSp delSp modSp new del">
        <pc:chgData name="Georgie Felisi (2603354)" userId="8ea94600-6f11-40bf-bdfd-924f4fb37af0" providerId="ADAL" clId="{22B42712-CDA9-4385-9180-9AE0CF7EE5F3}" dt="2026-10-19T17:08:06.232" v="1800" actId="2696"/>
        <pc:sldMkLst>
          <pc:docMk/>
          <pc:sldMk cId="1791508877" sldId="265"/>
        </pc:sldMkLst>
        <pc:spChg chg="add del">
          <ac:chgData name="Georgie Felisi (2603354)" userId="8ea94600-6f11-40bf-bdfd-924f4fb37af0" providerId="ADAL" clId="{22B42712-CDA9-4385-9180-9AE0CF7EE5F3}" dt="2026-10-19T17:06:40.297" v="1772" actId="22"/>
          <ac:spMkLst>
            <pc:docMk/>
            <pc:sldMk cId="1791508877" sldId="265"/>
            <ac:spMk id="3" creationId="{13A0AFC1-249D-1693-F7E0-04154FCE296E}"/>
          </ac:spMkLst>
        </pc:spChg>
        <pc:spChg chg="add del mod">
          <ac:chgData name="Georgie Felisi (2603354)" userId="8ea94600-6f11-40bf-bdfd-924f4fb37af0" providerId="ADAL" clId="{22B42712-CDA9-4385-9180-9AE0CF7EE5F3}" dt="2026-10-19T17:06:40.297" v="1772" actId="22"/>
          <ac:spMkLst>
            <pc:docMk/>
            <pc:sldMk cId="1791508877" sldId="265"/>
            <ac:spMk id="5" creationId="{EA159026-D721-04A3-7F59-2E915EAECC4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2363E3-DF9F-2C43-B5EA-B031ECB76E34}" type="datetimeFigureOut">
              <a:rPr lang="en-US" smtClean="0"/>
              <a:t>10/19/26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BECAA9-A404-264D-B73A-46F2493334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7083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ghtheart.co.uk/helping-children-with-dysregulation/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 critical incident is something that makes you stop and think? What I will be doing in this 3 min presentation is incorporating </a:t>
            </a:r>
            <a:r>
              <a:rPr lang="en-GB" err="1"/>
              <a:t>practioners</a:t>
            </a:r>
            <a:r>
              <a:rPr lang="en-GB"/>
              <a:t> and references to explore reasons why this behaviour occurs. </a:t>
            </a:r>
          </a:p>
          <a:p>
            <a:endParaRPr lang="en-GB"/>
          </a:p>
          <a:p>
            <a:r>
              <a:rPr lang="en-GB"/>
              <a:t>- My critical incident is from bridge day at school when I saw a student cutting their hair with scissors. 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BECAA9-A404-264D-B73A-46F24933343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89857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Within the presentation I’ll be exploring:</a:t>
            </a:r>
          </a:p>
          <a:p>
            <a:r>
              <a:rPr lang="en-GB"/>
              <a:t>- what the critical incident is</a:t>
            </a:r>
          </a:p>
          <a:p>
            <a:pPr marL="171450" indent="-171450">
              <a:buFontTx/>
              <a:buChar char="-"/>
            </a:pPr>
            <a:r>
              <a:rPr lang="en-GB"/>
              <a:t>The possible causes of the critical incident</a:t>
            </a:r>
          </a:p>
          <a:p>
            <a:pPr marL="171450" indent="-171450">
              <a:buFontTx/>
              <a:buChar char="-"/>
            </a:pPr>
            <a:r>
              <a:rPr lang="en-GB"/>
              <a:t>Ill be critically focusing on 1 possible cause</a:t>
            </a:r>
          </a:p>
          <a:p>
            <a:pPr marL="171450" indent="-171450">
              <a:buFontTx/>
              <a:buChar char="-"/>
            </a:pPr>
            <a:r>
              <a:rPr lang="en-GB"/>
              <a:t>And then finally concluding the presentation. </a:t>
            </a:r>
          </a:p>
          <a:p>
            <a:pPr marL="171450" indent="-171450">
              <a:buFontTx/>
              <a:buChar char="-"/>
            </a:pPr>
            <a:r>
              <a:rPr lang="en-GB"/>
              <a:t>References of the </a:t>
            </a:r>
            <a:r>
              <a:rPr lang="en-GB" err="1"/>
              <a:t>presententation</a:t>
            </a:r>
            <a:r>
              <a:rPr lang="en-GB"/>
              <a:t> will be on the last slide.</a:t>
            </a:r>
          </a:p>
          <a:p>
            <a:endParaRPr lang="en-GB"/>
          </a:p>
          <a:p>
            <a:r>
              <a:rPr lang="en-GB"/>
              <a:t>To reflect on this incident, I will be using </a:t>
            </a:r>
            <a:r>
              <a:rPr lang="en-GB" err="1"/>
              <a:t>Tripps</a:t>
            </a:r>
            <a:r>
              <a:rPr lang="en-GB"/>
              <a:t> reflective method, which provides a approach to considering what happened and how it can inform my future practice. </a:t>
            </a:r>
          </a:p>
          <a:p>
            <a:endParaRPr lang="en-GB"/>
          </a:p>
          <a:p>
            <a:r>
              <a:rPr lang="en-GB">
                <a:solidFill>
                  <a:schemeClr val="bg1">
                    <a:lumMod val="65000"/>
                  </a:schemeClr>
                </a:solidFill>
                <a:highlight>
                  <a:srgbClr val="FFFF00"/>
                </a:highlight>
              </a:rPr>
              <a:t>Trips</a:t>
            </a:r>
            <a:r>
              <a:rPr lang="en-GB"/>
              <a:t> reflective model consists of these key stages: Observe, analyse, plan &amp; develop. </a:t>
            </a:r>
          </a:p>
          <a:p>
            <a:pPr marL="171450" indent="-171450">
              <a:buFontTx/>
              <a:buChar char="-"/>
            </a:pPr>
            <a:endParaRPr lang="en-GB"/>
          </a:p>
          <a:p>
            <a:pPr marL="171450" indent="-171450">
              <a:buFontTx/>
              <a:buChar char="-"/>
            </a:pPr>
            <a:r>
              <a:rPr lang="en-GB"/>
              <a:t>For the purpose of this presentation, I will not include details of the student identify for privacy reasons they will be described as Student A.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BECAA9-A404-264D-B73A-46F24933343F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07167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GB" dirty="0"/>
              <a:t>Student A was cutting his hair in the back of the classroom.</a:t>
            </a:r>
          </a:p>
          <a:p>
            <a:pPr marL="171450" indent="-171450">
              <a:buFontTx/>
              <a:buChar char="-"/>
            </a:pPr>
            <a:endParaRPr lang="en-GB" dirty="0"/>
          </a:p>
          <a:p>
            <a:pPr marL="171450" indent="-171450">
              <a:buFontTx/>
              <a:buChar char="-"/>
            </a:pPr>
            <a:r>
              <a:rPr lang="en-GB" dirty="0"/>
              <a:t>Tripps method can be very effective when dealing with critical incidents. </a:t>
            </a:r>
          </a:p>
          <a:p>
            <a:pPr marL="171450" indent="-171450">
              <a:buFontTx/>
              <a:buChar char="-"/>
            </a:pPr>
            <a:endParaRPr lang="en-GB" dirty="0"/>
          </a:p>
          <a:p>
            <a:pPr marL="171450" indent="-171450">
              <a:buFontTx/>
              <a:buChar char="-"/>
            </a:pPr>
            <a:r>
              <a:rPr lang="en-GB" dirty="0"/>
              <a:t>With Student A’s incident, Tripps method explores analysing the what and the why of the situation then moves on to making an action plan and developing that overtime. </a:t>
            </a:r>
          </a:p>
          <a:p>
            <a:pPr marL="171450" indent="-171450">
              <a:buFontTx/>
              <a:buChar char="-"/>
            </a:pPr>
            <a:endParaRPr lang="en-GB" dirty="0"/>
          </a:p>
          <a:p>
            <a:pPr marL="171450" indent="-171450">
              <a:buFontTx/>
              <a:buChar char="-"/>
            </a:pPr>
            <a:r>
              <a:rPr lang="en-GB" dirty="0"/>
              <a:t>a misconception is that the reflective method just stops there. It doesn’t, once you have a plan in place you observe more. </a:t>
            </a:r>
          </a:p>
          <a:p>
            <a:pPr marL="171450" indent="-171450">
              <a:buFontTx/>
              <a:buChar char="-"/>
            </a:pPr>
            <a:endParaRPr lang="en-GB" dirty="0"/>
          </a:p>
          <a:p>
            <a:pPr marL="171450" indent="-171450">
              <a:buFontTx/>
              <a:buChar char="-"/>
            </a:pPr>
            <a:r>
              <a:rPr lang="en-GB" dirty="0"/>
              <a:t>During this presentation, ill be looking reflectively at a few possibilities of why this behaviour occurred.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BECAA9-A404-264D-B73A-46F24933343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4960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Possible causes:</a:t>
            </a:r>
          </a:p>
          <a:p>
            <a:endParaRPr lang="en-GB" dirty="0"/>
          </a:p>
          <a:p>
            <a:r>
              <a:rPr lang="en-GB" b="1" dirty="0"/>
              <a:t>Uncomfortable in Classroom-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err="1"/>
              <a:t>Colcyn’s</a:t>
            </a:r>
            <a:r>
              <a:rPr lang="en-GB" dirty="0"/>
              <a:t> research suggests that</a:t>
            </a:r>
          </a:p>
          <a:p>
            <a:r>
              <a:rPr lang="en-GB" dirty="0"/>
              <a:t>Feeling uncomfortable in the classroom may be a reason for this critical incident. Young students tend to act out of character when feeling uncomfortable, particularly in unfamiliar environments, routines and new classroom cultures.</a:t>
            </a:r>
          </a:p>
          <a:p>
            <a:endParaRPr lang="en-GB" dirty="0"/>
          </a:p>
          <a:p>
            <a:r>
              <a:rPr lang="en-GB" dirty="0"/>
              <a:t>Additionally, Tripps method also agrees with this theory, stating that “classroom disruptions are critical incidents driven by student discomfort and unmet needs.”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dirty="0"/>
              <a:t>Additional Learning Needs-</a:t>
            </a:r>
          </a:p>
          <a:p>
            <a:endParaRPr lang="en-GB" b="1" dirty="0"/>
          </a:p>
          <a:p>
            <a:r>
              <a:rPr lang="en-GB" b="0" dirty="0"/>
              <a:t>Bright heart education agrees with Welsh Government that  “ When a child finds it hard to handle their emotions in a variety of settings, its called emotional </a:t>
            </a:r>
            <a:r>
              <a:rPr lang="en-GB" b="0" dirty="0" err="1"/>
              <a:t>disregulation</a:t>
            </a:r>
            <a:r>
              <a:rPr lang="en-GB" b="0" dirty="0"/>
              <a:t>”.  This can result in loud active misbehaviour, self destructive </a:t>
            </a:r>
            <a:r>
              <a:rPr lang="en-GB" dirty="0"/>
              <a:t>behaviour. Student A may have also be struggling to </a:t>
            </a:r>
            <a:r>
              <a:rPr lang="en-GB" dirty="0" err="1"/>
              <a:t>enegae</a:t>
            </a:r>
            <a:r>
              <a:rPr lang="en-GB" dirty="0"/>
              <a:t> with the lesson due to ADHD </a:t>
            </a:r>
            <a:r>
              <a:rPr lang="en-GB" dirty="0" err="1"/>
              <a:t>tendancies</a:t>
            </a:r>
            <a:r>
              <a:rPr lang="en-GB" dirty="0"/>
              <a:t>.</a:t>
            </a:r>
            <a:endParaRPr lang="en-GB" b="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BECAA9-A404-264D-B73A-46F24933343F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01663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Piaget’s cognitive development theory suggests children develop reasoning and decision-making skills through different stages. This raises the question of whether Student A fully considered the consequences of cutting his hair during a lesson.</a:t>
            </a:r>
          </a:p>
          <a:p>
            <a:endParaRPr lang="en-GB" dirty="0"/>
          </a:p>
          <a:p>
            <a:r>
              <a:rPr lang="en-GB" dirty="0"/>
              <a:t>However, how credible is Piaget’s theory? Published in 1964, his research included observations of his own children in Switzerland, raising questions about whether his findings can be generalised to all children.</a:t>
            </a:r>
          </a:p>
          <a:p>
            <a:endParaRPr lang="en-GB" dirty="0"/>
          </a:p>
          <a:p>
            <a:r>
              <a:rPr lang="en-GB" dirty="0"/>
              <a:t>Additionally, the Institute of Education states that “organised routines and predictable home structures help children build independence and learn to manage their emotions effectively”.</a:t>
            </a:r>
          </a:p>
          <a:p>
            <a:endParaRPr lang="en-GB" dirty="0"/>
          </a:p>
          <a:p>
            <a:r>
              <a:rPr lang="en-GB" dirty="0"/>
              <a:t>This suggests that environmental factors could influence Student A’s behaviour. However, further reflection using TRIPS over a wider timescale would help me investigate this further.</a:t>
            </a:r>
          </a:p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BECAA9-A404-264D-B73A-46F24933343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82604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r>
              <a:rPr lang="en-US" dirty="0">
                <a:solidFill>
                  <a:srgbClr val="0D0D0D"/>
                </a:solidFill>
                <a:highlight>
                  <a:srgbClr val="FCFCFC"/>
                </a:highlight>
              </a:rPr>
              <a:t>In conclusion, Piaget’s cognitive development theory provides a possible explanation for Student A’s decision-making and whether they fully considered the consequences of their actions. However, the limitations of Piaget’s research suggest that his theory may not explain every child’s </a:t>
            </a:r>
            <a:r>
              <a:rPr lang="en-US" dirty="0" err="1">
                <a:solidFill>
                  <a:srgbClr val="0D0D0D"/>
                </a:solidFill>
                <a:highlight>
                  <a:srgbClr val="FCFCFC"/>
                </a:highlight>
              </a:rPr>
              <a:t>behaviour</a:t>
            </a:r>
            <a:r>
              <a:rPr lang="en-US" dirty="0">
                <a:solidFill>
                  <a:srgbClr val="0D0D0D"/>
                </a:solidFill>
                <a:highlight>
                  <a:srgbClr val="FCFCFC"/>
                </a:highlight>
              </a:rPr>
              <a:t>.</a:t>
            </a:r>
            <a:endParaRPr lang="en-US" dirty="0">
              <a:solidFill>
                <a:srgbClr val="000000"/>
              </a:solidFill>
            </a:endParaRPr>
          </a:p>
          <a:p>
            <a:endParaRPr lang="en-US" dirty="0">
              <a:solidFill>
                <a:srgbClr val="0D0D0D"/>
              </a:solidFill>
              <a:highlight>
                <a:srgbClr val="FCFCFC"/>
              </a:highlight>
            </a:endParaRPr>
          </a:p>
          <a:p>
            <a:r>
              <a:rPr lang="en-US" dirty="0">
                <a:solidFill>
                  <a:srgbClr val="0D0D0D"/>
                </a:solidFill>
                <a:highlight>
                  <a:srgbClr val="FCFCFC"/>
                </a:highlight>
              </a:rPr>
              <a:t> Environmental factors, such as routines and predictable structures, may also influence how pupils manage their emotions and </a:t>
            </a:r>
            <a:r>
              <a:rPr lang="en-US" dirty="0" err="1">
                <a:solidFill>
                  <a:srgbClr val="0D0D0D"/>
                </a:solidFill>
                <a:highlight>
                  <a:srgbClr val="FCFCFC"/>
                </a:highlight>
              </a:rPr>
              <a:t>behaviour</a:t>
            </a:r>
            <a:r>
              <a:rPr lang="en-US" dirty="0">
                <a:solidFill>
                  <a:srgbClr val="0D0D0D"/>
                </a:solidFill>
                <a:highlight>
                  <a:srgbClr val="FCFCFC"/>
                </a:highlight>
              </a:rPr>
              <a:t>. Therefore, using Tripp’s reflective model over a longer period would help me develop a better understanding of Student A’s </a:t>
            </a:r>
            <a:r>
              <a:rPr lang="en-US" dirty="0" err="1">
                <a:solidFill>
                  <a:srgbClr val="0D0D0D"/>
                </a:solidFill>
                <a:highlight>
                  <a:srgbClr val="FCFCFC"/>
                </a:highlight>
              </a:rPr>
              <a:t>behaviour</a:t>
            </a:r>
            <a:r>
              <a:rPr lang="en-US" dirty="0">
                <a:solidFill>
                  <a:srgbClr val="0D0D0D"/>
                </a:solidFill>
                <a:highlight>
                  <a:srgbClr val="FCFCFC"/>
                </a:highlight>
              </a:rPr>
              <a:t> and consider how different factors may have contributed to the incident.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BECAA9-A404-264D-B73A-46F24933343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60573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Bright Heart Education (2025) ‘Helping Children with </a:t>
            </a:r>
            <a:r>
              <a:rPr lang="en-GB" dirty="0" err="1"/>
              <a:t>Dysregulation</a:t>
            </a:r>
            <a:r>
              <a:rPr lang="en-GB" dirty="0"/>
              <a:t>’</a:t>
            </a:r>
          </a:p>
          <a:p>
            <a:endParaRPr lang="en-GB" dirty="0"/>
          </a:p>
          <a:p>
            <a:r>
              <a:rPr lang="en-GB" dirty="0">
                <a:hlinkClick r:id="rId3"/>
              </a:rPr>
              <a:t>https://</a:t>
            </a:r>
            <a:r>
              <a:rPr lang="en-GB" dirty="0" err="1">
                <a:hlinkClick r:id="rId3"/>
              </a:rPr>
              <a:t>www.brightheart.co.uk</a:t>
            </a:r>
            <a:r>
              <a:rPr lang="en-GB" dirty="0">
                <a:hlinkClick r:id="rId3"/>
              </a:rPr>
              <a:t>/helping-children-with-</a:t>
            </a:r>
            <a:r>
              <a:rPr lang="en-GB" dirty="0" err="1">
                <a:hlinkClick r:id="rId3"/>
              </a:rPr>
              <a:t>dysregulation</a:t>
            </a:r>
            <a:r>
              <a:rPr lang="en-GB" dirty="0">
                <a:hlinkClick r:id="rId3"/>
              </a:rPr>
              <a:t>/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9BECAA9-A404-264D-B73A-46F24933343F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39348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10/19/26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05332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2145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10/19/26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30385964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10/19/26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950675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10/19/26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601973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10/19/26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72446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10/19/26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668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10/19/26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7300355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fld id="{9334D819-9F07-4261-B09B-9E467E5D9002}" type="datetimeFigureOut">
              <a:rPr lang="en-US" dirty="0"/>
              <a:t>10/19/26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71631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008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dirty="0"/>
              <a:t>10/19/26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88423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dirty="0"/>
              <a:pPr/>
              <a:t>10/19/26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71766878-3199-4EAB-94E7-2D6D11070E1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229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OV"/><Relationship Id="rId1" Type="http://schemas.microsoft.com/office/2007/relationships/media" Target="../media/media3.MOV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OV"/><Relationship Id="rId1" Type="http://schemas.microsoft.com/office/2007/relationships/media" Target="../media/media4.MOV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OV"/><Relationship Id="rId1" Type="http://schemas.microsoft.com/office/2007/relationships/media" Target="../media/media5.MOV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brightheart.co.uk/helping-children-with-dysregulation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28FFBEEC-E1D5-4133-8566-2A59DDB17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639060" y="0"/>
            <a:ext cx="755294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3B100EAF-24F2-96AA-C31B-96491AA6DA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71909" y="951400"/>
            <a:ext cx="5875694" cy="4654296"/>
          </a:xfrm>
        </p:spPr>
        <p:txBody>
          <a:bodyPr>
            <a:normAutofit/>
          </a:bodyPr>
          <a:lstStyle/>
          <a:p>
            <a:r>
              <a:rPr lang="en-GB" sz="8800">
                <a:solidFill>
                  <a:srgbClr val="2A1A00"/>
                </a:solidFill>
              </a:rPr>
              <a:t>Critical incidents</a:t>
            </a:r>
            <a:br>
              <a:rPr lang="en-GB" sz="8800">
                <a:solidFill>
                  <a:srgbClr val="2A1A00"/>
                </a:solidFill>
              </a:rPr>
            </a:br>
            <a:r>
              <a:rPr lang="en-GB" sz="4800">
                <a:solidFill>
                  <a:srgbClr val="2A1A00"/>
                </a:solidFill>
              </a:rPr>
              <a:t>By Georgie Felisi</a:t>
            </a:r>
            <a:endParaRPr lang="en-US" sz="8800">
              <a:solidFill>
                <a:srgbClr val="2A1A00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E4364E5-2200-CDCF-8F9A-43D321C109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71910" y="5614416"/>
            <a:ext cx="5875692" cy="804672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3F3F2"/>
                </a:solidFill>
              </a:rPr>
              <a:t> </a:t>
            </a:r>
            <a:endParaRPr lang="en-US">
              <a:solidFill>
                <a:srgbClr val="F3F3F2"/>
              </a:solidFill>
            </a:endParaRPr>
          </a:p>
        </p:txBody>
      </p:sp>
      <p:sp>
        <p:nvSpPr>
          <p:cNvPr id="13" name="Freeform 14">
            <a:extLst>
              <a:ext uri="{FF2B5EF4-FFF2-40B4-BE49-F238E27FC236}">
                <a16:creationId xmlns:a16="http://schemas.microsoft.com/office/drawing/2014/main" id="{E8EFDFFA-99D1-4010-8BB3-F3C338EC0A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5282519" cy="6858000"/>
          </a:xfrm>
          <a:custGeom>
            <a:avLst/>
            <a:gdLst>
              <a:gd name="connsiteX0" fmla="*/ 0 w 4992864"/>
              <a:gd name="connsiteY0" fmla="*/ 0 h 6858000"/>
              <a:gd name="connsiteX1" fmla="*/ 4813476 w 4992864"/>
              <a:gd name="connsiteY1" fmla="*/ 0 h 6858000"/>
              <a:gd name="connsiteX2" fmla="*/ 4818239 w 4992864"/>
              <a:gd name="connsiteY2" fmla="*/ 66675 h 6858000"/>
              <a:gd name="connsiteX3" fmla="*/ 4826176 w 4992864"/>
              <a:gd name="connsiteY3" fmla="*/ 122237 h 6858000"/>
              <a:gd name="connsiteX4" fmla="*/ 4835701 w 4992864"/>
              <a:gd name="connsiteY4" fmla="*/ 174625 h 6858000"/>
              <a:gd name="connsiteX5" fmla="*/ 4851576 w 4992864"/>
              <a:gd name="connsiteY5" fmla="*/ 217487 h 6858000"/>
              <a:gd name="connsiteX6" fmla="*/ 4867451 w 4992864"/>
              <a:gd name="connsiteY6" fmla="*/ 260350 h 6858000"/>
              <a:gd name="connsiteX7" fmla="*/ 4886501 w 4992864"/>
              <a:gd name="connsiteY7" fmla="*/ 296862 h 6858000"/>
              <a:gd name="connsiteX8" fmla="*/ 4905551 w 4992864"/>
              <a:gd name="connsiteY8" fmla="*/ 334962 h 6858000"/>
              <a:gd name="connsiteX9" fmla="*/ 4923014 w 4992864"/>
              <a:gd name="connsiteY9" fmla="*/ 369887 h 6858000"/>
              <a:gd name="connsiteX10" fmla="*/ 4940476 w 4992864"/>
              <a:gd name="connsiteY10" fmla="*/ 409575 h 6858000"/>
              <a:gd name="connsiteX11" fmla="*/ 4956351 w 4992864"/>
              <a:gd name="connsiteY11" fmla="*/ 450850 h 6858000"/>
              <a:gd name="connsiteX12" fmla="*/ 4970639 w 4992864"/>
              <a:gd name="connsiteY12" fmla="*/ 496887 h 6858000"/>
              <a:gd name="connsiteX13" fmla="*/ 4981751 w 4992864"/>
              <a:gd name="connsiteY13" fmla="*/ 546100 h 6858000"/>
              <a:gd name="connsiteX14" fmla="*/ 4989689 w 4992864"/>
              <a:gd name="connsiteY14" fmla="*/ 606425 h 6858000"/>
              <a:gd name="connsiteX15" fmla="*/ 4992864 w 4992864"/>
              <a:gd name="connsiteY15" fmla="*/ 673100 h 6858000"/>
              <a:gd name="connsiteX16" fmla="*/ 4989689 w 4992864"/>
              <a:gd name="connsiteY16" fmla="*/ 744537 h 6858000"/>
              <a:gd name="connsiteX17" fmla="*/ 4981751 w 4992864"/>
              <a:gd name="connsiteY17" fmla="*/ 801687 h 6858000"/>
              <a:gd name="connsiteX18" fmla="*/ 4970639 w 4992864"/>
              <a:gd name="connsiteY18" fmla="*/ 854075 h 6858000"/>
              <a:gd name="connsiteX19" fmla="*/ 4956351 w 4992864"/>
              <a:gd name="connsiteY19" fmla="*/ 901700 h 6858000"/>
              <a:gd name="connsiteX20" fmla="*/ 4940476 w 4992864"/>
              <a:gd name="connsiteY20" fmla="*/ 942975 h 6858000"/>
              <a:gd name="connsiteX21" fmla="*/ 4921426 w 4992864"/>
              <a:gd name="connsiteY21" fmla="*/ 981075 h 6858000"/>
              <a:gd name="connsiteX22" fmla="*/ 4902376 w 4992864"/>
              <a:gd name="connsiteY22" fmla="*/ 1017587 h 6858000"/>
              <a:gd name="connsiteX23" fmla="*/ 4883326 w 4992864"/>
              <a:gd name="connsiteY23" fmla="*/ 1055687 h 6858000"/>
              <a:gd name="connsiteX24" fmla="*/ 4865864 w 4992864"/>
              <a:gd name="connsiteY24" fmla="*/ 1095375 h 6858000"/>
              <a:gd name="connsiteX25" fmla="*/ 4848401 w 4992864"/>
              <a:gd name="connsiteY25" fmla="*/ 1136650 h 6858000"/>
              <a:gd name="connsiteX26" fmla="*/ 4834114 w 4992864"/>
              <a:gd name="connsiteY26" fmla="*/ 1182687 h 6858000"/>
              <a:gd name="connsiteX27" fmla="*/ 4824589 w 4992864"/>
              <a:gd name="connsiteY27" fmla="*/ 1235075 h 6858000"/>
              <a:gd name="connsiteX28" fmla="*/ 4815064 w 4992864"/>
              <a:gd name="connsiteY28" fmla="*/ 1295400 h 6858000"/>
              <a:gd name="connsiteX29" fmla="*/ 4813476 w 4992864"/>
              <a:gd name="connsiteY29" fmla="*/ 1363662 h 6858000"/>
              <a:gd name="connsiteX30" fmla="*/ 4815064 w 4992864"/>
              <a:gd name="connsiteY30" fmla="*/ 1431925 h 6858000"/>
              <a:gd name="connsiteX31" fmla="*/ 4824589 w 4992864"/>
              <a:gd name="connsiteY31" fmla="*/ 1492250 h 6858000"/>
              <a:gd name="connsiteX32" fmla="*/ 4834114 w 4992864"/>
              <a:gd name="connsiteY32" fmla="*/ 1544637 h 6858000"/>
              <a:gd name="connsiteX33" fmla="*/ 4848401 w 4992864"/>
              <a:gd name="connsiteY33" fmla="*/ 1589087 h 6858000"/>
              <a:gd name="connsiteX34" fmla="*/ 4865864 w 4992864"/>
              <a:gd name="connsiteY34" fmla="*/ 1631950 h 6858000"/>
              <a:gd name="connsiteX35" fmla="*/ 4883326 w 4992864"/>
              <a:gd name="connsiteY35" fmla="*/ 1671637 h 6858000"/>
              <a:gd name="connsiteX36" fmla="*/ 4902376 w 4992864"/>
              <a:gd name="connsiteY36" fmla="*/ 1708150 h 6858000"/>
              <a:gd name="connsiteX37" fmla="*/ 4921426 w 4992864"/>
              <a:gd name="connsiteY37" fmla="*/ 1743075 h 6858000"/>
              <a:gd name="connsiteX38" fmla="*/ 4940476 w 4992864"/>
              <a:gd name="connsiteY38" fmla="*/ 1782762 h 6858000"/>
              <a:gd name="connsiteX39" fmla="*/ 4956351 w 4992864"/>
              <a:gd name="connsiteY39" fmla="*/ 1824037 h 6858000"/>
              <a:gd name="connsiteX40" fmla="*/ 4970639 w 4992864"/>
              <a:gd name="connsiteY40" fmla="*/ 1870075 h 6858000"/>
              <a:gd name="connsiteX41" fmla="*/ 4981751 w 4992864"/>
              <a:gd name="connsiteY41" fmla="*/ 1922462 h 6858000"/>
              <a:gd name="connsiteX42" fmla="*/ 4989689 w 4992864"/>
              <a:gd name="connsiteY42" fmla="*/ 1982787 h 6858000"/>
              <a:gd name="connsiteX43" fmla="*/ 4992864 w 4992864"/>
              <a:gd name="connsiteY43" fmla="*/ 2051050 h 6858000"/>
              <a:gd name="connsiteX44" fmla="*/ 4989689 w 4992864"/>
              <a:gd name="connsiteY44" fmla="*/ 2119312 h 6858000"/>
              <a:gd name="connsiteX45" fmla="*/ 4981751 w 4992864"/>
              <a:gd name="connsiteY45" fmla="*/ 2179637 h 6858000"/>
              <a:gd name="connsiteX46" fmla="*/ 4970639 w 4992864"/>
              <a:gd name="connsiteY46" fmla="*/ 2232025 h 6858000"/>
              <a:gd name="connsiteX47" fmla="*/ 4956351 w 4992864"/>
              <a:gd name="connsiteY47" fmla="*/ 2278062 h 6858000"/>
              <a:gd name="connsiteX48" fmla="*/ 4940476 w 4992864"/>
              <a:gd name="connsiteY48" fmla="*/ 2319337 h 6858000"/>
              <a:gd name="connsiteX49" fmla="*/ 4921426 w 4992864"/>
              <a:gd name="connsiteY49" fmla="*/ 2359025 h 6858000"/>
              <a:gd name="connsiteX50" fmla="*/ 4902376 w 4992864"/>
              <a:gd name="connsiteY50" fmla="*/ 2395537 h 6858000"/>
              <a:gd name="connsiteX51" fmla="*/ 4883326 w 4992864"/>
              <a:gd name="connsiteY51" fmla="*/ 2433637 h 6858000"/>
              <a:gd name="connsiteX52" fmla="*/ 4865864 w 4992864"/>
              <a:gd name="connsiteY52" fmla="*/ 2471737 h 6858000"/>
              <a:gd name="connsiteX53" fmla="*/ 4848401 w 4992864"/>
              <a:gd name="connsiteY53" fmla="*/ 2513012 h 6858000"/>
              <a:gd name="connsiteX54" fmla="*/ 4834114 w 4992864"/>
              <a:gd name="connsiteY54" fmla="*/ 2560637 h 6858000"/>
              <a:gd name="connsiteX55" fmla="*/ 4824589 w 4992864"/>
              <a:gd name="connsiteY55" fmla="*/ 2613025 h 6858000"/>
              <a:gd name="connsiteX56" fmla="*/ 4815064 w 4992864"/>
              <a:gd name="connsiteY56" fmla="*/ 2671762 h 6858000"/>
              <a:gd name="connsiteX57" fmla="*/ 4813476 w 4992864"/>
              <a:gd name="connsiteY57" fmla="*/ 2741612 h 6858000"/>
              <a:gd name="connsiteX58" fmla="*/ 4815064 w 4992864"/>
              <a:gd name="connsiteY58" fmla="*/ 2809875 h 6858000"/>
              <a:gd name="connsiteX59" fmla="*/ 4824589 w 4992864"/>
              <a:gd name="connsiteY59" fmla="*/ 2868612 h 6858000"/>
              <a:gd name="connsiteX60" fmla="*/ 4834114 w 4992864"/>
              <a:gd name="connsiteY60" fmla="*/ 2922587 h 6858000"/>
              <a:gd name="connsiteX61" fmla="*/ 4848401 w 4992864"/>
              <a:gd name="connsiteY61" fmla="*/ 2967037 h 6858000"/>
              <a:gd name="connsiteX62" fmla="*/ 4865864 w 4992864"/>
              <a:gd name="connsiteY62" fmla="*/ 3009900 h 6858000"/>
              <a:gd name="connsiteX63" fmla="*/ 4883326 w 4992864"/>
              <a:gd name="connsiteY63" fmla="*/ 3046412 h 6858000"/>
              <a:gd name="connsiteX64" fmla="*/ 4902376 w 4992864"/>
              <a:gd name="connsiteY64" fmla="*/ 3084512 h 6858000"/>
              <a:gd name="connsiteX65" fmla="*/ 4921426 w 4992864"/>
              <a:gd name="connsiteY65" fmla="*/ 3121025 h 6858000"/>
              <a:gd name="connsiteX66" fmla="*/ 4940476 w 4992864"/>
              <a:gd name="connsiteY66" fmla="*/ 3160712 h 6858000"/>
              <a:gd name="connsiteX67" fmla="*/ 4956351 w 4992864"/>
              <a:gd name="connsiteY67" fmla="*/ 3201987 h 6858000"/>
              <a:gd name="connsiteX68" fmla="*/ 4970639 w 4992864"/>
              <a:gd name="connsiteY68" fmla="*/ 3248025 h 6858000"/>
              <a:gd name="connsiteX69" fmla="*/ 4981751 w 4992864"/>
              <a:gd name="connsiteY69" fmla="*/ 3300412 h 6858000"/>
              <a:gd name="connsiteX70" fmla="*/ 4989689 w 4992864"/>
              <a:gd name="connsiteY70" fmla="*/ 3360737 h 6858000"/>
              <a:gd name="connsiteX71" fmla="*/ 4992864 w 4992864"/>
              <a:gd name="connsiteY71" fmla="*/ 3427412 h 6858000"/>
              <a:gd name="connsiteX72" fmla="*/ 4989689 w 4992864"/>
              <a:gd name="connsiteY72" fmla="*/ 3497262 h 6858000"/>
              <a:gd name="connsiteX73" fmla="*/ 4981751 w 4992864"/>
              <a:gd name="connsiteY73" fmla="*/ 3557587 h 6858000"/>
              <a:gd name="connsiteX74" fmla="*/ 4970639 w 4992864"/>
              <a:gd name="connsiteY74" fmla="*/ 3609975 h 6858000"/>
              <a:gd name="connsiteX75" fmla="*/ 4956351 w 4992864"/>
              <a:gd name="connsiteY75" fmla="*/ 3656012 h 6858000"/>
              <a:gd name="connsiteX76" fmla="*/ 4940476 w 4992864"/>
              <a:gd name="connsiteY76" fmla="*/ 3697287 h 6858000"/>
              <a:gd name="connsiteX77" fmla="*/ 4921426 w 4992864"/>
              <a:gd name="connsiteY77" fmla="*/ 3736975 h 6858000"/>
              <a:gd name="connsiteX78" fmla="*/ 4883326 w 4992864"/>
              <a:gd name="connsiteY78" fmla="*/ 3811587 h 6858000"/>
              <a:gd name="connsiteX79" fmla="*/ 4865864 w 4992864"/>
              <a:gd name="connsiteY79" fmla="*/ 3848100 h 6858000"/>
              <a:gd name="connsiteX80" fmla="*/ 4848401 w 4992864"/>
              <a:gd name="connsiteY80" fmla="*/ 3890962 h 6858000"/>
              <a:gd name="connsiteX81" fmla="*/ 4834114 w 4992864"/>
              <a:gd name="connsiteY81" fmla="*/ 3935412 h 6858000"/>
              <a:gd name="connsiteX82" fmla="*/ 4824589 w 4992864"/>
              <a:gd name="connsiteY82" fmla="*/ 3987800 h 6858000"/>
              <a:gd name="connsiteX83" fmla="*/ 4815064 w 4992864"/>
              <a:gd name="connsiteY83" fmla="*/ 4048125 h 6858000"/>
              <a:gd name="connsiteX84" fmla="*/ 4813476 w 4992864"/>
              <a:gd name="connsiteY84" fmla="*/ 4116387 h 6858000"/>
              <a:gd name="connsiteX85" fmla="*/ 4815064 w 4992864"/>
              <a:gd name="connsiteY85" fmla="*/ 4186237 h 6858000"/>
              <a:gd name="connsiteX86" fmla="*/ 4824589 w 4992864"/>
              <a:gd name="connsiteY86" fmla="*/ 4244975 h 6858000"/>
              <a:gd name="connsiteX87" fmla="*/ 4834114 w 4992864"/>
              <a:gd name="connsiteY87" fmla="*/ 4297362 h 6858000"/>
              <a:gd name="connsiteX88" fmla="*/ 4848401 w 4992864"/>
              <a:gd name="connsiteY88" fmla="*/ 4343400 h 6858000"/>
              <a:gd name="connsiteX89" fmla="*/ 4865864 w 4992864"/>
              <a:gd name="connsiteY89" fmla="*/ 4386262 h 6858000"/>
              <a:gd name="connsiteX90" fmla="*/ 4883326 w 4992864"/>
              <a:gd name="connsiteY90" fmla="*/ 4424362 h 6858000"/>
              <a:gd name="connsiteX91" fmla="*/ 4921426 w 4992864"/>
              <a:gd name="connsiteY91" fmla="*/ 4498975 h 6858000"/>
              <a:gd name="connsiteX92" fmla="*/ 4940476 w 4992864"/>
              <a:gd name="connsiteY92" fmla="*/ 4537075 h 6858000"/>
              <a:gd name="connsiteX93" fmla="*/ 4956351 w 4992864"/>
              <a:gd name="connsiteY93" fmla="*/ 4579937 h 6858000"/>
              <a:gd name="connsiteX94" fmla="*/ 4970639 w 4992864"/>
              <a:gd name="connsiteY94" fmla="*/ 4625975 h 6858000"/>
              <a:gd name="connsiteX95" fmla="*/ 4981751 w 4992864"/>
              <a:gd name="connsiteY95" fmla="*/ 4678362 h 6858000"/>
              <a:gd name="connsiteX96" fmla="*/ 4989689 w 4992864"/>
              <a:gd name="connsiteY96" fmla="*/ 4738687 h 6858000"/>
              <a:gd name="connsiteX97" fmla="*/ 4992864 w 4992864"/>
              <a:gd name="connsiteY97" fmla="*/ 4806950 h 6858000"/>
              <a:gd name="connsiteX98" fmla="*/ 4989689 w 4992864"/>
              <a:gd name="connsiteY98" fmla="*/ 4875212 h 6858000"/>
              <a:gd name="connsiteX99" fmla="*/ 4981751 w 4992864"/>
              <a:gd name="connsiteY99" fmla="*/ 4935537 h 6858000"/>
              <a:gd name="connsiteX100" fmla="*/ 4970639 w 4992864"/>
              <a:gd name="connsiteY100" fmla="*/ 4987925 h 6858000"/>
              <a:gd name="connsiteX101" fmla="*/ 4956351 w 4992864"/>
              <a:gd name="connsiteY101" fmla="*/ 5033962 h 6858000"/>
              <a:gd name="connsiteX102" fmla="*/ 4940476 w 4992864"/>
              <a:gd name="connsiteY102" fmla="*/ 5075237 h 6858000"/>
              <a:gd name="connsiteX103" fmla="*/ 4921426 w 4992864"/>
              <a:gd name="connsiteY103" fmla="*/ 5114925 h 6858000"/>
              <a:gd name="connsiteX104" fmla="*/ 4902376 w 4992864"/>
              <a:gd name="connsiteY104" fmla="*/ 5149850 h 6858000"/>
              <a:gd name="connsiteX105" fmla="*/ 4883326 w 4992864"/>
              <a:gd name="connsiteY105" fmla="*/ 5186362 h 6858000"/>
              <a:gd name="connsiteX106" fmla="*/ 4865864 w 4992864"/>
              <a:gd name="connsiteY106" fmla="*/ 5226050 h 6858000"/>
              <a:gd name="connsiteX107" fmla="*/ 4848401 w 4992864"/>
              <a:gd name="connsiteY107" fmla="*/ 5268912 h 6858000"/>
              <a:gd name="connsiteX108" fmla="*/ 4834114 w 4992864"/>
              <a:gd name="connsiteY108" fmla="*/ 5313362 h 6858000"/>
              <a:gd name="connsiteX109" fmla="*/ 4824589 w 4992864"/>
              <a:gd name="connsiteY109" fmla="*/ 5365750 h 6858000"/>
              <a:gd name="connsiteX110" fmla="*/ 4815064 w 4992864"/>
              <a:gd name="connsiteY110" fmla="*/ 5426075 h 6858000"/>
              <a:gd name="connsiteX111" fmla="*/ 4813476 w 4992864"/>
              <a:gd name="connsiteY111" fmla="*/ 5494337 h 6858000"/>
              <a:gd name="connsiteX112" fmla="*/ 4815064 w 4992864"/>
              <a:gd name="connsiteY112" fmla="*/ 5562600 h 6858000"/>
              <a:gd name="connsiteX113" fmla="*/ 4824589 w 4992864"/>
              <a:gd name="connsiteY113" fmla="*/ 5622925 h 6858000"/>
              <a:gd name="connsiteX114" fmla="*/ 4834114 w 4992864"/>
              <a:gd name="connsiteY114" fmla="*/ 5675312 h 6858000"/>
              <a:gd name="connsiteX115" fmla="*/ 4848401 w 4992864"/>
              <a:gd name="connsiteY115" fmla="*/ 5721350 h 6858000"/>
              <a:gd name="connsiteX116" fmla="*/ 4865864 w 4992864"/>
              <a:gd name="connsiteY116" fmla="*/ 5762625 h 6858000"/>
              <a:gd name="connsiteX117" fmla="*/ 4883326 w 4992864"/>
              <a:gd name="connsiteY117" fmla="*/ 5802312 h 6858000"/>
              <a:gd name="connsiteX118" fmla="*/ 4902376 w 4992864"/>
              <a:gd name="connsiteY118" fmla="*/ 5840412 h 6858000"/>
              <a:gd name="connsiteX119" fmla="*/ 4921426 w 4992864"/>
              <a:gd name="connsiteY119" fmla="*/ 5876925 h 6858000"/>
              <a:gd name="connsiteX120" fmla="*/ 4940476 w 4992864"/>
              <a:gd name="connsiteY120" fmla="*/ 5915025 h 6858000"/>
              <a:gd name="connsiteX121" fmla="*/ 4956351 w 4992864"/>
              <a:gd name="connsiteY121" fmla="*/ 5956300 h 6858000"/>
              <a:gd name="connsiteX122" fmla="*/ 4970639 w 4992864"/>
              <a:gd name="connsiteY122" fmla="*/ 6003925 h 6858000"/>
              <a:gd name="connsiteX123" fmla="*/ 4981751 w 4992864"/>
              <a:gd name="connsiteY123" fmla="*/ 6056312 h 6858000"/>
              <a:gd name="connsiteX124" fmla="*/ 4989689 w 4992864"/>
              <a:gd name="connsiteY124" fmla="*/ 6113462 h 6858000"/>
              <a:gd name="connsiteX125" fmla="*/ 4992864 w 4992864"/>
              <a:gd name="connsiteY125" fmla="*/ 6183312 h 6858000"/>
              <a:gd name="connsiteX126" fmla="*/ 4989689 w 4992864"/>
              <a:gd name="connsiteY126" fmla="*/ 6251575 h 6858000"/>
              <a:gd name="connsiteX127" fmla="*/ 4981751 w 4992864"/>
              <a:gd name="connsiteY127" fmla="*/ 6311900 h 6858000"/>
              <a:gd name="connsiteX128" fmla="*/ 4970639 w 4992864"/>
              <a:gd name="connsiteY128" fmla="*/ 6361112 h 6858000"/>
              <a:gd name="connsiteX129" fmla="*/ 4956351 w 4992864"/>
              <a:gd name="connsiteY129" fmla="*/ 6407150 h 6858000"/>
              <a:gd name="connsiteX130" fmla="*/ 4940476 w 4992864"/>
              <a:gd name="connsiteY130" fmla="*/ 6448425 h 6858000"/>
              <a:gd name="connsiteX131" fmla="*/ 4923014 w 4992864"/>
              <a:gd name="connsiteY131" fmla="*/ 6488112 h 6858000"/>
              <a:gd name="connsiteX132" fmla="*/ 4905551 w 4992864"/>
              <a:gd name="connsiteY132" fmla="*/ 6523037 h 6858000"/>
              <a:gd name="connsiteX133" fmla="*/ 4886501 w 4992864"/>
              <a:gd name="connsiteY133" fmla="*/ 6561137 h 6858000"/>
              <a:gd name="connsiteX134" fmla="*/ 4867451 w 4992864"/>
              <a:gd name="connsiteY134" fmla="*/ 6597650 h 6858000"/>
              <a:gd name="connsiteX135" fmla="*/ 4851576 w 4992864"/>
              <a:gd name="connsiteY135" fmla="*/ 6640512 h 6858000"/>
              <a:gd name="connsiteX136" fmla="*/ 4835701 w 4992864"/>
              <a:gd name="connsiteY136" fmla="*/ 6683375 h 6858000"/>
              <a:gd name="connsiteX137" fmla="*/ 4826176 w 4992864"/>
              <a:gd name="connsiteY137" fmla="*/ 6735762 h 6858000"/>
              <a:gd name="connsiteX138" fmla="*/ 4818239 w 4992864"/>
              <a:gd name="connsiteY138" fmla="*/ 6791325 h 6858000"/>
              <a:gd name="connsiteX139" fmla="*/ 4813476 w 4992864"/>
              <a:gd name="connsiteY139" fmla="*/ 6858000 h 6858000"/>
              <a:gd name="connsiteX140" fmla="*/ 0 w 4992864"/>
              <a:gd name="connsiteY14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</a:cxnLst>
            <a:rect l="l" t="t" r="r" b="b"/>
            <a:pathLst>
              <a:path w="4992864" h="6858000">
                <a:moveTo>
                  <a:pt x="0" y="0"/>
                </a:moveTo>
                <a:lnTo>
                  <a:pt x="4813476" y="0"/>
                </a:lnTo>
                <a:lnTo>
                  <a:pt x="4818239" y="66675"/>
                </a:lnTo>
                <a:lnTo>
                  <a:pt x="4826176" y="122237"/>
                </a:lnTo>
                <a:lnTo>
                  <a:pt x="4835701" y="174625"/>
                </a:lnTo>
                <a:lnTo>
                  <a:pt x="4851576" y="217487"/>
                </a:lnTo>
                <a:lnTo>
                  <a:pt x="4867451" y="260350"/>
                </a:lnTo>
                <a:lnTo>
                  <a:pt x="4886501" y="296862"/>
                </a:lnTo>
                <a:lnTo>
                  <a:pt x="4905551" y="334962"/>
                </a:lnTo>
                <a:lnTo>
                  <a:pt x="4923014" y="369887"/>
                </a:lnTo>
                <a:lnTo>
                  <a:pt x="4940476" y="409575"/>
                </a:lnTo>
                <a:lnTo>
                  <a:pt x="4956351" y="450850"/>
                </a:lnTo>
                <a:lnTo>
                  <a:pt x="4970639" y="496887"/>
                </a:lnTo>
                <a:lnTo>
                  <a:pt x="4981751" y="546100"/>
                </a:lnTo>
                <a:lnTo>
                  <a:pt x="4989689" y="606425"/>
                </a:lnTo>
                <a:lnTo>
                  <a:pt x="4992864" y="673100"/>
                </a:lnTo>
                <a:lnTo>
                  <a:pt x="4989689" y="744537"/>
                </a:lnTo>
                <a:lnTo>
                  <a:pt x="4981751" y="801687"/>
                </a:lnTo>
                <a:lnTo>
                  <a:pt x="4970639" y="854075"/>
                </a:lnTo>
                <a:lnTo>
                  <a:pt x="4956351" y="901700"/>
                </a:lnTo>
                <a:lnTo>
                  <a:pt x="4940476" y="942975"/>
                </a:lnTo>
                <a:lnTo>
                  <a:pt x="4921426" y="981075"/>
                </a:lnTo>
                <a:lnTo>
                  <a:pt x="4902376" y="1017587"/>
                </a:lnTo>
                <a:lnTo>
                  <a:pt x="4883326" y="1055687"/>
                </a:lnTo>
                <a:lnTo>
                  <a:pt x="4865864" y="1095375"/>
                </a:lnTo>
                <a:lnTo>
                  <a:pt x="4848401" y="1136650"/>
                </a:lnTo>
                <a:lnTo>
                  <a:pt x="4834114" y="1182687"/>
                </a:lnTo>
                <a:lnTo>
                  <a:pt x="4824589" y="1235075"/>
                </a:lnTo>
                <a:lnTo>
                  <a:pt x="4815064" y="1295400"/>
                </a:lnTo>
                <a:lnTo>
                  <a:pt x="4813476" y="1363662"/>
                </a:lnTo>
                <a:lnTo>
                  <a:pt x="4815064" y="1431925"/>
                </a:lnTo>
                <a:lnTo>
                  <a:pt x="4824589" y="1492250"/>
                </a:lnTo>
                <a:lnTo>
                  <a:pt x="4834114" y="1544637"/>
                </a:lnTo>
                <a:lnTo>
                  <a:pt x="4848401" y="1589087"/>
                </a:lnTo>
                <a:lnTo>
                  <a:pt x="4865864" y="1631950"/>
                </a:lnTo>
                <a:lnTo>
                  <a:pt x="4883326" y="1671637"/>
                </a:lnTo>
                <a:lnTo>
                  <a:pt x="4902376" y="1708150"/>
                </a:lnTo>
                <a:lnTo>
                  <a:pt x="4921426" y="1743075"/>
                </a:lnTo>
                <a:lnTo>
                  <a:pt x="4940476" y="1782762"/>
                </a:lnTo>
                <a:lnTo>
                  <a:pt x="4956351" y="1824037"/>
                </a:lnTo>
                <a:lnTo>
                  <a:pt x="4970639" y="1870075"/>
                </a:lnTo>
                <a:lnTo>
                  <a:pt x="4981751" y="1922462"/>
                </a:lnTo>
                <a:lnTo>
                  <a:pt x="4989689" y="1982787"/>
                </a:lnTo>
                <a:lnTo>
                  <a:pt x="4992864" y="2051050"/>
                </a:lnTo>
                <a:lnTo>
                  <a:pt x="4989689" y="2119312"/>
                </a:lnTo>
                <a:lnTo>
                  <a:pt x="4981751" y="2179637"/>
                </a:lnTo>
                <a:lnTo>
                  <a:pt x="4970639" y="2232025"/>
                </a:lnTo>
                <a:lnTo>
                  <a:pt x="4956351" y="2278062"/>
                </a:lnTo>
                <a:lnTo>
                  <a:pt x="4940476" y="2319337"/>
                </a:lnTo>
                <a:lnTo>
                  <a:pt x="4921426" y="2359025"/>
                </a:lnTo>
                <a:lnTo>
                  <a:pt x="4902376" y="2395537"/>
                </a:lnTo>
                <a:lnTo>
                  <a:pt x="4883326" y="2433637"/>
                </a:lnTo>
                <a:lnTo>
                  <a:pt x="4865864" y="2471737"/>
                </a:lnTo>
                <a:lnTo>
                  <a:pt x="4848401" y="2513012"/>
                </a:lnTo>
                <a:lnTo>
                  <a:pt x="4834114" y="2560637"/>
                </a:lnTo>
                <a:lnTo>
                  <a:pt x="4824589" y="2613025"/>
                </a:lnTo>
                <a:lnTo>
                  <a:pt x="4815064" y="2671762"/>
                </a:lnTo>
                <a:lnTo>
                  <a:pt x="4813476" y="2741612"/>
                </a:lnTo>
                <a:lnTo>
                  <a:pt x="4815064" y="2809875"/>
                </a:lnTo>
                <a:lnTo>
                  <a:pt x="4824589" y="2868612"/>
                </a:lnTo>
                <a:lnTo>
                  <a:pt x="4834114" y="2922587"/>
                </a:lnTo>
                <a:lnTo>
                  <a:pt x="4848401" y="2967037"/>
                </a:lnTo>
                <a:lnTo>
                  <a:pt x="4865864" y="3009900"/>
                </a:lnTo>
                <a:lnTo>
                  <a:pt x="4883326" y="3046412"/>
                </a:lnTo>
                <a:lnTo>
                  <a:pt x="4902376" y="3084512"/>
                </a:lnTo>
                <a:lnTo>
                  <a:pt x="4921426" y="3121025"/>
                </a:lnTo>
                <a:lnTo>
                  <a:pt x="4940476" y="3160712"/>
                </a:lnTo>
                <a:lnTo>
                  <a:pt x="4956351" y="3201987"/>
                </a:lnTo>
                <a:lnTo>
                  <a:pt x="4970639" y="3248025"/>
                </a:lnTo>
                <a:lnTo>
                  <a:pt x="4981751" y="3300412"/>
                </a:lnTo>
                <a:lnTo>
                  <a:pt x="4989689" y="3360737"/>
                </a:lnTo>
                <a:lnTo>
                  <a:pt x="4992864" y="3427412"/>
                </a:lnTo>
                <a:lnTo>
                  <a:pt x="4989689" y="3497262"/>
                </a:lnTo>
                <a:lnTo>
                  <a:pt x="4981751" y="3557587"/>
                </a:lnTo>
                <a:lnTo>
                  <a:pt x="4970639" y="3609975"/>
                </a:lnTo>
                <a:lnTo>
                  <a:pt x="4956351" y="3656012"/>
                </a:lnTo>
                <a:lnTo>
                  <a:pt x="4940476" y="3697287"/>
                </a:lnTo>
                <a:lnTo>
                  <a:pt x="4921426" y="3736975"/>
                </a:lnTo>
                <a:lnTo>
                  <a:pt x="4883326" y="3811587"/>
                </a:lnTo>
                <a:lnTo>
                  <a:pt x="4865864" y="3848100"/>
                </a:lnTo>
                <a:lnTo>
                  <a:pt x="4848401" y="3890962"/>
                </a:lnTo>
                <a:lnTo>
                  <a:pt x="4834114" y="3935412"/>
                </a:lnTo>
                <a:lnTo>
                  <a:pt x="4824589" y="3987800"/>
                </a:lnTo>
                <a:lnTo>
                  <a:pt x="4815064" y="4048125"/>
                </a:lnTo>
                <a:lnTo>
                  <a:pt x="4813476" y="4116387"/>
                </a:lnTo>
                <a:lnTo>
                  <a:pt x="4815064" y="4186237"/>
                </a:lnTo>
                <a:lnTo>
                  <a:pt x="4824589" y="4244975"/>
                </a:lnTo>
                <a:lnTo>
                  <a:pt x="4834114" y="4297362"/>
                </a:lnTo>
                <a:lnTo>
                  <a:pt x="4848401" y="4343400"/>
                </a:lnTo>
                <a:lnTo>
                  <a:pt x="4865864" y="4386262"/>
                </a:lnTo>
                <a:lnTo>
                  <a:pt x="4883326" y="4424362"/>
                </a:lnTo>
                <a:lnTo>
                  <a:pt x="4921426" y="4498975"/>
                </a:lnTo>
                <a:lnTo>
                  <a:pt x="4940476" y="4537075"/>
                </a:lnTo>
                <a:lnTo>
                  <a:pt x="4956351" y="4579937"/>
                </a:lnTo>
                <a:lnTo>
                  <a:pt x="4970639" y="4625975"/>
                </a:lnTo>
                <a:lnTo>
                  <a:pt x="4981751" y="4678362"/>
                </a:lnTo>
                <a:lnTo>
                  <a:pt x="4989689" y="4738687"/>
                </a:lnTo>
                <a:lnTo>
                  <a:pt x="4992864" y="4806950"/>
                </a:lnTo>
                <a:lnTo>
                  <a:pt x="4989689" y="4875212"/>
                </a:lnTo>
                <a:lnTo>
                  <a:pt x="4981751" y="4935537"/>
                </a:lnTo>
                <a:lnTo>
                  <a:pt x="4970639" y="4987925"/>
                </a:lnTo>
                <a:lnTo>
                  <a:pt x="4956351" y="5033962"/>
                </a:lnTo>
                <a:lnTo>
                  <a:pt x="4940476" y="5075237"/>
                </a:lnTo>
                <a:lnTo>
                  <a:pt x="4921426" y="5114925"/>
                </a:lnTo>
                <a:lnTo>
                  <a:pt x="4902376" y="5149850"/>
                </a:lnTo>
                <a:lnTo>
                  <a:pt x="4883326" y="5186362"/>
                </a:lnTo>
                <a:lnTo>
                  <a:pt x="4865864" y="5226050"/>
                </a:lnTo>
                <a:lnTo>
                  <a:pt x="4848401" y="5268912"/>
                </a:lnTo>
                <a:lnTo>
                  <a:pt x="4834114" y="5313362"/>
                </a:lnTo>
                <a:lnTo>
                  <a:pt x="4824589" y="5365750"/>
                </a:lnTo>
                <a:lnTo>
                  <a:pt x="4815064" y="5426075"/>
                </a:lnTo>
                <a:lnTo>
                  <a:pt x="4813476" y="5494337"/>
                </a:lnTo>
                <a:lnTo>
                  <a:pt x="4815064" y="5562600"/>
                </a:lnTo>
                <a:lnTo>
                  <a:pt x="4824589" y="5622925"/>
                </a:lnTo>
                <a:lnTo>
                  <a:pt x="4834114" y="5675312"/>
                </a:lnTo>
                <a:lnTo>
                  <a:pt x="4848401" y="5721350"/>
                </a:lnTo>
                <a:lnTo>
                  <a:pt x="4865864" y="5762625"/>
                </a:lnTo>
                <a:lnTo>
                  <a:pt x="4883326" y="5802312"/>
                </a:lnTo>
                <a:lnTo>
                  <a:pt x="4902376" y="5840412"/>
                </a:lnTo>
                <a:lnTo>
                  <a:pt x="4921426" y="5876925"/>
                </a:lnTo>
                <a:lnTo>
                  <a:pt x="4940476" y="5915025"/>
                </a:lnTo>
                <a:lnTo>
                  <a:pt x="4956351" y="5956300"/>
                </a:lnTo>
                <a:lnTo>
                  <a:pt x="4970639" y="6003925"/>
                </a:lnTo>
                <a:lnTo>
                  <a:pt x="4981751" y="6056312"/>
                </a:lnTo>
                <a:lnTo>
                  <a:pt x="4989689" y="6113462"/>
                </a:lnTo>
                <a:lnTo>
                  <a:pt x="4992864" y="6183312"/>
                </a:lnTo>
                <a:lnTo>
                  <a:pt x="4989689" y="6251575"/>
                </a:lnTo>
                <a:lnTo>
                  <a:pt x="4981751" y="6311900"/>
                </a:lnTo>
                <a:lnTo>
                  <a:pt x="4970639" y="6361112"/>
                </a:lnTo>
                <a:lnTo>
                  <a:pt x="4956351" y="6407150"/>
                </a:lnTo>
                <a:lnTo>
                  <a:pt x="4940476" y="6448425"/>
                </a:lnTo>
                <a:lnTo>
                  <a:pt x="4923014" y="6488112"/>
                </a:lnTo>
                <a:lnTo>
                  <a:pt x="4905551" y="6523037"/>
                </a:lnTo>
                <a:lnTo>
                  <a:pt x="4886501" y="6561137"/>
                </a:lnTo>
                <a:lnTo>
                  <a:pt x="4867451" y="6597650"/>
                </a:lnTo>
                <a:lnTo>
                  <a:pt x="4851576" y="6640512"/>
                </a:lnTo>
                <a:lnTo>
                  <a:pt x="4835701" y="6683375"/>
                </a:lnTo>
                <a:lnTo>
                  <a:pt x="4826176" y="6735762"/>
                </a:lnTo>
                <a:lnTo>
                  <a:pt x="4818239" y="6791325"/>
                </a:lnTo>
                <a:lnTo>
                  <a:pt x="481347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858F70C-F185-D42D-93D4-C3AEC12F49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4" y="173890"/>
            <a:ext cx="3995589" cy="422813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BE5DD7E-F462-584B-D67D-B20C2F0DFC8F}"/>
              </a:ext>
            </a:extLst>
          </p:cNvPr>
          <p:cNvSpPr txBox="1"/>
          <p:nvPr/>
        </p:nvSpPr>
        <p:spPr>
          <a:xfrm>
            <a:off x="395112" y="3278548"/>
            <a:ext cx="424394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b="1" u="sng" kern="10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AI Acknowledgement</a:t>
            </a:r>
            <a:endParaRPr lang="en-GB" sz="1800" kern="100">
              <a:effectLst/>
              <a:latin typeface="Aptos" panose="020B0004020202020204" pitchFamily="34" charset="0"/>
              <a:ea typeface="DengXian" panose="020B0400000000000000" pitchFamily="34" charset="-122"/>
              <a:cs typeface="Arial" panose="020B0604020202020204" pitchFamily="34" charset="0"/>
            </a:endParaRPr>
          </a:p>
          <a:p>
            <a:endParaRPr lang="en-GB" kern="100">
              <a:latin typeface="Aptos" panose="020B0004020202020204" pitchFamily="34" charset="0"/>
              <a:ea typeface="DengXian" panose="020B0400000000000000" pitchFamily="34" charset="-122"/>
              <a:cs typeface="Arial" panose="020B0604020202020204" pitchFamily="34" charset="0"/>
            </a:endParaRPr>
          </a:p>
          <a:p>
            <a:r>
              <a:rPr lang="en-GB" sz="1800" kern="100">
                <a:effectLst/>
                <a:latin typeface="Aptos" panose="020B0004020202020204" pitchFamily="34" charset="0"/>
                <a:ea typeface="DengXian" panose="020B0400000000000000" pitchFamily="34" charset="-122"/>
                <a:cs typeface="Arial" panose="020B0604020202020204" pitchFamily="34" charset="0"/>
              </a:rPr>
              <a:t>I acknowledge the use of the Grammarly AI Tool on 11/10/26 to help me with gramma, punctuation, </a:t>
            </a:r>
            <a:r>
              <a:rPr lang="en-GB" kern="100">
                <a:latin typeface="Aptos" panose="020B0004020202020204" pitchFamily="34" charset="0"/>
                <a:ea typeface="DengXian" panose="020B0400000000000000" pitchFamily="34" charset="-122"/>
                <a:cs typeface="Arial" panose="020B0604020202020204" pitchFamily="34" charset="0"/>
              </a:rPr>
              <a:t>and AI images.</a:t>
            </a:r>
            <a:endParaRPr lang="en-GB" sz="1800" kern="100">
              <a:effectLst/>
              <a:latin typeface="Aptos" panose="020B0004020202020204" pitchFamily="34" charset="0"/>
              <a:ea typeface="DengXian" panose="020B0400000000000000" pitchFamily="34" charset="-122"/>
              <a:cs typeface="Arial" panose="020B0604020202020204" pitchFamily="34" charset="0"/>
            </a:endParaRPr>
          </a:p>
          <a:p>
            <a:endParaRPr lang="en-GB" sz="1800" kern="100">
              <a:effectLst/>
              <a:latin typeface="Aptos" panose="020B0004020202020204" pitchFamily="34" charset="0"/>
              <a:ea typeface="DengXian" panose="020B0400000000000000" pitchFamily="34" charset="-122"/>
              <a:cs typeface="Arial" panose="020B0604020202020204" pitchFamily="34" charset="0"/>
            </a:endParaRPr>
          </a:p>
          <a:p>
            <a:r>
              <a:rPr lang="en-GB" sz="1800" kern="100">
                <a:effectLst/>
                <a:latin typeface="Aptos" panose="020B0004020202020204" pitchFamily="34" charset="0"/>
                <a:ea typeface="DengXian" panose="020B0400000000000000" pitchFamily="34" charset="-122"/>
                <a:cs typeface="Arial" panose="020B0604020202020204" pitchFamily="34" charset="0"/>
              </a:rPr>
              <a:t>I confirm that I have not presented any AI generated text as my own work. </a:t>
            </a:r>
          </a:p>
          <a:p>
            <a:r>
              <a:rPr lang="en-GB" sz="1800" kern="100">
                <a:effectLst/>
                <a:latin typeface="Aptos" panose="020B0004020202020204" pitchFamily="34" charset="0"/>
                <a:ea typeface="DengXian" panose="020B0400000000000000" pitchFamily="34" charset="-122"/>
                <a:cs typeface="Arial" panose="020B0604020202020204" pitchFamily="34" charset="0"/>
              </a:rPr>
              <a:t>I confirm that I have copies of my drafts, notes, and other resources I used before and after the use of AI tools which I may be asked to provide in evidence. </a:t>
            </a: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31959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8FAB8D-0BF3-E247-8389-4CA3FB94D3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7" y="645105"/>
            <a:ext cx="4357499" cy="1320855"/>
          </a:xfrm>
        </p:spPr>
        <p:txBody>
          <a:bodyPr>
            <a:normAutofit/>
          </a:bodyPr>
          <a:lstStyle/>
          <a:p>
            <a:r>
              <a:rPr lang="en-GB" sz="4400"/>
              <a:t>Introduction</a:t>
            </a:r>
            <a:endParaRPr lang="en-US" sz="4400"/>
          </a:p>
        </p:txBody>
      </p:sp>
      <p:sp>
        <p:nvSpPr>
          <p:cNvPr id="25" name="Content Placeholder 7">
            <a:extLst>
              <a:ext uri="{FF2B5EF4-FFF2-40B4-BE49-F238E27FC236}">
                <a16:creationId xmlns:a16="http://schemas.microsoft.com/office/drawing/2014/main" id="{AFD0C314-88EB-CCA8-1346-53F5AC8BB2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2286001"/>
            <a:ext cx="4363595" cy="359359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>
                <a:solidFill>
                  <a:schemeClr val="tx1"/>
                </a:solidFill>
              </a:rPr>
              <a:t>Presentation topics will include: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2400">
                <a:solidFill>
                  <a:schemeClr val="tx1"/>
                </a:solidFill>
              </a:rPr>
              <a:t>What is a critical incident?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2400">
                <a:solidFill>
                  <a:schemeClr val="tx1"/>
                </a:solidFill>
              </a:rPr>
              <a:t>Possible causes for Student A </a:t>
            </a:r>
            <a:r>
              <a:rPr lang="en-GB" sz="2400">
                <a:solidFill>
                  <a:schemeClr val="tx1"/>
                </a:solidFill>
              </a:rPr>
              <a:t>behaviours  </a:t>
            </a:r>
            <a:endParaRPr lang="en-US" sz="2400">
              <a:solidFill>
                <a:schemeClr val="tx1"/>
              </a:solidFill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US" sz="2400">
                <a:solidFill>
                  <a:schemeClr val="tx1"/>
                </a:solidFill>
              </a:rPr>
              <a:t>Child development </a:t>
            </a:r>
          </a:p>
          <a:p>
            <a:pPr>
              <a:buFont typeface="Calibri" panose="020B0604020202020204" pitchFamily="34" charset="0"/>
              <a:buChar char="-"/>
            </a:pPr>
            <a:r>
              <a:rPr lang="en-US" sz="2400">
                <a:solidFill>
                  <a:schemeClr val="tx1"/>
                </a:solidFill>
              </a:rPr>
              <a:t>Conclusion and reflection on practice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A27C02-FB7D-74B2-49D6-6117D5C284B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259881"/>
            <a:ext cx="5013864" cy="512468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2679426-F3A6-ABDD-5346-7307598C30ED}"/>
              </a:ext>
            </a:extLst>
          </p:cNvPr>
          <p:cNvSpPr txBox="1"/>
          <p:nvPr/>
        </p:nvSpPr>
        <p:spPr>
          <a:xfrm>
            <a:off x="7700326" y="5421596"/>
            <a:ext cx="37464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/>
              <a:t>(</a:t>
            </a:r>
            <a:r>
              <a:rPr lang="en-GB" sz="2400" err="1"/>
              <a:t>Tripp,1993</a:t>
            </a:r>
            <a:r>
              <a:rPr lang="en-GB" sz="2400"/>
              <a:t>)</a:t>
            </a:r>
            <a:endParaRPr lang="en-US" sz="2400"/>
          </a:p>
        </p:txBody>
      </p:sp>
      <p:pic>
        <p:nvPicPr>
          <p:cNvPr id="3" name="trim.B3465119-CF6F-44C0-BD25-4F3AF8B302C9.MOV">
            <a:hlinkClick r:id="" action="ppaction://media"/>
            <a:extLst>
              <a:ext uri="{FF2B5EF4-FFF2-40B4-BE49-F238E27FC236}">
                <a16:creationId xmlns:a16="http://schemas.microsoft.com/office/drawing/2014/main" id="{F4A18A21-30E2-1743-E16D-74D786D427F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450246" y="4789345"/>
            <a:ext cx="1337779" cy="1726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3885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1A420-62D5-DE5B-ABF6-11FF761AF4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03312" y="169187"/>
            <a:ext cx="2617240" cy="1320855"/>
          </a:xfrm>
        </p:spPr>
        <p:txBody>
          <a:bodyPr>
            <a:normAutofit/>
          </a:bodyPr>
          <a:lstStyle/>
          <a:p>
            <a:r>
              <a:rPr lang="en-GB" sz="4400"/>
              <a:t>Critical Incident </a:t>
            </a:r>
            <a:endParaRPr lang="en-US" sz="440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0366B8C-A1A8-0AA5-9F60-34E50E8A4958}"/>
              </a:ext>
            </a:extLst>
          </p:cNvPr>
          <p:cNvSpPr txBox="1"/>
          <p:nvPr/>
        </p:nvSpPr>
        <p:spPr>
          <a:xfrm>
            <a:off x="958500" y="5503333"/>
            <a:ext cx="5899500" cy="120032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spcAft>
                <a:spcPts val="600"/>
              </a:spcAft>
            </a:pPr>
            <a:r>
              <a:rPr lang="en-GB" sz="2400"/>
              <a:t>Disclaimer: According to BERA (BERA, 2024) expectations, the child will remain anonymous for this presentation. </a:t>
            </a:r>
            <a:endParaRPr lang="en-US" sz="2400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425A8024-0881-F58F-5AB3-FE4BF91411D7}"/>
              </a:ext>
            </a:extLst>
          </p:cNvPr>
          <p:cNvSpPr/>
          <p:nvPr/>
        </p:nvSpPr>
        <p:spPr>
          <a:xfrm>
            <a:off x="1079461" y="169187"/>
            <a:ext cx="5194770" cy="242027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u="sng"/>
              <a:t>Experiencing the Critical Incident (what happened?)</a:t>
            </a:r>
          </a:p>
          <a:p>
            <a:pPr algn="ctr"/>
            <a:r>
              <a:rPr lang="en-GB" sz="2400"/>
              <a:t>Student A was cutting their hair during a lesson. The classroom was loud and they were not being observed by their teacher.</a:t>
            </a:r>
            <a:endParaRPr lang="en-US" sz="240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7C23BD72-ED6F-8B22-91CD-2760F222B651}"/>
              </a:ext>
            </a:extLst>
          </p:cNvPr>
          <p:cNvCxnSpPr>
            <a:cxnSpLocks/>
          </p:cNvCxnSpPr>
          <p:nvPr/>
        </p:nvCxnSpPr>
        <p:spPr>
          <a:xfrm>
            <a:off x="6342226" y="1178280"/>
            <a:ext cx="883196" cy="1164164"/>
          </a:xfrm>
          <a:prstGeom prst="straightConnector1">
            <a:avLst/>
          </a:prstGeom>
          <a:ln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E9DC4B71-B79D-ED39-1343-3DA655F84385}"/>
              </a:ext>
            </a:extLst>
          </p:cNvPr>
          <p:cNvSpPr/>
          <p:nvPr/>
        </p:nvSpPr>
        <p:spPr>
          <a:xfrm>
            <a:off x="7247173" y="4471086"/>
            <a:ext cx="4629560" cy="191277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u="sng"/>
              <a:t>Reflecting on Student A behaviour (So what?)</a:t>
            </a:r>
          </a:p>
          <a:p>
            <a:pPr algn="ctr"/>
            <a:r>
              <a:rPr lang="en-GB" sz="2400"/>
              <a:t>What are the possible causes for this critical incident?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61C1A59B-57E4-AF22-16A4-4573F0794F4D}"/>
              </a:ext>
            </a:extLst>
          </p:cNvPr>
          <p:cNvSpPr/>
          <p:nvPr/>
        </p:nvSpPr>
        <p:spPr>
          <a:xfrm>
            <a:off x="3984776" y="2558314"/>
            <a:ext cx="4578909" cy="191277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u="sng"/>
              <a:t>Learning from the Incident (what is the action plan)</a:t>
            </a:r>
          </a:p>
          <a:p>
            <a:pPr algn="ctr"/>
            <a:r>
              <a:rPr lang="en-GB" sz="2400"/>
              <a:t>Could this behaviour be presented in the future? 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9DCADCB2-1190-B46C-EF5B-6CFCEF5716B8}"/>
              </a:ext>
            </a:extLst>
          </p:cNvPr>
          <p:cNvCxnSpPr>
            <a:cxnSpLocks/>
          </p:cNvCxnSpPr>
          <p:nvPr/>
        </p:nvCxnSpPr>
        <p:spPr>
          <a:xfrm>
            <a:off x="8678757" y="3241997"/>
            <a:ext cx="883196" cy="1164164"/>
          </a:xfrm>
          <a:prstGeom prst="straightConnector1">
            <a:avLst/>
          </a:prstGeom>
          <a:ln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trim.74FC7531-F7D8-44C5-B5F3-D53F3468C758.MOV">
            <a:hlinkClick r:id="" action="ppaction://media"/>
            <a:extLst>
              <a:ext uri="{FF2B5EF4-FFF2-40B4-BE49-F238E27FC236}">
                <a16:creationId xmlns:a16="http://schemas.microsoft.com/office/drawing/2014/main" id="{7D88A737-9663-8C12-A2BA-D0DF270C2DE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79461" y="2874898"/>
            <a:ext cx="1069586" cy="1898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53792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48BD5-B536-4050-88BC-38905DA8B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9" y="645107"/>
            <a:ext cx="3384329" cy="1640894"/>
          </a:xfrm>
        </p:spPr>
        <p:txBody>
          <a:bodyPr anchor="t">
            <a:normAutofit/>
          </a:bodyPr>
          <a:lstStyle/>
          <a:p>
            <a:r>
              <a:rPr lang="en-GB" sz="4000"/>
              <a:t>Possible causes</a:t>
            </a:r>
            <a:endParaRPr lang="en-US" sz="4000"/>
          </a:p>
        </p:txBody>
      </p:sp>
      <p:pic>
        <p:nvPicPr>
          <p:cNvPr id="5" name="Content Placeholder 3">
            <a:extLst>
              <a:ext uri="{FF2B5EF4-FFF2-40B4-BE49-F238E27FC236}">
                <a16:creationId xmlns:a16="http://schemas.microsoft.com/office/drawing/2014/main" id="{351A3EF4-5940-379B-5139-A44754C3E19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8645" y="363216"/>
            <a:ext cx="5501676" cy="384041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ABEC33D-398B-4D7C-8365-D93329AFE7BD}"/>
              </a:ext>
            </a:extLst>
          </p:cNvPr>
          <p:cNvSpPr txBox="1"/>
          <p:nvPr/>
        </p:nvSpPr>
        <p:spPr>
          <a:xfrm>
            <a:off x="985571" y="2403133"/>
            <a:ext cx="391442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Uncomfortable in this classroom setting </a:t>
            </a:r>
            <a:r>
              <a:rPr lang="en-GB" sz="2400" dirty="0"/>
              <a:t>(Colquhoun, 2023)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1A42142-9EC1-F0BB-C8D0-7BC2107CC7EC}"/>
              </a:ext>
            </a:extLst>
          </p:cNvPr>
          <p:cNvSpPr txBox="1"/>
          <p:nvPr/>
        </p:nvSpPr>
        <p:spPr>
          <a:xfrm>
            <a:off x="917837" y="4161161"/>
            <a:ext cx="404988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Additional Learning needs (Bright Heart Education,; Welsh Government, 2021)</a:t>
            </a:r>
            <a:endParaRPr lang="en-US" sz="2400" dirty="0"/>
          </a:p>
        </p:txBody>
      </p:sp>
      <p:pic>
        <p:nvPicPr>
          <p:cNvPr id="11" name="trim.560E7A63-1B05-49D3-8E13-D8DFB7C2B6CD.MOV">
            <a:hlinkClick r:id="" action="ppaction://media"/>
            <a:extLst>
              <a:ext uri="{FF2B5EF4-FFF2-40B4-BE49-F238E27FC236}">
                <a16:creationId xmlns:a16="http://schemas.microsoft.com/office/drawing/2014/main" id="{EE6DB945-650F-3E78-2604-4D0889BC38D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145727" y="4365962"/>
            <a:ext cx="1900545" cy="2492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54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1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B422EC-4507-3FE9-75C6-1A8A5E6CDF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1679" y="645107"/>
            <a:ext cx="3384329" cy="1640894"/>
          </a:xfrm>
        </p:spPr>
        <p:txBody>
          <a:bodyPr anchor="t">
            <a:normAutofit/>
          </a:bodyPr>
          <a:lstStyle/>
          <a:p>
            <a:r>
              <a:rPr lang="en-GB" sz="4000"/>
              <a:t>CHILD DEVELOPMENT </a:t>
            </a:r>
            <a:endParaRPr lang="en-US" sz="400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DC765B9-C0C4-82E8-7D2D-DAC92A9D4B5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451379"/>
            <a:ext cx="5295460" cy="4801314"/>
          </a:xfrm>
          <a:prstGeom prst="rect">
            <a:avLst/>
          </a:prstGeom>
        </p:spPr>
      </p:pic>
      <p:pic>
        <p:nvPicPr>
          <p:cNvPr id="3" name="trim.301DF863-1DFC-4A02-9B96-160D46169416.MOV">
            <a:hlinkClick r:id="" action="ppaction://media"/>
            <a:extLst>
              <a:ext uri="{FF2B5EF4-FFF2-40B4-BE49-F238E27FC236}">
                <a16:creationId xmlns:a16="http://schemas.microsoft.com/office/drawing/2014/main" id="{B7A34769-FD5E-3D6B-1DD8-1521DC0B2BE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658334" y="84114"/>
            <a:ext cx="1051785" cy="186676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53C64E9-E9A2-C0E8-8938-427693E370F8}"/>
              </a:ext>
            </a:extLst>
          </p:cNvPr>
          <p:cNvSpPr txBox="1"/>
          <p:nvPr/>
        </p:nvSpPr>
        <p:spPr>
          <a:xfrm>
            <a:off x="992730" y="1915248"/>
            <a:ext cx="4609381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Child development delay-</a:t>
            </a:r>
            <a:endParaRPr lang="en-GB" sz="2400" dirty="0"/>
          </a:p>
          <a:p>
            <a:pPr>
              <a:defRPr/>
            </a:pPr>
            <a:r>
              <a:rPr lang="en-GB" sz="2400" dirty="0"/>
              <a:t>Piaget theory explains that every child should be on the same stage according to their age.(Piaget, 1964). Piaget theory shows that each stage is a new stage of how learning is developed. (Piaget, 1964). For example, children begin learning through play &amp; exploring, which can turn into active learning over time which then develops into creating &amp; thinking critically by the time of adulthood. 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4588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848E5-5921-8255-04B5-949456DF82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8156" y="682636"/>
            <a:ext cx="3893528" cy="873209"/>
          </a:xfrm>
        </p:spPr>
        <p:txBody>
          <a:bodyPr/>
          <a:lstStyle/>
          <a:p>
            <a:r>
              <a:rPr lang="en-GB"/>
              <a:t>Conclusion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0B6185-B244-C78E-84B7-7781C67191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2248068"/>
            <a:ext cx="4240258" cy="366526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lvl="0" indent="-342900" fontAlgn="t"/>
            <a:r>
              <a:rPr lang="en-GB" sz="2400" dirty="0">
                <a:solidFill>
                  <a:schemeClr val="tx1"/>
                </a:solidFill>
                <a:latin typeface="Arial Nova"/>
              </a:rPr>
              <a:t>Multiple factors may have influenced Student A’s behaviour.</a:t>
            </a:r>
          </a:p>
          <a:p>
            <a:pPr marL="342900" lvl="0" indent="-342900" fontAlgn="t"/>
            <a:endParaRPr lang="en-GB" sz="2400" dirty="0">
              <a:solidFill>
                <a:schemeClr val="tx1"/>
              </a:solidFill>
              <a:latin typeface="Arial Nova"/>
            </a:endParaRPr>
          </a:p>
          <a:p>
            <a:pPr marL="342900" indent="-342900"/>
            <a:r>
              <a:rPr lang="en-GB" sz="2400" dirty="0">
                <a:solidFill>
                  <a:schemeClr val="tx1"/>
                </a:solidFill>
                <a:latin typeface="Arial Nova"/>
              </a:rPr>
              <a:t>Interventions like providing support to the Student A during lessons to keep the student engaged.</a:t>
            </a:r>
          </a:p>
          <a:p>
            <a:pPr marL="342900" indent="-342900"/>
            <a:endParaRPr lang="en-GB" b="1" dirty="0"/>
          </a:p>
          <a:p>
            <a:pPr marL="342900" indent="-342900"/>
            <a:endParaRPr lang="en-GB" b="1" dirty="0"/>
          </a:p>
          <a:p>
            <a:pPr marL="342900" indent="-342900"/>
            <a:endParaRPr lang="en-GB" b="1" dirty="0"/>
          </a:p>
          <a:p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3EA947E-E63A-40B1-6A10-23DFBE96829C}"/>
              </a:ext>
            </a:extLst>
          </p:cNvPr>
          <p:cNvSpPr txBox="1">
            <a:spLocks/>
          </p:cNvSpPr>
          <p:nvPr/>
        </p:nvSpPr>
        <p:spPr>
          <a:xfrm>
            <a:off x="7046793" y="382384"/>
            <a:ext cx="4239905" cy="169207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5100" kern="1200" cap="all" spc="2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/>
              <a:t>Reflection on practice </a:t>
            </a:r>
            <a:endParaRPr lang="en-US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4C4873EE-FE13-23D6-4986-1837F8881360}"/>
              </a:ext>
            </a:extLst>
          </p:cNvPr>
          <p:cNvSpPr txBox="1">
            <a:spLocks/>
          </p:cNvSpPr>
          <p:nvPr/>
        </p:nvSpPr>
        <p:spPr>
          <a:xfrm>
            <a:off x="6445295" y="1809251"/>
            <a:ext cx="4614069" cy="454289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fontAlgn="t"/>
            <a:endParaRPr lang="en-GB" b="1" dirty="0">
              <a:solidFill>
                <a:schemeClr val="tx1"/>
              </a:solidFill>
            </a:endParaRPr>
          </a:p>
          <a:p>
            <a:pPr marL="342900" indent="-342900" fontAlgn="t"/>
            <a:r>
              <a:rPr lang="en-GB" sz="2400" dirty="0">
                <a:solidFill>
                  <a:schemeClr val="tx1"/>
                </a:solidFill>
                <a:latin typeface="Arial Nova"/>
              </a:rPr>
              <a:t>Further reflection and observation will inform future practice (Welsh Government, 2017)</a:t>
            </a:r>
          </a:p>
          <a:p>
            <a:pPr marL="342900" indent="-342900" fontAlgn="t"/>
            <a:endParaRPr lang="en-GB" sz="2400" dirty="0">
              <a:solidFill>
                <a:schemeClr val="tx1"/>
              </a:solidFill>
              <a:latin typeface="Arial Nova"/>
            </a:endParaRPr>
          </a:p>
          <a:p>
            <a:pPr marL="342900" indent="-342900"/>
            <a:r>
              <a:rPr lang="en-GB" sz="2400" dirty="0">
                <a:solidFill>
                  <a:schemeClr val="tx1"/>
                </a:solidFill>
                <a:latin typeface="Arial Nova"/>
              </a:rPr>
              <a:t>Reflection on possible causes like ALN, cognitive development (Welsh Government, 2021).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2400" dirty="0">
              <a:solidFill>
                <a:schemeClr val="tx1"/>
              </a:solidFill>
              <a:latin typeface="Arial Nova"/>
            </a:endParaRPr>
          </a:p>
          <a:p>
            <a:pPr marL="342900" indent="-342900"/>
            <a:endParaRPr lang="en-GB" sz="2400" dirty="0">
              <a:solidFill>
                <a:schemeClr val="tx1"/>
              </a:solidFill>
              <a:latin typeface="Arial Nova"/>
            </a:endParaRPr>
          </a:p>
        </p:txBody>
      </p:sp>
      <p:pic>
        <p:nvPicPr>
          <p:cNvPr id="7" name="trim.C9002B14-910E-467B-8075-E4C4B5FFB914.MOV">
            <a:hlinkClick r:id="" action="ppaction://media"/>
            <a:extLst>
              <a:ext uri="{FF2B5EF4-FFF2-40B4-BE49-F238E27FC236}">
                <a16:creationId xmlns:a16="http://schemas.microsoft.com/office/drawing/2014/main" id="{933FA17D-C6ED-F734-4982-7A77256EDB9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491936" y="382384"/>
            <a:ext cx="953359" cy="16920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3058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6FF501-0FF0-5AF6-C29E-03B83867CD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5727" y="382385"/>
            <a:ext cx="6335338" cy="1492132"/>
          </a:xfrm>
        </p:spPr>
        <p:txBody>
          <a:bodyPr>
            <a:normAutofit/>
          </a:bodyPr>
          <a:lstStyle/>
          <a:p>
            <a:r>
              <a:rPr lang="en-GB"/>
              <a:t>References:</a:t>
            </a:r>
            <a:endParaRPr lang="en-US"/>
          </a:p>
        </p:txBody>
      </p:sp>
      <p:pic>
        <p:nvPicPr>
          <p:cNvPr id="4" name="Content Placeholder 5">
            <a:extLst>
              <a:ext uri="{FF2B5EF4-FFF2-40B4-BE49-F238E27FC236}">
                <a16:creationId xmlns:a16="http://schemas.microsoft.com/office/drawing/2014/main" id="{776285EB-3A07-061D-C979-0DE5B80BB24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805" r="29055"/>
          <a:stretch>
            <a:fillRect/>
          </a:stretch>
        </p:blipFill>
        <p:spPr>
          <a:xfrm>
            <a:off x="688434" y="-9525"/>
            <a:ext cx="4129822" cy="6867525"/>
          </a:xfrm>
          <a:prstGeom prst="rect">
            <a:avLst/>
          </a:prstGeom>
        </p:spPr>
      </p:pic>
      <p:sp>
        <p:nvSpPr>
          <p:cNvPr id="10" name="Freeform 6">
            <a:extLst>
              <a:ext uri="{FF2B5EF4-FFF2-40B4-BE49-F238E27FC236}">
                <a16:creationId xmlns:a16="http://schemas.microsoft.com/office/drawing/2014/main" id="{5402222E-F041-43A0-81BC-1B3F2EF765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D2558DC-C32F-BC97-B17A-E8686302F1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95727" y="2286001"/>
            <a:ext cx="6335338" cy="3593591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dirty="0"/>
              <a:t>Bright Heart Education (2025) </a:t>
            </a:r>
            <a:r>
              <a:rPr lang="en-GB" i="1" dirty="0"/>
              <a:t>Helping Children with </a:t>
            </a:r>
            <a:r>
              <a:rPr lang="en-GB" i="1" dirty="0" err="1"/>
              <a:t>Dysregulation</a:t>
            </a:r>
            <a:r>
              <a:rPr lang="en-GB" i="1" dirty="0"/>
              <a:t>.</a:t>
            </a:r>
            <a:r>
              <a:rPr lang="en-GB" dirty="0"/>
              <a:t>  Available at: </a:t>
            </a:r>
            <a:r>
              <a:rPr lang="en-GB" dirty="0">
                <a:hlinkClick r:id="rId4"/>
              </a:rPr>
              <a:t>https://</a:t>
            </a:r>
            <a:r>
              <a:rPr lang="en-GB" dirty="0" err="1">
                <a:hlinkClick r:id="rId4"/>
              </a:rPr>
              <a:t>www.brightheart.co.uk</a:t>
            </a:r>
            <a:r>
              <a:rPr lang="en-GB" dirty="0">
                <a:hlinkClick r:id="rId4"/>
              </a:rPr>
              <a:t>/helping-children-with-</a:t>
            </a:r>
            <a:r>
              <a:rPr lang="en-GB" dirty="0" err="1">
                <a:hlinkClick r:id="rId4"/>
              </a:rPr>
              <a:t>dysregulation</a:t>
            </a:r>
            <a:r>
              <a:rPr lang="en-GB" dirty="0">
                <a:hlinkClick r:id="rId4"/>
              </a:rPr>
              <a:t>/</a:t>
            </a:r>
            <a:r>
              <a:rPr lang="en-GB" dirty="0"/>
              <a:t> (Accessed: 12 October 2026). </a:t>
            </a:r>
          </a:p>
          <a:p>
            <a:r>
              <a:rPr lang="en-GB" dirty="0"/>
              <a:t>Colquhoun, K. (2023) </a:t>
            </a:r>
            <a:r>
              <a:rPr lang="en-GB" i="1" dirty="0"/>
              <a:t>A Practical Guide to Pupil Wellbeing: Strategies for classroom teachers. </a:t>
            </a:r>
            <a:r>
              <a:rPr lang="en-GB" dirty="0"/>
              <a:t>John Catt. </a:t>
            </a:r>
          </a:p>
          <a:p>
            <a:r>
              <a:rPr lang="en-GB" dirty="0"/>
              <a:t>Piaget, J. (1964) ‘Development and learning’, </a:t>
            </a:r>
            <a:r>
              <a:rPr lang="en-GB" i="1" dirty="0"/>
              <a:t>Journal of Research in Science Teaching. </a:t>
            </a:r>
            <a:endParaRPr lang="en-GB" dirty="0"/>
          </a:p>
          <a:p>
            <a:r>
              <a:rPr lang="en-GB" dirty="0"/>
              <a:t>Pollard,  A. (2014) </a:t>
            </a:r>
            <a:r>
              <a:rPr lang="en-GB" i="1" dirty="0"/>
              <a:t>Readings for Reflective Teaching in Schools. </a:t>
            </a:r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. Bloomsbury</a:t>
            </a:r>
            <a:r>
              <a:rPr lang="en-GB" i="1" dirty="0"/>
              <a:t>. </a:t>
            </a:r>
            <a:endParaRPr lang="en-GB" dirty="0"/>
          </a:p>
          <a:p>
            <a:r>
              <a:rPr lang="en-GB" dirty="0"/>
              <a:t>Tripp, D. (1993) </a:t>
            </a:r>
            <a:r>
              <a:rPr lang="en-GB" i="1" dirty="0"/>
              <a:t>Critical Incidents in Teaching: Developing Professional Judgement</a:t>
            </a:r>
            <a:r>
              <a:rPr lang="en-GB" dirty="0"/>
              <a:t>.  </a:t>
            </a:r>
            <a:r>
              <a:rPr lang="en-GB" dirty="0" err="1"/>
              <a:t>Routledge</a:t>
            </a:r>
            <a:r>
              <a:rPr lang="en-GB" dirty="0"/>
              <a:t>. </a:t>
            </a:r>
          </a:p>
          <a:p>
            <a:r>
              <a:rPr lang="en-GB" dirty="0"/>
              <a:t>Welsh Government (2021) </a:t>
            </a:r>
            <a:r>
              <a:rPr lang="en-GB" i="1" dirty="0"/>
              <a:t>Curriculum for Wales: Statutory Guidance</a:t>
            </a:r>
            <a:r>
              <a:rPr lang="en-GB" dirty="0"/>
              <a:t>. Available at: https://www.gov.wales/curriculum-wales-statutory-guidance (Accessed: 19 October 2026). </a:t>
            </a:r>
          </a:p>
          <a:p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80D28A2-8EA4-4EF0-9056-3BDAA7290F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491275"/>
      </p:ext>
    </p:extLst>
  </p:cSld>
  <p:clrMapOvr>
    <a:masterClrMapping/>
  </p:clrMapOvr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2A1A00"/>
      </a:dk2>
      <a:lt2>
        <a:srgbClr val="F3F3F2"/>
      </a:lt2>
      <a:accent1>
        <a:srgbClr val="F8B323"/>
      </a:accent1>
      <a:accent2>
        <a:srgbClr val="656A59"/>
      </a:accent2>
      <a:accent3>
        <a:srgbClr val="46B2B5"/>
      </a:accent3>
      <a:accent4>
        <a:srgbClr val="8CAA7E"/>
      </a:accent4>
      <a:accent5>
        <a:srgbClr val="D36F68"/>
      </a:accent5>
      <a:accent6>
        <a:srgbClr val="826276"/>
      </a:accent6>
      <a:hlink>
        <a:srgbClr val="46B2B5"/>
      </a:hlink>
      <a:folHlink>
        <a:srgbClr val="A46694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771EA782-DFA6-45B1-AEA3-661F1715B31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7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Badge</vt:lpstr>
      <vt:lpstr>Critical incidents By Georgie Felisi</vt:lpstr>
      <vt:lpstr>Introduction</vt:lpstr>
      <vt:lpstr>Critical Incident </vt:lpstr>
      <vt:lpstr>Possible causes</vt:lpstr>
      <vt:lpstr>CHILD DEVELOPMENT </vt:lpstr>
      <vt:lpstr>Conclusion 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Assignment- Critical Incident</dc:title>
  <dc:creator>Georgie Felisi (2603354)</dc:creator>
  <cp:lastModifiedBy>Georgie Felisi (2603354)</cp:lastModifiedBy>
  <cp:revision>4</cp:revision>
  <dcterms:created xsi:type="dcterms:W3CDTF">2026-09-26T10:25:49Z</dcterms:created>
  <dcterms:modified xsi:type="dcterms:W3CDTF">2026-10-19T19:51:37Z</dcterms:modified>
</cp:coreProperties>
</file>