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K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p:restoredTop sz="67690"/>
  </p:normalViewPr>
  <p:slideViewPr>
    <p:cSldViewPr snapToGrid="0">
      <p:cViewPr varScale="1">
        <p:scale>
          <a:sx n="78" d="100"/>
          <a:sy n="78" d="100"/>
        </p:scale>
        <p:origin x="8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discusses how different forms of care can aid older people live better and make choices. The authors want to focus on home and institutional care first, and then on telecare and remote medical monitoring. The focus is on the laws and policies in England and Wales (National Institute for Health and Care Excellence, 2015). The WHO defines biological aging in 2025 as cellular and tissue damage. Aging in years is not always indicative of one’s abilities or support needs. Events such as retiring from work, losing one's spouse, or moving might affect people in late adulthood. Additionally to illness, assessment of care needs should include daily living activities, hobbies, and goals. For instance, joining a local group may be more significant than taking a shower (Equality Act, 2010). It is possible to assess the quality of service by whether it accommodates the user’s requirements. Respect for people who want to keep quiet or turn down an offer is also very important. Empowerment is explained as having enough information, assistance, and power to make decisions throughout the presentation.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population aging can bring more people needing coordinated support over time. The Government Actuary's Department reports that the ONS forecasts state that the population aged 85 years and above will increase fourfold by 2049. This is a prediction, an idea of what may be possible, not a guarantee. Potentially, death, migration, and other factors can change later prospects. City and Town Population Counts do not make population predictions about the numbers of people needing personal care (Mental Capacity Act, 2005). Good housing, good transport, preventive measures, and a supportive environment will help people remain independent (Government Actuary's Department, 2026). Poor health and low income may increase demands for assistance earlier in life (Havighurst, 1961). Services should estimate a range of need groups rather than assume all of them require the same level of care. Work, volunteer activity, and unpaid care may equally provide substantial opportunities for the growing older population. Aging in demographics is a potential cost, therefore an avenue to reinforce ageism. The practical challenge consists in reconciling the need for emphasizing their contribution with securing enough capacity in local services. Commissioners need national forecasts along with their information about disability, living arrangements, and unmet need data on local levels. They should ask seniors about difficulty accessing particular services. Planning should be based on the joint foundation of demographics and lived experience rather than on age alone.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may not understand the full meaning of care and how it differs from help in everyday should one have to deal with an individual suffering from grief, anxiety, or loneliness. There could be a range of care needs to be needed in such a case from mobility to continence and food. Often, there is a connection between these needs, as there may be challenges faced by a person who has a disability preventing him/her from expressing ideas. It is also important to evaluate the unique strengths and weaknesses of the individual. In 2018, NICE brought attention to a person and his/her family caregivers in the dementia Guidelines (NICE, 2015). Although this information is mostly applicable to individuals suffering from dementia, it is important to remember that the same principles should be applicable to others as well. Another important point to remember is that the person must know and have time to ask about options available in order to get empowered. A mere list of services offered will not benefit the individual if the services offered are not suited to their individual needs. Family members are able to provide some information but healthcare providers should communicate directly with the individual.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Social theories explain later life, but none should be universal. In Havighurst's 1961 work on successful aging, activity methods link wellbeing to meaningful responsibilities and engagement. A care service may help someone keep friends or pursue a hobby. If staff expect everyone to attend, an activity program might become domineering. The 1989 continuity theory of Atchley emphasizes how people change while retaining identity and recognizable routines (National Institute for Health and Care Excellence, 2015). This emphasizes favorite foods, cultural practices, and connections. Limits to continuity. Once-safe routines may no longer suit a person. Instead than preserving habits, staff should encourage adaptation. Cumming and Henry's 1961 disengagement theory describes elderly people's social withdrawal. Seeing withdrawal as normal can be a bad reason for excluding people, making transportation hard to get to, or not giving enough help. Some people do choose to have less social contact, so staff should find out why instead of assuming that the person is either lonely or happy (Government Actuary’s Department, 2026). These theories lead to a practical question: Does the service give the person more choices? The best way to use them is to start a conversation or a critical analysis, and then compare that to the person's own account of what's important to them (Government Actuary’s Department,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 and social care systems differ from one another in the UK. The statement that refers to the Care Act 2014 as the social care law of the UK may be misleading as its framework of adult-care laws operates only in England. The social services legislations differ between Scotland and Northern Ireland from the Social Services and Well-being (Wales) Act 2014 of Wales (Government Actuary's Department, 2026). The Equality Act of 2010 protects the citizens of the UK from discrimination on the grounds of age and disability. The Mental Capacity Act of 2005 applies only in England and Wales. The professionals should always presume capability and help with decision-making. The evaluation should always be made in relation to the situation and specific decision (Equality Act, 2010). The incapacity due to dementia does not cancel the right to make decisions. All the concepts have implications for care provision and monitoring technology. Most importantly, consent must be separated from relatives’ preferences. The 2019 NHS Long Term Plan refers to the situation in England but it should be complemented with the information regarding the 2025 ten-year health plan that emphasizes prevention, community care, and digital services (Mental Capacity Act, 2005). It should be noted that a policy does not mean a guaranteed successful result. Evaluation should examine whether the staff, funds, and accessibility arrangements meet the needs of older people and to which extent the certain country policy influences the recommendations made.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can provide assistance to elderly people with many issues at the same time. Homecare workers help elderly people in conducting their everyday activities, while community nurses provide them with medical services. Community groups involve elderly people in being social (Government Actuary’s Department, 2026). </a:t>
            </a:r>
            <a:r>
              <a:rPr lang="en-US" dirty="0" err="1"/>
              <a:t>Reablement</a:t>
            </a:r>
            <a:r>
              <a:rPr lang="en-US" dirty="0"/>
              <a:t> provides people with the chance to recover their skills of independent living that they might be lacking. Residential care homes can provide elderly individuals with housing and help them in their day-to-day activities. Hospital wards can provide health care for elderly people. Some elderly patients need hospice and palliative help to ease their condition. These services should be personalized according to the requirements of elderly people rather than to the duties performed. The way of getting funding can differ. Separate laws regulate social care by the local government and medical services provided by NHS, thus making the issue difficult to approach. A conflict appears when it comes to using home care versus nursing homes. Home care allows elderly people to stay in their homes but requires getting a sufficient number of visits (Mental Capacity Act, 2005). Nursing homes can provide 24-hour assistance but provide with limitations as regards independence (National Institute for Health and Care Excellence, 2015). Not every option provides less independence than the others, as the chosen option will depend on the needs, preferences of the patient, and available funding. The assessment of this situation should involve unpaid caregivers who are not supposed to be treated as a source of unlimited assistance.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Domiciliary care allows seniors to remain at home, preserving relationships with their neighbors and friends. This supports continuity theory since an individual can keep important experiences in life. Nevertheless, staying at home does not mean independence or being healthy. A person can be on their own and have a bad access to toilets or relatives. In 2015, NICE advised home care services to focus on wellbeing and coordination (Mental Capacity Act, 2005). The recommendations assist in the assessment of the quality of the services, however, they cannot guarantee that they will be fulfilled. Visits should be long enough for proper support and assistance (Mental Capacity Act, 2005). Frequent staff changes can lead to routine and mistrust. Strong concentration on work can make it hard to notice changes in mood or functioning. Everything stated above proves that commissioners need to consider continuity and results along with the costs. Personal assistance, adaptations, transportation and community support can be well applied at home (National Institute for Health and Care Excellence, 2015). Without these services the limitations are strong. Thus, evaluation should include experience, unsuccessful assistance and caregiver's distress.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demands of caregiving become too great for families to handle on their own, assisted living and nursing facilities may be of assistance. Facility staff is able to provide support with meals, taking care of personal needs, and engaging in social interactions with other people, whereas the nursing facilities provide assistance from nursing specialists (NICE, 2015). All these benefits provide ease and comfort to the residents of facilities and families. relocation may lead to changes in identity and relationships. Routine activities of rising in the morning, having meals and going for walks limit independence and self-control (NICE). Also, proper organization of care within families is among the most important aspects of care facility safety. NICE recommendations regarding dementia care suggest that facilities ensure that their staff obtains all the necessary training for providing personalized care to their patients. The findings of the study conducted by Ballard and colleagues in 2018 demonstrated that the staff deployment and programs provided give significant results on their residents. But it does not mean that the same program will be successful in all cases (NICE). Proper time, supervision and knowledge of residents’ individual cases should be provided for nursing specialists. The nursing facility residents are to get support in communicating the problems related to their condition. Family members may assist in this; however, special consideration must be paid to the desire of the resident as well as legal decision-making arrangements of that person. Assessment of quality involves various parameters, including relations, choices and comfort of the persons receiving care (Havighurst, 1961).</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these cases indicates that choosing accommodation is more than just about what is cheap or offers maximum independence. While home based care guarantees independence, it does not mean that the bare minimum will really meet the person’s needs. Residential care can offer care during the day, but if people who are providing the service are not flexible enough, care will be not as proper as necessary. Consideration of care should include housing, access to the community, and unpaid help. The costs of service should involve costs related to family obligations. The total costs related to the formal services may be lower than the prices of informal service while the family can spend a lot of money on informal help.</a:t>
            </a:r>
          </a:p>
          <a:p>
            <a:r>
              <a:rPr lang="en-US" dirty="0"/>
              <a:t>(Mental Capacity Act, 2005) Even though home based coordination creates some problems, residential care should not be seen as the best option.</a:t>
            </a:r>
          </a:p>
          <a:p>
            <a:r>
              <a:rPr lang="en-US" dirty="0"/>
              <a:t>(Havighurst, 1961) The evaluation should be based on people’s desires.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usage of telecare alarms and sensors gives an alert so that response services can be notified if help is required. Such systems can increase comfort among `singles.` Usage of the devices is only justified if there is an alert and response to it. If a person does not put a pendant on or cannot reach it, then telecare will not serve its purpose. Automatic sensors reduce dependence but may send false alarms and intrusions. According to </a:t>
            </a:r>
            <a:r>
              <a:rPr lang="en-US" dirty="0" err="1"/>
              <a:t>Steventon</a:t>
            </a:r>
            <a:r>
              <a:rPr lang="en-US" dirty="0"/>
              <a:t> et al. (2013), their implementations in the Whole Systems Telecare did not show any decrease in service use for the period of twelve months (Mental Capacity Act, 2005). This contradicts the statements that equipment will reduce the necessity to go to hospitals and cut the costs (Equality Act, 2010). It does not mean that all modern telecare is useless as the end-user performs different objectives and uses different equipment and responses. </a:t>
            </a:r>
          </a:p>
          <a:p>
            <a:r>
              <a:rPr lang="en-US" dirty="0"/>
              <a:t>Services do not need to make the assumption about the financial benefits of telecare but consider its importance for a person, including reassurance and preventing the obstacles. Staff should thoroughly explain how the system works and make sure that the user is aware of the information that is collected.</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workers collect data from home so it can be used later through remote health monitoring. Unlike telecare, it is different from safety assistance as it is concentrated on clinical evaluation and handling. It can be handy for individuals who could save traveling and be notified in case of any changes. The 2025 health strategy of England argues that digital services and community services will become a trend in the healthcare of the elderly. Clinical reasoning, equipment, and actions are necessary to be taken in case of abnormal readings. Having misleading data due to the wrong technique, absent readings, or technical errors is a possibility (Havighurst, 1961). Additionally, monitoring could be burdensome for the family or create worries related to the changes in routine of the individual. Digital barrier is not just about the internet. Vision, hand ability, language, knowledge, and the cost of connection can discourage participation (National Institute for Health and Care Excellence, 2015). Staff needs to provide people with either training or alternative solutions. People opting against the digital monitoring need help, too. As stated by NICE, information obtained cannot substitute individual assessment and appropriate actions in the 2025 report on falls prevention (Mental Capacity Act, 2005). Evaluation should show comparative details of collected data, workload done, and inequality in monitoring. Efficient services provide easy access to monitoring as well as appropriate clinical evaluation when needed.</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WHELD trial, the increase in care level was due to the presence of staff and individual attention towards each resident. This cluster-randomized trial was described by Ballard et al. in 2018. The intervention was tested against the control group in 847 patients suffering from dementia, for a period of nine months in 69 nursing homes in the UK. The training program consists of training in patient-centered care and the provision of individual activities and support. The results of the trial showed improvement in residents' quality of life and reduction in agitation levels among them. The effect cannot be deemed sufficient enough to call the intervention a cure for dementia or to state that all residents of nursing homes benefited from the intervention. The design of the study gives more evidence than simply a promotional story thanks to the fact that there was a control group available. However, in order to understand the results, one should take into account the follow-up, evaluation of outcomes, and program delivery conditions. Knowing the interests of the residents can be of help in the process of staff management during the everyday activities. This connects to the theories of activities and continuity through the concept of meaningful involvement. The intervention also explains the need for proper staff assistance. Providing personalized assistance takes time and constant monitoring of the results. It means that in order to use the program locally the facility has to evaluate resident experience rather than simply assuming that the name of the program will result in favorable outcomes.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made-up scenario, evidence is used without stating any misleading outcomes as research. A senior citizen who lives alone has had a fall and does not want to leave home. Local faith-based organizations and professionals are very crucial to them. The assessment should include evaluation of mobility capabilities, medications used, living environment, and the nature of the fall. The guidelines on falls that NICE (2025) issued state that assessments and preventive measures should not exclusively focus on age. The occupational therapy assessment may include a home visit, home care, and community support. Provide details on its advantages, limitations, and contingency measures before offering telecare (Equality Act, 2010). Staff members should check whether the individual wants and feels comfortable about it. If the person has capacity, the total reassurance of the relative cannot replace the person's decision. The activity theory argues that participating in activities that are considered valuable constitutes a significant experience, whereas continuity theory highlights the importance of habits and routines. The service must assess the relative's willingness and ability to help (Government Actuary’s Department, 2026). The evaluation may assess purpose, missed activities, reliability of reactions, and needs for assistance (Government Actuary’s Department, 2026). The proposed actions do not involve results of any research.</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Evaluation results in improvements. To begin with, commissioners must ensure funding for enough care time and continuity of staff for quality control of services (Mental Capacity Act, 2005). Budget constraints and issues with recruitment should be taken into account, but contracts need to keep track of the stable workforce and the lack of caregivers along with expenses. Then, seniors need to be included in the planning and evaluation of services (National Institute for Health and Care Excellence, 2015). The feedback is important as it allows bringing attention to the voices of the groups that are usually ignored. The problem comes from the fact that consultation may end up being only a formality. The providers should provide explanations regarding what changes were made after the feedback was received and give a refusal to the requests. The need for technology is increased, but the services need to ensure maintenance, training and good response time. Moreover, the alternatives for the people who cannot use technology should be in place. This means that other financing sources apart from the equipment purchase are needed. Finally, it is necessary to evaluate the process before making any changes. The results of the pilot of telecare services demonstrate that the effect of the service usage is minimal, while the results of WHELD clearly demonstrate the need for extensive testing of promising approaches. Articles should include assessment of the quality of life, effectiveness of operations, caregiver’s workload, and inequality of access. Local evaluation cannot present itself as proof of causation.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evaluation shows that the concept of empowerment is determined by an individual’s functioning in everyday life. An elderly person can still obtain help and have some independence in the organization of daily activities, interpersonal relations, and the choice of decisions made. Simultaneously, staying at home may mean that needs are not satisfied if please where support is periodic and touch-and-go (Government Actuary’s Department, 2026). Accordingly, home care and care homes need to be measured according to a person’s aims and avoiding presuppositions about the best type of care. Ageing theory helps to understand the importance of taking part in life, but any theory needs to be carefully assessed in case it may result in excluding people from living their lives (National Institute for Health and Care Excellence, 2015). Law creates responsibilities and ensures safety, while policies shape the way to go. Law and policies do not guarantee availability of services according to appropriate needs and resources. Unlike the policy, technology gives chances provided that it meets the aim and includes consent, maintenance and a person. Results from telecare experiment show that one should not conclude automatically that applications make a difference in the number of services invoked. WHELD provides a good foundation to invest in personalized activities and help from staff in this location. The main conclusion is that the assessment of successfulness should be done in terms of what people get from this. Future evaluation needs to focus on who is left out and how implementation influences the results. More satisfactory services will be provided if older people are involved in the process from the very first stages.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4F72F85-F913-4B00-A5A2-96CCDE04B6F4}"/>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EEBADB62-E23F-4288-B458-28AEA6ED8535}"/>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3B488E6D-A664-4B73-8758-4C84CCEC65D7}"/>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BFB7134-3795-47E7-ABE4-CEDFB89480D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DF3BAA8F-2E89-47FA-A76D-8D63F09C045A}"/>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73E0A990-B6E7-46F2-B7A6-A3236E5098F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7A2ED263-7D87-45B0-9E1F-E3C2DA551905}"/>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36666315-AFDE-4A68-B0EF-3E0CC14F7803}"/>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6DE4C8F-1136-4EC5-A66E-016210E07724}"/>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C5582B6E-44E0-446F-9CDD-26794F69C3A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7.m4a"/><Relationship Id="rId7" Type="http://schemas.openxmlformats.org/officeDocument/2006/relationships/image" Target="../media/image8.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notesSlide" Target="../notesSlides/notesSlide6.xml"/><Relationship Id="rId5" Type="http://schemas.openxmlformats.org/officeDocument/2006/relationships/slideLayout" Target="../slideLayouts/slideLayout6.xml"/><Relationship Id="rId4" Type="http://schemas.openxmlformats.org/officeDocument/2006/relationships/audio" Target="../media/media7.m4a"/><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3F45"/>
        </a:solidFill>
        <a:effectLst/>
      </p:bgPr>
    </p:bg>
    <p:spTree>
      <p:nvGrpSpPr>
        <p:cNvPr id="1" name=""/>
        <p:cNvGrpSpPr/>
        <p:nvPr/>
      </p:nvGrpSpPr>
      <p:grpSpPr>
        <a:xfrm>
          <a:off x="0" y="0"/>
          <a:ext cx="0" cy="0"/>
          <a:chOff x="0" y="0"/>
          <a:chExt cx="0" cy="0"/>
        </a:xfrm>
      </p:grpSpPr>
      <p:sp>
        <p:nvSpPr>
          <p:cNvPr id="7" name="slide-title">
            <a:extLst>
              <a:ext uri="{FF2B5EF4-FFF2-40B4-BE49-F238E27FC236}">
                <a16:creationId xmlns:a16="http://schemas.microsoft.com/office/drawing/2014/main" id="{A4E5BCE5-62A8-48A4-B455-D8E4C1974E4B}"/>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FFFFFF"/>
                </a:solidFill>
              </a:defRPr>
            </a:defPPr>
            <a:lvl1pPr>
              <a:defRPr sz="3150" b="1">
                <a:solidFill>
                  <a:srgbClr val="FFFFFF"/>
                </a:solidFill>
              </a:defRPr>
            </a:lvl1pPr>
            <a:lvl2pPr>
              <a:defRPr sz="3150" b="1">
                <a:solidFill>
                  <a:srgbClr val="FFFFFF"/>
                </a:solidFill>
              </a:defRPr>
            </a:lvl2pPr>
            <a:lvl3pPr>
              <a:defRPr sz="3150" b="1">
                <a:solidFill>
                  <a:srgbClr val="FFFFFF"/>
                </a:solidFill>
              </a:defRPr>
            </a:lvl3pPr>
            <a:lvl4pPr>
              <a:defRPr sz="3150" b="1">
                <a:solidFill>
                  <a:srgbClr val="FFFFFF"/>
                </a:solidFill>
              </a:defRPr>
            </a:lvl4pPr>
            <a:lvl5pPr>
              <a:defRPr sz="3150" b="1">
                <a:solidFill>
                  <a:srgbClr val="FFFFFF"/>
                </a:solidFill>
              </a:defRPr>
            </a:lvl5pPr>
            <a:lvl6pPr>
              <a:defRPr sz="3150" b="1">
                <a:solidFill>
                  <a:srgbClr val="FFFFFF"/>
                </a:solidFill>
              </a:defRPr>
            </a:lvl6pPr>
            <a:lvl7pPr>
              <a:defRPr sz="3150" b="1">
                <a:solidFill>
                  <a:srgbClr val="FFFFFF"/>
                </a:solidFill>
              </a:defRPr>
            </a:lvl7pPr>
            <a:lvl8pPr>
              <a:defRPr sz="3150" b="1">
                <a:solidFill>
                  <a:srgbClr val="FFFFFF"/>
                </a:solidFill>
              </a:defRPr>
            </a:lvl8pPr>
            <a:lvl9pPr>
              <a:defRPr sz="3150" b="1">
                <a:solidFill>
                  <a:srgbClr val="FFFFFF"/>
                </a:solidFill>
              </a:defRPr>
            </a:lvl9pPr>
          </a:lstStyle>
          <a:p>
            <a:pPr>
              <a:defRPr sz="3150" b="1">
                <a:solidFill>
                  <a:srgbClr val="FFFFFF"/>
                </a:solidFill>
              </a:defRPr>
            </a:pPr>
            <a:r>
              <a:rPr sz="3150" b="1">
                <a:solidFill>
                  <a:srgbClr val="FFFFFF"/>
                </a:solidFill>
              </a:rPr>
              <a:t>Care, empowerment and support</a:t>
            </a:r>
          </a:p>
          <a:p>
            <a:pPr>
              <a:defRPr sz="3150" b="1">
                <a:solidFill>
                  <a:srgbClr val="FFFFFF"/>
                </a:solidFill>
              </a:defRPr>
            </a:pPr>
            <a:r>
              <a:rPr sz="3150" b="0">
                <a:solidFill>
                  <a:srgbClr val="FFFFFF"/>
                </a:solidFill>
              </a:rPr>
              <a:t>for older people</a:t>
            </a:r>
          </a:p>
        </p:txBody>
      </p:sp>
      <p:sp>
        <p:nvSpPr>
          <p:cNvPr id="2" name="number">
            <a:extLst>
              <a:ext uri="{FF2B5EF4-FFF2-40B4-BE49-F238E27FC236}">
                <a16:creationId xmlns:a16="http://schemas.microsoft.com/office/drawing/2014/main" id="{94C68650-A936-440D-AC3D-E11656816EDD}"/>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CCE1DD"/>
                </a:solidFill>
              </a:defRPr>
            </a:defPPr>
            <a:lvl1pPr>
              <a:defRPr sz="1350" b="0">
                <a:solidFill>
                  <a:srgbClr val="CCE1DD"/>
                </a:solidFill>
              </a:defRPr>
            </a:lvl1pPr>
            <a:lvl2pPr>
              <a:defRPr sz="1350" b="0">
                <a:solidFill>
                  <a:srgbClr val="CCE1DD"/>
                </a:solidFill>
              </a:defRPr>
            </a:lvl2pPr>
            <a:lvl3pPr>
              <a:defRPr sz="1350" b="0">
                <a:solidFill>
                  <a:srgbClr val="CCE1DD"/>
                </a:solidFill>
              </a:defRPr>
            </a:lvl3pPr>
            <a:lvl4pPr>
              <a:defRPr sz="1350" b="0">
                <a:solidFill>
                  <a:srgbClr val="CCE1DD"/>
                </a:solidFill>
              </a:defRPr>
            </a:lvl4pPr>
            <a:lvl5pPr>
              <a:defRPr sz="1350" b="0">
                <a:solidFill>
                  <a:srgbClr val="CCE1DD"/>
                </a:solidFill>
              </a:defRPr>
            </a:lvl5pPr>
            <a:lvl6pPr>
              <a:defRPr sz="1350" b="0">
                <a:solidFill>
                  <a:srgbClr val="CCE1DD"/>
                </a:solidFill>
              </a:defRPr>
            </a:lvl6pPr>
            <a:lvl7pPr>
              <a:defRPr sz="1350" b="0">
                <a:solidFill>
                  <a:srgbClr val="CCE1DD"/>
                </a:solidFill>
              </a:defRPr>
            </a:lvl7pPr>
            <a:lvl8pPr>
              <a:defRPr sz="1350" b="0">
                <a:solidFill>
                  <a:srgbClr val="CCE1DD"/>
                </a:solidFill>
              </a:defRPr>
            </a:lvl8pPr>
            <a:lvl9pPr>
              <a:defRPr sz="1350" b="0">
                <a:solidFill>
                  <a:srgbClr val="CCE1DD"/>
                </a:solidFill>
              </a:defRPr>
            </a:lvl9pPr>
          </a:lstStyle>
          <a:p>
            <a:pPr>
              <a:defRPr sz="1350" b="0">
                <a:solidFill>
                  <a:srgbClr val="CCE1DD"/>
                </a:solidFill>
              </a:defRPr>
            </a:pPr>
            <a:r>
              <a:rPr sz="1350" b="0">
                <a:solidFill>
                  <a:srgbClr val="CCE1DD"/>
                </a:solidFill>
              </a:rPr>
              <a:t>01</a:t>
            </a:r>
          </a:p>
        </p:txBody>
      </p:sp>
      <p:sp>
        <p:nvSpPr>
          <p:cNvPr id="3" name="module">
            <a:extLst>
              <a:ext uri="{FF2B5EF4-FFF2-40B4-BE49-F238E27FC236}">
                <a16:creationId xmlns:a16="http://schemas.microsoft.com/office/drawing/2014/main" id="{ECD341F1-A791-44C9-9735-E9CE34E0E748}"/>
              </a:ext>
            </a:extLst>
          </p:cNvPr>
          <p:cNvSpPr>
            <a:spLocks noGrp="1"/>
          </p:cNvSpPr>
          <p:nvPr/>
        </p:nvSpPr>
        <p:spPr>
          <a:xfrm>
            <a:off x="685800" y="4159307"/>
            <a:ext cx="10001250" cy="1028700"/>
          </a:xfrm>
          <a:prstGeom prst="rect">
            <a:avLst/>
          </a:prstGeom>
          <a:noFill/>
          <a:ln w="0">
            <a:noFill/>
            <a:prstDash val="solid"/>
          </a:ln>
        </p:spPr>
        <p:txBody>
          <a:bodyPr/>
          <a:lstStyle>
            <a:defPPr>
              <a:defRPr sz="2100" b="0">
                <a:solidFill>
                  <a:srgbClr val="D2E7E1"/>
                </a:solidFill>
              </a:defRPr>
            </a:defPPr>
            <a:lvl1pPr>
              <a:defRPr sz="2100" b="0">
                <a:solidFill>
                  <a:srgbClr val="D2E7E1"/>
                </a:solidFill>
              </a:defRPr>
            </a:lvl1pPr>
            <a:lvl2pPr>
              <a:defRPr sz="2100" b="0">
                <a:solidFill>
                  <a:srgbClr val="D2E7E1"/>
                </a:solidFill>
              </a:defRPr>
            </a:lvl2pPr>
            <a:lvl3pPr>
              <a:defRPr sz="2100" b="0">
                <a:solidFill>
                  <a:srgbClr val="D2E7E1"/>
                </a:solidFill>
              </a:defRPr>
            </a:lvl3pPr>
            <a:lvl4pPr>
              <a:defRPr sz="2100" b="0">
                <a:solidFill>
                  <a:srgbClr val="D2E7E1"/>
                </a:solidFill>
              </a:defRPr>
            </a:lvl4pPr>
            <a:lvl5pPr>
              <a:defRPr sz="2100" b="0">
                <a:solidFill>
                  <a:srgbClr val="D2E7E1"/>
                </a:solidFill>
              </a:defRPr>
            </a:lvl5pPr>
            <a:lvl6pPr>
              <a:defRPr sz="2100" b="0">
                <a:solidFill>
                  <a:srgbClr val="D2E7E1"/>
                </a:solidFill>
              </a:defRPr>
            </a:lvl6pPr>
            <a:lvl7pPr>
              <a:defRPr sz="2100" b="0">
                <a:solidFill>
                  <a:srgbClr val="D2E7E1"/>
                </a:solidFill>
              </a:defRPr>
            </a:lvl7pPr>
            <a:lvl8pPr>
              <a:defRPr sz="2100" b="0">
                <a:solidFill>
                  <a:srgbClr val="D2E7E1"/>
                </a:solidFill>
              </a:defRPr>
            </a:lvl8pPr>
            <a:lvl9pPr>
              <a:defRPr sz="2100" b="0">
                <a:solidFill>
                  <a:srgbClr val="D2E7E1"/>
                </a:solidFill>
              </a:defRPr>
            </a:lvl9pPr>
          </a:lstStyle>
          <a:p>
            <a:pPr algn="ctr">
              <a:defRPr sz="2100" b="0">
                <a:solidFill>
                  <a:srgbClr val="D2E7E1"/>
                </a:solidFill>
              </a:defRPr>
            </a:pPr>
            <a:r>
              <a:rPr sz="3600" b="0" dirty="0">
                <a:solidFill>
                  <a:srgbClr val="D2E7E1"/>
                </a:solidFill>
              </a:rPr>
              <a:t>BMHP6027 · Empowering the Older Person</a:t>
            </a:r>
          </a:p>
        </p:txBody>
      </p:sp>
      <p:sp>
        <p:nvSpPr>
          <p:cNvPr id="4" name="scope">
            <a:extLst>
              <a:ext uri="{FF2B5EF4-FFF2-40B4-BE49-F238E27FC236}">
                <a16:creationId xmlns:a16="http://schemas.microsoft.com/office/drawing/2014/main" id="{68499665-1005-4304-81FD-422552321A15}"/>
              </a:ext>
            </a:extLst>
          </p:cNvPr>
          <p:cNvSpPr>
            <a:spLocks noGrp="1"/>
          </p:cNvSpPr>
          <p:nvPr/>
        </p:nvSpPr>
        <p:spPr>
          <a:xfrm>
            <a:off x="685800" y="2762250"/>
            <a:ext cx="9525000" cy="571500"/>
          </a:xfrm>
          <a:prstGeom prst="rect">
            <a:avLst/>
          </a:prstGeom>
          <a:noFill/>
          <a:ln w="0">
            <a:noFill/>
            <a:prstDash val="solid"/>
          </a:ln>
        </p:spPr>
        <p:txBody>
          <a:bodyPr/>
          <a:lstStyle>
            <a:defPPr>
              <a:defRPr sz="2700" b="0">
                <a:solidFill>
                  <a:srgbClr val="FFFFFF"/>
                </a:solidFill>
              </a:defRPr>
            </a:defPPr>
            <a:lvl1pPr>
              <a:defRPr sz="2700" b="0">
                <a:solidFill>
                  <a:srgbClr val="FFFFFF"/>
                </a:solidFill>
              </a:defRPr>
            </a:lvl1pPr>
            <a:lvl2pPr>
              <a:defRPr sz="2700" b="0">
                <a:solidFill>
                  <a:srgbClr val="FFFFFF"/>
                </a:solidFill>
              </a:defRPr>
            </a:lvl2pPr>
            <a:lvl3pPr>
              <a:defRPr sz="2700" b="0">
                <a:solidFill>
                  <a:srgbClr val="FFFFFF"/>
                </a:solidFill>
              </a:defRPr>
            </a:lvl3pPr>
            <a:lvl4pPr>
              <a:defRPr sz="2700" b="0">
                <a:solidFill>
                  <a:srgbClr val="FFFFFF"/>
                </a:solidFill>
              </a:defRPr>
            </a:lvl4pPr>
            <a:lvl5pPr>
              <a:defRPr sz="2700" b="0">
                <a:solidFill>
                  <a:srgbClr val="FFFFFF"/>
                </a:solidFill>
              </a:defRPr>
            </a:lvl5pPr>
            <a:lvl6pPr>
              <a:defRPr sz="2700" b="0">
                <a:solidFill>
                  <a:srgbClr val="FFFFFF"/>
                </a:solidFill>
              </a:defRPr>
            </a:lvl6pPr>
            <a:lvl7pPr>
              <a:defRPr sz="2700" b="0">
                <a:solidFill>
                  <a:srgbClr val="FFFFFF"/>
                </a:solidFill>
              </a:defRPr>
            </a:lvl7pPr>
            <a:lvl8pPr>
              <a:defRPr sz="2700" b="0">
                <a:solidFill>
                  <a:srgbClr val="FFFFFF"/>
                </a:solidFill>
              </a:defRPr>
            </a:lvl8pPr>
            <a:lvl9pPr>
              <a:defRPr sz="2700" b="0">
                <a:solidFill>
                  <a:srgbClr val="FFFFFF"/>
                </a:solidFill>
              </a:defRPr>
            </a:lvl9pPr>
          </a:lstStyle>
          <a:p>
            <a:pPr>
              <a:defRPr sz="2700" b="0">
                <a:solidFill>
                  <a:srgbClr val="FFFFFF"/>
                </a:solidFill>
              </a:defRPr>
            </a:pPr>
            <a:r>
              <a:rPr sz="2700" b="0">
                <a:solidFill>
                  <a:srgbClr val="FFFFFF"/>
                </a:solidFill>
              </a:rPr>
              <a:t>UK care settings and technology</a:t>
            </a:r>
          </a:p>
        </p:txBody>
      </p:sp>
      <p:pic>
        <p:nvPicPr>
          <p:cNvPr id="9" name="Picture 8" descr="A blue sign with white text&#10;&#10;AI-generated content may be incorrect.">
            <a:extLst>
              <a:ext uri="{FF2B5EF4-FFF2-40B4-BE49-F238E27FC236}">
                <a16:creationId xmlns:a16="http://schemas.microsoft.com/office/drawing/2014/main" id="{490A1D49-D93A-63BF-8AE3-198C2845B9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4500" y="195004"/>
            <a:ext cx="2171700" cy="762000"/>
          </a:xfrm>
          <a:prstGeom prst="rect">
            <a:avLst/>
          </a:prstGeom>
        </p:spPr>
      </p:pic>
      <p:pic>
        <p:nvPicPr>
          <p:cNvPr id="5" name="Audio Recording 25 Oct 2026 at 6:40:31 PM">
            <a:hlinkClick r:id="" action="ppaction://media"/>
            <a:extLst>
              <a:ext uri="{FF2B5EF4-FFF2-40B4-BE49-F238E27FC236}">
                <a16:creationId xmlns:a16="http://schemas.microsoft.com/office/drawing/2014/main" id="{C8AE2EBB-6DA3-1D26-7BE6-FC699B6B64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19577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C2A4133D-3EE8-47F1-887D-F17AAF176853}"/>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Ageing and the purpose of care</a:t>
            </a:r>
          </a:p>
        </p:txBody>
      </p:sp>
      <p:sp>
        <p:nvSpPr>
          <p:cNvPr id="2" name="number">
            <a:extLst>
              <a:ext uri="{FF2B5EF4-FFF2-40B4-BE49-F238E27FC236}">
                <a16:creationId xmlns:a16="http://schemas.microsoft.com/office/drawing/2014/main" id="{E83F8A68-ED85-46A2-ACA8-4ABB248DCDA0}"/>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02</a:t>
            </a:r>
          </a:p>
        </p:txBody>
      </p:sp>
      <p:sp>
        <p:nvSpPr>
          <p:cNvPr id="3" name="bullet-0">
            <a:extLst>
              <a:ext uri="{FF2B5EF4-FFF2-40B4-BE49-F238E27FC236}">
                <a16:creationId xmlns:a16="http://schemas.microsoft.com/office/drawing/2014/main" id="{DCC9645F-2457-415C-930A-2E917A6867DE}"/>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Ageing differs between people</a:t>
            </a:r>
          </a:p>
        </p:txBody>
      </p:sp>
      <p:sp>
        <p:nvSpPr>
          <p:cNvPr id="4" name="bullet-1">
            <a:extLst>
              <a:ext uri="{FF2B5EF4-FFF2-40B4-BE49-F238E27FC236}">
                <a16:creationId xmlns:a16="http://schemas.microsoft.com/office/drawing/2014/main" id="{A49457B4-6FC0-47A9-81E5-B84D76242B54}"/>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Support should reflect personal goals</a:t>
            </a:r>
            <a:r>
              <a:rPr lang="en-US" sz="2175" b="0" dirty="0">
                <a:solidFill>
                  <a:srgbClr val="173F45"/>
                </a:solidFill>
              </a:rPr>
              <a:t>(Equality Act,2010)</a:t>
            </a:r>
            <a:endParaRPr sz="2175" b="0" dirty="0">
              <a:solidFill>
                <a:srgbClr val="173F45"/>
              </a:solidFill>
            </a:endParaRPr>
          </a:p>
        </p:txBody>
      </p:sp>
      <p:sp>
        <p:nvSpPr>
          <p:cNvPr id="5" name="bullet-2">
            <a:extLst>
              <a:ext uri="{FF2B5EF4-FFF2-40B4-BE49-F238E27FC236}">
                <a16:creationId xmlns:a16="http://schemas.microsoft.com/office/drawing/2014/main" id="{1CD5DF57-C4DC-4645-A827-C4D9298AE42B}"/>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Independence can include help from others</a:t>
            </a:r>
          </a:p>
        </p:txBody>
      </p:sp>
      <p:sp>
        <p:nvSpPr>
          <p:cNvPr id="6" name="bullet-3">
            <a:extLst>
              <a:ext uri="{FF2B5EF4-FFF2-40B4-BE49-F238E27FC236}">
                <a16:creationId xmlns:a16="http://schemas.microsoft.com/office/drawing/2014/main" id="{A0C86ECF-B9D2-48FB-8366-B00D62E7C16D}"/>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Focus: home care and care homes</a:t>
            </a:r>
            <a:r>
              <a:rPr lang="en-US" sz="2175" b="0" dirty="0">
                <a:solidFill>
                  <a:srgbClr val="173F45"/>
                </a:solidFill>
              </a:rPr>
              <a:t>(NIHCE,2015)</a:t>
            </a:r>
            <a:endParaRPr sz="2175" b="0" dirty="0">
              <a:solidFill>
                <a:srgbClr val="173F45"/>
              </a:solidFill>
            </a:endParaRPr>
          </a:p>
        </p:txBody>
      </p:sp>
      <p:sp>
        <p:nvSpPr>
          <p:cNvPr id="7" name="focus">
            <a:extLst>
              <a:ext uri="{FF2B5EF4-FFF2-40B4-BE49-F238E27FC236}">
                <a16:creationId xmlns:a16="http://schemas.microsoft.com/office/drawing/2014/main" id="{6B07F779-B08F-44C8-99B3-FCA5CA7494EC}"/>
              </a:ext>
            </a:extLst>
          </p:cNvPr>
          <p:cNvSpPr>
            <a:spLocks noGrp="1"/>
          </p:cNvSpPr>
          <p:nvPr/>
        </p:nvSpPr>
        <p:spPr>
          <a:xfrm>
            <a:off x="185434" y="464820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dirty="0">
                <a:solidFill>
                  <a:srgbClr val="A6653C"/>
                </a:solidFill>
              </a:rPr>
              <a:t>Choice and daily life</a:t>
            </a:r>
          </a:p>
        </p:txBody>
      </p:sp>
      <p:sp>
        <p:nvSpPr>
          <p:cNvPr id="8" name="citation">
            <a:extLst>
              <a:ext uri="{FF2B5EF4-FFF2-40B4-BE49-F238E27FC236}">
                <a16:creationId xmlns:a16="http://schemas.microsoft.com/office/drawing/2014/main" id="{914D51B8-77C1-41E8-9757-5089BE3EB626}"/>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WHO (2025); Atchley (1989)</a:t>
            </a:r>
          </a:p>
        </p:txBody>
      </p:sp>
      <p:pic>
        <p:nvPicPr>
          <p:cNvPr id="11" name="Picture 10" descr="A diagram of different health issues&#10;&#10;AI-generated content may be incorrect.">
            <a:extLst>
              <a:ext uri="{FF2B5EF4-FFF2-40B4-BE49-F238E27FC236}">
                <a16:creationId xmlns:a16="http://schemas.microsoft.com/office/drawing/2014/main" id="{8B079A76-298C-75C9-BE0C-9A63BF40A9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79335" y="3250034"/>
            <a:ext cx="4199890" cy="1731541"/>
          </a:xfrm>
          <a:prstGeom prst="rect">
            <a:avLst/>
          </a:prstGeom>
        </p:spPr>
      </p:pic>
      <p:pic>
        <p:nvPicPr>
          <p:cNvPr id="13" name="Picture 12" descr="A graph of growth and growth&#10;&#10;AI-generated content may be incorrect.">
            <a:extLst>
              <a:ext uri="{FF2B5EF4-FFF2-40B4-BE49-F238E27FC236}">
                <a16:creationId xmlns:a16="http://schemas.microsoft.com/office/drawing/2014/main" id="{701B2F48-C2C8-16F5-8066-7A6EF70F49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61324" y="325434"/>
            <a:ext cx="4199890" cy="2684466"/>
          </a:xfrm>
          <a:prstGeom prst="rect">
            <a:avLst/>
          </a:prstGeom>
        </p:spPr>
      </p:pic>
      <p:sp>
        <p:nvSpPr>
          <p:cNvPr id="12" name="TextBox 11">
            <a:extLst>
              <a:ext uri="{FF2B5EF4-FFF2-40B4-BE49-F238E27FC236}">
                <a16:creationId xmlns:a16="http://schemas.microsoft.com/office/drawing/2014/main" id="{0F0AEAF4-123C-CBCA-E2FC-F8469A710160}"/>
              </a:ext>
            </a:extLst>
          </p:cNvPr>
          <p:cNvSpPr txBox="1"/>
          <p:nvPr/>
        </p:nvSpPr>
        <p:spPr>
          <a:xfrm>
            <a:off x="3628866" y="5138901"/>
            <a:ext cx="6101542" cy="1569660"/>
          </a:xfrm>
          <a:prstGeom prst="rect">
            <a:avLst/>
          </a:prstGeom>
          <a:noFill/>
        </p:spPr>
        <p:txBody>
          <a:bodyPr wrap="square">
            <a:spAutoFit/>
          </a:bodyPr>
          <a:lstStyle/>
          <a:p>
            <a:r>
              <a:rPr lang="en-KW" sz="1600" dirty="0"/>
              <a:t>This lecture discusses how different forms of care can aid older people live better and make choices. The authors want to focus on home and institutional care first, and then on telecare and remote medical monitoring. The focus is on the laws and policies in England and Wales (National Institute for Health and Care Excellence, 2015). </a:t>
            </a:r>
          </a:p>
        </p:txBody>
      </p:sp>
      <p:pic>
        <p:nvPicPr>
          <p:cNvPr id="14" name="Audio Recording 25 Oct 2026 at 6:43:56 PM">
            <a:hlinkClick r:id="" action="ppaction://media"/>
            <a:extLst>
              <a:ext uri="{FF2B5EF4-FFF2-40B4-BE49-F238E27FC236}">
                <a16:creationId xmlns:a16="http://schemas.microsoft.com/office/drawing/2014/main" id="{2B8280AD-2F3A-A798-DFE1-0B3AE9EE568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02386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1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10" name="slide-title">
            <a:extLst>
              <a:ext uri="{FF2B5EF4-FFF2-40B4-BE49-F238E27FC236}">
                <a16:creationId xmlns:a16="http://schemas.microsoft.com/office/drawing/2014/main" id="{26A4A0E5-F0D9-4272-AC0D-66D0D7CFFA0E}"/>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Why population ageing matters</a:t>
            </a:r>
          </a:p>
        </p:txBody>
      </p:sp>
      <p:sp>
        <p:nvSpPr>
          <p:cNvPr id="2" name="number">
            <a:extLst>
              <a:ext uri="{FF2B5EF4-FFF2-40B4-BE49-F238E27FC236}">
                <a16:creationId xmlns:a16="http://schemas.microsoft.com/office/drawing/2014/main" id="{372CF42E-479F-4EF7-8782-2CCE2EF08C8B}"/>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03</a:t>
            </a:r>
          </a:p>
        </p:txBody>
      </p:sp>
      <p:sp>
        <p:nvSpPr>
          <p:cNvPr id="3" name="bullet-0">
            <a:extLst>
              <a:ext uri="{FF2B5EF4-FFF2-40B4-BE49-F238E27FC236}">
                <a16:creationId xmlns:a16="http://schemas.microsoft.com/office/drawing/2014/main" id="{84BFA325-BD55-4FE6-A32B-666866D75325}"/>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More people reach advanced old age</a:t>
            </a:r>
          </a:p>
        </p:txBody>
      </p:sp>
      <p:sp>
        <p:nvSpPr>
          <p:cNvPr id="4" name="bullet-1">
            <a:extLst>
              <a:ext uri="{FF2B5EF4-FFF2-40B4-BE49-F238E27FC236}">
                <a16:creationId xmlns:a16="http://schemas.microsoft.com/office/drawing/2014/main" id="{623AC198-2F11-4156-AF08-524E0D259E93}"/>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Over-85 population expected to double by 2049</a:t>
            </a:r>
          </a:p>
        </p:txBody>
      </p:sp>
      <p:sp>
        <p:nvSpPr>
          <p:cNvPr id="5" name="bullet-2">
            <a:extLst>
              <a:ext uri="{FF2B5EF4-FFF2-40B4-BE49-F238E27FC236}">
                <a16:creationId xmlns:a16="http://schemas.microsoft.com/office/drawing/2014/main" id="{E6E694DC-FB4E-4AAB-9AA9-DCC24F31BF6B}"/>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Projections depend on assumptions</a:t>
            </a:r>
            <a:r>
              <a:rPr lang="en-US" sz="2175" b="0" dirty="0">
                <a:solidFill>
                  <a:srgbClr val="173F45"/>
                </a:solidFill>
              </a:rPr>
              <a:t>(Government Actuary’s Department , 2026)</a:t>
            </a:r>
            <a:endParaRPr sz="2175" b="0" dirty="0">
              <a:solidFill>
                <a:srgbClr val="173F45"/>
              </a:solidFill>
            </a:endParaRPr>
          </a:p>
        </p:txBody>
      </p:sp>
      <p:sp>
        <p:nvSpPr>
          <p:cNvPr id="6" name="bullet-3">
            <a:extLst>
              <a:ext uri="{FF2B5EF4-FFF2-40B4-BE49-F238E27FC236}">
                <a16:creationId xmlns:a16="http://schemas.microsoft.com/office/drawing/2014/main" id="{702FAF1C-FD9D-480D-A3FE-400D56777BDD}"/>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Demand also depends on health and housing</a:t>
            </a:r>
          </a:p>
        </p:txBody>
      </p:sp>
      <p:sp>
        <p:nvSpPr>
          <p:cNvPr id="9" name="citation">
            <a:extLst>
              <a:ext uri="{FF2B5EF4-FFF2-40B4-BE49-F238E27FC236}">
                <a16:creationId xmlns:a16="http://schemas.microsoft.com/office/drawing/2014/main" id="{F5D7E3CF-F8EE-4717-A1FA-A653956819C1}"/>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GAD (2026); ONS (2026)</a:t>
            </a:r>
          </a:p>
        </p:txBody>
      </p:sp>
      <p:pic>
        <p:nvPicPr>
          <p:cNvPr id="12" name="Picture 11" descr="A screenshot of a screen&#10;&#10;AI-generated content may be incorrect.">
            <a:extLst>
              <a:ext uri="{FF2B5EF4-FFF2-40B4-BE49-F238E27FC236}">
                <a16:creationId xmlns:a16="http://schemas.microsoft.com/office/drawing/2014/main" id="{A9930C2D-58F1-965A-3724-352F3DC687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3320" y="409575"/>
            <a:ext cx="4678680" cy="3379047"/>
          </a:xfrm>
          <a:prstGeom prst="rect">
            <a:avLst/>
          </a:prstGeom>
        </p:spPr>
      </p:pic>
      <p:pic>
        <p:nvPicPr>
          <p:cNvPr id="11" name="Audio Recording 25 Oct 2026 at 6:44:57 PM">
            <a:hlinkClick r:id="" action="ppaction://media"/>
            <a:extLst>
              <a:ext uri="{FF2B5EF4-FFF2-40B4-BE49-F238E27FC236}">
                <a16:creationId xmlns:a16="http://schemas.microsoft.com/office/drawing/2014/main" id="{60302783-3097-87C4-7A7B-F892D6B24B2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53218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9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30E1F545-CFF8-4F9D-99DA-33F710FF1DA0}"/>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Care, support and empowerment needs</a:t>
            </a:r>
          </a:p>
        </p:txBody>
      </p:sp>
      <p:sp>
        <p:nvSpPr>
          <p:cNvPr id="2" name="number">
            <a:extLst>
              <a:ext uri="{FF2B5EF4-FFF2-40B4-BE49-F238E27FC236}">
                <a16:creationId xmlns:a16="http://schemas.microsoft.com/office/drawing/2014/main" id="{B9F09E59-1FF8-419C-96D5-834E042E8693}"/>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04</a:t>
            </a:r>
          </a:p>
        </p:txBody>
      </p:sp>
      <p:sp>
        <p:nvSpPr>
          <p:cNvPr id="3" name="bullet-0">
            <a:extLst>
              <a:ext uri="{FF2B5EF4-FFF2-40B4-BE49-F238E27FC236}">
                <a16:creationId xmlns:a16="http://schemas.microsoft.com/office/drawing/2014/main" id="{F5078036-77CD-4044-B94D-9BF880ADE44B}"/>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Physical needs: movement, nutrition and comfort</a:t>
            </a:r>
          </a:p>
        </p:txBody>
      </p:sp>
      <p:sp>
        <p:nvSpPr>
          <p:cNvPr id="4" name="bullet-1">
            <a:extLst>
              <a:ext uri="{FF2B5EF4-FFF2-40B4-BE49-F238E27FC236}">
                <a16:creationId xmlns:a16="http://schemas.microsoft.com/office/drawing/2014/main" id="{62326774-75B4-48FF-B808-5707920404F3}"/>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Emotional needs: security and grief support</a:t>
            </a:r>
          </a:p>
        </p:txBody>
      </p:sp>
      <p:sp>
        <p:nvSpPr>
          <p:cNvPr id="5" name="bullet-2">
            <a:extLst>
              <a:ext uri="{FF2B5EF4-FFF2-40B4-BE49-F238E27FC236}">
                <a16:creationId xmlns:a16="http://schemas.microsoft.com/office/drawing/2014/main" id="{14AE0081-D5B9-4337-9F22-1567C82316D9}"/>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Social needs: contact and participation</a:t>
            </a:r>
            <a:r>
              <a:rPr lang="en-US" sz="2175" b="0" dirty="0">
                <a:solidFill>
                  <a:srgbClr val="173F45"/>
                </a:solidFill>
              </a:rPr>
              <a:t>(NICE,2015)</a:t>
            </a:r>
            <a:endParaRPr sz="2175" b="0" dirty="0">
              <a:solidFill>
                <a:srgbClr val="173F45"/>
              </a:solidFill>
            </a:endParaRPr>
          </a:p>
        </p:txBody>
      </p:sp>
      <p:sp>
        <p:nvSpPr>
          <p:cNvPr id="6" name="bullet-3">
            <a:extLst>
              <a:ext uri="{FF2B5EF4-FFF2-40B4-BE49-F238E27FC236}">
                <a16:creationId xmlns:a16="http://schemas.microsoft.com/office/drawing/2014/main" id="{883DDBA5-7823-40B6-AEE8-5C866A4246B9}"/>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Empowerment: accessible choices and advocacy</a:t>
            </a:r>
          </a:p>
        </p:txBody>
      </p:sp>
      <p:sp>
        <p:nvSpPr>
          <p:cNvPr id="7" name="focus">
            <a:extLst>
              <a:ext uri="{FF2B5EF4-FFF2-40B4-BE49-F238E27FC236}">
                <a16:creationId xmlns:a16="http://schemas.microsoft.com/office/drawing/2014/main" id="{D105A17C-0741-4876-B092-773B456558CC}"/>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Needs extend beyond personal care</a:t>
            </a:r>
          </a:p>
        </p:txBody>
      </p:sp>
      <p:sp>
        <p:nvSpPr>
          <p:cNvPr id="8" name="citation">
            <a:extLst>
              <a:ext uri="{FF2B5EF4-FFF2-40B4-BE49-F238E27FC236}">
                <a16:creationId xmlns:a16="http://schemas.microsoft.com/office/drawing/2014/main" id="{83AF8427-395C-47FD-A659-114C7787F554}"/>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NICE; WHO (2021)</a:t>
            </a:r>
          </a:p>
        </p:txBody>
      </p:sp>
      <p:pic>
        <p:nvPicPr>
          <p:cNvPr id="11" name="Picture 10" descr="A diagram of a person centered care&#10;&#10;AI-generated content may be incorrect.">
            <a:extLst>
              <a:ext uri="{FF2B5EF4-FFF2-40B4-BE49-F238E27FC236}">
                <a16:creationId xmlns:a16="http://schemas.microsoft.com/office/drawing/2014/main" id="{90514D06-A0D8-FC3A-2FAD-D6AD15C753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8999" y="1268266"/>
            <a:ext cx="4366375" cy="3754526"/>
          </a:xfrm>
          <a:prstGeom prst="rect">
            <a:avLst/>
          </a:prstGeom>
        </p:spPr>
      </p:pic>
      <p:pic>
        <p:nvPicPr>
          <p:cNvPr id="10" name="Audio Recording 25 Oct 2026 at 6:47:12 PM">
            <a:hlinkClick r:id="" action="ppaction://media"/>
            <a:extLst>
              <a:ext uri="{FF2B5EF4-FFF2-40B4-BE49-F238E27FC236}">
                <a16:creationId xmlns:a16="http://schemas.microsoft.com/office/drawing/2014/main" id="{D22AACA6-65C2-25EC-A0F0-AFF5CB2331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23487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460051FA-EFF6-4FC4-A685-E42097A9B61F}"/>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Theories of ageing in practice</a:t>
            </a:r>
          </a:p>
        </p:txBody>
      </p:sp>
      <p:sp>
        <p:nvSpPr>
          <p:cNvPr id="2" name="number">
            <a:extLst>
              <a:ext uri="{FF2B5EF4-FFF2-40B4-BE49-F238E27FC236}">
                <a16:creationId xmlns:a16="http://schemas.microsoft.com/office/drawing/2014/main" id="{8AAC0F2B-E1FE-4B7A-A956-1407419C9C0D}"/>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05</a:t>
            </a:r>
          </a:p>
        </p:txBody>
      </p:sp>
      <p:sp>
        <p:nvSpPr>
          <p:cNvPr id="3" name="bullet-0">
            <a:extLst>
              <a:ext uri="{FF2B5EF4-FFF2-40B4-BE49-F238E27FC236}">
                <a16:creationId xmlns:a16="http://schemas.microsoft.com/office/drawing/2014/main" id="{0D5002C0-66D4-4B2A-8840-DCAA85C8512C}"/>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Activity: support meaningful participation</a:t>
            </a:r>
          </a:p>
        </p:txBody>
      </p:sp>
      <p:sp>
        <p:nvSpPr>
          <p:cNvPr id="4" name="bullet-1">
            <a:extLst>
              <a:ext uri="{FF2B5EF4-FFF2-40B4-BE49-F238E27FC236}">
                <a16:creationId xmlns:a16="http://schemas.microsoft.com/office/drawing/2014/main" id="{CD4B471C-6CDC-4059-AFB1-D10D0034F723}"/>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Continuity: protect familiar routines</a:t>
            </a:r>
          </a:p>
        </p:txBody>
      </p:sp>
      <p:sp>
        <p:nvSpPr>
          <p:cNvPr id="5" name="bullet-2">
            <a:extLst>
              <a:ext uri="{FF2B5EF4-FFF2-40B4-BE49-F238E27FC236}">
                <a16:creationId xmlns:a16="http://schemas.microsoft.com/office/drawing/2014/main" id="{7E379223-E8BE-4733-A7E9-B980FBB08B56}"/>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Disengagement: question assumed withdrawal</a:t>
            </a:r>
            <a:r>
              <a:rPr lang="en-US" sz="2175" b="0" dirty="0">
                <a:solidFill>
                  <a:srgbClr val="173F45"/>
                </a:solidFill>
              </a:rPr>
              <a:t>(nihce,2015)</a:t>
            </a:r>
            <a:endParaRPr sz="2175" b="0" dirty="0">
              <a:solidFill>
                <a:srgbClr val="173F45"/>
              </a:solidFill>
            </a:endParaRPr>
          </a:p>
        </p:txBody>
      </p:sp>
      <p:sp>
        <p:nvSpPr>
          <p:cNvPr id="6" name="bullet-3">
            <a:extLst>
              <a:ext uri="{FF2B5EF4-FFF2-40B4-BE49-F238E27FC236}">
                <a16:creationId xmlns:a16="http://schemas.microsoft.com/office/drawing/2014/main" id="{15D23FF5-1334-4693-8647-30C2EF3F27E1}"/>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Personal preference should guide practice</a:t>
            </a:r>
            <a:r>
              <a:rPr lang="en-US" sz="2175" b="0" dirty="0">
                <a:solidFill>
                  <a:srgbClr val="173F45"/>
                </a:solidFill>
              </a:rPr>
              <a:t> (Government Actuary Department,2026)</a:t>
            </a:r>
            <a:endParaRPr sz="2175" b="0" dirty="0">
              <a:solidFill>
                <a:srgbClr val="173F45"/>
              </a:solidFill>
            </a:endParaRPr>
          </a:p>
        </p:txBody>
      </p:sp>
      <p:sp>
        <p:nvSpPr>
          <p:cNvPr id="7" name="focus">
            <a:extLst>
              <a:ext uri="{FF2B5EF4-FFF2-40B4-BE49-F238E27FC236}">
                <a16:creationId xmlns:a16="http://schemas.microsoft.com/office/drawing/2014/main" id="{079461D1-8184-4BDB-8704-FA2E38AB22B0}"/>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Theory informs questions, not fixed rules</a:t>
            </a:r>
          </a:p>
        </p:txBody>
      </p:sp>
      <p:sp>
        <p:nvSpPr>
          <p:cNvPr id="8" name="citation">
            <a:extLst>
              <a:ext uri="{FF2B5EF4-FFF2-40B4-BE49-F238E27FC236}">
                <a16:creationId xmlns:a16="http://schemas.microsoft.com/office/drawing/2014/main" id="{8665EF79-B51A-434E-8772-1BA267A2971B}"/>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Atchley (1989); Cumming and Henry (1961); Havighurst (1961)</a:t>
            </a:r>
          </a:p>
        </p:txBody>
      </p:sp>
      <p:pic>
        <p:nvPicPr>
          <p:cNvPr id="11" name="Picture 10" descr="A group of houses with text&#10;&#10;AI-generated content may be incorrect.">
            <a:extLst>
              <a:ext uri="{FF2B5EF4-FFF2-40B4-BE49-F238E27FC236}">
                <a16:creationId xmlns:a16="http://schemas.microsoft.com/office/drawing/2014/main" id="{48CA629C-7BF8-DB0F-DE7E-B2CE81DF29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9050" y="3628815"/>
            <a:ext cx="4118783" cy="2908625"/>
          </a:xfrm>
          <a:prstGeom prst="rect">
            <a:avLst/>
          </a:prstGeom>
        </p:spPr>
      </p:pic>
      <p:pic>
        <p:nvPicPr>
          <p:cNvPr id="10" name="Audio Recording 25 Oct 2026 at 6:47:41 PM">
            <a:hlinkClick r:id="" action="ppaction://media"/>
            <a:extLst>
              <a:ext uri="{FF2B5EF4-FFF2-40B4-BE49-F238E27FC236}">
                <a16:creationId xmlns:a16="http://schemas.microsoft.com/office/drawing/2014/main" id="{4C9FF71A-59AF-8E6B-08A9-2A15DFFA1C7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3680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3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8F5517EA-A8F5-4244-8DFD-E4DD8E58785B}"/>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Law and policy across the UK</a:t>
            </a:r>
          </a:p>
        </p:txBody>
      </p:sp>
      <p:sp>
        <p:nvSpPr>
          <p:cNvPr id="2" name="number">
            <a:extLst>
              <a:ext uri="{FF2B5EF4-FFF2-40B4-BE49-F238E27FC236}">
                <a16:creationId xmlns:a16="http://schemas.microsoft.com/office/drawing/2014/main" id="{48BE0D57-FD86-44A3-BE69-B56D97F523CB}"/>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06</a:t>
            </a:r>
          </a:p>
        </p:txBody>
      </p:sp>
      <p:sp>
        <p:nvSpPr>
          <p:cNvPr id="3" name="bullet-0">
            <a:extLst>
              <a:ext uri="{FF2B5EF4-FFF2-40B4-BE49-F238E27FC236}">
                <a16:creationId xmlns:a16="http://schemas.microsoft.com/office/drawing/2014/main" id="{A0D44971-F4DE-4745-8D1A-C6289FAEAC85}"/>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England: Care Act 2014</a:t>
            </a:r>
          </a:p>
        </p:txBody>
      </p:sp>
      <p:sp>
        <p:nvSpPr>
          <p:cNvPr id="4" name="bullet-1">
            <a:extLst>
              <a:ext uri="{FF2B5EF4-FFF2-40B4-BE49-F238E27FC236}">
                <a16:creationId xmlns:a16="http://schemas.microsoft.com/office/drawing/2014/main" id="{FD83931A-5E37-4351-B495-18AFA4C3CEDB}"/>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Wales: Social Services and Well-being Act 2014</a:t>
            </a:r>
          </a:p>
        </p:txBody>
      </p:sp>
      <p:sp>
        <p:nvSpPr>
          <p:cNvPr id="5" name="bullet-2">
            <a:extLst>
              <a:ext uri="{FF2B5EF4-FFF2-40B4-BE49-F238E27FC236}">
                <a16:creationId xmlns:a16="http://schemas.microsoft.com/office/drawing/2014/main" id="{9BE25BB0-E6F7-4140-891B-2A2EC59AA013}"/>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Equality Act 2010: Great Britain</a:t>
            </a:r>
            <a:r>
              <a:rPr lang="en-US" sz="2175" b="0" dirty="0">
                <a:solidFill>
                  <a:srgbClr val="173F45"/>
                </a:solidFill>
              </a:rPr>
              <a:t>( Equality Act,2010)</a:t>
            </a:r>
            <a:endParaRPr sz="2175" b="0" dirty="0">
              <a:solidFill>
                <a:srgbClr val="173F45"/>
              </a:solidFill>
            </a:endParaRPr>
          </a:p>
        </p:txBody>
      </p:sp>
      <p:sp>
        <p:nvSpPr>
          <p:cNvPr id="6" name="bullet-3">
            <a:extLst>
              <a:ext uri="{FF2B5EF4-FFF2-40B4-BE49-F238E27FC236}">
                <a16:creationId xmlns:a16="http://schemas.microsoft.com/office/drawing/2014/main" id="{6FD0448C-91E8-4B6F-B325-50C23E6848E4}"/>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Capacity law supports decision making</a:t>
            </a:r>
            <a:r>
              <a:rPr lang="en-US" sz="2175" b="0" dirty="0">
                <a:solidFill>
                  <a:srgbClr val="173F45"/>
                </a:solidFill>
              </a:rPr>
              <a:t>( Mental </a:t>
            </a:r>
            <a:r>
              <a:rPr lang="en-US" sz="2175" b="0" dirty="0" err="1">
                <a:solidFill>
                  <a:srgbClr val="173F45"/>
                </a:solidFill>
              </a:rPr>
              <a:t>Cpaacity</a:t>
            </a:r>
            <a:r>
              <a:rPr lang="en-US" sz="2175" b="0" dirty="0">
                <a:solidFill>
                  <a:srgbClr val="173F45"/>
                </a:solidFill>
              </a:rPr>
              <a:t> Act,2005(</a:t>
            </a:r>
            <a:endParaRPr sz="2175" b="0" dirty="0">
              <a:solidFill>
                <a:srgbClr val="173F45"/>
              </a:solidFill>
            </a:endParaRPr>
          </a:p>
        </p:txBody>
      </p:sp>
      <p:sp>
        <p:nvSpPr>
          <p:cNvPr id="7" name="focus">
            <a:extLst>
              <a:ext uri="{FF2B5EF4-FFF2-40B4-BE49-F238E27FC236}">
                <a16:creationId xmlns:a16="http://schemas.microsoft.com/office/drawing/2014/main" id="{2F32BB93-CD7A-4068-9A25-2736B59BCE44}"/>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Legal duties depend on location</a:t>
            </a:r>
          </a:p>
        </p:txBody>
      </p:sp>
      <p:sp>
        <p:nvSpPr>
          <p:cNvPr id="8" name="citation">
            <a:extLst>
              <a:ext uri="{FF2B5EF4-FFF2-40B4-BE49-F238E27FC236}">
                <a16:creationId xmlns:a16="http://schemas.microsoft.com/office/drawing/2014/main" id="{48C9D8ED-2E7F-4D49-A1A7-FC8D10A10186}"/>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Laws from 2014 (Care Act), 2010 (Equality Act), 2005 (Mental Capacity Act), and 2014 (Welsh Act) (Government Actuary’s Department, 2026)</a:t>
            </a:r>
          </a:p>
        </p:txBody>
      </p:sp>
      <p:pic>
        <p:nvPicPr>
          <p:cNvPr id="11" name="Picture 10" descr="A home with a blue door and green trees&#10;&#10;AI-generated content may be incorrect.">
            <a:extLst>
              <a:ext uri="{FF2B5EF4-FFF2-40B4-BE49-F238E27FC236}">
                <a16:creationId xmlns:a16="http://schemas.microsoft.com/office/drawing/2014/main" id="{15D53478-93B4-E0EF-A0E0-F43F7DDD05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9050" y="754206"/>
            <a:ext cx="4287866" cy="2873088"/>
          </a:xfrm>
          <a:prstGeom prst="rect">
            <a:avLst/>
          </a:prstGeom>
        </p:spPr>
      </p:pic>
      <p:pic>
        <p:nvPicPr>
          <p:cNvPr id="13" name="Picture 12" descr="A diagram of a health care program&#10;&#10;AI-generated content may be incorrect.">
            <a:extLst>
              <a:ext uri="{FF2B5EF4-FFF2-40B4-BE49-F238E27FC236}">
                <a16:creationId xmlns:a16="http://schemas.microsoft.com/office/drawing/2014/main" id="{5AFF4ECA-B8DD-4B61-ADC7-ED70BECC5D8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39050" y="3627294"/>
            <a:ext cx="4287866" cy="2961722"/>
          </a:xfrm>
          <a:prstGeom prst="rect">
            <a:avLst/>
          </a:prstGeom>
        </p:spPr>
      </p:pic>
      <p:pic>
        <p:nvPicPr>
          <p:cNvPr id="10" name="Audio Recording 25 Oct 2026 at 6:49:03 PM">
            <a:hlinkClick r:id="" action="ppaction://media"/>
            <a:extLst>
              <a:ext uri="{FF2B5EF4-FFF2-40B4-BE49-F238E27FC236}">
                <a16:creationId xmlns:a16="http://schemas.microsoft.com/office/drawing/2014/main" id="{7530C012-B8C4-4DCE-8EE6-507C3695D73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703627" y="-32641"/>
            <a:ext cx="812800" cy="812800"/>
          </a:xfrm>
          <a:prstGeom prst="rect">
            <a:avLst/>
          </a:prstGeom>
        </p:spPr>
      </p:pic>
      <p:pic>
        <p:nvPicPr>
          <p:cNvPr id="12" name="Audio Recording 25 Oct 2026 at 6:49:30 PM">
            <a:hlinkClick r:id="" action="ppaction://media"/>
            <a:extLst>
              <a:ext uri="{FF2B5EF4-FFF2-40B4-BE49-F238E27FC236}">
                <a16:creationId xmlns:a16="http://schemas.microsoft.com/office/drawing/2014/main" id="{92E8434C-99A4-DFEC-1260-BBDF853C103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7911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756"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52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0"/>
                </p:tgtEl>
              </p:cMediaNode>
            </p:audio>
            <p:audio>
              <p:cMediaNode vol="80000">
                <p:cTn id="12"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00F00ACB-0D90-4399-9BE3-A43733F9A555}"/>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Current care and support settings</a:t>
            </a:r>
          </a:p>
        </p:txBody>
      </p:sp>
      <p:sp>
        <p:nvSpPr>
          <p:cNvPr id="2" name="number">
            <a:extLst>
              <a:ext uri="{FF2B5EF4-FFF2-40B4-BE49-F238E27FC236}">
                <a16:creationId xmlns:a16="http://schemas.microsoft.com/office/drawing/2014/main" id="{870B905A-106D-425C-AB3F-098AB16150CF}"/>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07</a:t>
            </a:r>
          </a:p>
        </p:txBody>
      </p:sp>
      <p:sp>
        <p:nvSpPr>
          <p:cNvPr id="3" name="bullet-0">
            <a:extLst>
              <a:ext uri="{FF2B5EF4-FFF2-40B4-BE49-F238E27FC236}">
                <a16:creationId xmlns:a16="http://schemas.microsoft.com/office/drawing/2014/main" id="{CA0EDD38-51EB-4ABD-BB4C-876535DB493C}"/>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Home care and </a:t>
            </a:r>
            <a:r>
              <a:rPr sz="2175" b="0" dirty="0" err="1">
                <a:solidFill>
                  <a:srgbClr val="173F45"/>
                </a:solidFill>
              </a:rPr>
              <a:t>reablement</a:t>
            </a:r>
            <a:r>
              <a:rPr lang="en-US" sz="2175" b="0" dirty="0">
                <a:solidFill>
                  <a:srgbClr val="173F45"/>
                </a:solidFill>
              </a:rPr>
              <a:t> therefore to review all of it.</a:t>
            </a:r>
            <a:endParaRPr sz="2175" b="0" dirty="0">
              <a:solidFill>
                <a:srgbClr val="173F45"/>
              </a:solidFill>
            </a:endParaRPr>
          </a:p>
        </p:txBody>
      </p:sp>
      <p:sp>
        <p:nvSpPr>
          <p:cNvPr id="4" name="bullet-1">
            <a:extLst>
              <a:ext uri="{FF2B5EF4-FFF2-40B4-BE49-F238E27FC236}">
                <a16:creationId xmlns:a16="http://schemas.microsoft.com/office/drawing/2014/main" id="{CC8FCE89-6780-4F24-964F-F608F0E90611}"/>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Residential and nursing care</a:t>
            </a:r>
            <a:r>
              <a:rPr lang="en-US" sz="2175" b="0" dirty="0">
                <a:solidFill>
                  <a:srgbClr val="173F45"/>
                </a:solidFill>
              </a:rPr>
              <a:t> in this considerations.</a:t>
            </a:r>
            <a:endParaRPr sz="2175" b="0" dirty="0">
              <a:solidFill>
                <a:srgbClr val="173F45"/>
              </a:solidFill>
            </a:endParaRPr>
          </a:p>
        </p:txBody>
      </p:sp>
      <p:sp>
        <p:nvSpPr>
          <p:cNvPr id="5" name="bullet-2">
            <a:extLst>
              <a:ext uri="{FF2B5EF4-FFF2-40B4-BE49-F238E27FC236}">
                <a16:creationId xmlns:a16="http://schemas.microsoft.com/office/drawing/2014/main" id="{27A8C3EC-3121-494F-8499-13627DAA473D}"/>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Community groups and day services</a:t>
            </a:r>
          </a:p>
        </p:txBody>
      </p:sp>
      <p:sp>
        <p:nvSpPr>
          <p:cNvPr id="6" name="bullet-3">
            <a:extLst>
              <a:ext uri="{FF2B5EF4-FFF2-40B4-BE49-F238E27FC236}">
                <a16:creationId xmlns:a16="http://schemas.microsoft.com/office/drawing/2014/main" id="{AC03F070-7860-4F31-B581-018204E45048}"/>
              </a:ext>
            </a:extLst>
          </p:cNvPr>
          <p:cNvSpPr>
            <a:spLocks noGrp="1"/>
          </p:cNvSpPr>
          <p:nvPr/>
        </p:nvSpPr>
        <p:spPr>
          <a:xfrm>
            <a:off x="685800" y="4314825"/>
            <a:ext cx="541020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NHS, housing and unpaid carer support</a:t>
            </a:r>
            <a:r>
              <a:rPr lang="en-US" sz="2175" b="0" dirty="0">
                <a:solidFill>
                  <a:srgbClr val="173F45"/>
                </a:solidFill>
              </a:rPr>
              <a:t>( Mental Capacity Act,2005)</a:t>
            </a:r>
            <a:endParaRPr sz="2175" b="0" dirty="0">
              <a:solidFill>
                <a:srgbClr val="173F45"/>
              </a:solidFill>
            </a:endParaRPr>
          </a:p>
        </p:txBody>
      </p:sp>
      <p:sp>
        <p:nvSpPr>
          <p:cNvPr id="7" name="focus">
            <a:extLst>
              <a:ext uri="{FF2B5EF4-FFF2-40B4-BE49-F238E27FC236}">
                <a16:creationId xmlns:a16="http://schemas.microsoft.com/office/drawing/2014/main" id="{68C50001-5DC5-47A2-9F0E-D7D128CEE8B4}"/>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Several services may share responsibility</a:t>
            </a:r>
          </a:p>
        </p:txBody>
      </p:sp>
      <p:sp>
        <p:nvSpPr>
          <p:cNvPr id="8" name="citation">
            <a:extLst>
              <a:ext uri="{FF2B5EF4-FFF2-40B4-BE49-F238E27FC236}">
                <a16:creationId xmlns:a16="http://schemas.microsoft.com/office/drawing/2014/main" id="{F2E073D4-3437-44E1-AFD1-CE7AA17FF3B3}"/>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NICE; NHS England (2019); DHSC (2025)</a:t>
            </a:r>
          </a:p>
        </p:txBody>
      </p:sp>
      <p:pic>
        <p:nvPicPr>
          <p:cNvPr id="11" name="Picture 10" descr="A diagram of technology in care&#10;&#10;AI-generated content may be incorrect.">
            <a:extLst>
              <a:ext uri="{FF2B5EF4-FFF2-40B4-BE49-F238E27FC236}">
                <a16:creationId xmlns:a16="http://schemas.microsoft.com/office/drawing/2014/main" id="{ACC2B3A9-8C35-98DE-6C2A-7F646D0343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1769" y="409575"/>
            <a:ext cx="4241685" cy="3755377"/>
          </a:xfrm>
          <a:prstGeom prst="rect">
            <a:avLst/>
          </a:prstGeom>
        </p:spPr>
      </p:pic>
      <p:pic>
        <p:nvPicPr>
          <p:cNvPr id="13" name="Picture 12" descr="A screenshot of a device&#10;&#10;AI-generated content may be incorrect.">
            <a:extLst>
              <a:ext uri="{FF2B5EF4-FFF2-40B4-BE49-F238E27FC236}">
                <a16:creationId xmlns:a16="http://schemas.microsoft.com/office/drawing/2014/main" id="{F2042112-ADBB-71B5-2141-4707264FBC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4184" y="4390047"/>
            <a:ext cx="5157816" cy="2171712"/>
          </a:xfrm>
          <a:prstGeom prst="rect">
            <a:avLst/>
          </a:prstGeom>
        </p:spPr>
      </p:pic>
      <p:pic>
        <p:nvPicPr>
          <p:cNvPr id="10" name="Audio Recording 25 Oct 2026 at 6:50:01 PM">
            <a:hlinkClick r:id="" action="ppaction://media"/>
            <a:extLst>
              <a:ext uri="{FF2B5EF4-FFF2-40B4-BE49-F238E27FC236}">
                <a16:creationId xmlns:a16="http://schemas.microsoft.com/office/drawing/2014/main" id="{F974DCAD-B68B-949A-4C39-DEABF080876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0541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6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7D95A96A-0ACE-4CA5-87BF-C62C8318DCE5}"/>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Home care: strengths and limits</a:t>
            </a:r>
          </a:p>
        </p:txBody>
      </p:sp>
      <p:sp>
        <p:nvSpPr>
          <p:cNvPr id="2" name="number">
            <a:extLst>
              <a:ext uri="{FF2B5EF4-FFF2-40B4-BE49-F238E27FC236}">
                <a16:creationId xmlns:a16="http://schemas.microsoft.com/office/drawing/2014/main" id="{C3EFCBB2-2124-4B4E-B4BB-62EE0F48CC4B}"/>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08</a:t>
            </a:r>
          </a:p>
        </p:txBody>
      </p:sp>
      <p:sp>
        <p:nvSpPr>
          <p:cNvPr id="3" name="bullet-0">
            <a:extLst>
              <a:ext uri="{FF2B5EF4-FFF2-40B4-BE49-F238E27FC236}">
                <a16:creationId xmlns:a16="http://schemas.microsoft.com/office/drawing/2014/main" id="{37859B3D-251C-48AE-9C82-84C121925DE6}"/>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Familiar surroundings support continuity</a:t>
            </a:r>
          </a:p>
        </p:txBody>
      </p:sp>
      <p:sp>
        <p:nvSpPr>
          <p:cNvPr id="4" name="bullet-1">
            <a:extLst>
              <a:ext uri="{FF2B5EF4-FFF2-40B4-BE49-F238E27FC236}">
                <a16:creationId xmlns:a16="http://schemas.microsoft.com/office/drawing/2014/main" id="{BB6C8C29-6103-4E0A-98C3-0EE40344847F}"/>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Flexible visits can protect personal routines</a:t>
            </a:r>
            <a:r>
              <a:rPr lang="en-US" sz="2175" b="0" dirty="0">
                <a:solidFill>
                  <a:srgbClr val="173F45"/>
                </a:solidFill>
              </a:rPr>
              <a:t> as per this the aid of considerations (NIHCE,2015)</a:t>
            </a:r>
            <a:endParaRPr sz="2175" b="0" dirty="0">
              <a:solidFill>
                <a:srgbClr val="173F45"/>
              </a:solidFill>
            </a:endParaRPr>
          </a:p>
        </p:txBody>
      </p:sp>
      <p:sp>
        <p:nvSpPr>
          <p:cNvPr id="5" name="bullet-2">
            <a:extLst>
              <a:ext uri="{FF2B5EF4-FFF2-40B4-BE49-F238E27FC236}">
                <a16:creationId xmlns:a16="http://schemas.microsoft.com/office/drawing/2014/main" id="{B5C3AF2B-3883-4DB2-92A6-AF080A93A793}"/>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Short or changing visits restrict choice</a:t>
            </a:r>
          </a:p>
        </p:txBody>
      </p:sp>
      <p:sp>
        <p:nvSpPr>
          <p:cNvPr id="6" name="bullet-3">
            <a:extLst>
              <a:ext uri="{FF2B5EF4-FFF2-40B4-BE49-F238E27FC236}">
                <a16:creationId xmlns:a16="http://schemas.microsoft.com/office/drawing/2014/main" id="{12A221A8-D9BA-49D3-AEBD-945AABAEEB3F}"/>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Quality depends on coordination and staffing</a:t>
            </a:r>
          </a:p>
        </p:txBody>
      </p:sp>
      <p:sp>
        <p:nvSpPr>
          <p:cNvPr id="7" name="focus">
            <a:extLst>
              <a:ext uri="{FF2B5EF4-FFF2-40B4-BE49-F238E27FC236}">
                <a16:creationId xmlns:a16="http://schemas.microsoft.com/office/drawing/2014/main" id="{9AA61B50-BD9E-4D87-AB4A-D534B60D8DE8}"/>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A familiar home still needs reliable support</a:t>
            </a:r>
          </a:p>
        </p:txBody>
      </p:sp>
      <p:sp>
        <p:nvSpPr>
          <p:cNvPr id="8" name="citation">
            <a:extLst>
              <a:ext uri="{FF2B5EF4-FFF2-40B4-BE49-F238E27FC236}">
                <a16:creationId xmlns:a16="http://schemas.microsoft.com/office/drawing/2014/main" id="{D894A773-D82E-400F-941D-8CC323222A92}"/>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NICE (2015); Atchley (1989)</a:t>
            </a:r>
          </a:p>
        </p:txBody>
      </p:sp>
      <p:pic>
        <p:nvPicPr>
          <p:cNvPr id="10" name="Audio Recording 25 Oct 2026 at 6:50:32 PM">
            <a:hlinkClick r:id="" action="ppaction://media"/>
            <a:extLst>
              <a:ext uri="{FF2B5EF4-FFF2-40B4-BE49-F238E27FC236}">
                <a16:creationId xmlns:a16="http://schemas.microsoft.com/office/drawing/2014/main" id="{5C93B3C5-C07A-F02C-9708-579BEB56BB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51861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54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1992390F-6319-4080-95C0-BA3C21A78162}"/>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Care homes: safety and personal choice</a:t>
            </a:r>
          </a:p>
        </p:txBody>
      </p:sp>
      <p:sp>
        <p:nvSpPr>
          <p:cNvPr id="2" name="number">
            <a:extLst>
              <a:ext uri="{FF2B5EF4-FFF2-40B4-BE49-F238E27FC236}">
                <a16:creationId xmlns:a16="http://schemas.microsoft.com/office/drawing/2014/main" id="{0E918AB9-D53C-4796-8D8C-B65B16B8D4A2}"/>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09</a:t>
            </a:r>
          </a:p>
        </p:txBody>
      </p:sp>
      <p:sp>
        <p:nvSpPr>
          <p:cNvPr id="3" name="bullet-0">
            <a:extLst>
              <a:ext uri="{FF2B5EF4-FFF2-40B4-BE49-F238E27FC236}">
                <a16:creationId xmlns:a16="http://schemas.microsoft.com/office/drawing/2014/main" id="{6416CF22-74B5-4583-BCE7-9B752B83A289}"/>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Continuous assistance can meet complex needs</a:t>
            </a:r>
          </a:p>
        </p:txBody>
      </p:sp>
      <p:sp>
        <p:nvSpPr>
          <p:cNvPr id="4" name="bullet-1">
            <a:extLst>
              <a:ext uri="{FF2B5EF4-FFF2-40B4-BE49-F238E27FC236}">
                <a16:creationId xmlns:a16="http://schemas.microsoft.com/office/drawing/2014/main" id="{94503AE6-4992-46F7-9AF6-97FF7EF2BD86}"/>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Shared routines may restrict autonomy</a:t>
            </a:r>
            <a:r>
              <a:rPr lang="en-US" sz="2175" b="0" dirty="0">
                <a:solidFill>
                  <a:srgbClr val="173F45"/>
                </a:solidFill>
              </a:rPr>
              <a:t>(NICE,2015)</a:t>
            </a:r>
            <a:endParaRPr sz="2175" b="0" dirty="0">
              <a:solidFill>
                <a:srgbClr val="173F45"/>
              </a:solidFill>
            </a:endParaRPr>
          </a:p>
        </p:txBody>
      </p:sp>
      <p:sp>
        <p:nvSpPr>
          <p:cNvPr id="5" name="bullet-2">
            <a:extLst>
              <a:ext uri="{FF2B5EF4-FFF2-40B4-BE49-F238E27FC236}">
                <a16:creationId xmlns:a16="http://schemas.microsoft.com/office/drawing/2014/main" id="{1F1CC23A-C0C1-43FE-80CB-A998BE59EA50}"/>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Relationships and meaningful activity matter</a:t>
            </a:r>
          </a:p>
        </p:txBody>
      </p:sp>
      <p:sp>
        <p:nvSpPr>
          <p:cNvPr id="6" name="bullet-3">
            <a:extLst>
              <a:ext uri="{FF2B5EF4-FFF2-40B4-BE49-F238E27FC236}">
                <a16:creationId xmlns:a16="http://schemas.microsoft.com/office/drawing/2014/main" id="{10CD2584-9569-4E94-8EE4-AF64E834CBA7}"/>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dirty="0">
                <a:solidFill>
                  <a:srgbClr val="173F45"/>
                </a:solidFill>
              </a:rPr>
              <a:t>• Residents need accessible complaints routes</a:t>
            </a:r>
            <a:r>
              <a:rPr lang="en-US" sz="2175" b="0" dirty="0">
                <a:solidFill>
                  <a:srgbClr val="173F45"/>
                </a:solidFill>
              </a:rPr>
              <a:t>(Havighurst,1961)</a:t>
            </a:r>
            <a:endParaRPr sz="2175" b="0" dirty="0">
              <a:solidFill>
                <a:srgbClr val="173F45"/>
              </a:solidFill>
            </a:endParaRPr>
          </a:p>
        </p:txBody>
      </p:sp>
      <p:sp>
        <p:nvSpPr>
          <p:cNvPr id="7" name="focus">
            <a:extLst>
              <a:ext uri="{FF2B5EF4-FFF2-40B4-BE49-F238E27FC236}">
                <a16:creationId xmlns:a16="http://schemas.microsoft.com/office/drawing/2014/main" id="{8B3D0598-AC8F-457B-AEB8-3EB3DED2B24B}"/>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Support and autonomy must work together</a:t>
            </a:r>
          </a:p>
        </p:txBody>
      </p:sp>
      <p:sp>
        <p:nvSpPr>
          <p:cNvPr id="8" name="citation">
            <a:extLst>
              <a:ext uri="{FF2B5EF4-FFF2-40B4-BE49-F238E27FC236}">
                <a16:creationId xmlns:a16="http://schemas.microsoft.com/office/drawing/2014/main" id="{0ADEBC3E-2AFD-49B9-AD05-A000B3870825}"/>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NICE (2018); Ballard et al. (2018)</a:t>
            </a:r>
          </a:p>
        </p:txBody>
      </p:sp>
      <p:pic>
        <p:nvPicPr>
          <p:cNvPr id="11" name="Picture 10" descr="A group of buildings with text&#10;&#10;AI-generated content may be incorrect.">
            <a:extLst>
              <a:ext uri="{FF2B5EF4-FFF2-40B4-BE49-F238E27FC236}">
                <a16:creationId xmlns:a16="http://schemas.microsoft.com/office/drawing/2014/main" id="{E066A6AC-5E2C-093C-B267-DB49EA0342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5740" y="1256140"/>
            <a:ext cx="4332894" cy="3130573"/>
          </a:xfrm>
          <a:prstGeom prst="rect">
            <a:avLst/>
          </a:prstGeom>
        </p:spPr>
      </p:pic>
      <p:pic>
        <p:nvPicPr>
          <p:cNvPr id="10" name="Audio Recording 25 Oct 2026 at 6:51:29 PM">
            <a:hlinkClick r:id="" action="ppaction://media"/>
            <a:extLst>
              <a:ext uri="{FF2B5EF4-FFF2-40B4-BE49-F238E27FC236}">
                <a16:creationId xmlns:a16="http://schemas.microsoft.com/office/drawing/2014/main" id="{5D0BDFF4-3613-229D-E0EB-2387303B2A4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93101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3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8708B145-24F4-4F92-B578-F57CC69322CB}"/>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Comparing care settings</a:t>
            </a:r>
          </a:p>
        </p:txBody>
      </p:sp>
      <p:sp>
        <p:nvSpPr>
          <p:cNvPr id="2" name="number">
            <a:extLst>
              <a:ext uri="{FF2B5EF4-FFF2-40B4-BE49-F238E27FC236}">
                <a16:creationId xmlns:a16="http://schemas.microsoft.com/office/drawing/2014/main" id="{F611D380-C558-4538-B87C-29C763C5B46A}"/>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10</a:t>
            </a:r>
          </a:p>
        </p:txBody>
      </p:sp>
      <p:sp>
        <p:nvSpPr>
          <p:cNvPr id="3" name="bullet-0">
            <a:extLst>
              <a:ext uri="{FF2B5EF4-FFF2-40B4-BE49-F238E27FC236}">
                <a16:creationId xmlns:a16="http://schemas.microsoft.com/office/drawing/2014/main" id="{F4892BA4-60E2-4FAA-80EC-DAC1DB7A1016}"/>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Home care: control over familiar space</a:t>
            </a:r>
          </a:p>
        </p:txBody>
      </p:sp>
      <p:sp>
        <p:nvSpPr>
          <p:cNvPr id="4" name="bullet-1">
            <a:extLst>
              <a:ext uri="{FF2B5EF4-FFF2-40B4-BE49-F238E27FC236}">
                <a16:creationId xmlns:a16="http://schemas.microsoft.com/office/drawing/2014/main" id="{B5606F5B-D973-4237-A047-E8889D5206EA}"/>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Care homes: help available across the day</a:t>
            </a:r>
          </a:p>
        </p:txBody>
      </p:sp>
      <p:sp>
        <p:nvSpPr>
          <p:cNvPr id="5" name="bullet-2">
            <a:extLst>
              <a:ext uri="{FF2B5EF4-FFF2-40B4-BE49-F238E27FC236}">
                <a16:creationId xmlns:a16="http://schemas.microsoft.com/office/drawing/2014/main" id="{6BD0FD30-E3D0-49F5-908F-0F5FB747ECB9}"/>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Both require consent and personal planning</a:t>
            </a:r>
          </a:p>
        </p:txBody>
      </p:sp>
      <p:sp>
        <p:nvSpPr>
          <p:cNvPr id="6" name="bullet-3">
            <a:extLst>
              <a:ext uri="{FF2B5EF4-FFF2-40B4-BE49-F238E27FC236}">
                <a16:creationId xmlns:a16="http://schemas.microsoft.com/office/drawing/2014/main" id="{E3E18E2C-16E2-417A-9E7D-32710F6EBDE1}"/>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Review outcomes when needs change</a:t>
            </a:r>
          </a:p>
        </p:txBody>
      </p:sp>
      <p:sp>
        <p:nvSpPr>
          <p:cNvPr id="7" name="focus">
            <a:extLst>
              <a:ext uri="{FF2B5EF4-FFF2-40B4-BE49-F238E27FC236}">
                <a16:creationId xmlns:a16="http://schemas.microsoft.com/office/drawing/2014/main" id="{E603AA00-D39A-416D-A2F1-367B07B2650B}"/>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The best setting depends on the person</a:t>
            </a:r>
          </a:p>
        </p:txBody>
      </p:sp>
      <p:sp>
        <p:nvSpPr>
          <p:cNvPr id="8" name="citation">
            <a:extLst>
              <a:ext uri="{FF2B5EF4-FFF2-40B4-BE49-F238E27FC236}">
                <a16:creationId xmlns:a16="http://schemas.microsoft.com/office/drawing/2014/main" id="{67758B39-DADB-4D71-AB8A-9FDDA55CC3EC}"/>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NICE; Care Act 2014</a:t>
            </a:r>
          </a:p>
        </p:txBody>
      </p:sp>
    </p:spTree>
    <p:extLst>
      <p:ext uri="{BB962C8B-B14F-4D97-AF65-F5344CB8AC3E}">
        <p14:creationId xmlns:p14="http://schemas.microsoft.com/office/powerpoint/2010/main" val="1191556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9505F555-D65E-42E2-A2B5-159BC961BA9E}"/>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Telecare and personal alarms</a:t>
            </a:r>
          </a:p>
        </p:txBody>
      </p:sp>
      <p:sp>
        <p:nvSpPr>
          <p:cNvPr id="2" name="number">
            <a:extLst>
              <a:ext uri="{FF2B5EF4-FFF2-40B4-BE49-F238E27FC236}">
                <a16:creationId xmlns:a16="http://schemas.microsoft.com/office/drawing/2014/main" id="{FD4D4196-7256-4CDB-82E0-0BB74B6C5255}"/>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11</a:t>
            </a:r>
          </a:p>
        </p:txBody>
      </p:sp>
      <p:sp>
        <p:nvSpPr>
          <p:cNvPr id="3" name="bullet-0">
            <a:extLst>
              <a:ext uri="{FF2B5EF4-FFF2-40B4-BE49-F238E27FC236}">
                <a16:creationId xmlns:a16="http://schemas.microsoft.com/office/drawing/2014/main" id="{6D34E0E1-F15D-415E-BA14-E31CD7B5826F}"/>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Alarms and sensors can request help</a:t>
            </a:r>
          </a:p>
        </p:txBody>
      </p:sp>
      <p:sp>
        <p:nvSpPr>
          <p:cNvPr id="4" name="bullet-1">
            <a:extLst>
              <a:ext uri="{FF2B5EF4-FFF2-40B4-BE49-F238E27FC236}">
                <a16:creationId xmlns:a16="http://schemas.microsoft.com/office/drawing/2014/main" id="{1BB44126-9613-41EA-8511-FBDA3AF2FD5F}"/>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Benefits depend on a response service</a:t>
            </a:r>
          </a:p>
        </p:txBody>
      </p:sp>
      <p:sp>
        <p:nvSpPr>
          <p:cNvPr id="5" name="bullet-2">
            <a:extLst>
              <a:ext uri="{FF2B5EF4-FFF2-40B4-BE49-F238E27FC236}">
                <a16:creationId xmlns:a16="http://schemas.microsoft.com/office/drawing/2014/main" id="{EA3B948F-C2C1-45E8-99E8-703E643E4551}"/>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False alerts and outages create risks</a:t>
            </a:r>
          </a:p>
        </p:txBody>
      </p:sp>
      <p:sp>
        <p:nvSpPr>
          <p:cNvPr id="6" name="bullet-3">
            <a:extLst>
              <a:ext uri="{FF2B5EF4-FFF2-40B4-BE49-F238E27FC236}">
                <a16:creationId xmlns:a16="http://schemas.microsoft.com/office/drawing/2014/main" id="{4593DC55-260B-4164-B07D-3D13FBDAD64F}"/>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Consent and privacy need regular review</a:t>
            </a:r>
          </a:p>
        </p:txBody>
      </p:sp>
      <p:sp>
        <p:nvSpPr>
          <p:cNvPr id="7" name="focus">
            <a:extLst>
              <a:ext uri="{FF2B5EF4-FFF2-40B4-BE49-F238E27FC236}">
                <a16:creationId xmlns:a16="http://schemas.microsoft.com/office/drawing/2014/main" id="{BB924341-6DC4-45F5-BDE5-8DCD0D9AEFB5}"/>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An alert needs an effective response</a:t>
            </a:r>
          </a:p>
        </p:txBody>
      </p:sp>
      <p:sp>
        <p:nvSpPr>
          <p:cNvPr id="8" name="citation">
            <a:extLst>
              <a:ext uri="{FF2B5EF4-FFF2-40B4-BE49-F238E27FC236}">
                <a16:creationId xmlns:a16="http://schemas.microsoft.com/office/drawing/2014/main" id="{0661B99A-DED0-40A2-A9C0-78DDACF61EA9}"/>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Steventon et al. (2013); Mental Capacity Act 2005</a:t>
            </a:r>
          </a:p>
        </p:txBody>
      </p:sp>
      <p:pic>
        <p:nvPicPr>
          <p:cNvPr id="11" name="Picture 10" descr="A diagram of a health care system&#10;&#10;AI-generated content may be incorrect.">
            <a:extLst>
              <a:ext uri="{FF2B5EF4-FFF2-40B4-BE49-F238E27FC236}">
                <a16:creationId xmlns:a16="http://schemas.microsoft.com/office/drawing/2014/main" id="{96EC80FF-1269-C5C1-ED57-37F49A4AAD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6932" y="1543050"/>
            <a:ext cx="5383645" cy="3438070"/>
          </a:xfrm>
          <a:prstGeom prst="rect">
            <a:avLst/>
          </a:prstGeom>
        </p:spPr>
      </p:pic>
    </p:spTree>
    <p:extLst>
      <p:ext uri="{BB962C8B-B14F-4D97-AF65-F5344CB8AC3E}">
        <p14:creationId xmlns:p14="http://schemas.microsoft.com/office/powerpoint/2010/main" val="1187494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B17E5B78-A91F-4E51-A44C-EA02954C7360}"/>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Remote health monitoring</a:t>
            </a:r>
          </a:p>
        </p:txBody>
      </p:sp>
      <p:sp>
        <p:nvSpPr>
          <p:cNvPr id="2" name="number">
            <a:extLst>
              <a:ext uri="{FF2B5EF4-FFF2-40B4-BE49-F238E27FC236}">
                <a16:creationId xmlns:a16="http://schemas.microsoft.com/office/drawing/2014/main" id="{BB48272F-6593-42D8-A959-776576CF8B4D}"/>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12</a:t>
            </a:r>
          </a:p>
        </p:txBody>
      </p:sp>
      <p:sp>
        <p:nvSpPr>
          <p:cNvPr id="3" name="bullet-0">
            <a:extLst>
              <a:ext uri="{FF2B5EF4-FFF2-40B4-BE49-F238E27FC236}">
                <a16:creationId xmlns:a16="http://schemas.microsoft.com/office/drawing/2014/main" id="{5575942E-DAFD-44EA-B9BE-7A1E80095979}"/>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Home readings can support clinical review</a:t>
            </a:r>
          </a:p>
        </p:txBody>
      </p:sp>
      <p:sp>
        <p:nvSpPr>
          <p:cNvPr id="4" name="bullet-1">
            <a:extLst>
              <a:ext uri="{FF2B5EF4-FFF2-40B4-BE49-F238E27FC236}">
                <a16:creationId xmlns:a16="http://schemas.microsoft.com/office/drawing/2014/main" id="{E7443EAC-26C1-4D4E-B703-A04B4CAB872E}"/>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Staff need clear escalation arrangements</a:t>
            </a:r>
          </a:p>
        </p:txBody>
      </p:sp>
      <p:sp>
        <p:nvSpPr>
          <p:cNvPr id="5" name="bullet-2">
            <a:extLst>
              <a:ext uri="{FF2B5EF4-FFF2-40B4-BE49-F238E27FC236}">
                <a16:creationId xmlns:a16="http://schemas.microsoft.com/office/drawing/2014/main" id="{8C49896F-7737-42BC-81A5-CD314B94A770}"/>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Access requires suitable support and equipment</a:t>
            </a:r>
          </a:p>
        </p:txBody>
      </p:sp>
      <p:sp>
        <p:nvSpPr>
          <p:cNvPr id="6" name="bullet-3">
            <a:extLst>
              <a:ext uri="{FF2B5EF4-FFF2-40B4-BE49-F238E27FC236}">
                <a16:creationId xmlns:a16="http://schemas.microsoft.com/office/drawing/2014/main" id="{F4E9C94D-B40E-42F3-B9F4-E495569CECB5}"/>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Monitoring cannot cover every care need</a:t>
            </a:r>
          </a:p>
        </p:txBody>
      </p:sp>
      <p:sp>
        <p:nvSpPr>
          <p:cNvPr id="7" name="focus">
            <a:extLst>
              <a:ext uri="{FF2B5EF4-FFF2-40B4-BE49-F238E27FC236}">
                <a16:creationId xmlns:a16="http://schemas.microsoft.com/office/drawing/2014/main" id="{DCA95802-48AB-4900-B0A8-76E8CCB36053}"/>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Digital access requires practical support</a:t>
            </a:r>
          </a:p>
        </p:txBody>
      </p:sp>
      <p:sp>
        <p:nvSpPr>
          <p:cNvPr id="8" name="citation">
            <a:extLst>
              <a:ext uri="{FF2B5EF4-FFF2-40B4-BE49-F238E27FC236}">
                <a16:creationId xmlns:a16="http://schemas.microsoft.com/office/drawing/2014/main" id="{19E1EEAA-E85C-40FB-9E47-04FBB8E9B3E1}"/>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DHSC (2025); NICE (2025); WHO (2021)</a:t>
            </a:r>
          </a:p>
        </p:txBody>
      </p:sp>
    </p:spTree>
    <p:extLst>
      <p:ext uri="{BB962C8B-B14F-4D97-AF65-F5344CB8AC3E}">
        <p14:creationId xmlns:p14="http://schemas.microsoft.com/office/powerpoint/2010/main" val="1506949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10" name="slide-title">
            <a:extLst>
              <a:ext uri="{FF2B5EF4-FFF2-40B4-BE49-F238E27FC236}">
                <a16:creationId xmlns:a16="http://schemas.microsoft.com/office/drawing/2014/main" id="{8D585E20-9136-4F6F-8FE5-5C7262537FBD}"/>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Case study: the WHELD trial</a:t>
            </a:r>
          </a:p>
        </p:txBody>
      </p:sp>
      <p:sp>
        <p:nvSpPr>
          <p:cNvPr id="2" name="number">
            <a:extLst>
              <a:ext uri="{FF2B5EF4-FFF2-40B4-BE49-F238E27FC236}">
                <a16:creationId xmlns:a16="http://schemas.microsoft.com/office/drawing/2014/main" id="{BA2A3E94-11F7-4E5A-B560-A3408AA34F0B}"/>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13</a:t>
            </a:r>
          </a:p>
        </p:txBody>
      </p:sp>
      <p:sp>
        <p:nvSpPr>
          <p:cNvPr id="3" name="bullet-0">
            <a:extLst>
              <a:ext uri="{FF2B5EF4-FFF2-40B4-BE49-F238E27FC236}">
                <a16:creationId xmlns:a16="http://schemas.microsoft.com/office/drawing/2014/main" id="{44489154-8BE8-4D2F-8FB1-DA82B3FF2295}"/>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69 UK nursing homes</a:t>
            </a:r>
          </a:p>
        </p:txBody>
      </p:sp>
      <p:sp>
        <p:nvSpPr>
          <p:cNvPr id="4" name="bullet-1">
            <a:extLst>
              <a:ext uri="{FF2B5EF4-FFF2-40B4-BE49-F238E27FC236}">
                <a16:creationId xmlns:a16="http://schemas.microsoft.com/office/drawing/2014/main" id="{2117CC52-1429-4057-B0EB-7838C6296680}"/>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Training with personalised activities</a:t>
            </a:r>
          </a:p>
        </p:txBody>
      </p:sp>
      <p:sp>
        <p:nvSpPr>
          <p:cNvPr id="5" name="bullet-2">
            <a:extLst>
              <a:ext uri="{FF2B5EF4-FFF2-40B4-BE49-F238E27FC236}">
                <a16:creationId xmlns:a16="http://schemas.microsoft.com/office/drawing/2014/main" id="{C747C7FC-DECA-43A5-B7A8-F4DC69419E43}"/>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Quality of life and agitation improved</a:t>
            </a:r>
          </a:p>
        </p:txBody>
      </p:sp>
      <p:sp>
        <p:nvSpPr>
          <p:cNvPr id="6" name="bullet-3">
            <a:extLst>
              <a:ext uri="{FF2B5EF4-FFF2-40B4-BE49-F238E27FC236}">
                <a16:creationId xmlns:a16="http://schemas.microsoft.com/office/drawing/2014/main" id="{5D11ABE2-DBD3-4C33-B983-9F40264132E2}"/>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Benefits require support for staff</a:t>
            </a:r>
          </a:p>
        </p:txBody>
      </p:sp>
      <p:sp>
        <p:nvSpPr>
          <p:cNvPr id="7" name="key-number">
            <a:extLst>
              <a:ext uri="{FF2B5EF4-FFF2-40B4-BE49-F238E27FC236}">
                <a16:creationId xmlns:a16="http://schemas.microsoft.com/office/drawing/2014/main" id="{00CE2A79-C426-4806-8B49-B5E3E0529766}"/>
              </a:ext>
            </a:extLst>
          </p:cNvPr>
          <p:cNvSpPr>
            <a:spLocks noGrp="1"/>
          </p:cNvSpPr>
          <p:nvPr/>
        </p:nvSpPr>
        <p:spPr>
          <a:xfrm>
            <a:off x="8239125" y="2076450"/>
            <a:ext cx="3143250" cy="1428750"/>
          </a:xfrm>
          <a:prstGeom prst="rect">
            <a:avLst/>
          </a:prstGeom>
          <a:noFill/>
          <a:ln w="0">
            <a:noFill/>
            <a:prstDash val="solid"/>
          </a:ln>
        </p:spPr>
        <p:txBody>
          <a:bodyPr/>
          <a:lstStyle>
            <a:defPPr>
              <a:defRPr sz="7500" b="1">
                <a:solidFill>
                  <a:srgbClr val="B0713F"/>
                </a:solidFill>
              </a:defRPr>
            </a:defPPr>
            <a:lvl1pPr>
              <a:defRPr sz="7500" b="1">
                <a:solidFill>
                  <a:srgbClr val="B0713F"/>
                </a:solidFill>
              </a:defRPr>
            </a:lvl1pPr>
            <a:lvl2pPr>
              <a:defRPr sz="7500" b="1">
                <a:solidFill>
                  <a:srgbClr val="B0713F"/>
                </a:solidFill>
              </a:defRPr>
            </a:lvl2pPr>
            <a:lvl3pPr>
              <a:defRPr sz="7500" b="1">
                <a:solidFill>
                  <a:srgbClr val="B0713F"/>
                </a:solidFill>
              </a:defRPr>
            </a:lvl3pPr>
            <a:lvl4pPr>
              <a:defRPr sz="7500" b="1">
                <a:solidFill>
                  <a:srgbClr val="B0713F"/>
                </a:solidFill>
              </a:defRPr>
            </a:lvl4pPr>
            <a:lvl5pPr>
              <a:defRPr sz="7500" b="1">
                <a:solidFill>
                  <a:srgbClr val="B0713F"/>
                </a:solidFill>
              </a:defRPr>
            </a:lvl5pPr>
            <a:lvl6pPr>
              <a:defRPr sz="7500" b="1">
                <a:solidFill>
                  <a:srgbClr val="B0713F"/>
                </a:solidFill>
              </a:defRPr>
            </a:lvl6pPr>
            <a:lvl7pPr>
              <a:defRPr sz="7500" b="1">
                <a:solidFill>
                  <a:srgbClr val="B0713F"/>
                </a:solidFill>
              </a:defRPr>
            </a:lvl7pPr>
            <a:lvl8pPr>
              <a:defRPr sz="7500" b="1">
                <a:solidFill>
                  <a:srgbClr val="B0713F"/>
                </a:solidFill>
              </a:defRPr>
            </a:lvl8pPr>
            <a:lvl9pPr>
              <a:defRPr sz="7500" b="1">
                <a:solidFill>
                  <a:srgbClr val="B0713F"/>
                </a:solidFill>
              </a:defRPr>
            </a:lvl9pPr>
          </a:lstStyle>
          <a:p>
            <a:pPr>
              <a:defRPr sz="7500" b="1">
                <a:solidFill>
                  <a:srgbClr val="B0713F"/>
                </a:solidFill>
              </a:defRPr>
            </a:pPr>
            <a:r>
              <a:rPr sz="7500" b="0">
                <a:solidFill>
                  <a:srgbClr val="B0713F"/>
                </a:solidFill>
              </a:rPr>
              <a:t>69</a:t>
            </a:r>
          </a:p>
        </p:txBody>
      </p:sp>
      <p:sp>
        <p:nvSpPr>
          <p:cNvPr id="8" name="focus">
            <a:extLst>
              <a:ext uri="{FF2B5EF4-FFF2-40B4-BE49-F238E27FC236}">
                <a16:creationId xmlns:a16="http://schemas.microsoft.com/office/drawing/2014/main" id="{331AA8D1-4A81-4CCB-BAE2-B5E4E5A10BE3}"/>
              </a:ext>
            </a:extLst>
          </p:cNvPr>
          <p:cNvSpPr>
            <a:spLocks noGrp="1"/>
          </p:cNvSpPr>
          <p:nvPr/>
        </p:nvSpPr>
        <p:spPr>
          <a:xfrm>
            <a:off x="8239125" y="3810000"/>
            <a:ext cx="3095625" cy="1428750"/>
          </a:xfrm>
          <a:prstGeom prst="rect">
            <a:avLst/>
          </a:prstGeom>
          <a:noFill/>
          <a:ln w="0">
            <a:noFill/>
            <a:prstDash val="solid"/>
          </a:ln>
        </p:spPr>
        <p:txBody>
          <a:bodyPr/>
          <a:lstStyle>
            <a:defPPr>
              <a:defRPr sz="1875" b="1">
                <a:solidFill>
                  <a:srgbClr val="173F45"/>
                </a:solidFill>
              </a:defRPr>
            </a:defPPr>
            <a:lvl1pPr>
              <a:defRPr sz="1875" b="1">
                <a:solidFill>
                  <a:srgbClr val="173F45"/>
                </a:solidFill>
              </a:defRPr>
            </a:lvl1pPr>
            <a:lvl2pPr>
              <a:defRPr sz="1875" b="1">
                <a:solidFill>
                  <a:srgbClr val="173F45"/>
                </a:solidFill>
              </a:defRPr>
            </a:lvl2pPr>
            <a:lvl3pPr>
              <a:defRPr sz="1875" b="1">
                <a:solidFill>
                  <a:srgbClr val="173F45"/>
                </a:solidFill>
              </a:defRPr>
            </a:lvl3pPr>
            <a:lvl4pPr>
              <a:defRPr sz="1875" b="1">
                <a:solidFill>
                  <a:srgbClr val="173F45"/>
                </a:solidFill>
              </a:defRPr>
            </a:lvl4pPr>
            <a:lvl5pPr>
              <a:defRPr sz="1875" b="1">
                <a:solidFill>
                  <a:srgbClr val="173F45"/>
                </a:solidFill>
              </a:defRPr>
            </a:lvl5pPr>
            <a:lvl6pPr>
              <a:defRPr sz="1875" b="1">
                <a:solidFill>
                  <a:srgbClr val="173F45"/>
                </a:solidFill>
              </a:defRPr>
            </a:lvl6pPr>
            <a:lvl7pPr>
              <a:defRPr sz="1875" b="1">
                <a:solidFill>
                  <a:srgbClr val="173F45"/>
                </a:solidFill>
              </a:defRPr>
            </a:lvl7pPr>
            <a:lvl8pPr>
              <a:defRPr sz="1875" b="1">
                <a:solidFill>
                  <a:srgbClr val="173F45"/>
                </a:solidFill>
              </a:defRPr>
            </a:lvl8pPr>
            <a:lvl9pPr>
              <a:defRPr sz="1875" b="1">
                <a:solidFill>
                  <a:srgbClr val="173F45"/>
                </a:solidFill>
              </a:defRPr>
            </a:lvl9pPr>
          </a:lstStyle>
          <a:p>
            <a:pPr>
              <a:defRPr sz="1875" b="1">
                <a:solidFill>
                  <a:srgbClr val="173F45"/>
                </a:solidFill>
              </a:defRPr>
            </a:pPr>
            <a:r>
              <a:rPr sz="1875" b="0">
                <a:solidFill>
                  <a:srgbClr val="173F45"/>
                </a:solidFill>
              </a:rPr>
              <a:t>UK nursing homes</a:t>
            </a:r>
          </a:p>
          <a:p>
            <a:pPr>
              <a:defRPr sz="1875" b="1">
                <a:solidFill>
                  <a:srgbClr val="173F45"/>
                </a:solidFill>
              </a:defRPr>
            </a:pPr>
            <a:r>
              <a:rPr sz="1875" b="0">
                <a:solidFill>
                  <a:srgbClr val="173F45"/>
                </a:solidFill>
              </a:rPr>
              <a:t>847 residents with dementia</a:t>
            </a:r>
          </a:p>
        </p:txBody>
      </p:sp>
      <p:sp>
        <p:nvSpPr>
          <p:cNvPr id="9" name="citation">
            <a:extLst>
              <a:ext uri="{FF2B5EF4-FFF2-40B4-BE49-F238E27FC236}">
                <a16:creationId xmlns:a16="http://schemas.microsoft.com/office/drawing/2014/main" id="{688FA651-3DAF-4566-A91E-E01BA02D71DE}"/>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Ballard et al. (2018)</a:t>
            </a:r>
          </a:p>
        </p:txBody>
      </p:sp>
      <p:pic>
        <p:nvPicPr>
          <p:cNvPr id="12" name="Picture 11" descr="A close-up of a document&#10;&#10;AI-generated content may be incorrect.">
            <a:extLst>
              <a:ext uri="{FF2B5EF4-FFF2-40B4-BE49-F238E27FC236}">
                <a16:creationId xmlns:a16="http://schemas.microsoft.com/office/drawing/2014/main" id="{A4ECCEDA-9A81-75E3-39EF-502E7F4F63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1455" y="162906"/>
            <a:ext cx="2560320" cy="2035534"/>
          </a:xfrm>
          <a:prstGeom prst="rect">
            <a:avLst/>
          </a:prstGeom>
        </p:spPr>
      </p:pic>
      <p:pic>
        <p:nvPicPr>
          <p:cNvPr id="11" name="Audio Recording 25 Oct 2026 at 6:57:08 PM">
            <a:hlinkClick r:id="" action="ppaction://media"/>
            <a:extLst>
              <a:ext uri="{FF2B5EF4-FFF2-40B4-BE49-F238E27FC236}">
                <a16:creationId xmlns:a16="http://schemas.microsoft.com/office/drawing/2014/main" id="{1CF8CC45-4A20-6166-CB67-67DF029EDB3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344383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80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267EDA79-9453-4DBA-810E-094751B43AAE}"/>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Applied example: choosing support at home</a:t>
            </a:r>
          </a:p>
        </p:txBody>
      </p:sp>
      <p:sp>
        <p:nvSpPr>
          <p:cNvPr id="2" name="number">
            <a:extLst>
              <a:ext uri="{FF2B5EF4-FFF2-40B4-BE49-F238E27FC236}">
                <a16:creationId xmlns:a16="http://schemas.microsoft.com/office/drawing/2014/main" id="{1CB30170-B013-4074-B913-DFE591BBBB46}"/>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14</a:t>
            </a:r>
          </a:p>
        </p:txBody>
      </p:sp>
      <p:sp>
        <p:nvSpPr>
          <p:cNvPr id="3" name="bullet-0">
            <a:extLst>
              <a:ext uri="{FF2B5EF4-FFF2-40B4-BE49-F238E27FC236}">
                <a16:creationId xmlns:a16="http://schemas.microsoft.com/office/drawing/2014/main" id="{9350B825-3E6A-46F9-B112-9B02CED2DBA0}"/>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Fictional example: an older person after a fall</a:t>
            </a:r>
          </a:p>
        </p:txBody>
      </p:sp>
      <p:sp>
        <p:nvSpPr>
          <p:cNvPr id="4" name="bullet-1">
            <a:extLst>
              <a:ext uri="{FF2B5EF4-FFF2-40B4-BE49-F238E27FC236}">
                <a16:creationId xmlns:a16="http://schemas.microsoft.com/office/drawing/2014/main" id="{67BFCD70-8656-40D5-849F-5F9219528E88}"/>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Explore goals, housing and carer capacity</a:t>
            </a:r>
          </a:p>
        </p:txBody>
      </p:sp>
      <p:sp>
        <p:nvSpPr>
          <p:cNvPr id="5" name="bullet-2">
            <a:extLst>
              <a:ext uri="{FF2B5EF4-FFF2-40B4-BE49-F238E27FC236}">
                <a16:creationId xmlns:a16="http://schemas.microsoft.com/office/drawing/2014/main" id="{BE047C96-4DF5-445E-B15E-C9B35997797D}"/>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Agree visits and optional telecare</a:t>
            </a:r>
          </a:p>
        </p:txBody>
      </p:sp>
      <p:sp>
        <p:nvSpPr>
          <p:cNvPr id="6" name="bullet-3">
            <a:extLst>
              <a:ext uri="{FF2B5EF4-FFF2-40B4-BE49-F238E27FC236}">
                <a16:creationId xmlns:a16="http://schemas.microsoft.com/office/drawing/2014/main" id="{6FBF3733-DBAC-4109-9066-25EA41005F6F}"/>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Review confidence, choice and unmet need</a:t>
            </a:r>
          </a:p>
        </p:txBody>
      </p:sp>
      <p:sp>
        <p:nvSpPr>
          <p:cNvPr id="7" name="focus">
            <a:extLst>
              <a:ext uri="{FF2B5EF4-FFF2-40B4-BE49-F238E27FC236}">
                <a16:creationId xmlns:a16="http://schemas.microsoft.com/office/drawing/2014/main" id="{4C0E606F-EA39-4B86-83A6-AB41FE25409E}"/>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Applied example, not a reported patient</a:t>
            </a:r>
          </a:p>
        </p:txBody>
      </p:sp>
      <p:sp>
        <p:nvSpPr>
          <p:cNvPr id="8" name="citation">
            <a:extLst>
              <a:ext uri="{FF2B5EF4-FFF2-40B4-BE49-F238E27FC236}">
                <a16:creationId xmlns:a16="http://schemas.microsoft.com/office/drawing/2014/main" id="{09929E5F-2F38-434C-8A0A-093836E16760}"/>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NICE; Mental Capacity Act 2005</a:t>
            </a:r>
          </a:p>
        </p:txBody>
      </p:sp>
      <p:pic>
        <p:nvPicPr>
          <p:cNvPr id="11" name="Picture 10" descr="A diagram of older person&#10;&#10;AI-generated content may be incorrect.">
            <a:extLst>
              <a:ext uri="{FF2B5EF4-FFF2-40B4-BE49-F238E27FC236}">
                <a16:creationId xmlns:a16="http://schemas.microsoft.com/office/drawing/2014/main" id="{E9331106-72F4-98D1-8A7C-3DC2761C59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9440" y="1062602"/>
            <a:ext cx="5242560" cy="3447486"/>
          </a:xfrm>
          <a:prstGeom prst="rect">
            <a:avLst/>
          </a:prstGeom>
        </p:spPr>
      </p:pic>
      <p:pic>
        <p:nvPicPr>
          <p:cNvPr id="13" name="Picture 12" descr="A person and person sitting at a table&#10;&#10;AI-generated content may be incorrect.">
            <a:extLst>
              <a:ext uri="{FF2B5EF4-FFF2-40B4-BE49-F238E27FC236}">
                <a16:creationId xmlns:a16="http://schemas.microsoft.com/office/drawing/2014/main" id="{36D0C9FC-F852-FC44-D2DF-D59DAA08C4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2946" y="4648200"/>
            <a:ext cx="3968404" cy="2164584"/>
          </a:xfrm>
          <a:prstGeom prst="rect">
            <a:avLst/>
          </a:prstGeom>
        </p:spPr>
      </p:pic>
      <p:pic>
        <p:nvPicPr>
          <p:cNvPr id="10" name="Audio Recording 25 Oct 2026 at 6:56:31 PM">
            <a:hlinkClick r:id="" action="ppaction://media"/>
            <a:extLst>
              <a:ext uri="{FF2B5EF4-FFF2-40B4-BE49-F238E27FC236}">
                <a16:creationId xmlns:a16="http://schemas.microsoft.com/office/drawing/2014/main" id="{24E50B13-FDC4-EC51-BEE9-C72581668FA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39853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2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A30EB52F-2930-4922-8D7E-2DE1926B82F0}"/>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Recommendations and barriers</a:t>
            </a:r>
          </a:p>
        </p:txBody>
      </p:sp>
      <p:sp>
        <p:nvSpPr>
          <p:cNvPr id="2" name="number">
            <a:extLst>
              <a:ext uri="{FF2B5EF4-FFF2-40B4-BE49-F238E27FC236}">
                <a16:creationId xmlns:a16="http://schemas.microsoft.com/office/drawing/2014/main" id="{3AB4F25C-7EC6-45E6-BF31-C85977560512}"/>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15</a:t>
            </a:r>
          </a:p>
        </p:txBody>
      </p:sp>
      <p:sp>
        <p:nvSpPr>
          <p:cNvPr id="3" name="bullet-0">
            <a:extLst>
              <a:ext uri="{FF2B5EF4-FFF2-40B4-BE49-F238E27FC236}">
                <a16:creationId xmlns:a16="http://schemas.microsoft.com/office/drawing/2014/main" id="{0B3133A7-AAB4-4D73-B98B-ABA3860361ED}"/>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Fund continuity and adequate care time</a:t>
            </a:r>
          </a:p>
        </p:txBody>
      </p:sp>
      <p:sp>
        <p:nvSpPr>
          <p:cNvPr id="4" name="bullet-1">
            <a:extLst>
              <a:ext uri="{FF2B5EF4-FFF2-40B4-BE49-F238E27FC236}">
                <a16:creationId xmlns:a16="http://schemas.microsoft.com/office/drawing/2014/main" id="{671BB768-9CB2-4D9B-8644-CC8005ADEAC5}"/>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Include older people in service decisions</a:t>
            </a:r>
          </a:p>
        </p:txBody>
      </p:sp>
      <p:sp>
        <p:nvSpPr>
          <p:cNvPr id="5" name="bullet-2">
            <a:extLst>
              <a:ext uri="{FF2B5EF4-FFF2-40B4-BE49-F238E27FC236}">
                <a16:creationId xmlns:a16="http://schemas.microsoft.com/office/drawing/2014/main" id="{5E9983E1-661D-48D7-BA6B-2B29D466FACE}"/>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Offer supported digital and offline access</a:t>
            </a:r>
          </a:p>
        </p:txBody>
      </p:sp>
      <p:sp>
        <p:nvSpPr>
          <p:cNvPr id="6" name="bullet-3">
            <a:extLst>
              <a:ext uri="{FF2B5EF4-FFF2-40B4-BE49-F238E27FC236}">
                <a16:creationId xmlns:a16="http://schemas.microsoft.com/office/drawing/2014/main" id="{3D08C5BA-9195-45E7-9E32-4EBB3D5C3232}"/>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173F45"/>
                </a:solidFill>
              </a:defRPr>
            </a:defPPr>
            <a:lvl1pPr>
              <a:defRPr sz="2175" b="0">
                <a:solidFill>
                  <a:srgbClr val="173F45"/>
                </a:solidFill>
              </a:defRPr>
            </a:lvl1pPr>
            <a:lvl2pPr>
              <a:defRPr sz="2175" b="0">
                <a:solidFill>
                  <a:srgbClr val="173F45"/>
                </a:solidFill>
              </a:defRPr>
            </a:lvl2pPr>
            <a:lvl3pPr>
              <a:defRPr sz="2175" b="0">
                <a:solidFill>
                  <a:srgbClr val="173F45"/>
                </a:solidFill>
              </a:defRPr>
            </a:lvl3pPr>
            <a:lvl4pPr>
              <a:defRPr sz="2175" b="0">
                <a:solidFill>
                  <a:srgbClr val="173F45"/>
                </a:solidFill>
              </a:defRPr>
            </a:lvl4pPr>
            <a:lvl5pPr>
              <a:defRPr sz="2175" b="0">
                <a:solidFill>
                  <a:srgbClr val="173F45"/>
                </a:solidFill>
              </a:defRPr>
            </a:lvl5pPr>
            <a:lvl6pPr>
              <a:defRPr sz="2175" b="0">
                <a:solidFill>
                  <a:srgbClr val="173F45"/>
                </a:solidFill>
              </a:defRPr>
            </a:lvl6pPr>
            <a:lvl7pPr>
              <a:defRPr sz="2175" b="0">
                <a:solidFill>
                  <a:srgbClr val="173F45"/>
                </a:solidFill>
              </a:defRPr>
            </a:lvl7pPr>
            <a:lvl8pPr>
              <a:defRPr sz="2175" b="0">
                <a:solidFill>
                  <a:srgbClr val="173F45"/>
                </a:solidFill>
              </a:defRPr>
            </a:lvl8pPr>
            <a:lvl9pPr>
              <a:defRPr sz="2175" b="0">
                <a:solidFill>
                  <a:srgbClr val="173F45"/>
                </a:solidFill>
              </a:defRPr>
            </a:lvl9pPr>
          </a:lstStyle>
          <a:p>
            <a:pPr>
              <a:defRPr sz="2175" b="0">
                <a:solidFill>
                  <a:srgbClr val="173F45"/>
                </a:solidFill>
              </a:defRPr>
            </a:pPr>
            <a:r>
              <a:rPr sz="2175" b="0">
                <a:solidFill>
                  <a:srgbClr val="173F45"/>
                </a:solidFill>
              </a:rPr>
              <a:t>• Evaluate outcomes before wider expansion</a:t>
            </a:r>
          </a:p>
        </p:txBody>
      </p:sp>
      <p:sp>
        <p:nvSpPr>
          <p:cNvPr id="7" name="focus">
            <a:extLst>
              <a:ext uri="{FF2B5EF4-FFF2-40B4-BE49-F238E27FC236}">
                <a16:creationId xmlns:a16="http://schemas.microsoft.com/office/drawing/2014/main" id="{772A5222-2A44-47A3-BD1C-E1E947E95FF5}"/>
              </a:ext>
            </a:extLst>
          </p:cNvPr>
          <p:cNvSpPr>
            <a:spLocks noGrp="1"/>
          </p:cNvSpPr>
          <p:nvPr/>
        </p:nvSpPr>
        <p:spPr>
          <a:xfrm>
            <a:off x="8334375" y="2190750"/>
            <a:ext cx="3095625" cy="2571750"/>
          </a:xfrm>
          <a:prstGeom prst="rect">
            <a:avLst/>
          </a:prstGeom>
          <a:noFill/>
          <a:ln w="0">
            <a:noFill/>
            <a:prstDash val="solid"/>
          </a:ln>
        </p:spPr>
        <p:txBody>
          <a:bodyPr/>
          <a:lstStyle>
            <a:defPPr>
              <a:defRPr sz="3000" b="1">
                <a:solidFill>
                  <a:srgbClr val="A6653C"/>
                </a:solidFill>
              </a:defRPr>
            </a:defPPr>
            <a:lvl1pPr>
              <a:defRPr sz="3000" b="1">
                <a:solidFill>
                  <a:srgbClr val="A6653C"/>
                </a:solidFill>
              </a:defRPr>
            </a:lvl1pPr>
            <a:lvl2pPr>
              <a:defRPr sz="3000" b="1">
                <a:solidFill>
                  <a:srgbClr val="A6653C"/>
                </a:solidFill>
              </a:defRPr>
            </a:lvl2pPr>
            <a:lvl3pPr>
              <a:defRPr sz="3000" b="1">
                <a:solidFill>
                  <a:srgbClr val="A6653C"/>
                </a:solidFill>
              </a:defRPr>
            </a:lvl3pPr>
            <a:lvl4pPr>
              <a:defRPr sz="3000" b="1">
                <a:solidFill>
                  <a:srgbClr val="A6653C"/>
                </a:solidFill>
              </a:defRPr>
            </a:lvl4pPr>
            <a:lvl5pPr>
              <a:defRPr sz="3000" b="1">
                <a:solidFill>
                  <a:srgbClr val="A6653C"/>
                </a:solidFill>
              </a:defRPr>
            </a:lvl5pPr>
            <a:lvl6pPr>
              <a:defRPr sz="3000" b="1">
                <a:solidFill>
                  <a:srgbClr val="A6653C"/>
                </a:solidFill>
              </a:defRPr>
            </a:lvl6pPr>
            <a:lvl7pPr>
              <a:defRPr sz="3000" b="1">
                <a:solidFill>
                  <a:srgbClr val="A6653C"/>
                </a:solidFill>
              </a:defRPr>
            </a:lvl7pPr>
            <a:lvl8pPr>
              <a:defRPr sz="3000" b="1">
                <a:solidFill>
                  <a:srgbClr val="A6653C"/>
                </a:solidFill>
              </a:defRPr>
            </a:lvl8pPr>
            <a:lvl9pPr>
              <a:defRPr sz="3000" b="1">
                <a:solidFill>
                  <a:srgbClr val="A6653C"/>
                </a:solidFill>
              </a:defRPr>
            </a:lvl9pPr>
          </a:lstStyle>
          <a:p>
            <a:pPr>
              <a:defRPr sz="3000" b="1">
                <a:solidFill>
                  <a:srgbClr val="A6653C"/>
                </a:solidFill>
              </a:defRPr>
            </a:pPr>
            <a:r>
              <a:rPr sz="3000" b="0">
                <a:solidFill>
                  <a:srgbClr val="A6653C"/>
                </a:solidFill>
              </a:rPr>
              <a:t>Improvement needs resources and evaluation</a:t>
            </a:r>
          </a:p>
        </p:txBody>
      </p:sp>
      <p:sp>
        <p:nvSpPr>
          <p:cNvPr id="8" name="citation">
            <a:extLst>
              <a:ext uri="{FF2B5EF4-FFF2-40B4-BE49-F238E27FC236}">
                <a16:creationId xmlns:a16="http://schemas.microsoft.com/office/drawing/2014/main" id="{37F9B1FA-C5B5-451F-8D95-F97EA32A8385}"/>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55716D"/>
                </a:solidFill>
              </a:defRPr>
            </a:defPPr>
            <a:lvl1pPr>
              <a:defRPr sz="1275" b="0">
                <a:solidFill>
                  <a:srgbClr val="55716D"/>
                </a:solidFill>
              </a:defRPr>
            </a:lvl1pPr>
            <a:lvl2pPr>
              <a:defRPr sz="1275" b="0">
                <a:solidFill>
                  <a:srgbClr val="55716D"/>
                </a:solidFill>
              </a:defRPr>
            </a:lvl2pPr>
            <a:lvl3pPr>
              <a:defRPr sz="1275" b="0">
                <a:solidFill>
                  <a:srgbClr val="55716D"/>
                </a:solidFill>
              </a:defRPr>
            </a:lvl3pPr>
            <a:lvl4pPr>
              <a:defRPr sz="1275" b="0">
                <a:solidFill>
                  <a:srgbClr val="55716D"/>
                </a:solidFill>
              </a:defRPr>
            </a:lvl4pPr>
            <a:lvl5pPr>
              <a:defRPr sz="1275" b="0">
                <a:solidFill>
                  <a:srgbClr val="55716D"/>
                </a:solidFill>
              </a:defRPr>
            </a:lvl5pPr>
            <a:lvl6pPr>
              <a:defRPr sz="1275" b="0">
                <a:solidFill>
                  <a:srgbClr val="55716D"/>
                </a:solidFill>
              </a:defRPr>
            </a:lvl6pPr>
            <a:lvl7pPr>
              <a:defRPr sz="1275" b="0">
                <a:solidFill>
                  <a:srgbClr val="55716D"/>
                </a:solidFill>
              </a:defRPr>
            </a:lvl7pPr>
            <a:lvl8pPr>
              <a:defRPr sz="1275" b="0">
                <a:solidFill>
                  <a:srgbClr val="55716D"/>
                </a:solidFill>
              </a:defRPr>
            </a:lvl8pPr>
            <a:lvl9pPr>
              <a:defRPr sz="1275" b="0">
                <a:solidFill>
                  <a:srgbClr val="55716D"/>
                </a:solidFill>
              </a:defRPr>
            </a:lvl9pPr>
          </a:lstStyle>
          <a:p>
            <a:pPr>
              <a:defRPr sz="1275" b="0">
                <a:solidFill>
                  <a:srgbClr val="55716D"/>
                </a:solidFill>
              </a:defRPr>
            </a:pPr>
            <a:r>
              <a:rPr sz="1275" b="0">
                <a:solidFill>
                  <a:srgbClr val="55716D"/>
                </a:solidFill>
              </a:rPr>
              <a:t>NICE; Ballard et al. (2018); Steventon et al. (2013)</a:t>
            </a:r>
          </a:p>
        </p:txBody>
      </p:sp>
      <p:pic>
        <p:nvPicPr>
          <p:cNvPr id="11" name="Picture 10" descr="A sign with a path and mountains in the background&#10;&#10;AI-generated content may be incorrect.">
            <a:extLst>
              <a:ext uri="{FF2B5EF4-FFF2-40B4-BE49-F238E27FC236}">
                <a16:creationId xmlns:a16="http://schemas.microsoft.com/office/drawing/2014/main" id="{B630F8EF-97A6-061A-EBCC-4A4D7C5503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9811" y="1241084"/>
            <a:ext cx="5202497" cy="3702391"/>
          </a:xfrm>
          <a:prstGeom prst="rect">
            <a:avLst/>
          </a:prstGeom>
        </p:spPr>
      </p:pic>
      <p:pic>
        <p:nvPicPr>
          <p:cNvPr id="10" name="Audio Recording 25 Oct 2026 at 6:56:03 PM">
            <a:hlinkClick r:id="" action="ppaction://media"/>
            <a:extLst>
              <a:ext uri="{FF2B5EF4-FFF2-40B4-BE49-F238E27FC236}">
                <a16:creationId xmlns:a16="http://schemas.microsoft.com/office/drawing/2014/main" id="{09D3312F-3144-0B71-634C-EB7AD8CE35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4865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8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73F45"/>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E9C853C5-E6F1-4276-A41D-3259FEDF6669}"/>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FFFFFF"/>
                </a:solidFill>
              </a:defRPr>
            </a:defPPr>
            <a:lvl1pPr>
              <a:defRPr sz="3150" b="1">
                <a:solidFill>
                  <a:srgbClr val="FFFFFF"/>
                </a:solidFill>
              </a:defRPr>
            </a:lvl1pPr>
            <a:lvl2pPr>
              <a:defRPr sz="3150" b="1">
                <a:solidFill>
                  <a:srgbClr val="FFFFFF"/>
                </a:solidFill>
              </a:defRPr>
            </a:lvl2pPr>
            <a:lvl3pPr>
              <a:defRPr sz="3150" b="1">
                <a:solidFill>
                  <a:srgbClr val="FFFFFF"/>
                </a:solidFill>
              </a:defRPr>
            </a:lvl3pPr>
            <a:lvl4pPr>
              <a:defRPr sz="3150" b="1">
                <a:solidFill>
                  <a:srgbClr val="FFFFFF"/>
                </a:solidFill>
              </a:defRPr>
            </a:lvl4pPr>
            <a:lvl5pPr>
              <a:defRPr sz="3150" b="1">
                <a:solidFill>
                  <a:srgbClr val="FFFFFF"/>
                </a:solidFill>
              </a:defRPr>
            </a:lvl5pPr>
            <a:lvl6pPr>
              <a:defRPr sz="3150" b="1">
                <a:solidFill>
                  <a:srgbClr val="FFFFFF"/>
                </a:solidFill>
              </a:defRPr>
            </a:lvl6pPr>
            <a:lvl7pPr>
              <a:defRPr sz="3150" b="1">
                <a:solidFill>
                  <a:srgbClr val="FFFFFF"/>
                </a:solidFill>
              </a:defRPr>
            </a:lvl7pPr>
            <a:lvl8pPr>
              <a:defRPr sz="3150" b="1">
                <a:solidFill>
                  <a:srgbClr val="FFFFFF"/>
                </a:solidFill>
              </a:defRPr>
            </a:lvl8pPr>
            <a:lvl9pPr>
              <a:defRPr sz="3150" b="1">
                <a:solidFill>
                  <a:srgbClr val="FFFFFF"/>
                </a:solidFill>
              </a:defRPr>
            </a:lvl9pPr>
          </a:lstStyle>
          <a:p>
            <a:pPr>
              <a:defRPr sz="3150" b="1">
                <a:solidFill>
                  <a:srgbClr val="FFFFFF"/>
                </a:solidFill>
              </a:defRPr>
            </a:pPr>
            <a:r>
              <a:rPr sz="3150" b="1">
                <a:solidFill>
                  <a:srgbClr val="FFFFFF"/>
                </a:solidFill>
              </a:rPr>
              <a:t>Conclusion: judging care by lived outcomes</a:t>
            </a:r>
          </a:p>
        </p:txBody>
      </p:sp>
      <p:sp>
        <p:nvSpPr>
          <p:cNvPr id="2" name="number">
            <a:extLst>
              <a:ext uri="{FF2B5EF4-FFF2-40B4-BE49-F238E27FC236}">
                <a16:creationId xmlns:a16="http://schemas.microsoft.com/office/drawing/2014/main" id="{328C33C8-8040-4E69-AEE5-199C23B4A215}"/>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CCE1DD"/>
                </a:solidFill>
              </a:defRPr>
            </a:defPPr>
            <a:lvl1pPr>
              <a:defRPr sz="1350" b="0">
                <a:solidFill>
                  <a:srgbClr val="CCE1DD"/>
                </a:solidFill>
              </a:defRPr>
            </a:lvl1pPr>
            <a:lvl2pPr>
              <a:defRPr sz="1350" b="0">
                <a:solidFill>
                  <a:srgbClr val="CCE1DD"/>
                </a:solidFill>
              </a:defRPr>
            </a:lvl2pPr>
            <a:lvl3pPr>
              <a:defRPr sz="1350" b="0">
                <a:solidFill>
                  <a:srgbClr val="CCE1DD"/>
                </a:solidFill>
              </a:defRPr>
            </a:lvl3pPr>
            <a:lvl4pPr>
              <a:defRPr sz="1350" b="0">
                <a:solidFill>
                  <a:srgbClr val="CCE1DD"/>
                </a:solidFill>
              </a:defRPr>
            </a:lvl4pPr>
            <a:lvl5pPr>
              <a:defRPr sz="1350" b="0">
                <a:solidFill>
                  <a:srgbClr val="CCE1DD"/>
                </a:solidFill>
              </a:defRPr>
            </a:lvl5pPr>
            <a:lvl6pPr>
              <a:defRPr sz="1350" b="0">
                <a:solidFill>
                  <a:srgbClr val="CCE1DD"/>
                </a:solidFill>
              </a:defRPr>
            </a:lvl6pPr>
            <a:lvl7pPr>
              <a:defRPr sz="1350" b="0">
                <a:solidFill>
                  <a:srgbClr val="CCE1DD"/>
                </a:solidFill>
              </a:defRPr>
            </a:lvl7pPr>
            <a:lvl8pPr>
              <a:defRPr sz="1350" b="0">
                <a:solidFill>
                  <a:srgbClr val="CCE1DD"/>
                </a:solidFill>
              </a:defRPr>
            </a:lvl8pPr>
            <a:lvl9pPr>
              <a:defRPr sz="1350" b="0">
                <a:solidFill>
                  <a:srgbClr val="CCE1DD"/>
                </a:solidFill>
              </a:defRPr>
            </a:lvl9pPr>
          </a:lstStyle>
          <a:p>
            <a:pPr>
              <a:defRPr sz="1350" b="0">
                <a:solidFill>
                  <a:srgbClr val="CCE1DD"/>
                </a:solidFill>
              </a:defRPr>
            </a:pPr>
            <a:r>
              <a:rPr sz="1350" b="0">
                <a:solidFill>
                  <a:srgbClr val="CCE1DD"/>
                </a:solidFill>
              </a:rPr>
              <a:t>16</a:t>
            </a:r>
          </a:p>
        </p:txBody>
      </p:sp>
      <p:sp>
        <p:nvSpPr>
          <p:cNvPr id="3" name="bullet-0">
            <a:extLst>
              <a:ext uri="{FF2B5EF4-FFF2-40B4-BE49-F238E27FC236}">
                <a16:creationId xmlns:a16="http://schemas.microsoft.com/office/drawing/2014/main" id="{9885BAAA-F49C-4EA1-9B70-2EB2D21B43CE}"/>
              </a:ext>
            </a:extLst>
          </p:cNvPr>
          <p:cNvSpPr>
            <a:spLocks noGrp="1"/>
          </p:cNvSpPr>
          <p:nvPr/>
        </p:nvSpPr>
        <p:spPr>
          <a:xfrm>
            <a:off x="685800" y="1857375"/>
            <a:ext cx="6953250" cy="666750"/>
          </a:xfrm>
          <a:prstGeom prst="rect">
            <a:avLst/>
          </a:prstGeom>
          <a:noFill/>
          <a:ln w="0">
            <a:noFill/>
            <a:prstDash val="solid"/>
          </a:ln>
        </p:spPr>
        <p:txBody>
          <a:bodyPr/>
          <a:lstStyle>
            <a:defPPr>
              <a:defRPr sz="2175" b="0">
                <a:solidFill>
                  <a:srgbClr val="FFFFFF"/>
                </a:solidFill>
              </a:defRPr>
            </a:defPPr>
            <a:lvl1pPr>
              <a:defRPr sz="2175" b="0">
                <a:solidFill>
                  <a:srgbClr val="FFFFFF"/>
                </a:solidFill>
              </a:defRPr>
            </a:lvl1pPr>
            <a:lvl2pPr>
              <a:defRPr sz="2175" b="0">
                <a:solidFill>
                  <a:srgbClr val="FFFFFF"/>
                </a:solidFill>
              </a:defRPr>
            </a:lvl2pPr>
            <a:lvl3pPr>
              <a:defRPr sz="2175" b="0">
                <a:solidFill>
                  <a:srgbClr val="FFFFFF"/>
                </a:solidFill>
              </a:defRPr>
            </a:lvl3pPr>
            <a:lvl4pPr>
              <a:defRPr sz="2175" b="0">
                <a:solidFill>
                  <a:srgbClr val="FFFFFF"/>
                </a:solidFill>
              </a:defRPr>
            </a:lvl4pPr>
            <a:lvl5pPr>
              <a:defRPr sz="2175" b="0">
                <a:solidFill>
                  <a:srgbClr val="FFFFFF"/>
                </a:solidFill>
              </a:defRPr>
            </a:lvl5pPr>
            <a:lvl6pPr>
              <a:defRPr sz="2175" b="0">
                <a:solidFill>
                  <a:srgbClr val="FFFFFF"/>
                </a:solidFill>
              </a:defRPr>
            </a:lvl6pPr>
            <a:lvl7pPr>
              <a:defRPr sz="2175" b="0">
                <a:solidFill>
                  <a:srgbClr val="FFFFFF"/>
                </a:solidFill>
              </a:defRPr>
            </a:lvl7pPr>
            <a:lvl8pPr>
              <a:defRPr sz="2175" b="0">
                <a:solidFill>
                  <a:srgbClr val="FFFFFF"/>
                </a:solidFill>
              </a:defRPr>
            </a:lvl8pPr>
            <a:lvl9pPr>
              <a:defRPr sz="2175" b="0">
                <a:solidFill>
                  <a:srgbClr val="FFFFFF"/>
                </a:solidFill>
              </a:defRPr>
            </a:lvl9pPr>
          </a:lstStyle>
          <a:p>
            <a:pPr>
              <a:defRPr sz="2175" b="0">
                <a:solidFill>
                  <a:srgbClr val="FFFFFF"/>
                </a:solidFill>
              </a:defRPr>
            </a:pPr>
            <a:r>
              <a:rPr sz="2175" b="0">
                <a:solidFill>
                  <a:srgbClr val="FFFFFF"/>
                </a:solidFill>
              </a:rPr>
              <a:t>• Age alone cannot define support needs</a:t>
            </a:r>
          </a:p>
        </p:txBody>
      </p:sp>
      <p:sp>
        <p:nvSpPr>
          <p:cNvPr id="4" name="bullet-1">
            <a:extLst>
              <a:ext uri="{FF2B5EF4-FFF2-40B4-BE49-F238E27FC236}">
                <a16:creationId xmlns:a16="http://schemas.microsoft.com/office/drawing/2014/main" id="{CEED8788-8389-4625-A43E-30AAC5BAB4E9}"/>
              </a:ext>
            </a:extLst>
          </p:cNvPr>
          <p:cNvSpPr>
            <a:spLocks noGrp="1"/>
          </p:cNvSpPr>
          <p:nvPr/>
        </p:nvSpPr>
        <p:spPr>
          <a:xfrm>
            <a:off x="685800" y="2676525"/>
            <a:ext cx="6953250" cy="666750"/>
          </a:xfrm>
          <a:prstGeom prst="rect">
            <a:avLst/>
          </a:prstGeom>
          <a:noFill/>
          <a:ln w="0">
            <a:noFill/>
            <a:prstDash val="solid"/>
          </a:ln>
        </p:spPr>
        <p:txBody>
          <a:bodyPr/>
          <a:lstStyle>
            <a:defPPr>
              <a:defRPr sz="2175" b="0">
                <a:solidFill>
                  <a:srgbClr val="FFFFFF"/>
                </a:solidFill>
              </a:defRPr>
            </a:defPPr>
            <a:lvl1pPr>
              <a:defRPr sz="2175" b="0">
                <a:solidFill>
                  <a:srgbClr val="FFFFFF"/>
                </a:solidFill>
              </a:defRPr>
            </a:lvl1pPr>
            <a:lvl2pPr>
              <a:defRPr sz="2175" b="0">
                <a:solidFill>
                  <a:srgbClr val="FFFFFF"/>
                </a:solidFill>
              </a:defRPr>
            </a:lvl2pPr>
            <a:lvl3pPr>
              <a:defRPr sz="2175" b="0">
                <a:solidFill>
                  <a:srgbClr val="FFFFFF"/>
                </a:solidFill>
              </a:defRPr>
            </a:lvl3pPr>
            <a:lvl4pPr>
              <a:defRPr sz="2175" b="0">
                <a:solidFill>
                  <a:srgbClr val="FFFFFF"/>
                </a:solidFill>
              </a:defRPr>
            </a:lvl4pPr>
            <a:lvl5pPr>
              <a:defRPr sz="2175" b="0">
                <a:solidFill>
                  <a:srgbClr val="FFFFFF"/>
                </a:solidFill>
              </a:defRPr>
            </a:lvl5pPr>
            <a:lvl6pPr>
              <a:defRPr sz="2175" b="0">
                <a:solidFill>
                  <a:srgbClr val="FFFFFF"/>
                </a:solidFill>
              </a:defRPr>
            </a:lvl6pPr>
            <a:lvl7pPr>
              <a:defRPr sz="2175" b="0">
                <a:solidFill>
                  <a:srgbClr val="FFFFFF"/>
                </a:solidFill>
              </a:defRPr>
            </a:lvl7pPr>
            <a:lvl8pPr>
              <a:defRPr sz="2175" b="0">
                <a:solidFill>
                  <a:srgbClr val="FFFFFF"/>
                </a:solidFill>
              </a:defRPr>
            </a:lvl8pPr>
            <a:lvl9pPr>
              <a:defRPr sz="2175" b="0">
                <a:solidFill>
                  <a:srgbClr val="FFFFFF"/>
                </a:solidFill>
              </a:defRPr>
            </a:lvl9pPr>
          </a:lstStyle>
          <a:p>
            <a:pPr>
              <a:defRPr sz="2175" b="0">
                <a:solidFill>
                  <a:srgbClr val="FFFFFF"/>
                </a:solidFill>
              </a:defRPr>
            </a:pPr>
            <a:r>
              <a:rPr sz="2175" b="0">
                <a:solidFill>
                  <a:srgbClr val="FFFFFF"/>
                </a:solidFill>
              </a:rPr>
              <a:t>• Care setting must fit personal goals</a:t>
            </a:r>
          </a:p>
        </p:txBody>
      </p:sp>
      <p:sp>
        <p:nvSpPr>
          <p:cNvPr id="5" name="bullet-2">
            <a:extLst>
              <a:ext uri="{FF2B5EF4-FFF2-40B4-BE49-F238E27FC236}">
                <a16:creationId xmlns:a16="http://schemas.microsoft.com/office/drawing/2014/main" id="{BF29EA8A-A07B-43B1-917F-6CE87007B6B6}"/>
              </a:ext>
            </a:extLst>
          </p:cNvPr>
          <p:cNvSpPr>
            <a:spLocks noGrp="1"/>
          </p:cNvSpPr>
          <p:nvPr/>
        </p:nvSpPr>
        <p:spPr>
          <a:xfrm>
            <a:off x="685800" y="3495675"/>
            <a:ext cx="6953250" cy="666750"/>
          </a:xfrm>
          <a:prstGeom prst="rect">
            <a:avLst/>
          </a:prstGeom>
          <a:noFill/>
          <a:ln w="0">
            <a:noFill/>
            <a:prstDash val="solid"/>
          </a:ln>
        </p:spPr>
        <p:txBody>
          <a:bodyPr/>
          <a:lstStyle>
            <a:defPPr>
              <a:defRPr sz="2175" b="0">
                <a:solidFill>
                  <a:srgbClr val="FFFFFF"/>
                </a:solidFill>
              </a:defRPr>
            </a:defPPr>
            <a:lvl1pPr>
              <a:defRPr sz="2175" b="0">
                <a:solidFill>
                  <a:srgbClr val="FFFFFF"/>
                </a:solidFill>
              </a:defRPr>
            </a:lvl1pPr>
            <a:lvl2pPr>
              <a:defRPr sz="2175" b="0">
                <a:solidFill>
                  <a:srgbClr val="FFFFFF"/>
                </a:solidFill>
              </a:defRPr>
            </a:lvl2pPr>
            <a:lvl3pPr>
              <a:defRPr sz="2175" b="0">
                <a:solidFill>
                  <a:srgbClr val="FFFFFF"/>
                </a:solidFill>
              </a:defRPr>
            </a:lvl3pPr>
            <a:lvl4pPr>
              <a:defRPr sz="2175" b="0">
                <a:solidFill>
                  <a:srgbClr val="FFFFFF"/>
                </a:solidFill>
              </a:defRPr>
            </a:lvl4pPr>
            <a:lvl5pPr>
              <a:defRPr sz="2175" b="0">
                <a:solidFill>
                  <a:srgbClr val="FFFFFF"/>
                </a:solidFill>
              </a:defRPr>
            </a:lvl5pPr>
            <a:lvl6pPr>
              <a:defRPr sz="2175" b="0">
                <a:solidFill>
                  <a:srgbClr val="FFFFFF"/>
                </a:solidFill>
              </a:defRPr>
            </a:lvl6pPr>
            <a:lvl7pPr>
              <a:defRPr sz="2175" b="0">
                <a:solidFill>
                  <a:srgbClr val="FFFFFF"/>
                </a:solidFill>
              </a:defRPr>
            </a:lvl7pPr>
            <a:lvl8pPr>
              <a:defRPr sz="2175" b="0">
                <a:solidFill>
                  <a:srgbClr val="FFFFFF"/>
                </a:solidFill>
              </a:defRPr>
            </a:lvl8pPr>
            <a:lvl9pPr>
              <a:defRPr sz="2175" b="0">
                <a:solidFill>
                  <a:srgbClr val="FFFFFF"/>
                </a:solidFill>
              </a:defRPr>
            </a:lvl9pPr>
          </a:lstStyle>
          <a:p>
            <a:pPr>
              <a:defRPr sz="2175" b="0">
                <a:solidFill>
                  <a:srgbClr val="FFFFFF"/>
                </a:solidFill>
              </a:defRPr>
            </a:pPr>
            <a:r>
              <a:rPr sz="2175" b="0">
                <a:solidFill>
                  <a:srgbClr val="FFFFFF"/>
                </a:solidFill>
              </a:rPr>
              <a:t>• Technology needs consent and human support</a:t>
            </a:r>
          </a:p>
        </p:txBody>
      </p:sp>
      <p:sp>
        <p:nvSpPr>
          <p:cNvPr id="6" name="bullet-3">
            <a:extLst>
              <a:ext uri="{FF2B5EF4-FFF2-40B4-BE49-F238E27FC236}">
                <a16:creationId xmlns:a16="http://schemas.microsoft.com/office/drawing/2014/main" id="{CAD3E0FA-037E-4509-A50B-E781BD2E33BB}"/>
              </a:ext>
            </a:extLst>
          </p:cNvPr>
          <p:cNvSpPr>
            <a:spLocks noGrp="1"/>
          </p:cNvSpPr>
          <p:nvPr/>
        </p:nvSpPr>
        <p:spPr>
          <a:xfrm>
            <a:off x="685800" y="4314825"/>
            <a:ext cx="6953250" cy="666750"/>
          </a:xfrm>
          <a:prstGeom prst="rect">
            <a:avLst/>
          </a:prstGeom>
          <a:noFill/>
          <a:ln w="0">
            <a:noFill/>
            <a:prstDash val="solid"/>
          </a:ln>
        </p:spPr>
        <p:txBody>
          <a:bodyPr/>
          <a:lstStyle>
            <a:defPPr>
              <a:defRPr sz="2175" b="0">
                <a:solidFill>
                  <a:srgbClr val="FFFFFF"/>
                </a:solidFill>
              </a:defRPr>
            </a:defPPr>
            <a:lvl1pPr>
              <a:defRPr sz="2175" b="0">
                <a:solidFill>
                  <a:srgbClr val="FFFFFF"/>
                </a:solidFill>
              </a:defRPr>
            </a:lvl1pPr>
            <a:lvl2pPr>
              <a:defRPr sz="2175" b="0">
                <a:solidFill>
                  <a:srgbClr val="FFFFFF"/>
                </a:solidFill>
              </a:defRPr>
            </a:lvl2pPr>
            <a:lvl3pPr>
              <a:defRPr sz="2175" b="0">
                <a:solidFill>
                  <a:srgbClr val="FFFFFF"/>
                </a:solidFill>
              </a:defRPr>
            </a:lvl3pPr>
            <a:lvl4pPr>
              <a:defRPr sz="2175" b="0">
                <a:solidFill>
                  <a:srgbClr val="FFFFFF"/>
                </a:solidFill>
              </a:defRPr>
            </a:lvl4pPr>
            <a:lvl5pPr>
              <a:defRPr sz="2175" b="0">
                <a:solidFill>
                  <a:srgbClr val="FFFFFF"/>
                </a:solidFill>
              </a:defRPr>
            </a:lvl5pPr>
            <a:lvl6pPr>
              <a:defRPr sz="2175" b="0">
                <a:solidFill>
                  <a:srgbClr val="FFFFFF"/>
                </a:solidFill>
              </a:defRPr>
            </a:lvl6pPr>
            <a:lvl7pPr>
              <a:defRPr sz="2175" b="0">
                <a:solidFill>
                  <a:srgbClr val="FFFFFF"/>
                </a:solidFill>
              </a:defRPr>
            </a:lvl7pPr>
            <a:lvl8pPr>
              <a:defRPr sz="2175" b="0">
                <a:solidFill>
                  <a:srgbClr val="FFFFFF"/>
                </a:solidFill>
              </a:defRPr>
            </a:lvl8pPr>
            <a:lvl9pPr>
              <a:defRPr sz="2175" b="0">
                <a:solidFill>
                  <a:srgbClr val="FFFFFF"/>
                </a:solidFill>
              </a:defRPr>
            </a:lvl9pPr>
          </a:lstStyle>
          <a:p>
            <a:pPr>
              <a:defRPr sz="2175" b="0">
                <a:solidFill>
                  <a:srgbClr val="FFFFFF"/>
                </a:solidFill>
              </a:defRPr>
            </a:pPr>
            <a:r>
              <a:rPr sz="2175" b="0">
                <a:solidFill>
                  <a:srgbClr val="FFFFFF"/>
                </a:solidFill>
              </a:rPr>
              <a:t>• Quality includes choice, relationships and comfort</a:t>
            </a:r>
          </a:p>
        </p:txBody>
      </p:sp>
      <p:sp>
        <p:nvSpPr>
          <p:cNvPr id="7" name="focus">
            <a:extLst>
              <a:ext uri="{FF2B5EF4-FFF2-40B4-BE49-F238E27FC236}">
                <a16:creationId xmlns:a16="http://schemas.microsoft.com/office/drawing/2014/main" id="{7F46367C-F8E4-46DB-B9A9-41D5AB891961}"/>
              </a:ext>
            </a:extLst>
          </p:cNvPr>
          <p:cNvSpPr>
            <a:spLocks noGrp="1"/>
          </p:cNvSpPr>
          <p:nvPr/>
        </p:nvSpPr>
        <p:spPr>
          <a:xfrm>
            <a:off x="5876578" y="5163416"/>
            <a:ext cx="3095625" cy="2571750"/>
          </a:xfrm>
          <a:prstGeom prst="rect">
            <a:avLst/>
          </a:prstGeom>
          <a:noFill/>
          <a:ln w="0">
            <a:noFill/>
            <a:prstDash val="solid"/>
          </a:ln>
        </p:spPr>
        <p:txBody>
          <a:bodyPr/>
          <a:lstStyle>
            <a:defPPr>
              <a:defRPr sz="3000" b="1">
                <a:solidFill>
                  <a:srgbClr val="D9BE87"/>
                </a:solidFill>
              </a:defRPr>
            </a:defPPr>
            <a:lvl1pPr>
              <a:defRPr sz="3000" b="1">
                <a:solidFill>
                  <a:srgbClr val="D9BE87"/>
                </a:solidFill>
              </a:defRPr>
            </a:lvl1pPr>
            <a:lvl2pPr>
              <a:defRPr sz="3000" b="1">
                <a:solidFill>
                  <a:srgbClr val="D9BE87"/>
                </a:solidFill>
              </a:defRPr>
            </a:lvl2pPr>
            <a:lvl3pPr>
              <a:defRPr sz="3000" b="1">
                <a:solidFill>
                  <a:srgbClr val="D9BE87"/>
                </a:solidFill>
              </a:defRPr>
            </a:lvl3pPr>
            <a:lvl4pPr>
              <a:defRPr sz="3000" b="1">
                <a:solidFill>
                  <a:srgbClr val="D9BE87"/>
                </a:solidFill>
              </a:defRPr>
            </a:lvl4pPr>
            <a:lvl5pPr>
              <a:defRPr sz="3000" b="1">
                <a:solidFill>
                  <a:srgbClr val="D9BE87"/>
                </a:solidFill>
              </a:defRPr>
            </a:lvl5pPr>
            <a:lvl6pPr>
              <a:defRPr sz="3000" b="1">
                <a:solidFill>
                  <a:srgbClr val="D9BE87"/>
                </a:solidFill>
              </a:defRPr>
            </a:lvl6pPr>
            <a:lvl7pPr>
              <a:defRPr sz="3000" b="1">
                <a:solidFill>
                  <a:srgbClr val="D9BE87"/>
                </a:solidFill>
              </a:defRPr>
            </a:lvl7pPr>
            <a:lvl8pPr>
              <a:defRPr sz="3000" b="1">
                <a:solidFill>
                  <a:srgbClr val="D9BE87"/>
                </a:solidFill>
              </a:defRPr>
            </a:lvl8pPr>
            <a:lvl9pPr>
              <a:defRPr sz="3000" b="1">
                <a:solidFill>
                  <a:srgbClr val="D9BE87"/>
                </a:solidFill>
              </a:defRPr>
            </a:lvl9pPr>
          </a:lstStyle>
          <a:p>
            <a:pPr>
              <a:defRPr sz="3000" b="1">
                <a:solidFill>
                  <a:srgbClr val="D9BE87"/>
                </a:solidFill>
              </a:defRPr>
            </a:pPr>
            <a:r>
              <a:rPr sz="3000" b="0">
                <a:solidFill>
                  <a:srgbClr val="D9BE87"/>
                </a:solidFill>
              </a:rPr>
              <a:t>Choice remains a core outcome</a:t>
            </a:r>
          </a:p>
        </p:txBody>
      </p:sp>
      <p:sp>
        <p:nvSpPr>
          <p:cNvPr id="8" name="citation">
            <a:extLst>
              <a:ext uri="{FF2B5EF4-FFF2-40B4-BE49-F238E27FC236}">
                <a16:creationId xmlns:a16="http://schemas.microsoft.com/office/drawing/2014/main" id="{AA9A1DD5-D4BA-4453-ACB4-8319582F2A38}"/>
              </a:ext>
            </a:extLst>
          </p:cNvPr>
          <p:cNvSpPr>
            <a:spLocks noGrp="1"/>
          </p:cNvSpPr>
          <p:nvPr/>
        </p:nvSpPr>
        <p:spPr>
          <a:xfrm>
            <a:off x="685800" y="5924550"/>
            <a:ext cx="9715500" cy="523875"/>
          </a:xfrm>
          <a:prstGeom prst="rect">
            <a:avLst/>
          </a:prstGeom>
          <a:noFill/>
          <a:ln w="0">
            <a:noFill/>
            <a:prstDash val="solid"/>
          </a:ln>
        </p:spPr>
        <p:txBody>
          <a:bodyPr/>
          <a:lstStyle>
            <a:defPPr>
              <a:defRPr sz="1275" b="0">
                <a:solidFill>
                  <a:srgbClr val="CCE1DD"/>
                </a:solidFill>
              </a:defRPr>
            </a:defPPr>
            <a:lvl1pPr>
              <a:defRPr sz="1275" b="0">
                <a:solidFill>
                  <a:srgbClr val="CCE1DD"/>
                </a:solidFill>
              </a:defRPr>
            </a:lvl1pPr>
            <a:lvl2pPr>
              <a:defRPr sz="1275" b="0">
                <a:solidFill>
                  <a:srgbClr val="CCE1DD"/>
                </a:solidFill>
              </a:defRPr>
            </a:lvl2pPr>
            <a:lvl3pPr>
              <a:defRPr sz="1275" b="0">
                <a:solidFill>
                  <a:srgbClr val="CCE1DD"/>
                </a:solidFill>
              </a:defRPr>
            </a:lvl3pPr>
            <a:lvl4pPr>
              <a:defRPr sz="1275" b="0">
                <a:solidFill>
                  <a:srgbClr val="CCE1DD"/>
                </a:solidFill>
              </a:defRPr>
            </a:lvl4pPr>
            <a:lvl5pPr>
              <a:defRPr sz="1275" b="0">
                <a:solidFill>
                  <a:srgbClr val="CCE1DD"/>
                </a:solidFill>
              </a:defRPr>
            </a:lvl5pPr>
            <a:lvl6pPr>
              <a:defRPr sz="1275" b="0">
                <a:solidFill>
                  <a:srgbClr val="CCE1DD"/>
                </a:solidFill>
              </a:defRPr>
            </a:lvl6pPr>
            <a:lvl7pPr>
              <a:defRPr sz="1275" b="0">
                <a:solidFill>
                  <a:srgbClr val="CCE1DD"/>
                </a:solidFill>
              </a:defRPr>
            </a:lvl7pPr>
            <a:lvl8pPr>
              <a:defRPr sz="1275" b="0">
                <a:solidFill>
                  <a:srgbClr val="CCE1DD"/>
                </a:solidFill>
              </a:defRPr>
            </a:lvl8pPr>
            <a:lvl9pPr>
              <a:defRPr sz="1275" b="0">
                <a:solidFill>
                  <a:srgbClr val="CCE1DD"/>
                </a:solidFill>
              </a:defRPr>
            </a:lvl9pPr>
          </a:lstStyle>
          <a:p>
            <a:pPr>
              <a:defRPr sz="1275" b="0">
                <a:solidFill>
                  <a:srgbClr val="CCE1DD"/>
                </a:solidFill>
              </a:defRPr>
            </a:pPr>
            <a:r>
              <a:rPr sz="1275" b="0">
                <a:solidFill>
                  <a:srgbClr val="CCE1DD"/>
                </a:solidFill>
              </a:rPr>
              <a:t>Atchley (1989); NICE (2015, 2018); WHO (2021)</a:t>
            </a:r>
          </a:p>
        </p:txBody>
      </p:sp>
      <p:sp>
        <p:nvSpPr>
          <p:cNvPr id="11" name="TextBox 10">
            <a:extLst>
              <a:ext uri="{FF2B5EF4-FFF2-40B4-BE49-F238E27FC236}">
                <a16:creationId xmlns:a16="http://schemas.microsoft.com/office/drawing/2014/main" id="{AC265036-2E65-271A-4FF6-74AE88687119}"/>
              </a:ext>
            </a:extLst>
          </p:cNvPr>
          <p:cNvSpPr txBox="1"/>
          <p:nvPr/>
        </p:nvSpPr>
        <p:spPr>
          <a:xfrm>
            <a:off x="6837218" y="1267647"/>
            <a:ext cx="5067993" cy="2462213"/>
          </a:xfrm>
          <a:prstGeom prst="rect">
            <a:avLst/>
          </a:prstGeom>
          <a:noFill/>
        </p:spPr>
        <p:txBody>
          <a:bodyPr wrap="square">
            <a:spAutoFit/>
          </a:bodyPr>
          <a:lstStyle/>
          <a:p>
            <a:r>
              <a:rPr lang="en-KW" sz="1400" dirty="0">
                <a:highlight>
                  <a:srgbClr val="FFFF00"/>
                </a:highlight>
              </a:rPr>
              <a:t>The evaluation shows that the concept of empowerment is determined by an individual’s functioning in everyday life. An elderly person can still obtain help and have some independence in the organization of daily activities, interpersonal relations, and the choice of decisions made. Simultaneously, staying at home may mean that needs are not satisfied if please where support is periodic and touch-and-go (Government Actuary’s Department, 2026). Accordingly, home care and care homes need to be measured according to a person’s aims and avoiding presuppositions about the best type of care. </a:t>
            </a:r>
          </a:p>
        </p:txBody>
      </p:sp>
      <p:pic>
        <p:nvPicPr>
          <p:cNvPr id="10" name="Audio Recording 25 Oct 2026 at 6:55:31 PM">
            <a:hlinkClick r:id="" action="ppaction://media"/>
            <a:extLst>
              <a:ext uri="{FF2B5EF4-FFF2-40B4-BE49-F238E27FC236}">
                <a16:creationId xmlns:a16="http://schemas.microsoft.com/office/drawing/2014/main" id="{477E2B7D-FA4C-4582-C93D-F3C05FF086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5659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6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14213D5C-6D4C-4E59-80C4-8BAFE6F75A6B}"/>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References 1 of 4</a:t>
            </a:r>
          </a:p>
        </p:txBody>
      </p:sp>
      <p:sp>
        <p:nvSpPr>
          <p:cNvPr id="2" name="number">
            <a:extLst>
              <a:ext uri="{FF2B5EF4-FFF2-40B4-BE49-F238E27FC236}">
                <a16:creationId xmlns:a16="http://schemas.microsoft.com/office/drawing/2014/main" id="{FD347A21-3841-418F-8EA4-0D422CF0278E}"/>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17</a:t>
            </a:r>
          </a:p>
        </p:txBody>
      </p:sp>
      <p:sp>
        <p:nvSpPr>
          <p:cNvPr id="3" name="reference-0">
            <a:extLst>
              <a:ext uri="{FF2B5EF4-FFF2-40B4-BE49-F238E27FC236}">
                <a16:creationId xmlns:a16="http://schemas.microsoft.com/office/drawing/2014/main" id="{5FADCB96-697F-49C4-91CA-62F20F9F811F}"/>
              </a:ext>
            </a:extLst>
          </p:cNvPr>
          <p:cNvSpPr>
            <a:spLocks noGrp="1"/>
          </p:cNvSpPr>
          <p:nvPr/>
        </p:nvSpPr>
        <p:spPr>
          <a:xfrm>
            <a:off x="685800" y="1685925"/>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Atchley, R. C. (1989) ‘A continuity theory of normal aging’, The Gerontologist, 29, pp. 183–190. doi: 10.1093/geront/29.2.183.</a:t>
            </a:r>
          </a:p>
        </p:txBody>
      </p:sp>
      <p:sp>
        <p:nvSpPr>
          <p:cNvPr id="4" name="reference-1">
            <a:extLst>
              <a:ext uri="{FF2B5EF4-FFF2-40B4-BE49-F238E27FC236}">
                <a16:creationId xmlns:a16="http://schemas.microsoft.com/office/drawing/2014/main" id="{618864AD-F5D2-4BCD-937E-7B4D3946A876}"/>
              </a:ext>
            </a:extLst>
          </p:cNvPr>
          <p:cNvSpPr>
            <a:spLocks noGrp="1"/>
          </p:cNvSpPr>
          <p:nvPr/>
        </p:nvSpPr>
        <p:spPr>
          <a:xfrm>
            <a:off x="685800" y="2381250"/>
            <a:ext cx="10744200" cy="838200"/>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Ballard, C. et al. (2018) ‘Impact of person-centred care training and person-centred activities on quality of life, agitation, and antipsychotic usage in individuals with dementia living in nursing homes: a cluster-randomised controlled trial’, PLOS Medicine, 15, e1002500. doi: 10.1371/.1002500.</a:t>
            </a:r>
          </a:p>
        </p:txBody>
      </p:sp>
      <p:sp>
        <p:nvSpPr>
          <p:cNvPr id="5" name="reference-2">
            <a:extLst>
              <a:ext uri="{FF2B5EF4-FFF2-40B4-BE49-F238E27FC236}">
                <a16:creationId xmlns:a16="http://schemas.microsoft.com/office/drawing/2014/main" id="{D9BCE01F-30B1-42D2-BFD0-3795DC937B52}"/>
              </a:ext>
            </a:extLst>
          </p:cNvPr>
          <p:cNvSpPr>
            <a:spLocks noGrp="1"/>
          </p:cNvSpPr>
          <p:nvPr/>
        </p:nvSpPr>
        <p:spPr>
          <a:xfrm>
            <a:off x="685800" y="3295650"/>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Care Act 2014, c. 23. Available at:.</a:t>
            </a:r>
          </a:p>
        </p:txBody>
      </p:sp>
      <p:sp>
        <p:nvSpPr>
          <p:cNvPr id="6" name="reference-3">
            <a:extLst>
              <a:ext uri="{FF2B5EF4-FFF2-40B4-BE49-F238E27FC236}">
                <a16:creationId xmlns:a16="http://schemas.microsoft.com/office/drawing/2014/main" id="{01D1D207-6CD1-4A72-B44A-690240F8094B}"/>
              </a:ext>
            </a:extLst>
          </p:cNvPr>
          <p:cNvSpPr>
            <a:spLocks noGrp="1"/>
          </p:cNvSpPr>
          <p:nvPr/>
        </p:nvSpPr>
        <p:spPr>
          <a:xfrm>
            <a:off x="685800" y="3990975"/>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Cumming, E. and Henry, W. E. (1961) Growing old: the process of disengagement. New York: Basic Books.</a:t>
            </a:r>
          </a:p>
        </p:txBody>
      </p:sp>
      <p:sp>
        <p:nvSpPr>
          <p:cNvPr id="7" name="reference-4">
            <a:extLst>
              <a:ext uri="{FF2B5EF4-FFF2-40B4-BE49-F238E27FC236}">
                <a16:creationId xmlns:a16="http://schemas.microsoft.com/office/drawing/2014/main" id="{726F9D60-3209-4AC3-9F0A-9AC610520E6B}"/>
              </a:ext>
            </a:extLst>
          </p:cNvPr>
          <p:cNvSpPr>
            <a:spLocks noGrp="1"/>
          </p:cNvSpPr>
          <p:nvPr/>
        </p:nvSpPr>
        <p:spPr>
          <a:xfrm>
            <a:off x="685800" y="4686300"/>
            <a:ext cx="10744200" cy="838200"/>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Department of Health and Social Care (DHSC) (2025) 10 Year Health Plan for England: fit for the future. Available at:.</a:t>
            </a:r>
          </a:p>
        </p:txBody>
      </p:sp>
    </p:spTree>
    <p:extLst>
      <p:ext uri="{BB962C8B-B14F-4D97-AF65-F5344CB8AC3E}">
        <p14:creationId xmlns:p14="http://schemas.microsoft.com/office/powerpoint/2010/main" val="1664917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5B25AF55-5A5C-4967-91D2-589B52AA2B56}"/>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References 2 of 4</a:t>
            </a:r>
          </a:p>
        </p:txBody>
      </p:sp>
      <p:sp>
        <p:nvSpPr>
          <p:cNvPr id="2" name="number">
            <a:extLst>
              <a:ext uri="{FF2B5EF4-FFF2-40B4-BE49-F238E27FC236}">
                <a16:creationId xmlns:a16="http://schemas.microsoft.com/office/drawing/2014/main" id="{44A1B7BF-F3DD-4D79-9201-5C76841D91CB}"/>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18</a:t>
            </a:r>
          </a:p>
        </p:txBody>
      </p:sp>
      <p:sp>
        <p:nvSpPr>
          <p:cNvPr id="3" name="reference-0">
            <a:extLst>
              <a:ext uri="{FF2B5EF4-FFF2-40B4-BE49-F238E27FC236}">
                <a16:creationId xmlns:a16="http://schemas.microsoft.com/office/drawing/2014/main" id="{EEBB8157-A631-43AC-BC45-EEE546C4C9A3}"/>
              </a:ext>
            </a:extLst>
          </p:cNvPr>
          <p:cNvSpPr>
            <a:spLocks noGrp="1"/>
          </p:cNvSpPr>
          <p:nvPr/>
        </p:nvSpPr>
        <p:spPr>
          <a:xfrm>
            <a:off x="685800" y="1685925"/>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Equality Act 2010, c. 15. Available at: https://www.legislation.gov.uk/ukpga/2010/15/contents (Accessed: 25 October 2026).</a:t>
            </a:r>
          </a:p>
        </p:txBody>
      </p:sp>
      <p:sp>
        <p:nvSpPr>
          <p:cNvPr id="4" name="reference-1">
            <a:extLst>
              <a:ext uri="{FF2B5EF4-FFF2-40B4-BE49-F238E27FC236}">
                <a16:creationId xmlns:a16="http://schemas.microsoft.com/office/drawing/2014/main" id="{F5694072-FA8D-4E21-83A9-AAEE35BFAF50}"/>
              </a:ext>
            </a:extLst>
          </p:cNvPr>
          <p:cNvSpPr>
            <a:spLocks noGrp="1"/>
          </p:cNvSpPr>
          <p:nvPr/>
        </p:nvSpPr>
        <p:spPr>
          <a:xfrm>
            <a:off x="685800" y="2381250"/>
            <a:ext cx="10744200" cy="838200"/>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Government Actuary’s Department (GAD) (2026) 2024-based population projections: a GAD technical bulletin. Available at: https://www.gov.uk/government/publications/2024-based-population-projections-a-gad-technical-bulletin (Accessed: 25 October 2026).</a:t>
            </a:r>
          </a:p>
        </p:txBody>
      </p:sp>
      <p:sp>
        <p:nvSpPr>
          <p:cNvPr id="5" name="reference-2">
            <a:extLst>
              <a:ext uri="{FF2B5EF4-FFF2-40B4-BE49-F238E27FC236}">
                <a16:creationId xmlns:a16="http://schemas.microsoft.com/office/drawing/2014/main" id="{371B7F89-DAEA-4716-B36D-98C66CC1AFF6}"/>
              </a:ext>
            </a:extLst>
          </p:cNvPr>
          <p:cNvSpPr>
            <a:spLocks noGrp="1"/>
          </p:cNvSpPr>
          <p:nvPr/>
        </p:nvSpPr>
        <p:spPr>
          <a:xfrm>
            <a:off x="685800" y="3295650"/>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Havighurst, R.J. (1961) ‘Successful aging’, The Gerontologist, 1(1), pp. 8–13. doi: 10.1093/geront/1.1.8.</a:t>
            </a:r>
          </a:p>
        </p:txBody>
      </p:sp>
      <p:sp>
        <p:nvSpPr>
          <p:cNvPr id="6" name="reference-3">
            <a:extLst>
              <a:ext uri="{FF2B5EF4-FFF2-40B4-BE49-F238E27FC236}">
                <a16:creationId xmlns:a16="http://schemas.microsoft.com/office/drawing/2014/main" id="{09629CE3-09CE-4A06-9CF7-62F19F958588}"/>
              </a:ext>
            </a:extLst>
          </p:cNvPr>
          <p:cNvSpPr>
            <a:spLocks noGrp="1"/>
          </p:cNvSpPr>
          <p:nvPr/>
        </p:nvSpPr>
        <p:spPr>
          <a:xfrm>
            <a:off x="685800" y="3990975"/>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Mental Capacity Act 2005, c. 9. Available at: https://www.legislation.gov.uk/ukpga/2005/9/contents (Accessed: 25 October 2026).</a:t>
            </a:r>
          </a:p>
        </p:txBody>
      </p:sp>
      <p:sp>
        <p:nvSpPr>
          <p:cNvPr id="7" name="reference-4">
            <a:extLst>
              <a:ext uri="{FF2B5EF4-FFF2-40B4-BE49-F238E27FC236}">
                <a16:creationId xmlns:a16="http://schemas.microsoft.com/office/drawing/2014/main" id="{B5F68259-B0B2-4981-A71D-33CB2F855011}"/>
              </a:ext>
            </a:extLst>
          </p:cNvPr>
          <p:cNvSpPr>
            <a:spLocks noGrp="1"/>
          </p:cNvSpPr>
          <p:nvPr/>
        </p:nvSpPr>
        <p:spPr>
          <a:xfrm>
            <a:off x="685800" y="4686300"/>
            <a:ext cx="10744200" cy="838200"/>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National Institute for Health and Care Excellence (NICE) (2015) Home care: delivering personal care and practical support to older people living in their own homes. NG21. Available at: https://www.nice.org.uk/guidance/ng21 (Accessed: 25 October 2026).</a:t>
            </a:r>
          </a:p>
        </p:txBody>
      </p:sp>
    </p:spTree>
    <p:extLst>
      <p:ext uri="{BB962C8B-B14F-4D97-AF65-F5344CB8AC3E}">
        <p14:creationId xmlns:p14="http://schemas.microsoft.com/office/powerpoint/2010/main" val="988709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7" name="slide-title">
            <a:extLst>
              <a:ext uri="{FF2B5EF4-FFF2-40B4-BE49-F238E27FC236}">
                <a16:creationId xmlns:a16="http://schemas.microsoft.com/office/drawing/2014/main" id="{250C6221-D830-40FB-9A0A-BEF25EB9C66C}"/>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References 3 of 4</a:t>
            </a:r>
          </a:p>
        </p:txBody>
      </p:sp>
      <p:sp>
        <p:nvSpPr>
          <p:cNvPr id="2" name="number">
            <a:extLst>
              <a:ext uri="{FF2B5EF4-FFF2-40B4-BE49-F238E27FC236}">
                <a16:creationId xmlns:a16="http://schemas.microsoft.com/office/drawing/2014/main" id="{E227E802-86F7-40C6-AB09-BD279E906008}"/>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19</a:t>
            </a:r>
          </a:p>
        </p:txBody>
      </p:sp>
      <p:sp>
        <p:nvSpPr>
          <p:cNvPr id="3" name="reference-0">
            <a:extLst>
              <a:ext uri="{FF2B5EF4-FFF2-40B4-BE49-F238E27FC236}">
                <a16:creationId xmlns:a16="http://schemas.microsoft.com/office/drawing/2014/main" id="{A76974C4-5F08-4053-A3BE-4992D4E2C952}"/>
              </a:ext>
            </a:extLst>
          </p:cNvPr>
          <p:cNvSpPr>
            <a:spLocks noGrp="1"/>
          </p:cNvSpPr>
          <p:nvPr/>
        </p:nvSpPr>
        <p:spPr>
          <a:xfrm>
            <a:off x="685800" y="1685925"/>
            <a:ext cx="10744200" cy="838200"/>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National Institute for Health and Care Excellence (NICE) (2018) Dementia: assessment, management and support for people living with dementia and their carers. NG97. Available at:.</a:t>
            </a:r>
          </a:p>
        </p:txBody>
      </p:sp>
      <p:sp>
        <p:nvSpPr>
          <p:cNvPr id="4" name="reference-1">
            <a:extLst>
              <a:ext uri="{FF2B5EF4-FFF2-40B4-BE49-F238E27FC236}">
                <a16:creationId xmlns:a16="http://schemas.microsoft.com/office/drawing/2014/main" id="{7D46DD8E-6C6F-4694-9CA6-D219D1CF9C0D}"/>
              </a:ext>
            </a:extLst>
          </p:cNvPr>
          <p:cNvSpPr>
            <a:spLocks noGrp="1"/>
          </p:cNvSpPr>
          <p:nvPr/>
        </p:nvSpPr>
        <p:spPr>
          <a:xfrm>
            <a:off x="685800" y="2600325"/>
            <a:ext cx="10744200" cy="838200"/>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National Institute for Health and Care Excellence (NICE) (2025) Falls: assessment and prevention in older individuals and in people 50 and over at higher risk. NG249. Available at:.</a:t>
            </a:r>
          </a:p>
        </p:txBody>
      </p:sp>
      <p:sp>
        <p:nvSpPr>
          <p:cNvPr id="5" name="reference-2">
            <a:extLst>
              <a:ext uri="{FF2B5EF4-FFF2-40B4-BE49-F238E27FC236}">
                <a16:creationId xmlns:a16="http://schemas.microsoft.com/office/drawing/2014/main" id="{555752CB-97E1-4AAC-9EFA-FFE3C151BFD4}"/>
              </a:ext>
            </a:extLst>
          </p:cNvPr>
          <p:cNvSpPr>
            <a:spLocks noGrp="1"/>
          </p:cNvSpPr>
          <p:nvPr/>
        </p:nvSpPr>
        <p:spPr>
          <a:xfrm>
            <a:off x="685800" y="3514725"/>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NHS England (2019) The NHS Long Term Plan. London: NHS England. Archived plan signposted at:.</a:t>
            </a:r>
          </a:p>
        </p:txBody>
      </p:sp>
      <p:sp>
        <p:nvSpPr>
          <p:cNvPr id="6" name="reference-3">
            <a:extLst>
              <a:ext uri="{FF2B5EF4-FFF2-40B4-BE49-F238E27FC236}">
                <a16:creationId xmlns:a16="http://schemas.microsoft.com/office/drawing/2014/main" id="{1450A490-0CDC-4497-8F4E-9362AC98A001}"/>
              </a:ext>
            </a:extLst>
          </p:cNvPr>
          <p:cNvSpPr>
            <a:spLocks noGrp="1"/>
          </p:cNvSpPr>
          <p:nvPr/>
        </p:nvSpPr>
        <p:spPr>
          <a:xfrm>
            <a:off x="685800" y="4210050"/>
            <a:ext cx="10744200" cy="838200"/>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Office for National Statistics (ONS) (2026) National population projections, variant projections: 2024-based. Available at:.</a:t>
            </a:r>
          </a:p>
        </p:txBody>
      </p:sp>
    </p:spTree>
    <p:extLst>
      <p:ext uri="{BB962C8B-B14F-4D97-AF65-F5344CB8AC3E}">
        <p14:creationId xmlns:p14="http://schemas.microsoft.com/office/powerpoint/2010/main" val="1857671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7" name="slide-title">
            <a:extLst>
              <a:ext uri="{FF2B5EF4-FFF2-40B4-BE49-F238E27FC236}">
                <a16:creationId xmlns:a16="http://schemas.microsoft.com/office/drawing/2014/main" id="{12850816-5EAE-4ACC-9AE0-C44892B2C530}"/>
              </a:ext>
            </a:extLst>
          </p:cNvPr>
          <p:cNvSpPr>
            <a:spLocks noGrp="1"/>
          </p:cNvSpPr>
          <p:nvPr/>
        </p:nvSpPr>
        <p:spPr>
          <a:xfrm>
            <a:off x="685800" y="514350"/>
            <a:ext cx="10820400" cy="1028700"/>
          </a:xfrm>
          <a:prstGeom prst="rect">
            <a:avLst/>
          </a:prstGeom>
          <a:noFill/>
          <a:ln w="0">
            <a:noFill/>
            <a:prstDash val="solid"/>
          </a:ln>
        </p:spPr>
        <p:txBody>
          <a:bodyPr/>
          <a:lstStyle>
            <a:defPPr>
              <a:defRPr sz="3150" b="1">
                <a:solidFill>
                  <a:srgbClr val="173F45"/>
                </a:solidFill>
              </a:defRPr>
            </a:defPPr>
            <a:lvl1pPr>
              <a:defRPr sz="3150" b="1">
                <a:solidFill>
                  <a:srgbClr val="173F45"/>
                </a:solidFill>
              </a:defRPr>
            </a:lvl1pPr>
            <a:lvl2pPr>
              <a:defRPr sz="3150" b="1">
                <a:solidFill>
                  <a:srgbClr val="173F45"/>
                </a:solidFill>
              </a:defRPr>
            </a:lvl2pPr>
            <a:lvl3pPr>
              <a:defRPr sz="3150" b="1">
                <a:solidFill>
                  <a:srgbClr val="173F45"/>
                </a:solidFill>
              </a:defRPr>
            </a:lvl3pPr>
            <a:lvl4pPr>
              <a:defRPr sz="3150" b="1">
                <a:solidFill>
                  <a:srgbClr val="173F45"/>
                </a:solidFill>
              </a:defRPr>
            </a:lvl4pPr>
            <a:lvl5pPr>
              <a:defRPr sz="3150" b="1">
                <a:solidFill>
                  <a:srgbClr val="173F45"/>
                </a:solidFill>
              </a:defRPr>
            </a:lvl5pPr>
            <a:lvl6pPr>
              <a:defRPr sz="3150" b="1">
                <a:solidFill>
                  <a:srgbClr val="173F45"/>
                </a:solidFill>
              </a:defRPr>
            </a:lvl6pPr>
            <a:lvl7pPr>
              <a:defRPr sz="3150" b="1">
                <a:solidFill>
                  <a:srgbClr val="173F45"/>
                </a:solidFill>
              </a:defRPr>
            </a:lvl7pPr>
            <a:lvl8pPr>
              <a:defRPr sz="3150" b="1">
                <a:solidFill>
                  <a:srgbClr val="173F45"/>
                </a:solidFill>
              </a:defRPr>
            </a:lvl8pPr>
            <a:lvl9pPr>
              <a:defRPr sz="3150" b="1">
                <a:solidFill>
                  <a:srgbClr val="173F45"/>
                </a:solidFill>
              </a:defRPr>
            </a:lvl9pPr>
          </a:lstStyle>
          <a:p>
            <a:pPr>
              <a:defRPr sz="3150" b="1">
                <a:solidFill>
                  <a:srgbClr val="173F45"/>
                </a:solidFill>
              </a:defRPr>
            </a:pPr>
            <a:r>
              <a:rPr sz="3150" b="1">
                <a:solidFill>
                  <a:srgbClr val="173F45"/>
                </a:solidFill>
              </a:rPr>
              <a:t>References 4 of 4</a:t>
            </a:r>
          </a:p>
        </p:txBody>
      </p:sp>
      <p:sp>
        <p:nvSpPr>
          <p:cNvPr id="2" name="number">
            <a:extLst>
              <a:ext uri="{FF2B5EF4-FFF2-40B4-BE49-F238E27FC236}">
                <a16:creationId xmlns:a16="http://schemas.microsoft.com/office/drawing/2014/main" id="{FCD12B85-A44B-4831-9AA5-9F27740877EA}"/>
              </a:ext>
            </a:extLst>
          </p:cNvPr>
          <p:cNvSpPr>
            <a:spLocks noGrp="1"/>
          </p:cNvSpPr>
          <p:nvPr/>
        </p:nvSpPr>
        <p:spPr>
          <a:xfrm>
            <a:off x="10801350" y="6191250"/>
            <a:ext cx="666750" cy="304800"/>
          </a:xfrm>
          <a:prstGeom prst="rect">
            <a:avLst/>
          </a:prstGeom>
          <a:noFill/>
          <a:ln w="0">
            <a:noFill/>
            <a:prstDash val="solid"/>
          </a:ln>
        </p:spPr>
        <p:txBody>
          <a:bodyPr/>
          <a:lstStyle>
            <a:defPPr>
              <a:defRPr sz="1350" b="0">
                <a:solidFill>
                  <a:srgbClr val="547373"/>
                </a:solidFill>
              </a:defRPr>
            </a:defPPr>
            <a:lvl1pPr>
              <a:defRPr sz="1350" b="0">
                <a:solidFill>
                  <a:srgbClr val="547373"/>
                </a:solidFill>
              </a:defRPr>
            </a:lvl1pPr>
            <a:lvl2pPr>
              <a:defRPr sz="1350" b="0">
                <a:solidFill>
                  <a:srgbClr val="547373"/>
                </a:solidFill>
              </a:defRPr>
            </a:lvl2pPr>
            <a:lvl3pPr>
              <a:defRPr sz="1350" b="0">
                <a:solidFill>
                  <a:srgbClr val="547373"/>
                </a:solidFill>
              </a:defRPr>
            </a:lvl3pPr>
            <a:lvl4pPr>
              <a:defRPr sz="1350" b="0">
                <a:solidFill>
                  <a:srgbClr val="547373"/>
                </a:solidFill>
              </a:defRPr>
            </a:lvl4pPr>
            <a:lvl5pPr>
              <a:defRPr sz="1350" b="0">
                <a:solidFill>
                  <a:srgbClr val="547373"/>
                </a:solidFill>
              </a:defRPr>
            </a:lvl5pPr>
            <a:lvl6pPr>
              <a:defRPr sz="1350" b="0">
                <a:solidFill>
                  <a:srgbClr val="547373"/>
                </a:solidFill>
              </a:defRPr>
            </a:lvl6pPr>
            <a:lvl7pPr>
              <a:defRPr sz="1350" b="0">
                <a:solidFill>
                  <a:srgbClr val="547373"/>
                </a:solidFill>
              </a:defRPr>
            </a:lvl7pPr>
            <a:lvl8pPr>
              <a:defRPr sz="1350" b="0">
                <a:solidFill>
                  <a:srgbClr val="547373"/>
                </a:solidFill>
              </a:defRPr>
            </a:lvl8pPr>
            <a:lvl9pPr>
              <a:defRPr sz="1350" b="0">
                <a:solidFill>
                  <a:srgbClr val="547373"/>
                </a:solidFill>
              </a:defRPr>
            </a:lvl9pPr>
          </a:lstStyle>
          <a:p>
            <a:pPr>
              <a:defRPr sz="1350" b="0">
                <a:solidFill>
                  <a:srgbClr val="547373"/>
                </a:solidFill>
              </a:defRPr>
            </a:pPr>
            <a:r>
              <a:rPr sz="1350" b="0">
                <a:solidFill>
                  <a:srgbClr val="547373"/>
                </a:solidFill>
              </a:rPr>
              <a:t>20</a:t>
            </a:r>
          </a:p>
        </p:txBody>
      </p:sp>
      <p:sp>
        <p:nvSpPr>
          <p:cNvPr id="3" name="reference-0">
            <a:extLst>
              <a:ext uri="{FF2B5EF4-FFF2-40B4-BE49-F238E27FC236}">
                <a16:creationId xmlns:a16="http://schemas.microsoft.com/office/drawing/2014/main" id="{5A755C4E-60EA-49FE-8BD9-9E66AB188063}"/>
              </a:ext>
            </a:extLst>
          </p:cNvPr>
          <p:cNvSpPr>
            <a:spLocks noGrp="1"/>
          </p:cNvSpPr>
          <p:nvPr/>
        </p:nvSpPr>
        <p:spPr>
          <a:xfrm>
            <a:off x="685800" y="1685925"/>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Social Services and Well-being (Wales) Act 2014, anaw 4. Available at:.</a:t>
            </a:r>
          </a:p>
        </p:txBody>
      </p:sp>
      <p:sp>
        <p:nvSpPr>
          <p:cNvPr id="4" name="reference-1">
            <a:extLst>
              <a:ext uri="{FF2B5EF4-FFF2-40B4-BE49-F238E27FC236}">
                <a16:creationId xmlns:a16="http://schemas.microsoft.com/office/drawing/2014/main" id="{DE3245E1-97F7-48EB-A029-874C6E3B08DF}"/>
              </a:ext>
            </a:extLst>
          </p:cNvPr>
          <p:cNvSpPr>
            <a:spLocks noGrp="1"/>
          </p:cNvSpPr>
          <p:nvPr/>
        </p:nvSpPr>
        <p:spPr>
          <a:xfrm>
            <a:off x="685800" y="2381250"/>
            <a:ext cx="10744200" cy="838200"/>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Steventon, A. et al. (2013) ‘Effect of telecare on use of health and social care services: findings from the Whole Systems Demonstrator cluster randomised trial’, Age and Ageing, 42, pp. 501–508. doi: 10.1093/ageing/aft008.</a:t>
            </a:r>
          </a:p>
        </p:txBody>
      </p:sp>
      <p:sp>
        <p:nvSpPr>
          <p:cNvPr id="5" name="reference-2">
            <a:extLst>
              <a:ext uri="{FF2B5EF4-FFF2-40B4-BE49-F238E27FC236}">
                <a16:creationId xmlns:a16="http://schemas.microsoft.com/office/drawing/2014/main" id="{03000FDA-6446-4830-834B-1AB883FF1AF7}"/>
              </a:ext>
            </a:extLst>
          </p:cNvPr>
          <p:cNvSpPr>
            <a:spLocks noGrp="1"/>
          </p:cNvSpPr>
          <p:nvPr/>
        </p:nvSpPr>
        <p:spPr>
          <a:xfrm>
            <a:off x="685800" y="3295650"/>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World Health Organization (WHO) (2021) Global report on ageism. Geneva: WHO. Available at:.</a:t>
            </a:r>
          </a:p>
        </p:txBody>
      </p:sp>
      <p:sp>
        <p:nvSpPr>
          <p:cNvPr id="6" name="reference-3">
            <a:extLst>
              <a:ext uri="{FF2B5EF4-FFF2-40B4-BE49-F238E27FC236}">
                <a16:creationId xmlns:a16="http://schemas.microsoft.com/office/drawing/2014/main" id="{2C9287BB-E221-46F7-84CE-5AEFE12724F0}"/>
              </a:ext>
            </a:extLst>
          </p:cNvPr>
          <p:cNvSpPr>
            <a:spLocks noGrp="1"/>
          </p:cNvSpPr>
          <p:nvPr/>
        </p:nvSpPr>
        <p:spPr>
          <a:xfrm>
            <a:off x="685800" y="3990975"/>
            <a:ext cx="10744200" cy="619125"/>
          </a:xfrm>
          <a:prstGeom prst="rect">
            <a:avLst/>
          </a:prstGeom>
          <a:noFill/>
          <a:ln w="0">
            <a:noFill/>
            <a:prstDash val="solid"/>
          </a:ln>
        </p:spPr>
        <p:txBody>
          <a:bodyPr/>
          <a:lstStyle>
            <a:defPPr>
              <a:defRPr sz="1500" b="0">
                <a:solidFill>
                  <a:srgbClr val="243F42"/>
                </a:solidFill>
              </a:defRPr>
            </a:defPPr>
            <a:lvl1pPr>
              <a:defRPr sz="1500" b="0">
                <a:solidFill>
                  <a:srgbClr val="243F42"/>
                </a:solidFill>
              </a:defRPr>
            </a:lvl1pPr>
            <a:lvl2pPr>
              <a:defRPr sz="1500" b="0">
                <a:solidFill>
                  <a:srgbClr val="243F42"/>
                </a:solidFill>
              </a:defRPr>
            </a:lvl2pPr>
            <a:lvl3pPr>
              <a:defRPr sz="1500" b="0">
                <a:solidFill>
                  <a:srgbClr val="243F42"/>
                </a:solidFill>
              </a:defRPr>
            </a:lvl3pPr>
            <a:lvl4pPr>
              <a:defRPr sz="1500" b="0">
                <a:solidFill>
                  <a:srgbClr val="243F42"/>
                </a:solidFill>
              </a:defRPr>
            </a:lvl4pPr>
            <a:lvl5pPr>
              <a:defRPr sz="1500" b="0">
                <a:solidFill>
                  <a:srgbClr val="243F42"/>
                </a:solidFill>
              </a:defRPr>
            </a:lvl5pPr>
            <a:lvl6pPr>
              <a:defRPr sz="1500" b="0">
                <a:solidFill>
                  <a:srgbClr val="243F42"/>
                </a:solidFill>
              </a:defRPr>
            </a:lvl6pPr>
            <a:lvl7pPr>
              <a:defRPr sz="1500" b="0">
                <a:solidFill>
                  <a:srgbClr val="243F42"/>
                </a:solidFill>
              </a:defRPr>
            </a:lvl7pPr>
            <a:lvl8pPr>
              <a:defRPr sz="1500" b="0">
                <a:solidFill>
                  <a:srgbClr val="243F42"/>
                </a:solidFill>
              </a:defRPr>
            </a:lvl8pPr>
            <a:lvl9pPr>
              <a:defRPr sz="1500" b="0">
                <a:solidFill>
                  <a:srgbClr val="243F42"/>
                </a:solidFill>
              </a:defRPr>
            </a:lvl9pPr>
          </a:lstStyle>
          <a:p>
            <a:pPr>
              <a:defRPr sz="1500" b="0">
                <a:solidFill>
                  <a:srgbClr val="243F42"/>
                </a:solidFill>
              </a:defRPr>
            </a:pPr>
            <a:r>
              <a:rPr sz="1500" b="0">
                <a:solidFill>
                  <a:srgbClr val="243F42"/>
                </a:solidFill>
              </a:rPr>
              <a:t>World Health Organization (WHO) (2025) Ageing and health. Available at:.</a:t>
            </a:r>
          </a:p>
        </p:txBody>
      </p:sp>
    </p:spTree>
    <p:extLst>
      <p:ext uri="{BB962C8B-B14F-4D97-AF65-F5344CB8AC3E}">
        <p14:creationId xmlns:p14="http://schemas.microsoft.com/office/powerpoint/2010/main" val="93734880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5329</Words>
  <Application>Microsoft Macintosh PowerPoint</Application>
  <DocSecurity>0</DocSecurity>
  <PresentationFormat>Widescreen</PresentationFormat>
  <Paragraphs>172</Paragraphs>
  <Slides>20</Slides>
  <Notes>20</Notes>
  <HiddenSlides>0</HiddenSlides>
  <MMClips>14</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20</vt:i4>
      </vt:variant>
    </vt:vector>
  </HeadingPairs>
  <TitlesOfParts>
    <vt:vector size="22" baseType="lpstr">
      <vt:lpstr>Aptos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Iulian Butica</cp:lastModifiedBy>
  <cp:revision>5</cp:revision>
  <dcterms:created xsi:type="dcterms:W3CDTF">2000-01-01T00:00:00Z</dcterms:created>
  <dcterms:modified xsi:type="dcterms:W3CDTF">2026-10-25T18:58:22Z</dcterms:modified>
</cp:coreProperties>
</file>