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3" d="100"/>
          <a:sy n="53" d="100"/>
        </p:scale>
        <p:origin x="710" y="4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A2942-E3E6-4CA5-A17C-6E8E52BB05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F14FF1-6772-45FB-8F17-E155491F93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DB2563-4036-45E0-A1CF-3E1CEA498294}"/>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D98C11EB-2D2A-41ED-A7CC-871ABB52A1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BFEC7-8552-40D4-BB6D-617E7BA2839D}"/>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2157518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85C6-CCCA-4EA0-9679-3D849E0B8F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F4596D-B93D-4CF4-AD8E-D6CB764EDA4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383E9-FD2F-4DF0-90F6-C6B0F387A074}"/>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CBCFE34F-0919-454A-8EE1-2812D8CAA8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188E3-5CF3-4DF7-8418-7ADFC60004F6}"/>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493096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0C57-2CB4-443A-86AA-E68B96A0E4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281CC3-9D3E-4945-848F-374537C764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F64481C-119B-4915-BC0A-D53B8193734B}"/>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5160041C-976A-4428-A933-01B1F0938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293FC0-588A-4CDC-8742-033CA06E1AF8}"/>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136243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7181A-9D8B-4B92-A551-6BE37DA8D9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C41B7C-DCD9-4C75-9D5E-6D6E282E566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D8347A-03B7-466B-A0AA-7AF971D17A0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6BE3EA-6E22-46EF-AECA-92AE44E9A6B7}"/>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6" name="Footer Placeholder 5">
            <a:extLst>
              <a:ext uri="{FF2B5EF4-FFF2-40B4-BE49-F238E27FC236}">
                <a16:creationId xmlns:a16="http://schemas.microsoft.com/office/drawing/2014/main" id="{D46CFFA3-7C73-4A1A-8415-B2827C4CC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FE9B7-4304-4F6F-917F-1231AB690F56}"/>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34212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48DB-F161-408A-B1E8-28211EFF01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9C883A-872F-4D84-9E8C-1671E135A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EC43426-8E97-4461-8166-7CDE2582292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6C1AA5-0426-45F2-9382-1F7B576E7E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0F5C474-8CD8-4527-8277-8757DA69DC3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EFC537-D210-483C-8B9B-5029B5369168}"/>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8" name="Footer Placeholder 7">
            <a:extLst>
              <a:ext uri="{FF2B5EF4-FFF2-40B4-BE49-F238E27FC236}">
                <a16:creationId xmlns:a16="http://schemas.microsoft.com/office/drawing/2014/main" id="{BB95FF04-F881-4AD0-BF60-576F3E33B8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10C287-494A-484C-8037-5D3A1ABC3463}"/>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326699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0DB3-9A24-4856-8791-AE3AE66B8B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1B31A9-46AC-41E2-A92E-B84D30151D27}"/>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4" name="Footer Placeholder 3">
            <a:extLst>
              <a:ext uri="{FF2B5EF4-FFF2-40B4-BE49-F238E27FC236}">
                <a16:creationId xmlns:a16="http://schemas.microsoft.com/office/drawing/2014/main" id="{A9DC6337-1A6E-45DB-B244-B8D906AEC0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9DA27D-00EE-46C8-A39D-78A3C376D172}"/>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07100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78EEC9-D36D-4209-A7A3-D1E154E67E97}"/>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3" name="Footer Placeholder 2">
            <a:extLst>
              <a:ext uri="{FF2B5EF4-FFF2-40B4-BE49-F238E27FC236}">
                <a16:creationId xmlns:a16="http://schemas.microsoft.com/office/drawing/2014/main" id="{6B8D6933-AB65-42B1-9DE7-191662BCB8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922393-3D15-41BE-B338-42B1B6E40486}"/>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1705690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5D0B4-BD0E-4B03-A1FA-389A2681E8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50FA01-1EA9-48B2-8B08-DB952CAD2E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D000FB-88EC-45D1-931E-638A5AC005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8A30EC5-71BE-4D8B-952E-9B6955288019}"/>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6" name="Footer Placeholder 5">
            <a:extLst>
              <a:ext uri="{FF2B5EF4-FFF2-40B4-BE49-F238E27FC236}">
                <a16:creationId xmlns:a16="http://schemas.microsoft.com/office/drawing/2014/main" id="{BE7BB5C6-CCED-4AED-B8AE-C71649C65A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D79A24-B945-4F84-B5AC-7593D194A565}"/>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170770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A3EB-47C0-4499-9C81-9039708D5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740668-9B38-4CD6-8BC7-BE3941C5EB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27160C-72E3-4150-A8D0-B5FF8B69BB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F03B933-70D9-409D-B89D-F91471083EC0}"/>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6" name="Footer Placeholder 5">
            <a:extLst>
              <a:ext uri="{FF2B5EF4-FFF2-40B4-BE49-F238E27FC236}">
                <a16:creationId xmlns:a16="http://schemas.microsoft.com/office/drawing/2014/main" id="{58E0C3C4-7FFE-4D8D-9F8E-06274E484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3B8E44-AC4C-4149-A0E9-349B48578125}"/>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027529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568A7-84DD-4049-A996-DA1DE186E7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B6FEF8-5F15-4DE1-AB85-44947732BDF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D3C8F-99A9-4BE4-97A7-0CA0450FAD0F}"/>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149C46DF-47D6-4697-BF8F-AA3891785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AEC1D8-3C45-4BC2-9082-3965B41FAEF0}"/>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3037676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02DDF1-4347-495F-99C7-085187CE54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3C977F-C5D2-4D0E-A743-23FDCFFD6A6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8604F0-090E-4A0F-A563-CDC0D31990D3}"/>
              </a:ext>
            </a:extLst>
          </p:cNvPr>
          <p:cNvSpPr>
            <a:spLocks noGrp="1"/>
          </p:cNvSpPr>
          <p:nvPr>
            <p:ph type="dt" sz="half" idx="10"/>
          </p:nvPr>
        </p:nvSpPr>
        <p:spPr/>
        <p:txBody>
          <a:body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584EEF2D-247D-4156-9B9D-184EF28538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6898A-CCE0-4F82-B611-50F19FF10CC7}"/>
              </a:ext>
            </a:extLst>
          </p:cNvPr>
          <p:cNvSpPr>
            <a:spLocks noGrp="1"/>
          </p:cNvSpPr>
          <p:nvPr>
            <p:ph type="sldNum" sz="quarter" idx="12"/>
          </p:nvPr>
        </p:nvSpPr>
        <p:spPr/>
        <p:txBody>
          <a:bodyPr/>
          <a:lstStyle/>
          <a:p>
            <a:fld id="{D741F8A2-5B14-41B2-B1AA-A3787D4A8348}" type="slidenum">
              <a:rPr lang="en-GB" smtClean="0"/>
              <a:t>‹#›</a:t>
            </a:fld>
            <a:endParaRPr lang="en-GB"/>
          </a:p>
        </p:txBody>
      </p:sp>
    </p:spTree>
    <p:extLst>
      <p:ext uri="{BB962C8B-B14F-4D97-AF65-F5344CB8AC3E}">
        <p14:creationId xmlns:p14="http://schemas.microsoft.com/office/powerpoint/2010/main" val="134411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C5DB51-59FF-400A-9138-8B499A8A3F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B1CD89-FAA9-41A7-84A7-E7A383F62B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DD6919-9C1C-4266-824C-4CF403DBE8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DB4615-FA48-4784-AD26-C757E4214025}" type="datetimeFigureOut">
              <a:rPr lang="en-GB" smtClean="0"/>
              <a:t>07/01/2018</a:t>
            </a:fld>
            <a:endParaRPr lang="en-GB"/>
          </a:p>
        </p:txBody>
      </p:sp>
      <p:sp>
        <p:nvSpPr>
          <p:cNvPr id="5" name="Footer Placeholder 4">
            <a:extLst>
              <a:ext uri="{FF2B5EF4-FFF2-40B4-BE49-F238E27FC236}">
                <a16:creationId xmlns:a16="http://schemas.microsoft.com/office/drawing/2014/main" id="{26E6403F-A8BA-4998-8389-A97F4463E1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4E0750-246A-4FFE-88D3-4B6718E603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41F8A2-5B14-41B2-B1AA-A3787D4A8348}" type="slidenum">
              <a:rPr lang="en-GB" smtClean="0"/>
              <a:t>‹#›</a:t>
            </a:fld>
            <a:endParaRPr lang="en-GB"/>
          </a:p>
        </p:txBody>
      </p:sp>
    </p:spTree>
    <p:extLst>
      <p:ext uri="{BB962C8B-B14F-4D97-AF65-F5344CB8AC3E}">
        <p14:creationId xmlns:p14="http://schemas.microsoft.com/office/powerpoint/2010/main" val="152920337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rimaryteaching.co.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rimaryteaching.co.uk/behaviourschemes" TargetMode="External"/><Relationship Id="rId3" Type="http://schemas.openxmlformats.org/officeDocument/2006/relationships/hyperlink" Target="https://www.bridgend.gov.uk/media/320595/BCBC-Attendance-Strategy-Jan-2015-June-Version.pdf" TargetMode="External"/><Relationship Id="rId7" Type="http://schemas.openxmlformats.org/officeDocument/2006/relationships/hyperlink" Target="https://www.simplypsychology.org/maslow.html"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www.niassembly.gov.uk/globalassets/documents/raise/publications/2013/education/4813.pdf" TargetMode="External"/><Relationship Id="rId5" Type="http://schemas.openxmlformats.org/officeDocument/2006/relationships/hyperlink" Target="http://www.creativeeducation.co.uk/blog/school-uniforms/" TargetMode="External"/><Relationship Id="rId10" Type="http://schemas.openxmlformats.org/officeDocument/2006/relationships/hyperlink" Target="http://gov.wales/docs/dcells/publications/121121frameworken.pdf" TargetMode="External"/><Relationship Id="rId4" Type="http://schemas.openxmlformats.org/officeDocument/2006/relationships/hyperlink" Target="http://childlawadvice.org.uk/information-pages/disability-discrimination-in-education/" TargetMode="External"/><Relationship Id="rId9" Type="http://schemas.openxmlformats.org/officeDocument/2006/relationships/hyperlink" Target="http://edglossary.org/hidden-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hidden curriculum">
            <a:extLst>
              <a:ext uri="{FF2B5EF4-FFF2-40B4-BE49-F238E27FC236}">
                <a16:creationId xmlns:a16="http://schemas.microsoft.com/office/drawing/2014/main" id="{1239C3C1-9905-48BD-9E28-9FF07C40D6F9}"/>
              </a:ext>
            </a:extLst>
          </p:cNvPr>
          <p:cNvPicPr>
            <a:picLocks noChangeAspect="1" noChangeArrowheads="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2033" y="251790"/>
            <a:ext cx="11781183" cy="64587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7F7A05-7C36-43C5-8DCF-2ACC11678FFC}"/>
              </a:ext>
            </a:extLst>
          </p:cNvPr>
          <p:cNvSpPr>
            <a:spLocks noGrp="1"/>
          </p:cNvSpPr>
          <p:nvPr>
            <p:ph type="ctrTitle"/>
          </p:nvPr>
        </p:nvSpPr>
        <p:spPr>
          <a:xfrm>
            <a:off x="212035" y="147485"/>
            <a:ext cx="11767930" cy="294087"/>
          </a:xfrm>
        </p:spPr>
        <p:txBody>
          <a:bodyPr>
            <a:normAutofit/>
          </a:bodyPr>
          <a:lstStyle/>
          <a:p>
            <a:r>
              <a:rPr lang="en-GB" sz="1400" u="sng" dirty="0">
                <a:latin typeface="Arial" panose="020B0604020202020204" pitchFamily="34" charset="0"/>
                <a:cs typeface="Arial" panose="020B0604020202020204" pitchFamily="34" charset="0"/>
              </a:rPr>
              <a:t>Exploring the ‘Hidden Curriculum’.</a:t>
            </a:r>
          </a:p>
        </p:txBody>
      </p:sp>
      <p:sp>
        <p:nvSpPr>
          <p:cNvPr id="3" name="Subtitle 2">
            <a:extLst>
              <a:ext uri="{FF2B5EF4-FFF2-40B4-BE49-F238E27FC236}">
                <a16:creationId xmlns:a16="http://schemas.microsoft.com/office/drawing/2014/main" id="{915305B3-7104-49E1-BEA6-5815875B7CD3}"/>
              </a:ext>
            </a:extLst>
          </p:cNvPr>
          <p:cNvSpPr>
            <a:spLocks noGrp="1"/>
          </p:cNvSpPr>
          <p:nvPr>
            <p:ph type="subTitle" idx="1"/>
          </p:nvPr>
        </p:nvSpPr>
        <p:spPr>
          <a:xfrm>
            <a:off x="198784" y="457400"/>
            <a:ext cx="11767929" cy="837620"/>
          </a:xfrm>
        </p:spPr>
        <p:txBody>
          <a:bodyPr>
            <a:normAutofit/>
          </a:bodyPr>
          <a:lstStyle/>
          <a:p>
            <a:pPr algn="just">
              <a:lnSpc>
                <a:spcPct val="120000"/>
              </a:lnSpc>
            </a:pPr>
            <a:r>
              <a:rPr lang="en-GB" sz="1000" b="1" dirty="0">
                <a:latin typeface="Arial" panose="020B0604020202020204" pitchFamily="34" charset="0"/>
                <a:cs typeface="Arial" panose="020B0604020202020204" pitchFamily="34" charset="0"/>
              </a:rPr>
              <a:t>‘Hidden curriculum refers to the unwritten, unofficial, and often unintended lessons, values, and perspectives that students learn in school.’ (The Glossary of Education Reform, 2014) While the formal curriculum, which is set out by the government, ensure that all children have consistency in their learning and teaching, the hidden curriculum consists of the social and cultural aspect of life which is learnt through communication whilst in school. Children learn about what is socially acceptable. They gain an understanding as to how to behave around different people and in different situations. It teaches children values and gives them a vision of the person they would want to be and aspire to be.</a:t>
            </a:r>
          </a:p>
          <a:p>
            <a:endParaRPr lang="en-GB" sz="1000" dirty="0"/>
          </a:p>
          <a:p>
            <a:endParaRPr lang="en-GB" sz="1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BB0D4BB-191D-435B-ADFE-2ECFE86D5B90}"/>
              </a:ext>
            </a:extLst>
          </p:cNvPr>
          <p:cNvSpPr txBox="1"/>
          <p:nvPr/>
        </p:nvSpPr>
        <p:spPr>
          <a:xfrm>
            <a:off x="7284679" y="1295020"/>
            <a:ext cx="4695293" cy="2277547"/>
          </a:xfrm>
          <a:prstGeom prst="rect">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u="sng" dirty="0">
                <a:latin typeface="Arial" panose="020B0604020202020204" pitchFamily="34" charset="0"/>
                <a:cs typeface="Arial" panose="020B0604020202020204" pitchFamily="34" charset="0"/>
              </a:rPr>
              <a:t>School Rules</a:t>
            </a:r>
          </a:p>
          <a:p>
            <a:pPr algn="just"/>
            <a:r>
              <a:rPr lang="en-GB" sz="1000" dirty="0">
                <a:latin typeface="Arial" panose="020B0604020202020204" pitchFamily="34" charset="0"/>
                <a:cs typeface="Arial" panose="020B0604020202020204" pitchFamily="34" charset="0"/>
              </a:rPr>
              <a:t>Schools need to enforce rule to ensure they run as smoothly and effectively as possible. </a:t>
            </a:r>
          </a:p>
          <a:p>
            <a:pPr algn="just"/>
            <a:r>
              <a:rPr lang="en-GB" sz="1000" dirty="0">
                <a:latin typeface="Arial" panose="020B0604020202020204" pitchFamily="34" charset="0"/>
                <a:cs typeface="Arial" panose="020B0604020202020204" pitchFamily="34" charset="0"/>
              </a:rPr>
              <a:t>This can be done through classroom management strategies and a whole school approach. </a:t>
            </a:r>
          </a:p>
          <a:p>
            <a:pPr algn="just"/>
            <a:r>
              <a:rPr lang="en-GB" sz="1000" dirty="0">
                <a:latin typeface="Arial" panose="020B0604020202020204" pitchFamily="34" charset="0"/>
                <a:cs typeface="Arial" panose="020B0604020202020204" pitchFamily="34" charset="0"/>
              </a:rPr>
              <a:t>Rules provide pupils with boundaries and consistence which in turn makes them feel safe in school. This notion comes from Maslow’s Hierarchy of needs. Maslow states that if a child does not have their basic needs met they will find it more difficult to progress and grow as a person (</a:t>
            </a:r>
            <a:r>
              <a:rPr lang="en-GB" sz="1000" dirty="0" err="1">
                <a:latin typeface="Arial" panose="020B0604020202020204" pitchFamily="34" charset="0"/>
                <a:cs typeface="Arial" panose="020B0604020202020204" pitchFamily="34" charset="0"/>
              </a:rPr>
              <a:t>Mcloed</a:t>
            </a:r>
            <a:r>
              <a:rPr lang="en-GB" sz="1000" dirty="0">
                <a:latin typeface="Arial" panose="020B0604020202020204" pitchFamily="34" charset="0"/>
                <a:cs typeface="Arial" panose="020B0604020202020204" pitchFamily="34" charset="0"/>
              </a:rPr>
              <a:t>, S.1997). Feeling safe and secure are part of a child's basic needs.</a:t>
            </a:r>
          </a:p>
          <a:p>
            <a:pPr algn="just"/>
            <a:r>
              <a:rPr lang="en-GB" sz="1000" dirty="0">
                <a:latin typeface="Arial" panose="020B0604020202020204" pitchFamily="34" charset="0"/>
                <a:cs typeface="Arial" panose="020B0604020202020204" pitchFamily="34" charset="0"/>
              </a:rPr>
              <a:t>Schools are able to provide stability for children by allowing them to participate in creating class rules and making them feel part of the school ethos.</a:t>
            </a:r>
          </a:p>
          <a:p>
            <a:pPr algn="just"/>
            <a:r>
              <a:rPr lang="en-GB" sz="1000" dirty="0">
                <a:latin typeface="Arial" panose="020B0604020202020204" pitchFamily="34" charset="0"/>
                <a:cs typeface="Arial" panose="020B0604020202020204" pitchFamily="34" charset="0"/>
              </a:rPr>
              <a:t>Rules also prepare the pupils for adult life as we are all governed by and need to adhere to rules. </a:t>
            </a:r>
          </a:p>
        </p:txBody>
      </p:sp>
      <p:sp>
        <p:nvSpPr>
          <p:cNvPr id="7" name="TextBox 6">
            <a:extLst>
              <a:ext uri="{FF2B5EF4-FFF2-40B4-BE49-F238E27FC236}">
                <a16:creationId xmlns:a16="http://schemas.microsoft.com/office/drawing/2014/main" id="{4D769DF9-AEA6-4167-B6CA-3198F2E9B544}"/>
              </a:ext>
            </a:extLst>
          </p:cNvPr>
          <p:cNvSpPr txBox="1"/>
          <p:nvPr/>
        </p:nvSpPr>
        <p:spPr>
          <a:xfrm>
            <a:off x="198784" y="4110489"/>
            <a:ext cx="4707812" cy="2585323"/>
          </a:xfrm>
          <a:prstGeom prst="rect">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u="sng" dirty="0">
                <a:latin typeface="Arial" panose="020B0604020202020204" pitchFamily="34" charset="0"/>
                <a:cs typeface="Arial" panose="020B0604020202020204" pitchFamily="34" charset="0"/>
              </a:rPr>
              <a:t>Reward Schemes</a:t>
            </a:r>
          </a:p>
          <a:p>
            <a:r>
              <a:rPr lang="en-GB" sz="1000" dirty="0">
                <a:latin typeface="Arial" panose="020B0604020202020204" pitchFamily="34" charset="0"/>
                <a:cs typeface="Arial" panose="020B0604020202020204" pitchFamily="34" charset="0"/>
              </a:rPr>
              <a:t>Reward schemes can vary widely in school. ‘Good to be Green’ is a scheme used in the setting which rewards children for positive behaviour.</a:t>
            </a:r>
          </a:p>
          <a:p>
            <a:r>
              <a:rPr lang="en-GB" sz="1000" dirty="0">
                <a:latin typeface="Arial" panose="020B0604020202020204" pitchFamily="34" charset="0"/>
                <a:cs typeface="Arial" panose="020B0604020202020204" pitchFamily="34" charset="0"/>
              </a:rPr>
              <a:t>It works on the basis that every child starts the day on a positive, regardless of anything that went on the previous day. </a:t>
            </a:r>
          </a:p>
          <a:p>
            <a:r>
              <a:rPr lang="en-GB" sz="1000" dirty="0">
                <a:latin typeface="Arial" panose="020B0604020202020204" pitchFamily="34" charset="0"/>
                <a:cs typeface="Arial" panose="020B0604020202020204" pitchFamily="34" charset="0"/>
              </a:rPr>
              <a:t>This encourages the pupils to try their best every day.</a:t>
            </a:r>
          </a:p>
          <a:p>
            <a:r>
              <a:rPr lang="en-GB" sz="1000" dirty="0">
                <a:latin typeface="Arial" panose="020B0604020202020204" pitchFamily="34" charset="0"/>
                <a:cs typeface="Arial" panose="020B0604020202020204" pitchFamily="34" charset="0"/>
              </a:rPr>
              <a:t>It rewards the pupils who behave appropriately and allows teachers to track the children who find it more difficult.</a:t>
            </a:r>
          </a:p>
          <a:p>
            <a:r>
              <a:rPr lang="en-GB" sz="1000" dirty="0">
                <a:latin typeface="Arial" panose="020B0604020202020204" pitchFamily="34" charset="0"/>
                <a:cs typeface="Arial" panose="020B0604020202020204" pitchFamily="34" charset="0"/>
              </a:rPr>
              <a:t>Children learn that positive behaviours gain reward and negative behaviour is either ignored or there is a consequence to the action (</a:t>
            </a:r>
            <a:r>
              <a:rPr lang="en-GB" sz="1000" u="sng" dirty="0">
                <a:latin typeface="Arial" panose="020B0604020202020204" pitchFamily="34" charset="0"/>
                <a:cs typeface="Arial" panose="020B0604020202020204" pitchFamily="34" charset="0"/>
                <a:hlinkClick r:id="rId3"/>
              </a:rPr>
              <a:t>www.primaryteaching.co.uk</a:t>
            </a:r>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Children become aware of others around them receiving praise and getting rewards for positive behaviour are want to achieve the same. </a:t>
            </a:r>
          </a:p>
          <a:p>
            <a:r>
              <a:rPr lang="en-GB" sz="1000" dirty="0">
                <a:latin typeface="Arial" panose="020B0604020202020204" pitchFamily="34" charset="0"/>
                <a:cs typeface="Arial" panose="020B0604020202020204" pitchFamily="34" charset="0"/>
              </a:rPr>
              <a:t>Rewards and praise make the pupil feel good about themselves which encourages them to continue the positive behaviour, firstly to please the teacher but eventually to also please themselves.</a:t>
            </a:r>
          </a:p>
        </p:txBody>
      </p:sp>
      <p:sp>
        <p:nvSpPr>
          <p:cNvPr id="4" name="TextBox 3">
            <a:extLst>
              <a:ext uri="{FF2B5EF4-FFF2-40B4-BE49-F238E27FC236}">
                <a16:creationId xmlns:a16="http://schemas.microsoft.com/office/drawing/2014/main" id="{A7C951A0-B02B-4B59-A5EF-BFF2F6CC07C4}"/>
              </a:ext>
            </a:extLst>
          </p:cNvPr>
          <p:cNvSpPr txBox="1"/>
          <p:nvPr/>
        </p:nvSpPr>
        <p:spPr>
          <a:xfrm>
            <a:off x="212028" y="1295020"/>
            <a:ext cx="4695289" cy="2739211"/>
          </a:xfrm>
          <a:prstGeom prst="rect">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u="sng" dirty="0">
                <a:latin typeface="Arial" panose="020B0604020202020204" pitchFamily="34" charset="0"/>
                <a:cs typeface="Arial" panose="020B0604020202020204" pitchFamily="34" charset="0"/>
              </a:rPr>
              <a:t>Attendance</a:t>
            </a:r>
          </a:p>
          <a:p>
            <a:pPr algn="just"/>
            <a:r>
              <a:rPr lang="en-GB" sz="1000" dirty="0">
                <a:latin typeface="Arial" panose="020B0604020202020204" pitchFamily="34" charset="0"/>
                <a:cs typeface="Arial" panose="020B0604020202020204" pitchFamily="34" charset="0"/>
              </a:rPr>
              <a:t>Ensuring a pupil’s attendance is of a high standard is paramount to making sure they reach their full potential.</a:t>
            </a:r>
          </a:p>
          <a:p>
            <a:pPr algn="just"/>
            <a:r>
              <a:rPr lang="en-GB" sz="1000" dirty="0">
                <a:latin typeface="Arial" panose="020B0604020202020204" pitchFamily="34" charset="0"/>
                <a:cs typeface="Arial" panose="020B0604020202020204" pitchFamily="34" charset="0"/>
              </a:rPr>
              <a:t>As outlined by the Welsh Government in the ‘All Wales Attendance Framework’, 2011, it also states that school should “develop attendance incentive schemes which recognise pupils’ attendance achievements”.</a:t>
            </a:r>
          </a:p>
          <a:p>
            <a:pPr algn="just"/>
            <a:r>
              <a:rPr lang="en-GB" sz="1000" dirty="0">
                <a:latin typeface="Arial" panose="020B0604020202020204" pitchFamily="34" charset="0"/>
                <a:cs typeface="Arial" panose="020B0604020202020204" pitchFamily="34" charset="0"/>
              </a:rPr>
              <a:t>This can vary from school to school. The setting, offers the children a free school trip at the end of the academic year for all children who have reached 97% attendance or over.</a:t>
            </a:r>
          </a:p>
          <a:p>
            <a:pPr algn="just"/>
            <a:r>
              <a:rPr lang="en-GB" sz="1000" dirty="0">
                <a:latin typeface="Arial" panose="020B0604020202020204" pitchFamily="34" charset="0"/>
                <a:cs typeface="Arial" panose="020B0604020202020204" pitchFamily="34" charset="0"/>
              </a:rPr>
              <a:t>This can be seen as a great incentive and also allows the children something to strive for.</a:t>
            </a:r>
          </a:p>
          <a:p>
            <a:pPr algn="just"/>
            <a:r>
              <a:rPr lang="en-GB" sz="1000" dirty="0">
                <a:latin typeface="Arial" panose="020B0604020202020204" pitchFamily="34" charset="0"/>
                <a:cs typeface="Arial" panose="020B0604020202020204" pitchFamily="34" charset="0"/>
              </a:rPr>
              <a:t>It shows all the pupils and the parents how highly attendance is perceived in school. </a:t>
            </a:r>
          </a:p>
          <a:p>
            <a:pPr algn="just"/>
            <a:r>
              <a:rPr lang="en-GB" sz="1000" dirty="0">
                <a:latin typeface="Arial" panose="020B0604020202020204" pitchFamily="34" charset="0"/>
                <a:cs typeface="Arial" panose="020B0604020202020204" pitchFamily="34" charset="0"/>
              </a:rPr>
              <a:t>This level of attendance also has to be demonstrated by teaching staff to ensure the children know how highly attendance is valued.</a:t>
            </a:r>
          </a:p>
          <a:p>
            <a:pPr algn="just"/>
            <a:r>
              <a:rPr lang="en-GB" sz="1000" dirty="0">
                <a:latin typeface="Arial" panose="020B0604020202020204" pitchFamily="34" charset="0"/>
                <a:cs typeface="Arial" panose="020B0604020202020204" pitchFamily="34" charset="0"/>
              </a:rPr>
              <a:t>Positive attendance sets children up for working life, through demonstration commitment and dedication.</a:t>
            </a:r>
          </a:p>
        </p:txBody>
      </p:sp>
      <p:sp>
        <p:nvSpPr>
          <p:cNvPr id="8" name="TextBox 7">
            <a:extLst>
              <a:ext uri="{FF2B5EF4-FFF2-40B4-BE49-F238E27FC236}">
                <a16:creationId xmlns:a16="http://schemas.microsoft.com/office/drawing/2014/main" id="{20A84EDC-F7AD-45F9-9AB7-CD55D9DC1FFA}"/>
              </a:ext>
            </a:extLst>
          </p:cNvPr>
          <p:cNvSpPr txBox="1"/>
          <p:nvPr/>
        </p:nvSpPr>
        <p:spPr>
          <a:xfrm>
            <a:off x="5014578" y="1295020"/>
            <a:ext cx="2162840" cy="4154984"/>
          </a:xfrm>
          <a:prstGeom prst="rect">
            <a:avLst/>
          </a:prstGeom>
          <a:solidFill>
            <a:schemeClr val="accent4">
              <a:lumMod val="40000"/>
              <a:lumOff val="6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u="sng" dirty="0">
                <a:latin typeface="Arial" panose="020B0604020202020204" pitchFamily="34" charset="0"/>
                <a:cs typeface="Arial" panose="020B0604020202020204" pitchFamily="34" charset="0"/>
              </a:rPr>
              <a:t>Other examples of the ‘Hidden Curriculum</a:t>
            </a:r>
            <a:r>
              <a:rPr lang="en-GB" sz="12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School ethos</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Peer mentoring</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Rights respecting school</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Graduation ceremonies </a:t>
            </a:r>
          </a:p>
          <a:p>
            <a:pPr marL="171450" indent="-171450" algn="just">
              <a:buFont typeface="Arial" panose="020B0604020202020204" pitchFamily="34" charset="0"/>
              <a:buChar char="•"/>
            </a:pPr>
            <a:r>
              <a:rPr lang="en-GB" sz="1000" dirty="0" err="1">
                <a:latin typeface="Arial" panose="020B0604020202020204" pitchFamily="34" charset="0"/>
                <a:cs typeface="Arial" panose="020B0604020202020204" pitchFamily="34" charset="0"/>
              </a:rPr>
              <a:t>Helpu</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heddiw</a:t>
            </a:r>
            <a:endParaRPr lang="en-GB"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Buddy scheme</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Restorative approach</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Links with nursing/ residential homes</a:t>
            </a:r>
          </a:p>
          <a:p>
            <a:pPr algn="just"/>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Below are examples of subjects that are covered in the curriculum but are also part of the hidden curriculum due to how the subjects are taught.</a:t>
            </a:r>
          </a:p>
          <a:p>
            <a:pPr marL="171450" indent="-171450" algn="just">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SEAL – Social, emotional aspects of learning.</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P.S.E – Personal and Social education.</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Religious Education</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Sex Education</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Physical Education</a:t>
            </a:r>
          </a:p>
        </p:txBody>
      </p:sp>
      <p:sp>
        <p:nvSpPr>
          <p:cNvPr id="5" name="TextBox 4">
            <a:extLst>
              <a:ext uri="{FF2B5EF4-FFF2-40B4-BE49-F238E27FC236}">
                <a16:creationId xmlns:a16="http://schemas.microsoft.com/office/drawing/2014/main" id="{A9168E1A-BA73-4D34-AE40-B48485C6A811}"/>
              </a:ext>
            </a:extLst>
          </p:cNvPr>
          <p:cNvSpPr txBox="1"/>
          <p:nvPr/>
        </p:nvSpPr>
        <p:spPr>
          <a:xfrm>
            <a:off x="7284679" y="3634122"/>
            <a:ext cx="4682034" cy="1815882"/>
          </a:xfrm>
          <a:prstGeom prst="rect">
            <a:avLst/>
          </a:prstGeom>
          <a:solidFill>
            <a:schemeClr val="accent5">
              <a:lumMod val="40000"/>
              <a:lumOff val="6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200" u="sng" dirty="0">
                <a:latin typeface="Arial" panose="020B0604020202020204" pitchFamily="34" charset="0"/>
                <a:cs typeface="Arial" panose="020B0604020202020204" pitchFamily="34" charset="0"/>
              </a:rPr>
              <a:t>School Uniform</a:t>
            </a:r>
          </a:p>
          <a:p>
            <a:pPr algn="just"/>
            <a:r>
              <a:rPr lang="en-GB" sz="1000" dirty="0">
                <a:latin typeface="Arial" panose="020B0604020202020204" pitchFamily="34" charset="0"/>
                <a:cs typeface="Arial" panose="020B0604020202020204" pitchFamily="34" charset="0"/>
              </a:rPr>
              <a:t>Another aspect of school rules is school uniform. </a:t>
            </a:r>
          </a:p>
          <a:p>
            <a:pPr algn="just"/>
            <a:r>
              <a:rPr lang="en-GB" sz="1000" dirty="0">
                <a:latin typeface="Arial" panose="020B0604020202020204" pitchFamily="34" charset="0"/>
                <a:cs typeface="Arial" panose="020B0604020202020204" pitchFamily="34" charset="0"/>
              </a:rPr>
              <a:t>Although it is not compulsory for children in primary schools to wear school uniforms, it is expected in may schools. </a:t>
            </a:r>
          </a:p>
          <a:p>
            <a:pPr algn="just"/>
            <a:r>
              <a:rPr lang="en-GB" sz="1000" dirty="0">
                <a:latin typeface="Arial" panose="020B0604020202020204" pitchFamily="34" charset="0"/>
                <a:cs typeface="Arial" panose="020B0604020202020204" pitchFamily="34" charset="0"/>
              </a:rPr>
              <a:t>When children are in uniform it gives them a sense of belonging and makes them feel part of the school community. </a:t>
            </a:r>
          </a:p>
          <a:p>
            <a:pPr algn="just"/>
            <a:r>
              <a:rPr lang="en-GB" sz="1000" dirty="0">
                <a:latin typeface="Arial" panose="020B0604020202020204" pitchFamily="34" charset="0"/>
                <a:cs typeface="Arial" panose="020B0604020202020204" pitchFamily="34" charset="0"/>
              </a:rPr>
              <a:t>Children know that when their uniform is on they are ready to work in.</a:t>
            </a:r>
          </a:p>
          <a:p>
            <a:pPr algn="just"/>
            <a:r>
              <a:rPr lang="en-GB" sz="1000" dirty="0">
                <a:latin typeface="Arial" panose="020B0604020202020204" pitchFamily="34" charset="0"/>
                <a:cs typeface="Arial" panose="020B0604020202020204" pitchFamily="34" charset="0"/>
              </a:rPr>
              <a:t>Pupils become equal, regardless of family background or financial status, this can help to reduce bullying. </a:t>
            </a:r>
          </a:p>
          <a:p>
            <a:pPr algn="just"/>
            <a:r>
              <a:rPr lang="en-GB" sz="1000" dirty="0">
                <a:latin typeface="Arial" panose="020B0604020202020204" pitchFamily="34" charset="0"/>
                <a:cs typeface="Arial" panose="020B0604020202020204" pitchFamily="34" charset="0"/>
              </a:rPr>
              <a:t>A uniform also prepares the children for the world of work where they may also be expected to wear a uniform (Creative Education, 2017).</a:t>
            </a:r>
          </a:p>
        </p:txBody>
      </p:sp>
      <p:sp>
        <p:nvSpPr>
          <p:cNvPr id="9" name="TextBox 8">
            <a:extLst>
              <a:ext uri="{FF2B5EF4-FFF2-40B4-BE49-F238E27FC236}">
                <a16:creationId xmlns:a16="http://schemas.microsoft.com/office/drawing/2014/main" id="{91EC6875-793B-4248-BDC4-AF650F96CF0F}"/>
              </a:ext>
            </a:extLst>
          </p:cNvPr>
          <p:cNvSpPr txBox="1"/>
          <p:nvPr/>
        </p:nvSpPr>
        <p:spPr>
          <a:xfrm>
            <a:off x="5014578" y="5562980"/>
            <a:ext cx="6952135" cy="1015663"/>
          </a:xfrm>
          <a:prstGeom prst="rect">
            <a:avLst/>
          </a:prstGeom>
          <a:noFill/>
        </p:spPr>
        <p:txBody>
          <a:bodyPr wrap="square" rtlCol="0">
            <a:spAutoFit/>
          </a:bodyPr>
          <a:lstStyle/>
          <a:p>
            <a:pPr algn="just"/>
            <a:r>
              <a:rPr lang="en-GB" sz="1000" b="1" dirty="0">
                <a:latin typeface="Arial" panose="020B0604020202020204" pitchFamily="34" charset="0"/>
                <a:cs typeface="Arial" panose="020B0604020202020204" pitchFamily="34" charset="0"/>
              </a:rPr>
              <a:t>There are many aspects to the hidden curriculum. It can be the most important part of school life where teaching staff have the opportunity to mould children into the type of adult we want for the future. The life lessons that can be learnt can be invaluable. As professionals it is important that the messages the children are receiving are positive and that lesson are learnt from the negative. It needs to be looked at from both angles, the Functional view and the Marxist view. With these both in mind it will make it easier to find a balance.  The taught curriculum is just the surface of what the children learn, there is so much more underneath.</a:t>
            </a:r>
          </a:p>
        </p:txBody>
      </p:sp>
      <p:sp>
        <p:nvSpPr>
          <p:cNvPr id="10" name="TextBox 9">
            <a:extLst>
              <a:ext uri="{FF2B5EF4-FFF2-40B4-BE49-F238E27FC236}">
                <a16:creationId xmlns:a16="http://schemas.microsoft.com/office/drawing/2014/main" id="{70544FA7-0635-44D6-8F21-AE40BE51DF6C}"/>
              </a:ext>
            </a:extLst>
          </p:cNvPr>
          <p:cNvSpPr txBox="1"/>
          <p:nvPr/>
        </p:nvSpPr>
        <p:spPr>
          <a:xfrm>
            <a:off x="9652000" y="6578643"/>
            <a:ext cx="2314713" cy="24622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r"/>
            <a:r>
              <a:rPr lang="en-GB" sz="1000" dirty="0">
                <a:latin typeface="Arial" panose="020B0604020202020204" pitchFamily="34" charset="0"/>
                <a:cs typeface="Arial" panose="020B0604020202020204" pitchFamily="34" charset="0"/>
              </a:rPr>
              <a:t>Lyndsey Vaughan-Gibson - 1707282</a:t>
            </a:r>
          </a:p>
        </p:txBody>
      </p:sp>
    </p:spTree>
    <p:extLst>
      <p:ext uri="{BB962C8B-B14F-4D97-AF65-F5344CB8AC3E}">
        <p14:creationId xmlns:p14="http://schemas.microsoft.com/office/powerpoint/2010/main" val="1761378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Image result for hidden curriculum">
            <a:extLst>
              <a:ext uri="{FF2B5EF4-FFF2-40B4-BE49-F238E27FC236}">
                <a16:creationId xmlns:a16="http://schemas.microsoft.com/office/drawing/2014/main" id="{BCD2301A-904B-4A39-BDD1-CB84F449F1BB}"/>
              </a:ext>
            </a:extLst>
          </p:cNvPr>
          <p:cNvPicPr>
            <a:picLocks noChangeAspect="1" noChangeArrowheads="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77896" y="251790"/>
            <a:ext cx="11786623" cy="63433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AE1CAF4-7B37-4517-BBDA-1378D25029FC}"/>
              </a:ext>
            </a:extLst>
          </p:cNvPr>
          <p:cNvSpPr txBox="1"/>
          <p:nvPr/>
        </p:nvSpPr>
        <p:spPr>
          <a:xfrm>
            <a:off x="177896" y="251790"/>
            <a:ext cx="11786623" cy="5139869"/>
          </a:xfrm>
          <a:prstGeom prst="rect">
            <a:avLst/>
          </a:prstGeom>
          <a:noFill/>
        </p:spPr>
        <p:txBody>
          <a:bodyPr wrap="square" rtlCol="0">
            <a:spAutoFit/>
          </a:bodyPr>
          <a:lstStyle/>
          <a:p>
            <a:r>
              <a:rPr lang="en-GB" sz="1600" u="sng" dirty="0">
                <a:latin typeface="Arial" panose="020B0604020202020204" pitchFamily="34" charset="0"/>
                <a:cs typeface="Arial" panose="020B0604020202020204" pitchFamily="34" charset="0"/>
              </a:rPr>
              <a:t>Reference List</a:t>
            </a:r>
          </a:p>
          <a:p>
            <a:endParaRPr lang="en-GB" sz="16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Bridgend County Borough Council. 2015. </a:t>
            </a:r>
            <a:r>
              <a:rPr lang="en-GB" sz="1400" i="1" dirty="0">
                <a:latin typeface="Arial" panose="020B0604020202020204" pitchFamily="34" charset="0"/>
                <a:cs typeface="Arial" panose="020B0604020202020204" pitchFamily="34" charset="0"/>
              </a:rPr>
              <a:t>Bridgend County Borough Council School Attendance Strategy 2014-2017, ‘Success starts at School</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3"/>
              </a:rPr>
              <a:t>https://www.bridgend.gov.uk/media/320595/BCBC-Attendance-Strategy-Jan-2015-June-Version.pdf</a:t>
            </a:r>
            <a:r>
              <a:rPr lang="en-GB" sz="1400" dirty="0">
                <a:latin typeface="Arial" panose="020B0604020202020204" pitchFamily="34" charset="0"/>
                <a:cs typeface="Arial" panose="020B0604020202020204" pitchFamily="34" charset="0"/>
              </a:rPr>
              <a:t> (Accessed 4th January 2018)</a:t>
            </a:r>
          </a:p>
          <a:p>
            <a:endParaRPr lang="en-GB" sz="16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Child Law Advice. No date. </a:t>
            </a:r>
            <a:r>
              <a:rPr lang="en-GB" sz="1400" i="1" dirty="0">
                <a:latin typeface="Arial" panose="020B0604020202020204" pitchFamily="34" charset="0"/>
                <a:cs typeface="Arial" panose="020B0604020202020204" pitchFamily="34" charset="0"/>
              </a:rPr>
              <a:t>Disability discrimination in education. </a:t>
            </a:r>
            <a:r>
              <a:rPr lang="en-GB" sz="1400" dirty="0">
                <a:latin typeface="Arial" panose="020B0604020202020204" pitchFamily="34" charset="0"/>
                <a:cs typeface="Arial" panose="020B0604020202020204" pitchFamily="34" charset="0"/>
                <a:hlinkClick r:id="rId4"/>
              </a:rPr>
              <a:t>http://childlawadvice.org.uk/information-pages/disability-discrimination-in-education/</a:t>
            </a:r>
            <a:r>
              <a:rPr lang="en-GB" sz="1400" dirty="0">
                <a:latin typeface="Arial" panose="020B0604020202020204" pitchFamily="34" charset="0"/>
                <a:cs typeface="Arial" panose="020B0604020202020204" pitchFamily="34" charset="0"/>
              </a:rPr>
              <a:t> (Accessed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January 2018)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Creative Education. 2017. </a:t>
            </a:r>
            <a:r>
              <a:rPr lang="en-GB" sz="1400" i="1" dirty="0">
                <a:latin typeface="Arial" panose="020B0604020202020204" pitchFamily="34" charset="0"/>
                <a:cs typeface="Arial" panose="020B0604020202020204" pitchFamily="34" charset="0"/>
              </a:rPr>
              <a:t>What's the point of school uniforms? </a:t>
            </a:r>
            <a:r>
              <a:rPr lang="en-GB" sz="1400" dirty="0">
                <a:latin typeface="Arial" panose="020B0604020202020204" pitchFamily="34" charset="0"/>
                <a:cs typeface="Arial" panose="020B0604020202020204" pitchFamily="34" charset="0"/>
                <a:hlinkClick r:id="rId5"/>
              </a:rPr>
              <a:t>http://www.creativeeducation.co.uk/blog/school-uniforms/</a:t>
            </a:r>
            <a:r>
              <a:rPr lang="en-GB" sz="1400" dirty="0">
                <a:latin typeface="Arial" panose="020B0604020202020204" pitchFamily="34" charset="0"/>
                <a:cs typeface="Arial" panose="020B0604020202020204" pitchFamily="34" charset="0"/>
              </a:rPr>
              <a:t> (Accessed 5</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January 2018)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McCourt, L. 2013. </a:t>
            </a:r>
            <a:r>
              <a:rPr lang="en-GB" sz="1400" i="1" dirty="0">
                <a:latin typeface="Arial" panose="020B0604020202020204" pitchFamily="34" charset="0"/>
                <a:cs typeface="Arial" panose="020B0604020202020204" pitchFamily="34" charset="0"/>
              </a:rPr>
              <a:t>School Uniform Policy in Scotland, England, Wales and the Republic of Ireland </a:t>
            </a:r>
            <a:r>
              <a:rPr lang="en-GB" sz="1400" i="1" dirty="0">
                <a:latin typeface="Arial" panose="020B0604020202020204" pitchFamily="34" charset="0"/>
                <a:cs typeface="Arial" panose="020B0604020202020204" pitchFamily="34" charset="0"/>
                <a:hlinkClick r:id="rId6"/>
              </a:rPr>
              <a:t>http://www.niassembly.gov.uk/globalassets/documents/raise/publications/2013/education/4813.pdf</a:t>
            </a:r>
            <a:r>
              <a:rPr lang="en-GB" sz="1400" i="1" dirty="0">
                <a:latin typeface="Arial" panose="020B0604020202020204" pitchFamily="34" charset="0"/>
                <a:cs typeface="Arial" panose="020B0604020202020204" pitchFamily="34" charset="0"/>
              </a:rPr>
              <a:t> (Accessed 5th January 2018)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McLeod, S. 2017. </a:t>
            </a:r>
            <a:r>
              <a:rPr lang="en-GB" sz="1400" i="1" dirty="0">
                <a:latin typeface="Arial" panose="020B0604020202020204" pitchFamily="34" charset="0"/>
                <a:cs typeface="Arial" panose="020B0604020202020204" pitchFamily="34" charset="0"/>
              </a:rPr>
              <a:t>Simply Psychology – Maslow’s Hierarchy of Needs</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7"/>
              </a:rPr>
              <a:t>https://www.simplypsychology.org/maslow.html</a:t>
            </a:r>
            <a:r>
              <a:rPr lang="en-GB" sz="1400" dirty="0">
                <a:latin typeface="Arial" panose="020B0604020202020204" pitchFamily="34" charset="0"/>
                <a:cs typeface="Arial" panose="020B0604020202020204" pitchFamily="34" charset="0"/>
              </a:rPr>
              <a:t> (Accessed 4th January 2018)</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Primary Teaching Service. 2018 </a:t>
            </a:r>
            <a:r>
              <a:rPr lang="en-GB" sz="1400" i="1" dirty="0">
                <a:latin typeface="Arial" panose="020B0604020202020204" pitchFamily="34" charset="0"/>
                <a:cs typeface="Arial" panose="020B0604020202020204" pitchFamily="34" charset="0"/>
              </a:rPr>
              <a:t>Behaviour Management Schemes in the Classroom. </a:t>
            </a:r>
            <a:r>
              <a:rPr lang="en-GB" sz="1400" dirty="0">
                <a:latin typeface="Arial" panose="020B0604020202020204" pitchFamily="34" charset="0"/>
                <a:cs typeface="Arial" panose="020B0604020202020204" pitchFamily="34" charset="0"/>
                <a:hlinkClick r:id="rId8"/>
              </a:rPr>
              <a:t>https://www.primaryteaching.co.uk/behaviourschemes</a:t>
            </a:r>
            <a:r>
              <a:rPr lang="en-GB" sz="1400" dirty="0">
                <a:latin typeface="Arial" panose="020B0604020202020204" pitchFamily="34" charset="0"/>
                <a:cs typeface="Arial" panose="020B0604020202020204" pitchFamily="34" charset="0"/>
              </a:rPr>
              <a:t> (Accessed 6th January 2018)</a:t>
            </a:r>
          </a:p>
          <a:p>
            <a:endParaRPr lang="en-GB" sz="1400" i="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Glossary of Education Reform. 2014. </a:t>
            </a:r>
            <a:r>
              <a:rPr lang="en-GB" sz="1400" i="1" dirty="0">
                <a:latin typeface="Arial" panose="020B0604020202020204" pitchFamily="34" charset="0"/>
                <a:cs typeface="Arial" panose="020B0604020202020204" pitchFamily="34" charset="0"/>
              </a:rPr>
              <a:t>Hidden Curriculum</a:t>
            </a:r>
            <a:r>
              <a:rPr lang="en-GB" sz="1400" dirty="0">
                <a:latin typeface="Arial" panose="020B0604020202020204" pitchFamily="34" charset="0"/>
                <a:cs typeface="Arial" panose="020B0604020202020204" pitchFamily="34" charset="0"/>
              </a:rPr>
              <a:t> </a:t>
            </a:r>
            <a:r>
              <a:rPr lang="en-GB" sz="1400" u="sng" dirty="0">
                <a:latin typeface="Arial" panose="020B0604020202020204" pitchFamily="34" charset="0"/>
                <a:cs typeface="Arial" panose="020B0604020202020204" pitchFamily="34" charset="0"/>
                <a:hlinkClick r:id="rId9"/>
              </a:rPr>
              <a:t>http://edglossary.org/hidden-curriculum/</a:t>
            </a:r>
            <a:r>
              <a:rPr lang="en-GB" sz="1400" dirty="0">
                <a:latin typeface="Arial" panose="020B0604020202020204" pitchFamily="34" charset="0"/>
                <a:cs typeface="Arial" panose="020B0604020202020204" pitchFamily="34" charset="0"/>
              </a:rPr>
              <a:t> (Accessed: 29</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December 2017)</a:t>
            </a:r>
          </a:p>
          <a:p>
            <a:endParaRPr lang="en-GB" sz="1400" dirty="0"/>
          </a:p>
          <a:p>
            <a:r>
              <a:rPr lang="en-GB" sz="1400" dirty="0">
                <a:latin typeface="Arial" panose="020B0604020202020204" pitchFamily="34" charset="0"/>
                <a:cs typeface="Arial" panose="020B0604020202020204" pitchFamily="34" charset="0"/>
              </a:rPr>
              <a:t>Welsh Government. 2011. </a:t>
            </a:r>
            <a:r>
              <a:rPr lang="en-GB" sz="1400" i="1" dirty="0">
                <a:latin typeface="Arial" panose="020B0604020202020204" pitchFamily="34" charset="0"/>
                <a:cs typeface="Arial" panose="020B0604020202020204" pitchFamily="34" charset="0"/>
              </a:rPr>
              <a:t>All Wales Attendance Framework. </a:t>
            </a:r>
            <a:r>
              <a:rPr lang="en-GB" sz="1400" dirty="0">
                <a:latin typeface="Arial" panose="020B0604020202020204" pitchFamily="34" charset="0"/>
                <a:cs typeface="Arial" panose="020B0604020202020204" pitchFamily="34" charset="0"/>
                <a:hlinkClick r:id="rId10"/>
              </a:rPr>
              <a:t>http://gov.wales/docs/dcells/publications/121121frameworken.pdf</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(Accessed 1</a:t>
            </a:r>
            <a:r>
              <a:rPr lang="en-GB" sz="1400" i="1" baseline="30000" dirty="0">
                <a:latin typeface="Arial" panose="020B0604020202020204" pitchFamily="34" charset="0"/>
                <a:cs typeface="Arial" panose="020B0604020202020204" pitchFamily="34" charset="0"/>
              </a:rPr>
              <a:t>st</a:t>
            </a:r>
            <a:r>
              <a:rPr lang="en-GB" sz="1400" i="1" dirty="0">
                <a:latin typeface="Arial" panose="020B0604020202020204" pitchFamily="34" charset="0"/>
                <a:cs typeface="Arial" panose="020B0604020202020204" pitchFamily="34" charset="0"/>
              </a:rPr>
              <a:t> January 2018)</a:t>
            </a:r>
          </a:p>
        </p:txBody>
      </p:sp>
    </p:spTree>
    <p:extLst>
      <p:ext uri="{BB962C8B-B14F-4D97-AF65-F5344CB8AC3E}">
        <p14:creationId xmlns:p14="http://schemas.microsoft.com/office/powerpoint/2010/main" val="1473489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1507</TotalTime>
  <Words>1096</Words>
  <Application>Microsoft Office PowerPoint</Application>
  <PresentationFormat>Widescreen</PresentationFormat>
  <Paragraphs>68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Exploring the ‘Hidden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‘Hidden Curriculum’.</dc:title>
  <dc:creator>Lyndsey</dc:creator>
  <cp:lastModifiedBy>Lyndsey</cp:lastModifiedBy>
  <cp:revision>64</cp:revision>
  <dcterms:created xsi:type="dcterms:W3CDTF">2017-12-29T11:32:54Z</dcterms:created>
  <dcterms:modified xsi:type="dcterms:W3CDTF">2018-01-07T12:31:26Z</dcterms:modified>
</cp:coreProperties>
</file>