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809" dt="2026-10-16T09:14:47.648"/>
    <p1510:client id="{B83AAA98-3C82-6CBE-E641-F5F290D0FC24}" v="895" dt="2026-10-15T22:23:42.2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92445A-8374-4287-A6C0-0E67F792E4F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BAC896-A97B-48F7-B94A-C116BF0E27B8}">
      <dgm:prSet/>
      <dgm:spPr/>
      <dgm:t>
        <a:bodyPr/>
        <a:lstStyle/>
        <a:p>
          <a:r>
            <a:rPr lang="en-US"/>
            <a:t>Strengths - I already have the right values and care experience (NHS Employers, 2025)</a:t>
          </a:r>
        </a:p>
      </dgm:t>
    </dgm:pt>
    <dgm:pt modelId="{EBF963A4-956F-4BE3-86C5-D7909222F48E}" type="parTrans" cxnId="{721C3501-AF37-4EDE-B886-FE7FF52A5D60}">
      <dgm:prSet/>
      <dgm:spPr/>
      <dgm:t>
        <a:bodyPr/>
        <a:lstStyle/>
        <a:p>
          <a:endParaRPr lang="en-US"/>
        </a:p>
      </dgm:t>
    </dgm:pt>
    <dgm:pt modelId="{DC24D777-7D88-4B6A-976B-A32EB17E8A1B}" type="sibTrans" cxnId="{721C3501-AF37-4EDE-B886-FE7FF52A5D60}">
      <dgm:prSet/>
      <dgm:spPr/>
      <dgm:t>
        <a:bodyPr/>
        <a:lstStyle/>
        <a:p>
          <a:endParaRPr lang="en-US"/>
        </a:p>
      </dgm:t>
    </dgm:pt>
    <dgm:pt modelId="{CD9B331A-4ECE-45BD-AA17-8585858E9EAB}">
      <dgm:prSet/>
      <dgm:spPr/>
      <dgm:t>
        <a:bodyPr/>
        <a:lstStyle/>
        <a:p>
          <a:r>
            <a:rPr lang="en-US"/>
            <a:t>Weaknesses - I know what I need to work on- experience, confidence, knowledge</a:t>
          </a:r>
        </a:p>
      </dgm:t>
    </dgm:pt>
    <dgm:pt modelId="{2A8CEB17-31B8-4C21-8DA5-5E22DB6B4512}" type="parTrans" cxnId="{1C270852-7CD7-4625-BA86-CDC3E9B1263B}">
      <dgm:prSet/>
      <dgm:spPr/>
      <dgm:t>
        <a:bodyPr/>
        <a:lstStyle/>
        <a:p>
          <a:endParaRPr lang="en-US"/>
        </a:p>
      </dgm:t>
    </dgm:pt>
    <dgm:pt modelId="{B4196BF5-D101-49F2-8232-D0DC33DE85D8}" type="sibTrans" cxnId="{1C270852-7CD7-4625-BA86-CDC3E9B1263B}">
      <dgm:prSet/>
      <dgm:spPr/>
      <dgm:t>
        <a:bodyPr/>
        <a:lstStyle/>
        <a:p>
          <a:endParaRPr lang="en-US"/>
        </a:p>
      </dgm:t>
    </dgm:pt>
    <dgm:pt modelId="{539010CE-F05F-4B10-8398-1441B747B41F}">
      <dgm:prSet/>
      <dgm:spPr/>
      <dgm:t>
        <a:bodyPr/>
        <a:lstStyle/>
        <a:p>
          <a:r>
            <a:rPr lang="en-US"/>
            <a:t>Opportunities- clear path forward: level 5+ experience + training ( Skills for care, 2024)</a:t>
          </a:r>
        </a:p>
      </dgm:t>
    </dgm:pt>
    <dgm:pt modelId="{54B0524D-65AF-480D-8D1C-03D75669EA8F}" type="parTrans" cxnId="{53123152-DE89-455C-B325-20529B1C6EC8}">
      <dgm:prSet/>
      <dgm:spPr/>
      <dgm:t>
        <a:bodyPr/>
        <a:lstStyle/>
        <a:p>
          <a:endParaRPr lang="en-US"/>
        </a:p>
      </dgm:t>
    </dgm:pt>
    <dgm:pt modelId="{20322E23-765A-4E11-89EE-2C041AF1E2D5}" type="sibTrans" cxnId="{53123152-DE89-455C-B325-20529B1C6EC8}">
      <dgm:prSet/>
      <dgm:spPr/>
      <dgm:t>
        <a:bodyPr/>
        <a:lstStyle/>
        <a:p>
          <a:endParaRPr lang="en-US"/>
        </a:p>
      </dgm:t>
    </dgm:pt>
    <dgm:pt modelId="{40F60F85-DE0C-4C16-BCA9-10D6E88ADF30}">
      <dgm:prSet/>
      <dgm:spPr/>
      <dgm:t>
        <a:bodyPr/>
        <a:lstStyle/>
        <a:p>
          <a:r>
            <a:rPr lang="en-US"/>
            <a:t>Threats – challenges I can prepare for now </a:t>
          </a:r>
        </a:p>
      </dgm:t>
    </dgm:pt>
    <dgm:pt modelId="{316CDE97-DD7B-4A8E-8163-6173CDF8B295}" type="parTrans" cxnId="{F72D5F4E-01FE-417B-B789-3A9CD07218B0}">
      <dgm:prSet/>
      <dgm:spPr/>
      <dgm:t>
        <a:bodyPr/>
        <a:lstStyle/>
        <a:p>
          <a:endParaRPr lang="en-US"/>
        </a:p>
      </dgm:t>
    </dgm:pt>
    <dgm:pt modelId="{E65F0271-2D14-4982-97FE-430EBAA35210}" type="sibTrans" cxnId="{F72D5F4E-01FE-417B-B789-3A9CD07218B0}">
      <dgm:prSet/>
      <dgm:spPr/>
      <dgm:t>
        <a:bodyPr/>
        <a:lstStyle/>
        <a:p>
          <a:endParaRPr lang="en-US"/>
        </a:p>
      </dgm:t>
    </dgm:pt>
    <dgm:pt modelId="{2C039190-F37E-4304-9692-3B7662BB82A0}">
      <dgm:prSet/>
      <dgm:spPr/>
      <dgm:t>
        <a:bodyPr/>
        <a:lstStyle/>
        <a:p>
          <a:r>
            <a:rPr lang="en-US"/>
            <a:t>Action plan: </a:t>
          </a:r>
        </a:p>
      </dgm:t>
    </dgm:pt>
    <dgm:pt modelId="{EBBAB382-4E63-41F5-B8C6-75703A187083}" type="parTrans" cxnId="{5189C054-D4C2-4459-B1B8-FCA7ABECE774}">
      <dgm:prSet/>
      <dgm:spPr/>
      <dgm:t>
        <a:bodyPr/>
        <a:lstStyle/>
        <a:p>
          <a:endParaRPr lang="en-US"/>
        </a:p>
      </dgm:t>
    </dgm:pt>
    <dgm:pt modelId="{B973D48A-ED04-4167-97F5-3AE428C8B4E4}" type="sibTrans" cxnId="{5189C054-D4C2-4459-B1B8-FCA7ABECE774}">
      <dgm:prSet/>
      <dgm:spPr/>
      <dgm:t>
        <a:bodyPr/>
        <a:lstStyle/>
        <a:p>
          <a:endParaRPr lang="en-US"/>
        </a:p>
      </dgm:t>
    </dgm:pt>
    <dgm:pt modelId="{ECD098CC-278C-44A3-84B4-EADC3029F18C}">
      <dgm:prSet/>
      <dgm:spPr/>
      <dgm:t>
        <a:bodyPr/>
        <a:lstStyle/>
        <a:p>
          <a:r>
            <a:rPr lang="en-US"/>
            <a:t>Complete level 5 diploma in leadership </a:t>
          </a:r>
        </a:p>
      </dgm:t>
    </dgm:pt>
    <dgm:pt modelId="{F1B7E866-86BE-469E-8377-65F657828A4A}" type="parTrans" cxnId="{41006A97-C496-4E2E-9BDA-9F43A05C1E80}">
      <dgm:prSet/>
      <dgm:spPr/>
      <dgm:t>
        <a:bodyPr/>
        <a:lstStyle/>
        <a:p>
          <a:endParaRPr lang="en-US"/>
        </a:p>
      </dgm:t>
    </dgm:pt>
    <dgm:pt modelId="{297F012A-559C-4098-8D55-2154A571905F}" type="sibTrans" cxnId="{41006A97-C496-4E2E-9BDA-9F43A05C1E80}">
      <dgm:prSet/>
      <dgm:spPr/>
      <dgm:t>
        <a:bodyPr/>
        <a:lstStyle/>
        <a:p>
          <a:endParaRPr lang="en-US"/>
        </a:p>
      </dgm:t>
    </dgm:pt>
    <dgm:pt modelId="{BCC48341-6B13-4FEA-998C-F735E77F02AC}">
      <dgm:prSet/>
      <dgm:spPr/>
      <dgm:t>
        <a:bodyPr/>
        <a:lstStyle/>
        <a:p>
          <a:r>
            <a:rPr lang="en-US"/>
            <a:t>Gain at least 2 years more experience in care </a:t>
          </a:r>
        </a:p>
      </dgm:t>
    </dgm:pt>
    <dgm:pt modelId="{6C7E1A9C-4743-41DD-9903-559572C1CF7D}" type="parTrans" cxnId="{22657DAF-B5D6-4CD3-941B-936BA7575711}">
      <dgm:prSet/>
      <dgm:spPr/>
      <dgm:t>
        <a:bodyPr/>
        <a:lstStyle/>
        <a:p>
          <a:endParaRPr lang="en-US"/>
        </a:p>
      </dgm:t>
    </dgm:pt>
    <dgm:pt modelId="{CC93A78A-6335-4F6A-AA9D-9CFA396403E4}" type="sibTrans" cxnId="{22657DAF-B5D6-4CD3-941B-936BA7575711}">
      <dgm:prSet/>
      <dgm:spPr/>
      <dgm:t>
        <a:bodyPr/>
        <a:lstStyle/>
        <a:p>
          <a:endParaRPr lang="en-US"/>
        </a:p>
      </dgm:t>
    </dgm:pt>
    <dgm:pt modelId="{80A87F80-DA8B-461D-BB7F-BE09FCD39EEF}">
      <dgm:prSet/>
      <dgm:spPr/>
      <dgm:t>
        <a:bodyPr/>
        <a:lstStyle/>
        <a:p>
          <a:r>
            <a:rPr lang="en-US"/>
            <a:t>Shadow managers and take on extra resposibilities </a:t>
          </a:r>
        </a:p>
      </dgm:t>
    </dgm:pt>
    <dgm:pt modelId="{4E480507-D5E3-421B-9945-CEDFAEE0D2B9}" type="parTrans" cxnId="{54EC42A6-6DBD-4DFB-A120-42C0D5759DAD}">
      <dgm:prSet/>
      <dgm:spPr/>
      <dgm:t>
        <a:bodyPr/>
        <a:lstStyle/>
        <a:p>
          <a:endParaRPr lang="en-US"/>
        </a:p>
      </dgm:t>
    </dgm:pt>
    <dgm:pt modelId="{BFB0A5C9-344D-4186-91D7-E8E1ED67D9E1}" type="sibTrans" cxnId="{54EC42A6-6DBD-4DFB-A120-42C0D5759DAD}">
      <dgm:prSet/>
      <dgm:spPr/>
      <dgm:t>
        <a:bodyPr/>
        <a:lstStyle/>
        <a:p>
          <a:endParaRPr lang="en-US"/>
        </a:p>
      </dgm:t>
    </dgm:pt>
    <dgm:pt modelId="{46A1C66B-C781-4EDC-BE8A-F2051D52C978}">
      <dgm:prSet/>
      <dgm:spPr/>
      <dgm:t>
        <a:bodyPr/>
        <a:lstStyle/>
        <a:p>
          <a:r>
            <a:rPr lang="en-US"/>
            <a:t>Keep up to date with CQC regulations ( CQC, 2025) </a:t>
          </a:r>
        </a:p>
      </dgm:t>
    </dgm:pt>
    <dgm:pt modelId="{79F31528-3962-44AC-B8D0-01A9633AD26E}" type="parTrans" cxnId="{D4E07127-D531-4544-91FC-776152DE31A2}">
      <dgm:prSet/>
      <dgm:spPr/>
      <dgm:t>
        <a:bodyPr/>
        <a:lstStyle/>
        <a:p>
          <a:endParaRPr lang="en-US"/>
        </a:p>
      </dgm:t>
    </dgm:pt>
    <dgm:pt modelId="{BF64792D-EB7C-4BD3-8C9D-273A3E80B7EA}" type="sibTrans" cxnId="{D4E07127-D531-4544-91FC-776152DE31A2}">
      <dgm:prSet/>
      <dgm:spPr/>
      <dgm:t>
        <a:bodyPr/>
        <a:lstStyle/>
        <a:p>
          <a:endParaRPr lang="en-US"/>
        </a:p>
      </dgm:t>
    </dgm:pt>
    <dgm:pt modelId="{4C527A8C-0EA5-43FF-9014-3A9FABCC343F}" type="pres">
      <dgm:prSet presAssocID="{3492445A-8374-4287-A6C0-0E67F792E4F2}" presName="Name0" presStyleCnt="0">
        <dgm:presLayoutVars>
          <dgm:dir/>
          <dgm:resizeHandles val="exact"/>
        </dgm:presLayoutVars>
      </dgm:prSet>
      <dgm:spPr/>
    </dgm:pt>
    <dgm:pt modelId="{39E5B84D-F8A2-4167-B232-7605E85B27E3}" type="pres">
      <dgm:prSet presAssocID="{EABAC896-A97B-48F7-B94A-C116BF0E27B8}" presName="node" presStyleLbl="node1" presStyleIdx="0" presStyleCnt="9">
        <dgm:presLayoutVars>
          <dgm:bulletEnabled val="1"/>
        </dgm:presLayoutVars>
      </dgm:prSet>
      <dgm:spPr/>
    </dgm:pt>
    <dgm:pt modelId="{7EB52C54-BA51-444E-B947-8E48902FDDF2}" type="pres">
      <dgm:prSet presAssocID="{DC24D777-7D88-4B6A-976B-A32EB17E8A1B}" presName="sibTrans" presStyleLbl="sibTrans1D1" presStyleIdx="0" presStyleCnt="8"/>
      <dgm:spPr/>
    </dgm:pt>
    <dgm:pt modelId="{AFB96C76-DB57-4D18-AB32-EEE35861D771}" type="pres">
      <dgm:prSet presAssocID="{DC24D777-7D88-4B6A-976B-A32EB17E8A1B}" presName="connectorText" presStyleLbl="sibTrans1D1" presStyleIdx="0" presStyleCnt="8"/>
      <dgm:spPr/>
    </dgm:pt>
    <dgm:pt modelId="{4BF55F56-EFD1-4895-8044-7FA5D9200332}" type="pres">
      <dgm:prSet presAssocID="{CD9B331A-4ECE-45BD-AA17-8585858E9EAB}" presName="node" presStyleLbl="node1" presStyleIdx="1" presStyleCnt="9">
        <dgm:presLayoutVars>
          <dgm:bulletEnabled val="1"/>
        </dgm:presLayoutVars>
      </dgm:prSet>
      <dgm:spPr/>
    </dgm:pt>
    <dgm:pt modelId="{B856D749-342E-4FDD-84B4-4E615C705B0C}" type="pres">
      <dgm:prSet presAssocID="{B4196BF5-D101-49F2-8232-D0DC33DE85D8}" presName="sibTrans" presStyleLbl="sibTrans1D1" presStyleIdx="1" presStyleCnt="8"/>
      <dgm:spPr/>
    </dgm:pt>
    <dgm:pt modelId="{C9CE4C4A-08F0-4BE8-AC41-B4F9D392F036}" type="pres">
      <dgm:prSet presAssocID="{B4196BF5-D101-49F2-8232-D0DC33DE85D8}" presName="connectorText" presStyleLbl="sibTrans1D1" presStyleIdx="1" presStyleCnt="8"/>
      <dgm:spPr/>
    </dgm:pt>
    <dgm:pt modelId="{4B112B42-E87A-48F5-AB03-FD7B52D13F1C}" type="pres">
      <dgm:prSet presAssocID="{539010CE-F05F-4B10-8398-1441B747B41F}" presName="node" presStyleLbl="node1" presStyleIdx="2" presStyleCnt="9">
        <dgm:presLayoutVars>
          <dgm:bulletEnabled val="1"/>
        </dgm:presLayoutVars>
      </dgm:prSet>
      <dgm:spPr/>
    </dgm:pt>
    <dgm:pt modelId="{1A6A4D43-7A6C-4F60-A69F-92DB57D67A26}" type="pres">
      <dgm:prSet presAssocID="{20322E23-765A-4E11-89EE-2C041AF1E2D5}" presName="sibTrans" presStyleLbl="sibTrans1D1" presStyleIdx="2" presStyleCnt="8"/>
      <dgm:spPr/>
    </dgm:pt>
    <dgm:pt modelId="{1380CD7C-1864-4A7E-9EB2-EFC0628C7502}" type="pres">
      <dgm:prSet presAssocID="{20322E23-765A-4E11-89EE-2C041AF1E2D5}" presName="connectorText" presStyleLbl="sibTrans1D1" presStyleIdx="2" presStyleCnt="8"/>
      <dgm:spPr/>
    </dgm:pt>
    <dgm:pt modelId="{BDEBB9D3-8C19-48FC-99DE-B97C00253B52}" type="pres">
      <dgm:prSet presAssocID="{40F60F85-DE0C-4C16-BCA9-10D6E88ADF30}" presName="node" presStyleLbl="node1" presStyleIdx="3" presStyleCnt="9">
        <dgm:presLayoutVars>
          <dgm:bulletEnabled val="1"/>
        </dgm:presLayoutVars>
      </dgm:prSet>
      <dgm:spPr/>
    </dgm:pt>
    <dgm:pt modelId="{A2FCB88A-25A3-4AC1-9F92-02AEAFCAA166}" type="pres">
      <dgm:prSet presAssocID="{E65F0271-2D14-4982-97FE-430EBAA35210}" presName="sibTrans" presStyleLbl="sibTrans1D1" presStyleIdx="3" presStyleCnt="8"/>
      <dgm:spPr/>
    </dgm:pt>
    <dgm:pt modelId="{093D45E7-4E2A-485D-BCA3-2B8A5E1C6315}" type="pres">
      <dgm:prSet presAssocID="{E65F0271-2D14-4982-97FE-430EBAA35210}" presName="connectorText" presStyleLbl="sibTrans1D1" presStyleIdx="3" presStyleCnt="8"/>
      <dgm:spPr/>
    </dgm:pt>
    <dgm:pt modelId="{C442847A-9B25-4DDE-B82C-8147AA6C31B1}" type="pres">
      <dgm:prSet presAssocID="{2C039190-F37E-4304-9692-3B7662BB82A0}" presName="node" presStyleLbl="node1" presStyleIdx="4" presStyleCnt="9">
        <dgm:presLayoutVars>
          <dgm:bulletEnabled val="1"/>
        </dgm:presLayoutVars>
      </dgm:prSet>
      <dgm:spPr/>
    </dgm:pt>
    <dgm:pt modelId="{E47CFE52-40BA-4D66-8B23-1A0B9911F68A}" type="pres">
      <dgm:prSet presAssocID="{B973D48A-ED04-4167-97F5-3AE428C8B4E4}" presName="sibTrans" presStyleLbl="sibTrans1D1" presStyleIdx="4" presStyleCnt="8"/>
      <dgm:spPr/>
    </dgm:pt>
    <dgm:pt modelId="{5B7AEFC8-036F-4CF4-BC61-DC31CDAD2EFD}" type="pres">
      <dgm:prSet presAssocID="{B973D48A-ED04-4167-97F5-3AE428C8B4E4}" presName="connectorText" presStyleLbl="sibTrans1D1" presStyleIdx="4" presStyleCnt="8"/>
      <dgm:spPr/>
    </dgm:pt>
    <dgm:pt modelId="{A58A4370-9198-4DA1-BC79-9ECE45FE6A27}" type="pres">
      <dgm:prSet presAssocID="{ECD098CC-278C-44A3-84B4-EADC3029F18C}" presName="node" presStyleLbl="node1" presStyleIdx="5" presStyleCnt="9">
        <dgm:presLayoutVars>
          <dgm:bulletEnabled val="1"/>
        </dgm:presLayoutVars>
      </dgm:prSet>
      <dgm:spPr/>
    </dgm:pt>
    <dgm:pt modelId="{2B609EB8-31B2-4B81-B7F1-0F23E47CE1DF}" type="pres">
      <dgm:prSet presAssocID="{297F012A-559C-4098-8D55-2154A571905F}" presName="sibTrans" presStyleLbl="sibTrans1D1" presStyleIdx="5" presStyleCnt="8"/>
      <dgm:spPr/>
    </dgm:pt>
    <dgm:pt modelId="{C6F4A59D-BBC2-4344-8506-5FEDB6343A0D}" type="pres">
      <dgm:prSet presAssocID="{297F012A-559C-4098-8D55-2154A571905F}" presName="connectorText" presStyleLbl="sibTrans1D1" presStyleIdx="5" presStyleCnt="8"/>
      <dgm:spPr/>
    </dgm:pt>
    <dgm:pt modelId="{69940BBC-C4B8-4558-98E9-04F8A11AD2C6}" type="pres">
      <dgm:prSet presAssocID="{BCC48341-6B13-4FEA-998C-F735E77F02AC}" presName="node" presStyleLbl="node1" presStyleIdx="6" presStyleCnt="9">
        <dgm:presLayoutVars>
          <dgm:bulletEnabled val="1"/>
        </dgm:presLayoutVars>
      </dgm:prSet>
      <dgm:spPr/>
    </dgm:pt>
    <dgm:pt modelId="{53040E2A-9F62-4699-8572-E2AC573B9FF4}" type="pres">
      <dgm:prSet presAssocID="{CC93A78A-6335-4F6A-AA9D-9CFA396403E4}" presName="sibTrans" presStyleLbl="sibTrans1D1" presStyleIdx="6" presStyleCnt="8"/>
      <dgm:spPr/>
    </dgm:pt>
    <dgm:pt modelId="{AF4A0254-5FED-46FE-A4A7-19A94BFE6414}" type="pres">
      <dgm:prSet presAssocID="{CC93A78A-6335-4F6A-AA9D-9CFA396403E4}" presName="connectorText" presStyleLbl="sibTrans1D1" presStyleIdx="6" presStyleCnt="8"/>
      <dgm:spPr/>
    </dgm:pt>
    <dgm:pt modelId="{C2566FDA-4075-4366-A5D9-B060AF1769E5}" type="pres">
      <dgm:prSet presAssocID="{80A87F80-DA8B-461D-BB7F-BE09FCD39EEF}" presName="node" presStyleLbl="node1" presStyleIdx="7" presStyleCnt="9">
        <dgm:presLayoutVars>
          <dgm:bulletEnabled val="1"/>
        </dgm:presLayoutVars>
      </dgm:prSet>
      <dgm:spPr/>
    </dgm:pt>
    <dgm:pt modelId="{6B1D0D80-EB9B-42B7-B646-3DB7B621554D}" type="pres">
      <dgm:prSet presAssocID="{BFB0A5C9-344D-4186-91D7-E8E1ED67D9E1}" presName="sibTrans" presStyleLbl="sibTrans1D1" presStyleIdx="7" presStyleCnt="8"/>
      <dgm:spPr/>
    </dgm:pt>
    <dgm:pt modelId="{89815E64-336D-4B01-8A51-3C0029905736}" type="pres">
      <dgm:prSet presAssocID="{BFB0A5C9-344D-4186-91D7-E8E1ED67D9E1}" presName="connectorText" presStyleLbl="sibTrans1D1" presStyleIdx="7" presStyleCnt="8"/>
      <dgm:spPr/>
    </dgm:pt>
    <dgm:pt modelId="{6B3F52BF-508D-49D6-8E78-E20F8B3C99E4}" type="pres">
      <dgm:prSet presAssocID="{46A1C66B-C781-4EDC-BE8A-F2051D52C978}" presName="node" presStyleLbl="node1" presStyleIdx="8" presStyleCnt="9">
        <dgm:presLayoutVars>
          <dgm:bulletEnabled val="1"/>
        </dgm:presLayoutVars>
      </dgm:prSet>
      <dgm:spPr/>
    </dgm:pt>
  </dgm:ptLst>
  <dgm:cxnLst>
    <dgm:cxn modelId="{721C3501-AF37-4EDE-B886-FE7FF52A5D60}" srcId="{3492445A-8374-4287-A6C0-0E67F792E4F2}" destId="{EABAC896-A97B-48F7-B94A-C116BF0E27B8}" srcOrd="0" destOrd="0" parTransId="{EBF963A4-956F-4BE3-86C5-D7909222F48E}" sibTransId="{DC24D777-7D88-4B6A-976B-A32EB17E8A1B}"/>
    <dgm:cxn modelId="{D4E07127-D531-4544-91FC-776152DE31A2}" srcId="{3492445A-8374-4287-A6C0-0E67F792E4F2}" destId="{46A1C66B-C781-4EDC-BE8A-F2051D52C978}" srcOrd="8" destOrd="0" parTransId="{79F31528-3962-44AC-B8D0-01A9633AD26E}" sibTransId="{BF64792D-EB7C-4BD3-8C9D-273A3E80B7EA}"/>
    <dgm:cxn modelId="{E1A0B729-7E21-455F-9696-6F57DB1698ED}" type="presOf" srcId="{B973D48A-ED04-4167-97F5-3AE428C8B4E4}" destId="{5B7AEFC8-036F-4CF4-BC61-DC31CDAD2EFD}" srcOrd="1" destOrd="0" presId="urn:microsoft.com/office/officeart/2016/7/layout/RepeatingBendingProcessNew"/>
    <dgm:cxn modelId="{B86DE12E-3A83-4E7D-ADA9-C5212AF3FB3B}" type="presOf" srcId="{20322E23-765A-4E11-89EE-2C041AF1E2D5}" destId="{1380CD7C-1864-4A7E-9EB2-EFC0628C7502}" srcOrd="1" destOrd="0" presId="urn:microsoft.com/office/officeart/2016/7/layout/RepeatingBendingProcessNew"/>
    <dgm:cxn modelId="{EC59DD32-996F-4C00-BC13-DB8419FDA3BD}" type="presOf" srcId="{46A1C66B-C781-4EDC-BE8A-F2051D52C978}" destId="{6B3F52BF-508D-49D6-8E78-E20F8B3C99E4}" srcOrd="0" destOrd="0" presId="urn:microsoft.com/office/officeart/2016/7/layout/RepeatingBendingProcessNew"/>
    <dgm:cxn modelId="{96F60133-ECD7-4E20-8CF2-8DDF136C0CC2}" type="presOf" srcId="{ECD098CC-278C-44A3-84B4-EADC3029F18C}" destId="{A58A4370-9198-4DA1-BC79-9ECE45FE6A27}" srcOrd="0" destOrd="0" presId="urn:microsoft.com/office/officeart/2016/7/layout/RepeatingBendingProcessNew"/>
    <dgm:cxn modelId="{3371253C-B10F-4653-A40E-F2422DA8D530}" type="presOf" srcId="{297F012A-559C-4098-8D55-2154A571905F}" destId="{2B609EB8-31B2-4B81-B7F1-0F23E47CE1DF}" srcOrd="0" destOrd="0" presId="urn:microsoft.com/office/officeart/2016/7/layout/RepeatingBendingProcessNew"/>
    <dgm:cxn modelId="{18FF7C3F-176E-4DCC-9BB0-8EEC37F9969E}" type="presOf" srcId="{B4196BF5-D101-49F2-8232-D0DC33DE85D8}" destId="{C9CE4C4A-08F0-4BE8-AC41-B4F9D392F036}" srcOrd="1" destOrd="0" presId="urn:microsoft.com/office/officeart/2016/7/layout/RepeatingBendingProcessNew"/>
    <dgm:cxn modelId="{8578EB62-CBC2-49D3-897A-BF6EF8D32029}" type="presOf" srcId="{B973D48A-ED04-4167-97F5-3AE428C8B4E4}" destId="{E47CFE52-40BA-4D66-8B23-1A0B9911F68A}" srcOrd="0" destOrd="0" presId="urn:microsoft.com/office/officeart/2016/7/layout/RepeatingBendingProcessNew"/>
    <dgm:cxn modelId="{4C98834A-0095-4EBD-8645-AD1101EC418F}" type="presOf" srcId="{CC93A78A-6335-4F6A-AA9D-9CFA396403E4}" destId="{AF4A0254-5FED-46FE-A4A7-19A94BFE6414}" srcOrd="1" destOrd="0" presId="urn:microsoft.com/office/officeart/2016/7/layout/RepeatingBendingProcessNew"/>
    <dgm:cxn modelId="{F72D5F4E-01FE-417B-B789-3A9CD07218B0}" srcId="{3492445A-8374-4287-A6C0-0E67F792E4F2}" destId="{40F60F85-DE0C-4C16-BCA9-10D6E88ADF30}" srcOrd="3" destOrd="0" parTransId="{316CDE97-DD7B-4A8E-8163-6173CDF8B295}" sibTransId="{E65F0271-2D14-4982-97FE-430EBAA35210}"/>
    <dgm:cxn modelId="{1C270852-7CD7-4625-BA86-CDC3E9B1263B}" srcId="{3492445A-8374-4287-A6C0-0E67F792E4F2}" destId="{CD9B331A-4ECE-45BD-AA17-8585858E9EAB}" srcOrd="1" destOrd="0" parTransId="{2A8CEB17-31B8-4C21-8DA5-5E22DB6B4512}" sibTransId="{B4196BF5-D101-49F2-8232-D0DC33DE85D8}"/>
    <dgm:cxn modelId="{53123152-DE89-455C-B325-20529B1C6EC8}" srcId="{3492445A-8374-4287-A6C0-0E67F792E4F2}" destId="{539010CE-F05F-4B10-8398-1441B747B41F}" srcOrd="2" destOrd="0" parTransId="{54B0524D-65AF-480D-8D1C-03D75669EA8F}" sibTransId="{20322E23-765A-4E11-89EE-2C041AF1E2D5}"/>
    <dgm:cxn modelId="{44934752-A6CC-4516-BC70-D5F8BF060701}" type="presOf" srcId="{E65F0271-2D14-4982-97FE-430EBAA35210}" destId="{093D45E7-4E2A-485D-BCA3-2B8A5E1C6315}" srcOrd="1" destOrd="0" presId="urn:microsoft.com/office/officeart/2016/7/layout/RepeatingBendingProcessNew"/>
    <dgm:cxn modelId="{5189C054-D4C2-4459-B1B8-FCA7ABECE774}" srcId="{3492445A-8374-4287-A6C0-0E67F792E4F2}" destId="{2C039190-F37E-4304-9692-3B7662BB82A0}" srcOrd="4" destOrd="0" parTransId="{EBBAB382-4E63-41F5-B8C6-75703A187083}" sibTransId="{B973D48A-ED04-4167-97F5-3AE428C8B4E4}"/>
    <dgm:cxn modelId="{AC5F9C75-A87D-4AD8-BE0F-8F6D9C26280A}" type="presOf" srcId="{80A87F80-DA8B-461D-BB7F-BE09FCD39EEF}" destId="{C2566FDA-4075-4366-A5D9-B060AF1769E5}" srcOrd="0" destOrd="0" presId="urn:microsoft.com/office/officeart/2016/7/layout/RepeatingBendingProcessNew"/>
    <dgm:cxn modelId="{1E660B86-980C-4E4D-B411-F18341E68E07}" type="presOf" srcId="{3492445A-8374-4287-A6C0-0E67F792E4F2}" destId="{4C527A8C-0EA5-43FF-9014-3A9FABCC343F}" srcOrd="0" destOrd="0" presId="urn:microsoft.com/office/officeart/2016/7/layout/RepeatingBendingProcessNew"/>
    <dgm:cxn modelId="{6B27A387-A044-49AE-BF9E-5EAF0FD71BD7}" type="presOf" srcId="{20322E23-765A-4E11-89EE-2C041AF1E2D5}" destId="{1A6A4D43-7A6C-4F60-A69F-92DB57D67A26}" srcOrd="0" destOrd="0" presId="urn:microsoft.com/office/officeart/2016/7/layout/RepeatingBendingProcessNew"/>
    <dgm:cxn modelId="{41006A97-C496-4E2E-9BDA-9F43A05C1E80}" srcId="{3492445A-8374-4287-A6C0-0E67F792E4F2}" destId="{ECD098CC-278C-44A3-84B4-EADC3029F18C}" srcOrd="5" destOrd="0" parTransId="{F1B7E866-86BE-469E-8377-65F657828A4A}" sibTransId="{297F012A-559C-4098-8D55-2154A571905F}"/>
    <dgm:cxn modelId="{0B8E219B-FD40-49BF-8480-7E757699E2CE}" type="presOf" srcId="{539010CE-F05F-4B10-8398-1441B747B41F}" destId="{4B112B42-E87A-48F5-AB03-FD7B52D13F1C}" srcOrd="0" destOrd="0" presId="urn:microsoft.com/office/officeart/2016/7/layout/RepeatingBendingProcessNew"/>
    <dgm:cxn modelId="{45F7AC9B-F783-4F81-A9EA-BC07535D1373}" type="presOf" srcId="{CC93A78A-6335-4F6A-AA9D-9CFA396403E4}" destId="{53040E2A-9F62-4699-8572-E2AC573B9FF4}" srcOrd="0" destOrd="0" presId="urn:microsoft.com/office/officeart/2016/7/layout/RepeatingBendingProcessNew"/>
    <dgm:cxn modelId="{0696649C-C397-4C44-9F96-5331C066345D}" type="presOf" srcId="{BCC48341-6B13-4FEA-998C-F735E77F02AC}" destId="{69940BBC-C4B8-4558-98E9-04F8A11AD2C6}" srcOrd="0" destOrd="0" presId="urn:microsoft.com/office/officeart/2016/7/layout/RepeatingBendingProcessNew"/>
    <dgm:cxn modelId="{4E0D25A4-7DFF-4634-89FC-E544F5B1E1BD}" type="presOf" srcId="{DC24D777-7D88-4B6A-976B-A32EB17E8A1B}" destId="{AFB96C76-DB57-4D18-AB32-EEE35861D771}" srcOrd="1" destOrd="0" presId="urn:microsoft.com/office/officeart/2016/7/layout/RepeatingBendingProcessNew"/>
    <dgm:cxn modelId="{73EF3FA4-74B5-4643-8291-74059EBD7CF6}" type="presOf" srcId="{40F60F85-DE0C-4C16-BCA9-10D6E88ADF30}" destId="{BDEBB9D3-8C19-48FC-99DE-B97C00253B52}" srcOrd="0" destOrd="0" presId="urn:microsoft.com/office/officeart/2016/7/layout/RepeatingBendingProcessNew"/>
    <dgm:cxn modelId="{D8C492A5-2780-4EAE-9C13-ED83B7394874}" type="presOf" srcId="{BFB0A5C9-344D-4186-91D7-E8E1ED67D9E1}" destId="{89815E64-336D-4B01-8A51-3C0029905736}" srcOrd="1" destOrd="0" presId="urn:microsoft.com/office/officeart/2016/7/layout/RepeatingBendingProcessNew"/>
    <dgm:cxn modelId="{54EC42A6-6DBD-4DFB-A120-42C0D5759DAD}" srcId="{3492445A-8374-4287-A6C0-0E67F792E4F2}" destId="{80A87F80-DA8B-461D-BB7F-BE09FCD39EEF}" srcOrd="7" destOrd="0" parTransId="{4E480507-D5E3-421B-9945-CEDFAEE0D2B9}" sibTransId="{BFB0A5C9-344D-4186-91D7-E8E1ED67D9E1}"/>
    <dgm:cxn modelId="{CE33C1A8-A3FA-492D-B787-7CBB6E8A18E5}" type="presOf" srcId="{E65F0271-2D14-4982-97FE-430EBAA35210}" destId="{A2FCB88A-25A3-4AC1-9F92-02AEAFCAA166}" srcOrd="0" destOrd="0" presId="urn:microsoft.com/office/officeart/2016/7/layout/RepeatingBendingProcessNew"/>
    <dgm:cxn modelId="{CAA6C5AE-F821-4886-8919-10DE30B53FEF}" type="presOf" srcId="{CD9B331A-4ECE-45BD-AA17-8585858E9EAB}" destId="{4BF55F56-EFD1-4895-8044-7FA5D9200332}" srcOrd="0" destOrd="0" presId="urn:microsoft.com/office/officeart/2016/7/layout/RepeatingBendingProcessNew"/>
    <dgm:cxn modelId="{22657DAF-B5D6-4CD3-941B-936BA7575711}" srcId="{3492445A-8374-4287-A6C0-0E67F792E4F2}" destId="{BCC48341-6B13-4FEA-998C-F735E77F02AC}" srcOrd="6" destOrd="0" parTransId="{6C7E1A9C-4743-41DD-9903-559572C1CF7D}" sibTransId="{CC93A78A-6335-4F6A-AA9D-9CFA396403E4}"/>
    <dgm:cxn modelId="{199213B5-4ABB-4C68-8628-3BDFCDECB04B}" type="presOf" srcId="{BFB0A5C9-344D-4186-91D7-E8E1ED67D9E1}" destId="{6B1D0D80-EB9B-42B7-B646-3DB7B621554D}" srcOrd="0" destOrd="0" presId="urn:microsoft.com/office/officeart/2016/7/layout/RepeatingBendingProcessNew"/>
    <dgm:cxn modelId="{9DC5FDE1-C1D7-4FAF-A68C-434449438E35}" type="presOf" srcId="{B4196BF5-D101-49F2-8232-D0DC33DE85D8}" destId="{B856D749-342E-4FDD-84B4-4E615C705B0C}" srcOrd="0" destOrd="0" presId="urn:microsoft.com/office/officeart/2016/7/layout/RepeatingBendingProcessNew"/>
    <dgm:cxn modelId="{748CB9E6-450C-42F5-82C1-40F14AD2602D}" type="presOf" srcId="{297F012A-559C-4098-8D55-2154A571905F}" destId="{C6F4A59D-BBC2-4344-8506-5FEDB6343A0D}" srcOrd="1" destOrd="0" presId="urn:microsoft.com/office/officeart/2016/7/layout/RepeatingBendingProcessNew"/>
    <dgm:cxn modelId="{733DC3E8-EA9F-4599-BDBA-65C6F73390DE}" type="presOf" srcId="{2C039190-F37E-4304-9692-3B7662BB82A0}" destId="{C442847A-9B25-4DDE-B82C-8147AA6C31B1}" srcOrd="0" destOrd="0" presId="urn:microsoft.com/office/officeart/2016/7/layout/RepeatingBendingProcessNew"/>
    <dgm:cxn modelId="{E2BE94F1-10E8-4F05-8EF2-9A96E64B2F9E}" type="presOf" srcId="{DC24D777-7D88-4B6A-976B-A32EB17E8A1B}" destId="{7EB52C54-BA51-444E-B947-8E48902FDDF2}" srcOrd="0" destOrd="0" presId="urn:microsoft.com/office/officeart/2016/7/layout/RepeatingBendingProcessNew"/>
    <dgm:cxn modelId="{55C18EFF-3320-45B5-9701-01B4C0A1E4F7}" type="presOf" srcId="{EABAC896-A97B-48F7-B94A-C116BF0E27B8}" destId="{39E5B84D-F8A2-4167-B232-7605E85B27E3}" srcOrd="0" destOrd="0" presId="urn:microsoft.com/office/officeart/2016/7/layout/RepeatingBendingProcessNew"/>
    <dgm:cxn modelId="{D803AAED-7C92-414F-B338-4144C00F62BA}" type="presParOf" srcId="{4C527A8C-0EA5-43FF-9014-3A9FABCC343F}" destId="{39E5B84D-F8A2-4167-B232-7605E85B27E3}" srcOrd="0" destOrd="0" presId="urn:microsoft.com/office/officeart/2016/7/layout/RepeatingBendingProcessNew"/>
    <dgm:cxn modelId="{2BD47399-1F34-4C98-804E-57F003FF70F7}" type="presParOf" srcId="{4C527A8C-0EA5-43FF-9014-3A9FABCC343F}" destId="{7EB52C54-BA51-444E-B947-8E48902FDDF2}" srcOrd="1" destOrd="0" presId="urn:microsoft.com/office/officeart/2016/7/layout/RepeatingBendingProcessNew"/>
    <dgm:cxn modelId="{2B01F3E8-3589-4A9C-B027-DA67861C04F4}" type="presParOf" srcId="{7EB52C54-BA51-444E-B947-8E48902FDDF2}" destId="{AFB96C76-DB57-4D18-AB32-EEE35861D771}" srcOrd="0" destOrd="0" presId="urn:microsoft.com/office/officeart/2016/7/layout/RepeatingBendingProcessNew"/>
    <dgm:cxn modelId="{29237471-3B6A-47A3-B20B-E8A0F43E65AF}" type="presParOf" srcId="{4C527A8C-0EA5-43FF-9014-3A9FABCC343F}" destId="{4BF55F56-EFD1-4895-8044-7FA5D9200332}" srcOrd="2" destOrd="0" presId="urn:microsoft.com/office/officeart/2016/7/layout/RepeatingBendingProcessNew"/>
    <dgm:cxn modelId="{9F5AB617-C946-4861-9147-BA83FE60B810}" type="presParOf" srcId="{4C527A8C-0EA5-43FF-9014-3A9FABCC343F}" destId="{B856D749-342E-4FDD-84B4-4E615C705B0C}" srcOrd="3" destOrd="0" presId="urn:microsoft.com/office/officeart/2016/7/layout/RepeatingBendingProcessNew"/>
    <dgm:cxn modelId="{9B03382D-1BB8-47D3-9B3D-27AE412B7E5F}" type="presParOf" srcId="{B856D749-342E-4FDD-84B4-4E615C705B0C}" destId="{C9CE4C4A-08F0-4BE8-AC41-B4F9D392F036}" srcOrd="0" destOrd="0" presId="urn:microsoft.com/office/officeart/2016/7/layout/RepeatingBendingProcessNew"/>
    <dgm:cxn modelId="{466078DA-A40F-4B28-8974-4F23985EEAB5}" type="presParOf" srcId="{4C527A8C-0EA5-43FF-9014-3A9FABCC343F}" destId="{4B112B42-E87A-48F5-AB03-FD7B52D13F1C}" srcOrd="4" destOrd="0" presId="urn:microsoft.com/office/officeart/2016/7/layout/RepeatingBendingProcessNew"/>
    <dgm:cxn modelId="{7C9C97BD-66F1-47C1-B4CD-E5DFFE924100}" type="presParOf" srcId="{4C527A8C-0EA5-43FF-9014-3A9FABCC343F}" destId="{1A6A4D43-7A6C-4F60-A69F-92DB57D67A26}" srcOrd="5" destOrd="0" presId="urn:microsoft.com/office/officeart/2016/7/layout/RepeatingBendingProcessNew"/>
    <dgm:cxn modelId="{5B261565-DAAB-475C-AE63-2CBC44AD4A2D}" type="presParOf" srcId="{1A6A4D43-7A6C-4F60-A69F-92DB57D67A26}" destId="{1380CD7C-1864-4A7E-9EB2-EFC0628C7502}" srcOrd="0" destOrd="0" presId="urn:microsoft.com/office/officeart/2016/7/layout/RepeatingBendingProcessNew"/>
    <dgm:cxn modelId="{51447D18-BBE7-4DAB-A5C5-8D37532ABBC7}" type="presParOf" srcId="{4C527A8C-0EA5-43FF-9014-3A9FABCC343F}" destId="{BDEBB9D3-8C19-48FC-99DE-B97C00253B52}" srcOrd="6" destOrd="0" presId="urn:microsoft.com/office/officeart/2016/7/layout/RepeatingBendingProcessNew"/>
    <dgm:cxn modelId="{AC6DD930-9071-4029-9C08-C46C50B1C12A}" type="presParOf" srcId="{4C527A8C-0EA5-43FF-9014-3A9FABCC343F}" destId="{A2FCB88A-25A3-4AC1-9F92-02AEAFCAA166}" srcOrd="7" destOrd="0" presId="urn:microsoft.com/office/officeart/2016/7/layout/RepeatingBendingProcessNew"/>
    <dgm:cxn modelId="{84D7AFB4-0749-4B49-B910-57C97BA33CAD}" type="presParOf" srcId="{A2FCB88A-25A3-4AC1-9F92-02AEAFCAA166}" destId="{093D45E7-4E2A-485D-BCA3-2B8A5E1C6315}" srcOrd="0" destOrd="0" presId="urn:microsoft.com/office/officeart/2016/7/layout/RepeatingBendingProcessNew"/>
    <dgm:cxn modelId="{C93BAFEF-8DF8-48B6-BFBB-B95E6C2FFF2F}" type="presParOf" srcId="{4C527A8C-0EA5-43FF-9014-3A9FABCC343F}" destId="{C442847A-9B25-4DDE-B82C-8147AA6C31B1}" srcOrd="8" destOrd="0" presId="urn:microsoft.com/office/officeart/2016/7/layout/RepeatingBendingProcessNew"/>
    <dgm:cxn modelId="{EFEE45EC-69BD-4626-A536-E8B4AAA77AFF}" type="presParOf" srcId="{4C527A8C-0EA5-43FF-9014-3A9FABCC343F}" destId="{E47CFE52-40BA-4D66-8B23-1A0B9911F68A}" srcOrd="9" destOrd="0" presId="urn:microsoft.com/office/officeart/2016/7/layout/RepeatingBendingProcessNew"/>
    <dgm:cxn modelId="{863B549F-783B-4751-8305-A87103905A6E}" type="presParOf" srcId="{E47CFE52-40BA-4D66-8B23-1A0B9911F68A}" destId="{5B7AEFC8-036F-4CF4-BC61-DC31CDAD2EFD}" srcOrd="0" destOrd="0" presId="urn:microsoft.com/office/officeart/2016/7/layout/RepeatingBendingProcessNew"/>
    <dgm:cxn modelId="{5AA50C69-F55C-451F-AC1E-F198C64B90AC}" type="presParOf" srcId="{4C527A8C-0EA5-43FF-9014-3A9FABCC343F}" destId="{A58A4370-9198-4DA1-BC79-9ECE45FE6A27}" srcOrd="10" destOrd="0" presId="urn:microsoft.com/office/officeart/2016/7/layout/RepeatingBendingProcessNew"/>
    <dgm:cxn modelId="{53A90D4B-18F0-42E7-B356-9563B470F287}" type="presParOf" srcId="{4C527A8C-0EA5-43FF-9014-3A9FABCC343F}" destId="{2B609EB8-31B2-4B81-B7F1-0F23E47CE1DF}" srcOrd="11" destOrd="0" presId="urn:microsoft.com/office/officeart/2016/7/layout/RepeatingBendingProcessNew"/>
    <dgm:cxn modelId="{D14DBD73-D373-4DC8-A5C0-9A6A5358DB3E}" type="presParOf" srcId="{2B609EB8-31B2-4B81-B7F1-0F23E47CE1DF}" destId="{C6F4A59D-BBC2-4344-8506-5FEDB6343A0D}" srcOrd="0" destOrd="0" presId="urn:microsoft.com/office/officeart/2016/7/layout/RepeatingBendingProcessNew"/>
    <dgm:cxn modelId="{9BBFD38A-4C24-47BB-847E-2B7D0270F7A4}" type="presParOf" srcId="{4C527A8C-0EA5-43FF-9014-3A9FABCC343F}" destId="{69940BBC-C4B8-4558-98E9-04F8A11AD2C6}" srcOrd="12" destOrd="0" presId="urn:microsoft.com/office/officeart/2016/7/layout/RepeatingBendingProcessNew"/>
    <dgm:cxn modelId="{33C23B58-58D3-4817-9675-306C8BBBBA1B}" type="presParOf" srcId="{4C527A8C-0EA5-43FF-9014-3A9FABCC343F}" destId="{53040E2A-9F62-4699-8572-E2AC573B9FF4}" srcOrd="13" destOrd="0" presId="urn:microsoft.com/office/officeart/2016/7/layout/RepeatingBendingProcessNew"/>
    <dgm:cxn modelId="{9C22E776-1782-4834-AFDD-3D943EA83EAF}" type="presParOf" srcId="{53040E2A-9F62-4699-8572-E2AC573B9FF4}" destId="{AF4A0254-5FED-46FE-A4A7-19A94BFE6414}" srcOrd="0" destOrd="0" presId="urn:microsoft.com/office/officeart/2016/7/layout/RepeatingBendingProcessNew"/>
    <dgm:cxn modelId="{7FFC17A0-2FE6-43F3-A892-31771F334AB0}" type="presParOf" srcId="{4C527A8C-0EA5-43FF-9014-3A9FABCC343F}" destId="{C2566FDA-4075-4366-A5D9-B060AF1769E5}" srcOrd="14" destOrd="0" presId="urn:microsoft.com/office/officeart/2016/7/layout/RepeatingBendingProcessNew"/>
    <dgm:cxn modelId="{DB756F08-1FA4-4957-B6C7-468B2AB7C178}" type="presParOf" srcId="{4C527A8C-0EA5-43FF-9014-3A9FABCC343F}" destId="{6B1D0D80-EB9B-42B7-B646-3DB7B621554D}" srcOrd="15" destOrd="0" presId="urn:microsoft.com/office/officeart/2016/7/layout/RepeatingBendingProcessNew"/>
    <dgm:cxn modelId="{2B5439B2-C857-4D58-8DF6-5B79FE708850}" type="presParOf" srcId="{6B1D0D80-EB9B-42B7-B646-3DB7B621554D}" destId="{89815E64-336D-4B01-8A51-3C0029905736}" srcOrd="0" destOrd="0" presId="urn:microsoft.com/office/officeart/2016/7/layout/RepeatingBendingProcessNew"/>
    <dgm:cxn modelId="{69CF8017-0BCF-4A32-9E82-32524C38223C}" type="presParOf" srcId="{4C527A8C-0EA5-43FF-9014-3A9FABCC343F}" destId="{6B3F52BF-508D-49D6-8E78-E20F8B3C99E4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B52C54-BA51-444E-B947-8E48902FDDF2}">
      <dsp:nvSpPr>
        <dsp:cNvPr id="0" name=""/>
        <dsp:cNvSpPr/>
      </dsp:nvSpPr>
      <dsp:spPr>
        <a:xfrm>
          <a:off x="2728374" y="540428"/>
          <a:ext cx="4166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6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5519" y="583911"/>
        <a:ext cx="22362" cy="4472"/>
      </dsp:txXfrm>
    </dsp:sp>
    <dsp:sp modelId="{39E5B84D-F8A2-4167-B232-7605E85B27E3}">
      <dsp:nvSpPr>
        <dsp:cNvPr id="0" name=""/>
        <dsp:cNvSpPr/>
      </dsp:nvSpPr>
      <dsp:spPr>
        <a:xfrm>
          <a:off x="785596" y="2774"/>
          <a:ext cx="1944578" cy="1166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86" tIns="100019" rIns="95286" bIns="10001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Strengths - I already have the right values and care experience (NHS Employers, 2025)</a:t>
          </a:r>
        </a:p>
      </dsp:txBody>
      <dsp:txXfrm>
        <a:off x="785596" y="2774"/>
        <a:ext cx="1944578" cy="1166746"/>
      </dsp:txXfrm>
    </dsp:sp>
    <dsp:sp modelId="{B856D749-342E-4FDD-84B4-4E615C705B0C}">
      <dsp:nvSpPr>
        <dsp:cNvPr id="0" name=""/>
        <dsp:cNvSpPr/>
      </dsp:nvSpPr>
      <dsp:spPr>
        <a:xfrm>
          <a:off x="5120206" y="540428"/>
          <a:ext cx="4166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6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7351" y="583911"/>
        <a:ext cx="22362" cy="4472"/>
      </dsp:txXfrm>
    </dsp:sp>
    <dsp:sp modelId="{4BF55F56-EFD1-4895-8044-7FA5D9200332}">
      <dsp:nvSpPr>
        <dsp:cNvPr id="0" name=""/>
        <dsp:cNvSpPr/>
      </dsp:nvSpPr>
      <dsp:spPr>
        <a:xfrm>
          <a:off x="3177427" y="2774"/>
          <a:ext cx="1944578" cy="1166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86" tIns="100019" rIns="95286" bIns="10001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Weaknesses - I know what I need to work on- experience, confidence, knowledge</a:t>
          </a:r>
        </a:p>
      </dsp:txBody>
      <dsp:txXfrm>
        <a:off x="3177427" y="2774"/>
        <a:ext cx="1944578" cy="1166746"/>
      </dsp:txXfrm>
    </dsp:sp>
    <dsp:sp modelId="{1A6A4D43-7A6C-4F60-A69F-92DB57D67A26}">
      <dsp:nvSpPr>
        <dsp:cNvPr id="0" name=""/>
        <dsp:cNvSpPr/>
      </dsp:nvSpPr>
      <dsp:spPr>
        <a:xfrm>
          <a:off x="7512037" y="540428"/>
          <a:ext cx="4166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6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09182" y="583911"/>
        <a:ext cx="22362" cy="4472"/>
      </dsp:txXfrm>
    </dsp:sp>
    <dsp:sp modelId="{4B112B42-E87A-48F5-AB03-FD7B52D13F1C}">
      <dsp:nvSpPr>
        <dsp:cNvPr id="0" name=""/>
        <dsp:cNvSpPr/>
      </dsp:nvSpPr>
      <dsp:spPr>
        <a:xfrm>
          <a:off x="5569258" y="2774"/>
          <a:ext cx="1944578" cy="1166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86" tIns="100019" rIns="95286" bIns="10001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Opportunities- clear path forward: level 5+ experience + training ( Skills for care, 2024)</a:t>
          </a:r>
        </a:p>
      </dsp:txBody>
      <dsp:txXfrm>
        <a:off x="5569258" y="2774"/>
        <a:ext cx="1944578" cy="1166746"/>
      </dsp:txXfrm>
    </dsp:sp>
    <dsp:sp modelId="{A2FCB88A-25A3-4AC1-9F92-02AEAFCAA166}">
      <dsp:nvSpPr>
        <dsp:cNvPr id="0" name=""/>
        <dsp:cNvSpPr/>
      </dsp:nvSpPr>
      <dsp:spPr>
        <a:xfrm>
          <a:off x="1757885" y="1167721"/>
          <a:ext cx="7175493" cy="416652"/>
        </a:xfrm>
        <a:custGeom>
          <a:avLst/>
          <a:gdLst/>
          <a:ahLst/>
          <a:cxnLst/>
          <a:rect l="0" t="0" r="0" b="0"/>
          <a:pathLst>
            <a:path>
              <a:moveTo>
                <a:pt x="7175493" y="0"/>
              </a:moveTo>
              <a:lnTo>
                <a:pt x="7175493" y="225426"/>
              </a:lnTo>
              <a:lnTo>
                <a:pt x="0" y="225426"/>
              </a:lnTo>
              <a:lnTo>
                <a:pt x="0" y="416652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65897" y="1373811"/>
        <a:ext cx="359470" cy="4472"/>
      </dsp:txXfrm>
    </dsp:sp>
    <dsp:sp modelId="{BDEBB9D3-8C19-48FC-99DE-B97C00253B52}">
      <dsp:nvSpPr>
        <dsp:cNvPr id="0" name=""/>
        <dsp:cNvSpPr/>
      </dsp:nvSpPr>
      <dsp:spPr>
        <a:xfrm>
          <a:off x="7961090" y="2774"/>
          <a:ext cx="1944578" cy="1166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86" tIns="100019" rIns="95286" bIns="10001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Threats – challenges I can prepare for now </a:t>
          </a:r>
        </a:p>
      </dsp:txBody>
      <dsp:txXfrm>
        <a:off x="7961090" y="2774"/>
        <a:ext cx="1944578" cy="1166746"/>
      </dsp:txXfrm>
    </dsp:sp>
    <dsp:sp modelId="{E47CFE52-40BA-4D66-8B23-1A0B9911F68A}">
      <dsp:nvSpPr>
        <dsp:cNvPr id="0" name=""/>
        <dsp:cNvSpPr/>
      </dsp:nvSpPr>
      <dsp:spPr>
        <a:xfrm>
          <a:off x="2728374" y="2154428"/>
          <a:ext cx="4166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6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5519" y="2197911"/>
        <a:ext cx="22362" cy="4472"/>
      </dsp:txXfrm>
    </dsp:sp>
    <dsp:sp modelId="{C442847A-9B25-4DDE-B82C-8147AA6C31B1}">
      <dsp:nvSpPr>
        <dsp:cNvPr id="0" name=""/>
        <dsp:cNvSpPr/>
      </dsp:nvSpPr>
      <dsp:spPr>
        <a:xfrm>
          <a:off x="785596" y="1616774"/>
          <a:ext cx="1944578" cy="1166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86" tIns="100019" rIns="95286" bIns="10001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Action plan: </a:t>
          </a:r>
        </a:p>
      </dsp:txBody>
      <dsp:txXfrm>
        <a:off x="785596" y="1616774"/>
        <a:ext cx="1944578" cy="1166746"/>
      </dsp:txXfrm>
    </dsp:sp>
    <dsp:sp modelId="{2B609EB8-31B2-4B81-B7F1-0F23E47CE1DF}">
      <dsp:nvSpPr>
        <dsp:cNvPr id="0" name=""/>
        <dsp:cNvSpPr/>
      </dsp:nvSpPr>
      <dsp:spPr>
        <a:xfrm>
          <a:off x="5120206" y="2154428"/>
          <a:ext cx="4166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6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7351" y="2197911"/>
        <a:ext cx="22362" cy="4472"/>
      </dsp:txXfrm>
    </dsp:sp>
    <dsp:sp modelId="{A58A4370-9198-4DA1-BC79-9ECE45FE6A27}">
      <dsp:nvSpPr>
        <dsp:cNvPr id="0" name=""/>
        <dsp:cNvSpPr/>
      </dsp:nvSpPr>
      <dsp:spPr>
        <a:xfrm>
          <a:off x="3177427" y="1616774"/>
          <a:ext cx="1944578" cy="1166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86" tIns="100019" rIns="95286" bIns="10001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Complete level 5 diploma in leadership </a:t>
          </a:r>
        </a:p>
      </dsp:txBody>
      <dsp:txXfrm>
        <a:off x="3177427" y="1616774"/>
        <a:ext cx="1944578" cy="1166746"/>
      </dsp:txXfrm>
    </dsp:sp>
    <dsp:sp modelId="{53040E2A-9F62-4699-8572-E2AC573B9FF4}">
      <dsp:nvSpPr>
        <dsp:cNvPr id="0" name=""/>
        <dsp:cNvSpPr/>
      </dsp:nvSpPr>
      <dsp:spPr>
        <a:xfrm>
          <a:off x="7512037" y="2154428"/>
          <a:ext cx="4166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65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09182" y="2197911"/>
        <a:ext cx="22362" cy="4472"/>
      </dsp:txXfrm>
    </dsp:sp>
    <dsp:sp modelId="{69940BBC-C4B8-4558-98E9-04F8A11AD2C6}">
      <dsp:nvSpPr>
        <dsp:cNvPr id="0" name=""/>
        <dsp:cNvSpPr/>
      </dsp:nvSpPr>
      <dsp:spPr>
        <a:xfrm>
          <a:off x="5569258" y="1616774"/>
          <a:ext cx="1944578" cy="1166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86" tIns="100019" rIns="95286" bIns="10001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Gain at least 2 years more experience in care </a:t>
          </a:r>
        </a:p>
      </dsp:txBody>
      <dsp:txXfrm>
        <a:off x="5569258" y="1616774"/>
        <a:ext cx="1944578" cy="1166746"/>
      </dsp:txXfrm>
    </dsp:sp>
    <dsp:sp modelId="{6B1D0D80-EB9B-42B7-B646-3DB7B621554D}">
      <dsp:nvSpPr>
        <dsp:cNvPr id="0" name=""/>
        <dsp:cNvSpPr/>
      </dsp:nvSpPr>
      <dsp:spPr>
        <a:xfrm>
          <a:off x="1757885" y="2781721"/>
          <a:ext cx="7175493" cy="416652"/>
        </a:xfrm>
        <a:custGeom>
          <a:avLst/>
          <a:gdLst/>
          <a:ahLst/>
          <a:cxnLst/>
          <a:rect l="0" t="0" r="0" b="0"/>
          <a:pathLst>
            <a:path>
              <a:moveTo>
                <a:pt x="7175493" y="0"/>
              </a:moveTo>
              <a:lnTo>
                <a:pt x="7175493" y="225426"/>
              </a:lnTo>
              <a:lnTo>
                <a:pt x="0" y="225426"/>
              </a:lnTo>
              <a:lnTo>
                <a:pt x="0" y="416652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65897" y="2987811"/>
        <a:ext cx="359470" cy="4472"/>
      </dsp:txXfrm>
    </dsp:sp>
    <dsp:sp modelId="{C2566FDA-4075-4366-A5D9-B060AF1769E5}">
      <dsp:nvSpPr>
        <dsp:cNvPr id="0" name=""/>
        <dsp:cNvSpPr/>
      </dsp:nvSpPr>
      <dsp:spPr>
        <a:xfrm>
          <a:off x="7961090" y="1616774"/>
          <a:ext cx="1944578" cy="1166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86" tIns="100019" rIns="95286" bIns="10001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Shadow managers and take on extra resposibilities </a:t>
          </a:r>
        </a:p>
      </dsp:txBody>
      <dsp:txXfrm>
        <a:off x="7961090" y="1616774"/>
        <a:ext cx="1944578" cy="1166746"/>
      </dsp:txXfrm>
    </dsp:sp>
    <dsp:sp modelId="{6B3F52BF-508D-49D6-8E78-E20F8B3C99E4}">
      <dsp:nvSpPr>
        <dsp:cNvPr id="0" name=""/>
        <dsp:cNvSpPr/>
      </dsp:nvSpPr>
      <dsp:spPr>
        <a:xfrm>
          <a:off x="785596" y="3230774"/>
          <a:ext cx="1944578" cy="1166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86" tIns="100019" rIns="95286" bIns="10001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Keep up to date with CQC regulations ( CQC, 2025) </a:t>
          </a:r>
        </a:p>
      </dsp:txBody>
      <dsp:txXfrm>
        <a:off x="785596" y="3230774"/>
        <a:ext cx="1944578" cy="11667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799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808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489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261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771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71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898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43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829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58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522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1059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77" r:id="rId6"/>
    <p:sldLayoutId id="2147483773" r:id="rId7"/>
    <p:sldLayoutId id="2147483774" r:id="rId8"/>
    <p:sldLayoutId id="2147483775" r:id="rId9"/>
    <p:sldLayoutId id="2147483776" r:id="rId10"/>
    <p:sldLayoutId id="214748377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eed.co.uk/" TargetMode="External"/><Relationship Id="rId2" Type="http://schemas.openxmlformats.org/officeDocument/2006/relationships/hyperlink" Target="http://www.cqc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killsforcare.org.uk/" TargetMode="External"/><Relationship Id="rId4" Type="http://schemas.openxmlformats.org/officeDocument/2006/relationships/hyperlink" Target="http://www.nhsemployers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38159" y="1177348"/>
            <a:ext cx="3330906" cy="34410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dirty="0"/>
              <a:t>Name: Reema Qurban</a:t>
            </a:r>
            <a:br>
              <a:rPr lang="en-US" sz="2300"/>
            </a:br>
            <a:r>
              <a:rPr lang="en-US" sz="2300" dirty="0"/>
              <a:t>Student Number:2526193</a:t>
            </a:r>
            <a:br>
              <a:rPr lang="en-US" sz="2300"/>
            </a:br>
            <a:r>
              <a:rPr lang="en-US" sz="2300" dirty="0"/>
              <a:t>Module code:LCHS4009</a:t>
            </a:r>
            <a:br>
              <a:rPr lang="en-US" sz="2300"/>
            </a:br>
            <a:r>
              <a:rPr lang="en-US" sz="2300" dirty="0"/>
              <a:t>Lecturer: Hajra </a:t>
            </a:r>
            <a:r>
              <a:rPr lang="en-US" sz="2300" dirty="0" err="1"/>
              <a:t>Mustasim</a:t>
            </a:r>
            <a:br>
              <a:rPr lang="en-US" sz="2300"/>
            </a:br>
            <a:r>
              <a:rPr lang="en-US" sz="2300" dirty="0"/>
              <a:t>Assignment Title: Self-Awareness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09280" y="4754942"/>
            <a:ext cx="3259785" cy="9257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Submission Date: 19 October 2026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D8EA6A92-DF17-B48B-5185-C55C443A3F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468" r="-6" b="4671"/>
          <a:stretch>
            <a:fillRect/>
          </a:stretch>
        </p:blipFill>
        <p:spPr>
          <a:xfrm>
            <a:off x="1287346" y="863602"/>
            <a:ext cx="6051147" cy="5134757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303977-D9BC-96A1-ECD0-5C4ECCFB2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MY CHOSEN CAREER: REGISTERED MANAGER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023AC-CB14-F5FF-1D35-E4BDB6D52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Leads and manage a care home or care service</a:t>
            </a:r>
          </a:p>
          <a:p>
            <a:pPr>
              <a:lnSpc>
                <a:spcPct val="100000"/>
              </a:lnSpc>
            </a:pPr>
            <a:r>
              <a:rPr lang="en-US" sz="1700"/>
              <a:t>Registered with the Care Quality commission (CQC)</a:t>
            </a:r>
          </a:p>
          <a:p>
            <a:pPr>
              <a:lnSpc>
                <a:spcPct val="100000"/>
              </a:lnSpc>
            </a:pPr>
            <a:r>
              <a:rPr lang="en-US" sz="1700"/>
              <a:t>Responsible for quality of care, safety, staff, finances and </a:t>
            </a:r>
            <a:r>
              <a:rPr lang="en-US" sz="1700" err="1"/>
              <a:t>requlatory</a:t>
            </a:r>
            <a:r>
              <a:rPr lang="en-US" sz="1700"/>
              <a:t> compliance</a:t>
            </a:r>
          </a:p>
          <a:p>
            <a:pPr>
              <a:lnSpc>
                <a:spcPct val="100000"/>
              </a:lnSpc>
            </a:pPr>
            <a:r>
              <a:rPr lang="en-US" sz="1700"/>
              <a:t>Ensure service meets all legal and CQC standards</a:t>
            </a:r>
          </a:p>
          <a:p>
            <a:pPr>
              <a:lnSpc>
                <a:spcPct val="100000"/>
              </a:lnSpc>
            </a:pPr>
            <a:r>
              <a:rPr lang="en-US" sz="1700" b="1"/>
              <a:t>Why I chose this career</a:t>
            </a:r>
          </a:p>
          <a:p>
            <a:pPr>
              <a:lnSpc>
                <a:spcPct val="100000"/>
              </a:lnSpc>
            </a:pPr>
            <a:r>
              <a:rPr lang="en-US" sz="1700"/>
              <a:t>Passion for leading teams and improving people`s lives</a:t>
            </a:r>
          </a:p>
          <a:p>
            <a:pPr>
              <a:lnSpc>
                <a:spcPct val="100000"/>
              </a:lnSpc>
            </a:pPr>
            <a:r>
              <a:rPr lang="en-US" sz="1700"/>
              <a:t>Want to make a positive difference to service users and stuff</a:t>
            </a:r>
          </a:p>
          <a:p>
            <a:pPr>
              <a:lnSpc>
                <a:spcPct val="100000"/>
              </a:lnSpc>
            </a:pPr>
            <a:r>
              <a:rPr lang="en-US" sz="1700"/>
              <a:t>Build on my experience </a:t>
            </a:r>
            <a:r>
              <a:rPr lang="en-US" sz="1700" err="1"/>
              <a:t>i</a:t>
            </a:r>
            <a:r>
              <a:rPr lang="en-US" sz="1700"/>
              <a:t>n care so far </a:t>
            </a:r>
          </a:p>
        </p:txBody>
      </p:sp>
      <p:pic>
        <p:nvPicPr>
          <p:cNvPr id="7" name="Graphic 6" descr="House">
            <a:extLst>
              <a:ext uri="{FF2B5EF4-FFF2-40B4-BE49-F238E27FC236}">
                <a16:creationId xmlns:a16="http://schemas.microsoft.com/office/drawing/2014/main" id="{D28B7C24-A4A2-DE13-F1C4-E9C856BBA02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844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A462C5-17E5-C111-A71B-25BC44F74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US"/>
              <a:t>JOB ADVERT SOURCE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4E9F8E27-77EC-FA91-1BA8-532EA387D2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322" r="1355" b="-4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2A7BA-B566-8D1B-E84B-F6AAB4EF0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 b="1"/>
              <a:t>Current</a:t>
            </a:r>
            <a:r>
              <a:rPr lang="en-US" sz="1300"/>
              <a:t> </a:t>
            </a:r>
            <a:r>
              <a:rPr lang="en-US" sz="1300" b="1"/>
              <a:t>vacancy</a:t>
            </a:r>
            <a:r>
              <a:rPr lang="en-US" sz="1300"/>
              <a:t> </a:t>
            </a:r>
            <a:r>
              <a:rPr lang="en-US" sz="1300" b="1"/>
              <a:t>Example</a:t>
            </a:r>
            <a:r>
              <a:rPr lang="en-US" sz="1300"/>
              <a:t>:</a:t>
            </a:r>
          </a:p>
          <a:p>
            <a:pPr>
              <a:lnSpc>
                <a:spcPct val="100000"/>
              </a:lnSpc>
            </a:pPr>
            <a:r>
              <a:rPr lang="en-US" sz="1300"/>
              <a:t>Registered manager – Residential care home</a:t>
            </a:r>
          </a:p>
          <a:p>
            <a:pPr>
              <a:lnSpc>
                <a:spcPct val="100000"/>
              </a:lnSpc>
            </a:pPr>
            <a:r>
              <a:rPr lang="en-US" sz="1300"/>
              <a:t>Location: west midlands/</a:t>
            </a:r>
            <a:r>
              <a:rPr lang="en-US" sz="1300" err="1"/>
              <a:t>solihull</a:t>
            </a:r>
            <a:r>
              <a:rPr lang="en-US" sz="1300"/>
              <a:t> area</a:t>
            </a:r>
          </a:p>
          <a:p>
            <a:pPr>
              <a:lnSpc>
                <a:spcPct val="100000"/>
              </a:lnSpc>
            </a:pPr>
            <a:r>
              <a:rPr lang="en-US" sz="1300"/>
              <a:t>Salary: £48,000 - £55,000 per annum </a:t>
            </a:r>
          </a:p>
          <a:p>
            <a:pPr>
              <a:lnSpc>
                <a:spcPct val="100000"/>
              </a:lnSpc>
            </a:pPr>
            <a:r>
              <a:rPr lang="en-US" sz="1300"/>
              <a:t>Source: NHS jobs website / indeed UK / care UK careers</a:t>
            </a:r>
          </a:p>
          <a:p>
            <a:pPr>
              <a:lnSpc>
                <a:spcPct val="100000"/>
              </a:lnSpc>
            </a:pPr>
            <a:r>
              <a:rPr lang="en-US" sz="1300"/>
              <a:t>Accessed : October 2026</a:t>
            </a:r>
          </a:p>
          <a:p>
            <a:pPr>
              <a:lnSpc>
                <a:spcPct val="100000"/>
              </a:lnSpc>
            </a:pPr>
            <a:r>
              <a:rPr lang="en-US" sz="1300" b="1"/>
              <a:t>Key requirements from advert:</a:t>
            </a:r>
          </a:p>
          <a:p>
            <a:pPr>
              <a:lnSpc>
                <a:spcPct val="100000"/>
              </a:lnSpc>
            </a:pPr>
            <a:r>
              <a:rPr lang="en-US" sz="1300"/>
              <a:t>Level 5 Diploma in Leadership for Health &amp; social care </a:t>
            </a:r>
          </a:p>
          <a:p>
            <a:pPr>
              <a:lnSpc>
                <a:spcPct val="100000"/>
              </a:lnSpc>
            </a:pPr>
            <a:r>
              <a:rPr lang="en-US" sz="1300"/>
              <a:t>Previous management experience</a:t>
            </a:r>
          </a:p>
          <a:p>
            <a:pPr>
              <a:lnSpc>
                <a:spcPct val="100000"/>
              </a:lnSpc>
            </a:pPr>
            <a:r>
              <a:rPr lang="en-US" sz="1300"/>
              <a:t>Knowledge of CQC </a:t>
            </a:r>
            <a:r>
              <a:rPr lang="en-US" sz="1300" err="1"/>
              <a:t>requlation</a:t>
            </a:r>
            <a:r>
              <a:rPr lang="en-US" sz="1300"/>
              <a:t> </a:t>
            </a:r>
          </a:p>
          <a:p>
            <a:pPr>
              <a:lnSpc>
                <a:spcPct val="100000"/>
              </a:lnSpc>
            </a:pPr>
            <a:r>
              <a:rPr lang="en-US" sz="1300"/>
              <a:t>Strong communication and leadership skills </a:t>
            </a:r>
          </a:p>
          <a:p>
            <a:pPr>
              <a:lnSpc>
                <a:spcPct val="100000"/>
              </a:lnSpc>
            </a:pPr>
            <a:r>
              <a:rPr lang="en-US" sz="1300"/>
              <a:t>Ability to manage budgets, staff and quality assurance</a:t>
            </a:r>
          </a:p>
        </p:txBody>
      </p:sp>
    </p:spTree>
    <p:extLst>
      <p:ext uri="{BB962C8B-B14F-4D97-AF65-F5344CB8AC3E}">
        <p14:creationId xmlns:p14="http://schemas.microsoft.com/office/powerpoint/2010/main" val="4790887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A8D06-1AC7-706C-E761-EBFEA30EA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660776" cy="4404064"/>
          </a:xfrm>
        </p:spPr>
        <p:txBody>
          <a:bodyPr>
            <a:normAutofit/>
          </a:bodyPr>
          <a:lstStyle/>
          <a:p>
            <a:r>
              <a:rPr lang="en-US"/>
              <a:t>MY STRENGTH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Content Placeholder 3">
            <a:extLst>
              <a:ext uri="{FF2B5EF4-FFF2-40B4-BE49-F238E27FC236}">
                <a16:creationId xmlns:a16="http://schemas.microsoft.com/office/drawing/2014/main" id="{AD7BA90B-5838-F369-AF80-A17EEFCA86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0577029"/>
              </p:ext>
            </p:extLst>
          </p:nvPr>
        </p:nvGraphicFramePr>
        <p:xfrm>
          <a:off x="4876800" y="1353290"/>
          <a:ext cx="6581777" cy="4151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2090">
                  <a:extLst>
                    <a:ext uri="{9D8B030D-6E8A-4147-A177-3AD203B41FA5}">
                      <a16:colId xmlns:a16="http://schemas.microsoft.com/office/drawing/2014/main" val="21633866"/>
                    </a:ext>
                  </a:extLst>
                </a:gridCol>
                <a:gridCol w="3649687">
                  <a:extLst>
                    <a:ext uri="{9D8B030D-6E8A-4147-A177-3AD203B41FA5}">
                      <a16:colId xmlns:a16="http://schemas.microsoft.com/office/drawing/2014/main" val="485614939"/>
                    </a:ext>
                  </a:extLst>
                </a:gridCol>
              </a:tblGrid>
              <a:tr h="1081881">
                <a:tc>
                  <a:txBody>
                    <a:bodyPr/>
                    <a:lstStyle/>
                    <a:p>
                      <a:r>
                        <a:rPr lang="en-US" sz="2100"/>
                        <a:t>Good </a:t>
                      </a:r>
                      <a:r>
                        <a:rPr lang="en-US" sz="2100" err="1"/>
                        <a:t>communiction</a:t>
                      </a:r>
                      <a:r>
                        <a:rPr lang="en-US" sz="2100"/>
                        <a:t> skills</a:t>
                      </a:r>
                    </a:p>
                  </a:txBody>
                  <a:tcPr marL="102454" marR="102454" marT="51227" marB="51227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Build trust with stuff, families and professionals (NHS Employers, 2025)</a:t>
                      </a:r>
                    </a:p>
                  </a:txBody>
                  <a:tcPr marL="102454" marR="102454" marT="51227" marB="51227"/>
                </a:tc>
                <a:extLst>
                  <a:ext uri="{0D108BD9-81ED-4DB2-BD59-A6C34878D82A}">
                    <a16:rowId xmlns:a16="http://schemas.microsoft.com/office/drawing/2014/main" val="1164079264"/>
                  </a:ext>
                </a:extLst>
              </a:tr>
              <a:tr h="767386">
                <a:tc>
                  <a:txBody>
                    <a:bodyPr/>
                    <a:lstStyle/>
                    <a:p>
                      <a:r>
                        <a:rPr lang="en-US" sz="2100"/>
                        <a:t>Compassion &amp; person-</a:t>
                      </a:r>
                      <a:r>
                        <a:rPr lang="en-US" sz="2100" err="1"/>
                        <a:t>centred</a:t>
                      </a:r>
                      <a:r>
                        <a:rPr lang="en-US" sz="2100"/>
                        <a:t> approach</a:t>
                      </a:r>
                    </a:p>
                  </a:txBody>
                  <a:tcPr marL="102454" marR="102454" marT="51227" marB="51227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Understand the needs of service users</a:t>
                      </a:r>
                    </a:p>
                  </a:txBody>
                  <a:tcPr marL="102454" marR="102454" marT="51227" marB="51227"/>
                </a:tc>
                <a:extLst>
                  <a:ext uri="{0D108BD9-81ED-4DB2-BD59-A6C34878D82A}">
                    <a16:rowId xmlns:a16="http://schemas.microsoft.com/office/drawing/2014/main" val="19863544"/>
                  </a:ext>
                </a:extLst>
              </a:tr>
              <a:tr h="767386">
                <a:tc>
                  <a:txBody>
                    <a:bodyPr/>
                    <a:lstStyle/>
                    <a:p>
                      <a:r>
                        <a:rPr lang="en-US" sz="2100"/>
                        <a:t>Reliable &amp; </a:t>
                      </a:r>
                      <a:r>
                        <a:rPr lang="en-US" sz="2100" err="1"/>
                        <a:t>organised</a:t>
                      </a:r>
                    </a:p>
                  </a:txBody>
                  <a:tcPr marL="102454" marR="102454" marT="51227" marB="51227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Manage tasks and responsibilities effectively</a:t>
                      </a:r>
                    </a:p>
                  </a:txBody>
                  <a:tcPr marL="102454" marR="102454" marT="51227" marB="51227"/>
                </a:tc>
                <a:extLst>
                  <a:ext uri="{0D108BD9-81ED-4DB2-BD59-A6C34878D82A}">
                    <a16:rowId xmlns:a16="http://schemas.microsoft.com/office/drawing/2014/main" val="2316095624"/>
                  </a:ext>
                </a:extLst>
              </a:tr>
              <a:tr h="767386">
                <a:tc>
                  <a:txBody>
                    <a:bodyPr/>
                    <a:lstStyle/>
                    <a:p>
                      <a:r>
                        <a:rPr lang="en-US" sz="2100"/>
                        <a:t>Experience working in care</a:t>
                      </a:r>
                    </a:p>
                  </a:txBody>
                  <a:tcPr marL="102454" marR="102454" marT="51227" marB="51227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Understand daily challenges and </a:t>
                      </a:r>
                      <a:r>
                        <a:rPr lang="en-US" sz="2100" err="1"/>
                        <a:t>pract</a:t>
                      </a:r>
                      <a:r>
                        <a:rPr lang="en-US" sz="2100"/>
                        <a:t>ice</a:t>
                      </a:r>
                    </a:p>
                  </a:txBody>
                  <a:tcPr marL="102454" marR="102454" marT="51227" marB="51227"/>
                </a:tc>
                <a:extLst>
                  <a:ext uri="{0D108BD9-81ED-4DB2-BD59-A6C34878D82A}">
                    <a16:rowId xmlns:a16="http://schemas.microsoft.com/office/drawing/2014/main" val="931325799"/>
                  </a:ext>
                </a:extLst>
              </a:tr>
              <a:tr h="767386">
                <a:tc>
                  <a:txBody>
                    <a:bodyPr/>
                    <a:lstStyle/>
                    <a:p>
                      <a:r>
                        <a:rPr lang="en-US" sz="2100"/>
                        <a:t>Team player</a:t>
                      </a:r>
                    </a:p>
                  </a:txBody>
                  <a:tcPr marL="102454" marR="102454" marT="51227" marB="51227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Work well with others and support colleagues</a:t>
                      </a:r>
                    </a:p>
                  </a:txBody>
                  <a:tcPr marL="102454" marR="102454" marT="51227" marB="51227"/>
                </a:tc>
                <a:extLst>
                  <a:ext uri="{0D108BD9-81ED-4DB2-BD59-A6C34878D82A}">
                    <a16:rowId xmlns:a16="http://schemas.microsoft.com/office/drawing/2014/main" val="11553048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2760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F41221-A63A-13AC-02E6-38382A21D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660776" cy="4404064"/>
          </a:xfrm>
        </p:spPr>
        <p:txBody>
          <a:bodyPr>
            <a:normAutofit/>
          </a:bodyPr>
          <a:lstStyle/>
          <a:p>
            <a:r>
              <a:rPr lang="en-US"/>
              <a:t>SWOT: MY WEAKNESSES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3261333-8103-60B1-C928-F25328A1E1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5541075"/>
              </p:ext>
            </p:extLst>
          </p:nvPr>
        </p:nvGraphicFramePr>
        <p:xfrm>
          <a:off x="4876800" y="1343739"/>
          <a:ext cx="6581776" cy="4170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5151">
                  <a:extLst>
                    <a:ext uri="{9D8B030D-6E8A-4147-A177-3AD203B41FA5}">
                      <a16:colId xmlns:a16="http://schemas.microsoft.com/office/drawing/2014/main" val="2238956546"/>
                    </a:ext>
                  </a:extLst>
                </a:gridCol>
                <a:gridCol w="3526625">
                  <a:extLst>
                    <a:ext uri="{9D8B030D-6E8A-4147-A177-3AD203B41FA5}">
                      <a16:colId xmlns:a16="http://schemas.microsoft.com/office/drawing/2014/main" val="1618270970"/>
                    </a:ext>
                  </a:extLst>
                </a:gridCol>
              </a:tblGrid>
              <a:tr h="426752">
                <a:tc>
                  <a:txBody>
                    <a:bodyPr/>
                    <a:lstStyle/>
                    <a:p>
                      <a:r>
                        <a:rPr lang="en-US" sz="1900"/>
                        <a:t>Weakness</a:t>
                      </a:r>
                    </a:p>
                  </a:txBody>
                  <a:tcPr marL="96989" marR="96989" marT="48494" marB="48494"/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How I will improve</a:t>
                      </a:r>
                    </a:p>
                  </a:txBody>
                  <a:tcPr marL="96989" marR="96989" marT="48494" marB="48494"/>
                </a:tc>
                <a:extLst>
                  <a:ext uri="{0D108BD9-81ED-4DB2-BD59-A6C34878D82A}">
                    <a16:rowId xmlns:a16="http://schemas.microsoft.com/office/drawing/2014/main" val="703024623"/>
                  </a:ext>
                </a:extLst>
              </a:tr>
              <a:tr h="1299652">
                <a:tc>
                  <a:txBody>
                    <a:bodyPr/>
                    <a:lstStyle/>
                    <a:p>
                      <a:r>
                        <a:rPr lang="en-US" sz="1900"/>
                        <a:t>Limited management experience</a:t>
                      </a:r>
                    </a:p>
                  </a:txBody>
                  <a:tcPr marL="96989" marR="96989" marT="48494" marB="48494"/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Take on small leadership tasks; shadow current managers (Skills for Care, 2024)</a:t>
                      </a:r>
                    </a:p>
                  </a:txBody>
                  <a:tcPr marL="96989" marR="96989" marT="48494" marB="48494"/>
                </a:tc>
                <a:extLst>
                  <a:ext uri="{0D108BD9-81ED-4DB2-BD59-A6C34878D82A}">
                    <a16:rowId xmlns:a16="http://schemas.microsoft.com/office/drawing/2014/main" val="2275315658"/>
                  </a:ext>
                </a:extLst>
              </a:tr>
              <a:tr h="717718">
                <a:tc>
                  <a:txBody>
                    <a:bodyPr/>
                    <a:lstStyle/>
                    <a:p>
                      <a:r>
                        <a:rPr lang="en-US" sz="1900"/>
                        <a:t>Need more confidence making decisions</a:t>
                      </a:r>
                    </a:p>
                  </a:txBody>
                  <a:tcPr marL="96989" marR="96989" marT="48494" marB="48494"/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Practice; ask for feedback; reflect on outcomes</a:t>
                      </a:r>
                    </a:p>
                  </a:txBody>
                  <a:tcPr marL="96989" marR="96989" marT="48494" marB="48494"/>
                </a:tc>
                <a:extLst>
                  <a:ext uri="{0D108BD9-81ED-4DB2-BD59-A6C34878D82A}">
                    <a16:rowId xmlns:a16="http://schemas.microsoft.com/office/drawing/2014/main" val="4119354136"/>
                  </a:ext>
                </a:extLst>
              </a:tr>
              <a:tr h="1008685">
                <a:tc>
                  <a:txBody>
                    <a:bodyPr/>
                    <a:lstStyle/>
                    <a:p>
                      <a:r>
                        <a:rPr lang="en-US" sz="1900"/>
                        <a:t>Less knowledge of CQC regulations</a:t>
                      </a:r>
                    </a:p>
                  </a:txBody>
                  <a:tcPr marL="96989" marR="96989" marT="48494" marB="48494"/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Study CQC guidelines; attend training; read updates (CQC, 2025)</a:t>
                      </a:r>
                    </a:p>
                  </a:txBody>
                  <a:tcPr marL="96989" marR="96989" marT="48494" marB="48494"/>
                </a:tc>
                <a:extLst>
                  <a:ext uri="{0D108BD9-81ED-4DB2-BD59-A6C34878D82A}">
                    <a16:rowId xmlns:a16="http://schemas.microsoft.com/office/drawing/2014/main" val="3278741039"/>
                  </a:ext>
                </a:extLst>
              </a:tr>
              <a:tr h="717718">
                <a:tc>
                  <a:txBody>
                    <a:bodyPr/>
                    <a:lstStyle/>
                    <a:p>
                      <a:r>
                        <a:rPr lang="en-US" sz="1900"/>
                        <a:t>Not yet completed level 5 qualifications</a:t>
                      </a:r>
                    </a:p>
                  </a:txBody>
                  <a:tcPr marL="96989" marR="96989" marT="48494" marB="48494"/>
                </a:tc>
                <a:tc>
                  <a:txBody>
                    <a:bodyPr/>
                    <a:lstStyle/>
                    <a:p>
                      <a:r>
                        <a:rPr lang="en-US" sz="1900" err="1"/>
                        <a:t>Enrol</a:t>
                      </a:r>
                      <a:r>
                        <a:rPr lang="en-US" sz="1900"/>
                        <a:t> and work towards it step by step</a:t>
                      </a:r>
                    </a:p>
                  </a:txBody>
                  <a:tcPr marL="96989" marR="96989" marT="48494" marB="48494"/>
                </a:tc>
                <a:extLst>
                  <a:ext uri="{0D108BD9-81ED-4DB2-BD59-A6C34878D82A}">
                    <a16:rowId xmlns:a16="http://schemas.microsoft.com/office/drawing/2014/main" val="2107515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685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4CA336-ED45-935C-DB55-AB2941672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660776" cy="4404064"/>
          </a:xfrm>
        </p:spPr>
        <p:txBody>
          <a:bodyPr>
            <a:normAutofit/>
          </a:bodyPr>
          <a:lstStyle/>
          <a:p>
            <a:r>
              <a:rPr lang="en-US" sz="3700"/>
              <a:t>SWOT: OPPORTUNITIES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BE07F0-4953-517E-4654-53944FB22B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3996947"/>
              </p:ext>
            </p:extLst>
          </p:nvPr>
        </p:nvGraphicFramePr>
        <p:xfrm>
          <a:off x="4876800" y="1304305"/>
          <a:ext cx="6581777" cy="42493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1822">
                  <a:extLst>
                    <a:ext uri="{9D8B030D-6E8A-4147-A177-3AD203B41FA5}">
                      <a16:colId xmlns:a16="http://schemas.microsoft.com/office/drawing/2014/main" val="2901468776"/>
                    </a:ext>
                  </a:extLst>
                </a:gridCol>
                <a:gridCol w="3209955">
                  <a:extLst>
                    <a:ext uri="{9D8B030D-6E8A-4147-A177-3AD203B41FA5}">
                      <a16:colId xmlns:a16="http://schemas.microsoft.com/office/drawing/2014/main" val="3687418755"/>
                    </a:ext>
                  </a:extLst>
                </a:gridCol>
              </a:tblGrid>
              <a:tr h="394459">
                <a:tc>
                  <a:txBody>
                    <a:bodyPr/>
                    <a:lstStyle/>
                    <a:p>
                      <a:r>
                        <a:rPr lang="en-US" sz="1800"/>
                        <a:t>Opportunity</a:t>
                      </a:r>
                    </a:p>
                  </a:txBody>
                  <a:tcPr marL="89650" marR="89650" marT="44825" marB="44825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How I will use it</a:t>
                      </a:r>
                    </a:p>
                  </a:txBody>
                  <a:tcPr marL="89650" marR="89650" marT="44825" marB="44825"/>
                </a:tc>
                <a:extLst>
                  <a:ext uri="{0D108BD9-81ED-4DB2-BD59-A6C34878D82A}">
                    <a16:rowId xmlns:a16="http://schemas.microsoft.com/office/drawing/2014/main" val="1497538254"/>
                  </a:ext>
                </a:extLst>
              </a:tr>
              <a:tr h="932356">
                <a:tc>
                  <a:txBody>
                    <a:bodyPr/>
                    <a:lstStyle/>
                    <a:p>
                      <a:r>
                        <a:rPr lang="en-US" sz="1800"/>
                        <a:t>Complete level 5 diploma </a:t>
                      </a:r>
                    </a:p>
                  </a:txBody>
                  <a:tcPr marL="89650" marR="89650" marT="44825" marB="44825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Essential </a:t>
                      </a:r>
                      <a:r>
                        <a:rPr lang="en-US" sz="1800" err="1"/>
                        <a:t>qualificat</a:t>
                      </a:r>
                      <a:r>
                        <a:rPr lang="en-US" sz="1800"/>
                        <a:t>ions for registered manager (skills for care, 2024)</a:t>
                      </a:r>
                    </a:p>
                  </a:txBody>
                  <a:tcPr marL="89650" marR="89650" marT="44825" marB="44825"/>
                </a:tc>
                <a:extLst>
                  <a:ext uri="{0D108BD9-81ED-4DB2-BD59-A6C34878D82A}">
                    <a16:rowId xmlns:a16="http://schemas.microsoft.com/office/drawing/2014/main" val="1823575098"/>
                  </a:ext>
                </a:extLst>
              </a:tr>
              <a:tr h="663408">
                <a:tc>
                  <a:txBody>
                    <a:bodyPr/>
                    <a:lstStyle/>
                    <a:p>
                      <a:r>
                        <a:rPr lang="en-US" sz="1800"/>
                        <a:t>Training courses &amp; workshops </a:t>
                      </a:r>
                    </a:p>
                  </a:txBody>
                  <a:tcPr marL="89650" marR="89650" marT="44825" marB="44825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Learn new skills e.g., leadership, CQC standards</a:t>
                      </a:r>
                    </a:p>
                  </a:txBody>
                  <a:tcPr marL="89650" marR="89650" marT="44825" marB="44825"/>
                </a:tc>
                <a:extLst>
                  <a:ext uri="{0D108BD9-81ED-4DB2-BD59-A6C34878D82A}">
                    <a16:rowId xmlns:a16="http://schemas.microsoft.com/office/drawing/2014/main" val="2888020578"/>
                  </a:ext>
                </a:extLst>
              </a:tr>
              <a:tr h="663408">
                <a:tc>
                  <a:txBody>
                    <a:bodyPr/>
                    <a:lstStyle/>
                    <a:p>
                      <a:r>
                        <a:rPr lang="en-US" sz="1800"/>
                        <a:t>Mentorship from current managers</a:t>
                      </a:r>
                    </a:p>
                  </a:txBody>
                  <a:tcPr marL="89650" marR="89650" marT="44825" marB="44825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Learn from experienced leaders</a:t>
                      </a:r>
                    </a:p>
                  </a:txBody>
                  <a:tcPr marL="89650" marR="89650" marT="44825" marB="44825"/>
                </a:tc>
                <a:extLst>
                  <a:ext uri="{0D108BD9-81ED-4DB2-BD59-A6C34878D82A}">
                    <a16:rowId xmlns:a16="http://schemas.microsoft.com/office/drawing/2014/main" val="4171656595"/>
                  </a:ext>
                </a:extLst>
              </a:tr>
              <a:tr h="932356">
                <a:tc>
                  <a:txBody>
                    <a:bodyPr/>
                    <a:lstStyle/>
                    <a:p>
                      <a:r>
                        <a:rPr lang="en-US" sz="1800"/>
                        <a:t>Local vacancies in my area </a:t>
                      </a:r>
                    </a:p>
                  </a:txBody>
                  <a:tcPr marL="89650" marR="89650" marT="44825" marB="44825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Apply when ready; gain more experience first (Indeed UK, 2026) </a:t>
                      </a:r>
                    </a:p>
                  </a:txBody>
                  <a:tcPr marL="89650" marR="89650" marT="44825" marB="44825"/>
                </a:tc>
                <a:extLst>
                  <a:ext uri="{0D108BD9-81ED-4DB2-BD59-A6C34878D82A}">
                    <a16:rowId xmlns:a16="http://schemas.microsoft.com/office/drawing/2014/main" val="1667200232"/>
                  </a:ext>
                </a:extLst>
              </a:tr>
              <a:tr h="663408">
                <a:tc>
                  <a:txBody>
                    <a:bodyPr/>
                    <a:lstStyle/>
                    <a:p>
                      <a:r>
                        <a:rPr lang="en-US" sz="1800"/>
                        <a:t>Networking with other professionals</a:t>
                      </a:r>
                    </a:p>
                  </a:txBody>
                  <a:tcPr marL="89650" marR="89650" marT="44825" marB="44825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Learn from others; find job opportunities</a:t>
                      </a:r>
                    </a:p>
                  </a:txBody>
                  <a:tcPr marL="89650" marR="89650" marT="44825" marB="44825"/>
                </a:tc>
                <a:extLst>
                  <a:ext uri="{0D108BD9-81ED-4DB2-BD59-A6C34878D82A}">
                    <a16:rowId xmlns:a16="http://schemas.microsoft.com/office/drawing/2014/main" val="31069854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1574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AAA72-7596-21DC-B643-F8BB5E8B4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779272"/>
          </a:xfrm>
        </p:spPr>
        <p:txBody>
          <a:bodyPr/>
          <a:lstStyle/>
          <a:p>
            <a:r>
              <a:rPr lang="en-US"/>
              <a:t>SWOT : THREATS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DB30B38-0F6E-F914-9CE1-6ABC9DE927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8999654"/>
              </p:ext>
            </p:extLst>
          </p:nvPr>
        </p:nvGraphicFramePr>
        <p:xfrm>
          <a:off x="700088" y="2222500"/>
          <a:ext cx="10691812" cy="3659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45906">
                  <a:extLst>
                    <a:ext uri="{9D8B030D-6E8A-4147-A177-3AD203B41FA5}">
                      <a16:colId xmlns:a16="http://schemas.microsoft.com/office/drawing/2014/main" val="1649225452"/>
                    </a:ext>
                  </a:extLst>
                </a:gridCol>
                <a:gridCol w="5345906">
                  <a:extLst>
                    <a:ext uri="{9D8B030D-6E8A-4147-A177-3AD203B41FA5}">
                      <a16:colId xmlns:a16="http://schemas.microsoft.com/office/drawing/2014/main" val="2016389455"/>
                    </a:ext>
                  </a:extLst>
                </a:gridCol>
              </a:tblGrid>
              <a:tr h="448235">
                <a:tc>
                  <a:txBody>
                    <a:bodyPr/>
                    <a:lstStyle/>
                    <a:p>
                      <a:r>
                        <a:rPr lang="en-US"/>
                        <a:t>Threat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I will </a:t>
                      </a:r>
                      <a:r>
                        <a:rPr lang="en-US" dirty="0" err="1"/>
                        <a:t>minimise</a:t>
                      </a:r>
                      <a:r>
                        <a:rPr lang="en-US" dirty="0"/>
                        <a:t> 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1569763"/>
                  </a:ext>
                </a:extLst>
              </a:tr>
              <a:tr h="802745">
                <a:tc>
                  <a:txBody>
                    <a:bodyPr/>
                    <a:lstStyle/>
                    <a:p>
                      <a:r>
                        <a:rPr lang="en-US"/>
                        <a:t>Competition for manager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Build more experience; keep learning; stand out positively (NHS </a:t>
                      </a:r>
                      <a:r>
                        <a:rPr lang="en-US"/>
                        <a:t>Employers, 2025)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4525039"/>
                  </a:ext>
                </a:extLst>
              </a:tr>
              <a:tr h="802745">
                <a:tc>
                  <a:txBody>
                    <a:bodyPr/>
                    <a:lstStyle/>
                    <a:p>
                      <a:r>
                        <a:rPr lang="en-US"/>
                        <a:t>Changes in CQC regulations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sto MT"/>
                        </a:rPr>
                        <a:t>keep updated; read newsletter; attend regular training (CQC, 2025)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4565014"/>
                  </a:ext>
                </a:extLst>
              </a:tr>
              <a:tr h="802745">
                <a:tc>
                  <a:txBody>
                    <a:bodyPr/>
                    <a:lstStyle/>
                    <a:p>
                      <a:r>
                        <a:rPr lang="en-US"/>
                        <a:t>Emotional demands of the role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Practice self-care; seek support; maintain work-life balance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9042419"/>
                  </a:ext>
                </a:extLst>
              </a:tr>
              <a:tr h="802745">
                <a:tc>
                  <a:txBody>
                    <a:bodyPr/>
                    <a:lstStyle/>
                    <a:p>
                      <a:r>
                        <a:rPr lang="en-US" dirty="0"/>
                        <a:t>High </a:t>
                      </a:r>
                      <a:r>
                        <a:rPr lang="en-US" err="1"/>
                        <a:t>responsibilit</a:t>
                      </a:r>
                      <a:r>
                        <a:rPr lang="en-US"/>
                        <a:t>y &amp; pressure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Develop resilience; plan ahead; delegate when </a:t>
                      </a:r>
                      <a:r>
                        <a:rPr lang="en-US" dirty="0" err="1"/>
                        <a:t>approapriate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9574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254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69FDF-8E10-1F8C-4986-6A3FB1FDA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799592"/>
          </a:xfrm>
        </p:spPr>
        <p:txBody>
          <a:bodyPr/>
          <a:lstStyle/>
          <a:p>
            <a:r>
              <a:rPr lang="en-US"/>
              <a:t>HOW MY SWOT links to the role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7B64043C-56A8-4606-472E-E71B086D4F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1561592"/>
          <a:ext cx="10691265" cy="4400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8322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8DAFE2-C217-D6EB-41A2-98EB367A6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05256"/>
            <a:ext cx="2834979" cy="5218679"/>
          </a:xfrm>
        </p:spPr>
        <p:txBody>
          <a:bodyPr>
            <a:normAutofit/>
          </a:bodyPr>
          <a:lstStyle/>
          <a:p>
            <a:r>
              <a:rPr lang="en-US" sz="32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7F6EB-8AD9-C5F6-F968-463943778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6" y="905256"/>
            <a:ext cx="7644046" cy="52562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highlight>
                  <a:srgbClr val="FFFFFF"/>
                </a:highlight>
                <a:latin typeface="Segoe UI"/>
                <a:cs typeface="Segoe UI"/>
              </a:rPr>
              <a:t>Care Quality Commission (2025). About us — What we do. Available at: </a:t>
            </a:r>
            <a:r>
              <a:rPr lang="en-US">
                <a:highlight>
                  <a:srgbClr val="FFFFFF"/>
                </a:highlight>
                <a:latin typeface="Segoe UI"/>
                <a:cs typeface="Segoe UI"/>
                <a:hlinkClick r:id="rId2"/>
              </a:rPr>
              <a:t>www.cqc.org.uk</a:t>
            </a:r>
            <a:r>
              <a:rPr lang="en-US">
                <a:highlight>
                  <a:srgbClr val="FFFFFF"/>
                </a:highlight>
                <a:latin typeface="Segoe UI"/>
                <a:cs typeface="Segoe UI"/>
              </a:rPr>
              <a:t> [Accessed 15 Oct 2026]</a:t>
            </a:r>
            <a:br>
              <a:rPr lang="en-US">
                <a:highlight>
                  <a:srgbClr val="FFFFFF"/>
                </a:highlight>
                <a:latin typeface="Segoe UI"/>
                <a:cs typeface="Segoe UI"/>
              </a:rPr>
            </a:br>
            <a:br>
              <a:rPr lang="en-US">
                <a:highlight>
                  <a:srgbClr val="FFFFFF"/>
                </a:highlight>
                <a:latin typeface="Segoe UI"/>
                <a:cs typeface="Segoe UI"/>
              </a:rPr>
            </a:br>
            <a:r>
              <a:rPr lang="en-US">
                <a:highlight>
                  <a:srgbClr val="FFFFFF"/>
                </a:highlight>
                <a:latin typeface="Segoe UI"/>
                <a:cs typeface="Segoe UI"/>
              </a:rPr>
              <a:t>Indeed UK (2026). Registered Manager Vacancy — West Midlands. Available at: </a:t>
            </a:r>
            <a:r>
              <a:rPr lang="en-US">
                <a:highlight>
                  <a:srgbClr val="FFFFFF"/>
                </a:highlight>
                <a:latin typeface="Segoe UI"/>
                <a:cs typeface="Segoe UI"/>
                <a:hlinkClick r:id="rId3"/>
              </a:rPr>
              <a:t>www.indeed.co.uk</a:t>
            </a:r>
            <a:r>
              <a:rPr lang="en-US">
                <a:highlight>
                  <a:srgbClr val="FFFFFF"/>
                </a:highlight>
                <a:latin typeface="Segoe UI"/>
                <a:cs typeface="Segoe UI"/>
              </a:rPr>
              <a:t> [Accessed 15 Oct 2026]</a:t>
            </a:r>
            <a:br>
              <a:rPr lang="en-US">
                <a:highlight>
                  <a:srgbClr val="FFFFFF"/>
                </a:highlight>
                <a:latin typeface="Segoe UI"/>
                <a:cs typeface="Segoe UI"/>
              </a:rPr>
            </a:br>
            <a:br>
              <a:rPr lang="en-US">
                <a:highlight>
                  <a:srgbClr val="FFFFFF"/>
                </a:highlight>
                <a:latin typeface="Segoe UI"/>
                <a:cs typeface="Segoe UI"/>
              </a:rPr>
            </a:br>
            <a:r>
              <a:rPr lang="en-US">
                <a:highlight>
                  <a:srgbClr val="FFFFFF"/>
                </a:highlight>
                <a:latin typeface="Segoe UI"/>
                <a:cs typeface="Segoe UI"/>
              </a:rPr>
              <a:t>NHS Employers (2025). Career Framework — Health and Social Care. Available at: </a:t>
            </a:r>
            <a:r>
              <a:rPr lang="en-US">
                <a:highlight>
                  <a:srgbClr val="FFFFFF"/>
                </a:highlight>
                <a:latin typeface="Segoe UI"/>
                <a:cs typeface="Segoe UI"/>
                <a:hlinkClick r:id="rId4"/>
              </a:rPr>
              <a:t>www.nhsemployers.org</a:t>
            </a:r>
            <a:r>
              <a:rPr lang="en-US">
                <a:highlight>
                  <a:srgbClr val="FFFFFF"/>
                </a:highlight>
                <a:latin typeface="Segoe UI"/>
                <a:cs typeface="Segoe UI"/>
              </a:rPr>
              <a:t> [Accessed 15 Oct 2026]</a:t>
            </a:r>
            <a:br>
              <a:rPr lang="en-US">
                <a:highlight>
                  <a:srgbClr val="FFFFFF"/>
                </a:highlight>
                <a:latin typeface="Segoe UI"/>
                <a:cs typeface="Segoe UI"/>
              </a:rPr>
            </a:br>
            <a:br>
              <a:rPr lang="en-US">
                <a:highlight>
                  <a:srgbClr val="FFFFFF"/>
                </a:highlight>
                <a:latin typeface="Segoe UI"/>
                <a:cs typeface="Segoe UI"/>
              </a:rPr>
            </a:br>
            <a:r>
              <a:rPr lang="en-US">
                <a:highlight>
                  <a:srgbClr val="FFFFFF"/>
                </a:highlight>
                <a:latin typeface="Segoe UI"/>
                <a:cs typeface="Segoe UI"/>
              </a:rPr>
              <a:t>Skills for Care (2024). Registered Manager Standards. Available at: </a:t>
            </a:r>
            <a:r>
              <a:rPr lang="en-US">
                <a:highlight>
                  <a:srgbClr val="FFFFFF"/>
                </a:highlight>
                <a:latin typeface="Segoe UI"/>
                <a:cs typeface="Segoe UI"/>
                <a:hlinkClick r:id="rId5"/>
              </a:rPr>
              <a:t>www.skillsforcare.org.uk</a:t>
            </a:r>
            <a:r>
              <a:rPr lang="en-US">
                <a:highlight>
                  <a:srgbClr val="FFFFFF"/>
                </a:highlight>
                <a:latin typeface="Segoe UI"/>
                <a:cs typeface="Segoe UI"/>
              </a:rPr>
              <a:t> [Accessed 15 Oct 2026]</a:t>
            </a:r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3715A5-8048-453E-A44A-0F17BBB48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684687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ChronicleVTI</vt:lpstr>
      <vt:lpstr>Name: Reema Qurban Student Number:2526193 Module code:LCHS4009 Lecturer: Hajra Mustasim Assignment Title: Self-Awareness presentation</vt:lpstr>
      <vt:lpstr>MY CHOSEN CAREER: REGISTERED MANAGER</vt:lpstr>
      <vt:lpstr>JOB ADVERT SOURCE</vt:lpstr>
      <vt:lpstr>MY STRENGTH</vt:lpstr>
      <vt:lpstr>SWOT: MY WEAKNESSES</vt:lpstr>
      <vt:lpstr>SWOT: OPPORTUNITIES</vt:lpstr>
      <vt:lpstr>SWOT : THREATS</vt:lpstr>
      <vt:lpstr>HOW MY SWOT links to the role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580</cp:revision>
  <dcterms:created xsi:type="dcterms:W3CDTF">2026-10-15T21:30:10Z</dcterms:created>
  <dcterms:modified xsi:type="dcterms:W3CDTF">2026-10-16T09:46:10Z</dcterms:modified>
</cp:coreProperties>
</file>