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4"/>
  </p:normalViewPr>
  <p:slideViewPr>
    <p:cSldViewPr snapToGrid="0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374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358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6/8/23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1504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1972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96408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3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603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727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757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582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0375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6/8/23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4535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itzparis.com/en-GB/bars-and-restaurants/bar-vendome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itzparis.com/en-GB/bars-and-restaurants/bar-vendom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C2F9B2-9E4B-E423-C8B2-8CC72D77D4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636" r="-1" b="9292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C4322-3407-7332-803C-4E001AD280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5932" y="893763"/>
            <a:ext cx="7340048" cy="1651054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Monica Lavric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39F223-EFCE-F3EF-97BF-081D06D7D2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45932" y="2775004"/>
            <a:ext cx="7340048" cy="3189233"/>
          </a:xfrm>
        </p:spPr>
        <p:txBody>
          <a:bodyPr vert="horz" lIns="109728" tIns="109728" rIns="109728" bIns="9144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Student number: 2121183</a:t>
            </a:r>
          </a:p>
          <a:p>
            <a:pPr>
              <a:lnSpc>
                <a:spcPct val="140000"/>
              </a:lnSpc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Module: Foreign Languages and Cultural Awareness</a:t>
            </a:r>
          </a:p>
          <a:p>
            <a:pPr>
              <a:lnSpc>
                <a:spcPct val="140000"/>
              </a:lnSpc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Lecturer: Rodrigo Aguilera</a:t>
            </a:r>
          </a:p>
          <a:p>
            <a:pPr>
              <a:lnSpc>
                <a:spcPct val="140000"/>
              </a:lnSpc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Date: 08.06.2023</a:t>
            </a:r>
          </a:p>
        </p:txBody>
      </p:sp>
    </p:spTree>
    <p:extLst>
      <p:ext uri="{BB962C8B-B14F-4D97-AF65-F5344CB8AC3E}">
        <p14:creationId xmlns:p14="http://schemas.microsoft.com/office/powerpoint/2010/main" val="2983428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0DCE75-15F5-813C-82D7-1857EEE88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4995" y="148281"/>
            <a:ext cx="7447005" cy="753762"/>
          </a:xfrm>
        </p:spPr>
        <p:txBody>
          <a:bodyPr anchor="b">
            <a:normAutofit fontScale="90000"/>
          </a:bodyPr>
          <a:lstStyle/>
          <a:p>
            <a:pPr>
              <a:lnSpc>
                <a:spcPct val="120000"/>
              </a:lnSpc>
            </a:pPr>
            <a:r>
              <a:rPr lang="en-US" sz="2700" dirty="0"/>
              <a:t>Menu du petit dejeuner-Breakfast Menu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57E5BCCD-DB23-4AD8-B850-9154AAE91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5566001" cy="6858000"/>
            <a:chOff x="6505773" y="0"/>
            <a:chExt cx="5566001" cy="6858000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871FC61-DD4E-47D4-81FD-8A7E7D12B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865823" y="0"/>
              <a:ext cx="5205951" cy="6858000"/>
            </a:xfrm>
            <a:custGeom>
              <a:avLst/>
              <a:gdLst>
                <a:gd name="connsiteX0" fmla="*/ 0 w 5205951"/>
                <a:gd name="connsiteY0" fmla="*/ 0 h 6858000"/>
                <a:gd name="connsiteX1" fmla="*/ 1709529 w 5205951"/>
                <a:gd name="connsiteY1" fmla="*/ 0 h 6858000"/>
                <a:gd name="connsiteX2" fmla="*/ 2489695 w 5205951"/>
                <a:gd name="connsiteY2" fmla="*/ 0 h 6858000"/>
                <a:gd name="connsiteX3" fmla="*/ 3582928 w 5205951"/>
                <a:gd name="connsiteY3" fmla="*/ 0 h 6858000"/>
                <a:gd name="connsiteX4" fmla="*/ 3605052 w 5205951"/>
                <a:gd name="connsiteY4" fmla="*/ 14997 h 6858000"/>
                <a:gd name="connsiteX5" fmla="*/ 5205951 w 5205951"/>
                <a:gd name="connsiteY5" fmla="*/ 3621656 h 6858000"/>
                <a:gd name="connsiteX6" fmla="*/ 3331601 w 5205951"/>
                <a:gd name="connsiteY6" fmla="*/ 6374814 h 6858000"/>
                <a:gd name="connsiteX7" fmla="*/ 2814953 w 5205951"/>
                <a:gd name="connsiteY7" fmla="*/ 6780599 h 6858000"/>
                <a:gd name="connsiteX8" fmla="*/ 2703197 w 5205951"/>
                <a:gd name="connsiteY8" fmla="*/ 6858000 h 6858000"/>
                <a:gd name="connsiteX9" fmla="*/ 2489695 w 5205951"/>
                <a:gd name="connsiteY9" fmla="*/ 6858000 h 6858000"/>
                <a:gd name="connsiteX10" fmla="*/ 1709529 w 5205951"/>
                <a:gd name="connsiteY10" fmla="*/ 6858000 h 6858000"/>
                <a:gd name="connsiteX11" fmla="*/ 0 w 5205951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05951" h="6858000">
                  <a:moveTo>
                    <a:pt x="0" y="0"/>
                  </a:moveTo>
                  <a:lnTo>
                    <a:pt x="1709529" y="0"/>
                  </a:lnTo>
                  <a:lnTo>
                    <a:pt x="2489695" y="0"/>
                  </a:lnTo>
                  <a:lnTo>
                    <a:pt x="3582928" y="0"/>
                  </a:lnTo>
                  <a:lnTo>
                    <a:pt x="3605052" y="14997"/>
                  </a:lnTo>
                  <a:cubicBezTo>
                    <a:pt x="4632215" y="754641"/>
                    <a:pt x="5205951" y="2093192"/>
                    <a:pt x="5205951" y="3621656"/>
                  </a:cubicBezTo>
                  <a:cubicBezTo>
                    <a:pt x="5205951" y="4969131"/>
                    <a:pt x="4277226" y="5602839"/>
                    <a:pt x="3331601" y="6374814"/>
                  </a:cubicBezTo>
                  <a:cubicBezTo>
                    <a:pt x="3159398" y="6515397"/>
                    <a:pt x="2988771" y="6653108"/>
                    <a:pt x="2814953" y="6780599"/>
                  </a:cubicBezTo>
                  <a:lnTo>
                    <a:pt x="2703197" y="6858000"/>
                  </a:lnTo>
                  <a:lnTo>
                    <a:pt x="2489695" y="6858000"/>
                  </a:lnTo>
                  <a:lnTo>
                    <a:pt x="170952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829A1E2C-5AC8-40FC-99E9-832069D39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505773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C54A75-E44A-4147-B9D0-FF46CFD316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719069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04C6C67F-E72D-B811-E9F5-4BA8EE1F3B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15"/>
          <a:stretch/>
        </p:blipFill>
        <p:spPr>
          <a:xfrm>
            <a:off x="799607" y="1852121"/>
            <a:ext cx="3249406" cy="31537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4251E-B785-58FD-B094-641D912F12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001" y="1050324"/>
            <a:ext cx="6625694" cy="565939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30000"/>
              </a:lnSpc>
            </a:pPr>
            <a:r>
              <a:rPr lang="en-US" sz="1300" b="1" dirty="0">
                <a:solidFill>
                  <a:srgbClr val="C00000"/>
                </a:solidFill>
              </a:rPr>
              <a:t>Nous </a:t>
            </a:r>
            <a:r>
              <a:rPr lang="en-US" sz="1300" b="1" dirty="0" err="1">
                <a:solidFill>
                  <a:srgbClr val="C00000"/>
                </a:solidFill>
              </a:rPr>
              <a:t>ouvrons</a:t>
            </a:r>
            <a:r>
              <a:rPr lang="en-US" sz="1300" b="1" dirty="0">
                <a:solidFill>
                  <a:srgbClr val="C00000"/>
                </a:solidFill>
              </a:rPr>
              <a:t> de 7:00 </a:t>
            </a:r>
            <a:r>
              <a:rPr lang="en-US" sz="1300" b="1" dirty="0" err="1">
                <a:solidFill>
                  <a:srgbClr val="C00000"/>
                </a:solidFill>
              </a:rPr>
              <a:t>à</a:t>
            </a:r>
            <a:r>
              <a:rPr lang="en-US" sz="1300" b="1" dirty="0">
                <a:solidFill>
                  <a:srgbClr val="C00000"/>
                </a:solidFill>
              </a:rPr>
              <a:t> 10:30 </a:t>
            </a:r>
          </a:p>
          <a:p>
            <a:pPr>
              <a:lnSpc>
                <a:spcPct val="130000"/>
              </a:lnSpc>
            </a:pPr>
            <a:r>
              <a:rPr lang="en-US" sz="1300" b="1" dirty="0">
                <a:solidFill>
                  <a:srgbClr val="C00000"/>
                </a:solidFill>
              </a:rPr>
              <a:t>We are open from 07AM until 10:30AM</a:t>
            </a:r>
          </a:p>
          <a:p>
            <a:pPr>
              <a:lnSpc>
                <a:spcPct val="130000"/>
              </a:lnSpc>
            </a:pPr>
            <a:r>
              <a:rPr lang="en-GB" sz="1300" b="0" i="0" u="none" strike="noStrike" dirty="0">
                <a:solidFill>
                  <a:srgbClr val="00B050"/>
                </a:solidFill>
                <a:effectLst/>
                <a:latin typeface="futuramedium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 petit-déjeuner à la carte</a:t>
            </a:r>
            <a:r>
              <a:rPr lang="en-GB" sz="1300" b="0" i="0" u="none" strike="noStrike" dirty="0">
                <a:solidFill>
                  <a:srgbClr val="00B050"/>
                </a:solidFill>
                <a:effectLst/>
                <a:latin typeface="futuramedium"/>
              </a:rPr>
              <a:t> </a:t>
            </a:r>
            <a:r>
              <a:rPr lang="en-GB" sz="1300" b="0" i="0" u="none" strike="noStrike" dirty="0">
                <a:effectLst/>
                <a:latin typeface="futuramedium"/>
              </a:rPr>
              <a:t>- </a:t>
            </a:r>
            <a:r>
              <a:rPr lang="en-GB" sz="1300" b="0" i="0" u="none" strike="noStrike" dirty="0">
                <a:solidFill>
                  <a:srgbClr val="00B050"/>
                </a:solidFill>
                <a:effectLst/>
                <a:latin typeface="futuramedium"/>
              </a:rPr>
              <a:t>A la carte breakfast </a:t>
            </a:r>
            <a:endParaRPr lang="en-GB" sz="1300" b="0" i="0" dirty="0">
              <a:solidFill>
                <a:srgbClr val="00B050"/>
              </a:solidFill>
              <a:effectLst/>
              <a:latin typeface="futuramedium"/>
            </a:endParaRPr>
          </a:p>
          <a:p>
            <a:pPr>
              <a:lnSpc>
                <a:spcPct val="130000"/>
              </a:lnSpc>
            </a:pP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Pain perdu </a:t>
            </a:r>
            <a:r>
              <a:rPr lang="en-GB" sz="1300" b="1" i="0" dirty="0" err="1">
                <a:solidFill>
                  <a:srgbClr val="7030A0"/>
                </a:solidFill>
                <a:effectLst/>
                <a:latin typeface="futuramedium"/>
              </a:rPr>
              <a:t>traditionnel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 -22</a:t>
            </a:r>
            <a:r>
              <a:rPr lang="en-GB" sz="1300" b="1" i="0" cap="all" dirty="0">
                <a:solidFill>
                  <a:srgbClr val="7030A0"/>
                </a:solidFill>
                <a:effectLst/>
                <a:latin typeface="inherit"/>
              </a:rPr>
              <a:t>€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 </a:t>
            </a:r>
            <a:r>
              <a:rPr lang="en-GB" sz="1300" b="0" i="0" dirty="0">
                <a:effectLst/>
                <a:latin typeface="futuramedium"/>
              </a:rPr>
              <a:t>/ </a:t>
            </a:r>
            <a:r>
              <a:rPr lang="en-GB" sz="1300" b="0" i="0" dirty="0" err="1">
                <a:effectLst/>
                <a:latin typeface="futuramedium"/>
              </a:rPr>
              <a:t>Traditionnal</a:t>
            </a:r>
            <a:r>
              <a:rPr lang="en-GB" sz="1300" b="0" i="0" dirty="0">
                <a:effectLst/>
                <a:latin typeface="futuramedium"/>
              </a:rPr>
              <a:t> French toast – 22</a:t>
            </a:r>
            <a:r>
              <a:rPr lang="en-GB" sz="1300" b="0" i="0" cap="all" dirty="0">
                <a:effectLst/>
                <a:latin typeface="inherit"/>
              </a:rPr>
              <a:t>€</a:t>
            </a:r>
            <a:endParaRPr lang="en-GB" sz="1300" b="0" i="0" dirty="0">
              <a:effectLst/>
              <a:latin typeface="futuramedium"/>
            </a:endParaRPr>
          </a:p>
          <a:p>
            <a:pPr>
              <a:lnSpc>
                <a:spcPct val="130000"/>
              </a:lnSpc>
            </a:pPr>
            <a:r>
              <a:rPr lang="en-US" sz="1300" b="1" dirty="0">
                <a:solidFill>
                  <a:srgbClr val="7030A0"/>
                </a:solidFill>
              </a:rPr>
              <a:t>Assiette de </a:t>
            </a:r>
            <a:r>
              <a:rPr lang="en-US" sz="1300" b="1" dirty="0" err="1">
                <a:solidFill>
                  <a:srgbClr val="7030A0"/>
                </a:solidFill>
              </a:rPr>
              <a:t>saumon</a:t>
            </a:r>
            <a:r>
              <a:rPr lang="en-US" sz="1300" b="1" dirty="0">
                <a:solidFill>
                  <a:srgbClr val="7030A0"/>
                </a:solidFill>
              </a:rPr>
              <a:t> fume –35</a:t>
            </a:r>
            <a:r>
              <a:rPr lang="en-GB" sz="1300" b="1" i="0" cap="all" dirty="0">
                <a:solidFill>
                  <a:srgbClr val="7030A0"/>
                </a:solidFill>
                <a:effectLst/>
                <a:latin typeface="inherit"/>
              </a:rPr>
              <a:t>€</a:t>
            </a:r>
            <a:r>
              <a:rPr lang="en-US" sz="1300" b="1" dirty="0">
                <a:solidFill>
                  <a:srgbClr val="7030A0"/>
                </a:solidFill>
              </a:rPr>
              <a:t> </a:t>
            </a:r>
            <a:r>
              <a:rPr lang="en-US" sz="1300" dirty="0"/>
              <a:t>/ </a:t>
            </a:r>
            <a:r>
              <a:rPr lang="en-GB" sz="1300" b="0" i="0" dirty="0">
                <a:effectLst/>
                <a:latin typeface="futuramedium"/>
              </a:rPr>
              <a:t>Smoked salmon plate -35</a:t>
            </a:r>
            <a:r>
              <a:rPr lang="en-GB" sz="1300" b="0" i="0" cap="all" dirty="0">
                <a:effectLst/>
                <a:latin typeface="inherit"/>
              </a:rPr>
              <a:t>€</a:t>
            </a:r>
            <a:endParaRPr lang="en-GB" sz="1300" b="0" i="0" dirty="0">
              <a:effectLst/>
              <a:latin typeface="futuramedium"/>
            </a:endParaRPr>
          </a:p>
          <a:p>
            <a:pPr>
              <a:lnSpc>
                <a:spcPct val="130000"/>
              </a:lnSpc>
            </a:pPr>
            <a:r>
              <a:rPr lang="en-US" sz="1300" b="1" dirty="0">
                <a:solidFill>
                  <a:srgbClr val="7030A0"/>
                </a:solidFill>
              </a:rPr>
              <a:t>Oeuf bio </a:t>
            </a:r>
            <a:r>
              <a:rPr lang="en-US" sz="1300" b="1" dirty="0" err="1">
                <a:solidFill>
                  <a:srgbClr val="7030A0"/>
                </a:solidFill>
              </a:rPr>
              <a:t>poché</a:t>
            </a:r>
            <a:r>
              <a:rPr lang="en-US" sz="1300" b="1" dirty="0">
                <a:solidFill>
                  <a:srgbClr val="7030A0"/>
                </a:solidFill>
              </a:rPr>
              <a:t> au </a:t>
            </a:r>
            <a:r>
              <a:rPr lang="en-US" sz="1300" b="1" dirty="0" err="1">
                <a:solidFill>
                  <a:srgbClr val="7030A0"/>
                </a:solidFill>
              </a:rPr>
              <a:t>homard</a:t>
            </a:r>
            <a:r>
              <a:rPr lang="en-US" sz="1300" b="1" dirty="0">
                <a:solidFill>
                  <a:srgbClr val="7030A0"/>
                </a:solidFill>
              </a:rPr>
              <a:t> bleu -64</a:t>
            </a:r>
            <a:r>
              <a:rPr lang="en-GB" sz="1300" b="1" i="0" cap="all" dirty="0">
                <a:solidFill>
                  <a:srgbClr val="7030A0"/>
                </a:solidFill>
                <a:effectLst/>
                <a:latin typeface="inherit"/>
              </a:rPr>
              <a:t>€ </a:t>
            </a:r>
            <a:r>
              <a:rPr lang="en-GB" sz="1300" b="0" i="0" cap="all" dirty="0">
                <a:effectLst/>
                <a:latin typeface="inherit"/>
              </a:rPr>
              <a:t>/ </a:t>
            </a:r>
            <a:r>
              <a:rPr lang="en-GB" sz="1300" b="0" i="0" dirty="0">
                <a:effectLst/>
                <a:latin typeface="futuramedium"/>
              </a:rPr>
              <a:t>Poached organic egg with blue lobster – 64</a:t>
            </a:r>
            <a:r>
              <a:rPr lang="en-GB" sz="1300" b="0" i="0" cap="all" dirty="0">
                <a:effectLst/>
                <a:latin typeface="inherit"/>
              </a:rPr>
              <a:t>€</a:t>
            </a:r>
            <a:r>
              <a:rPr lang="en-GB" sz="1300" b="0" i="0" dirty="0">
                <a:effectLst/>
                <a:latin typeface="futuramedium"/>
              </a:rPr>
              <a:t> </a:t>
            </a:r>
          </a:p>
          <a:p>
            <a:pPr>
              <a:lnSpc>
                <a:spcPct val="130000"/>
              </a:lnSpc>
            </a:pP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Oeufs bio </a:t>
            </a:r>
            <a:r>
              <a:rPr lang="en-GB" sz="1300" b="1" i="0" dirty="0" err="1">
                <a:solidFill>
                  <a:srgbClr val="7030A0"/>
                </a:solidFill>
                <a:effectLst/>
                <a:latin typeface="futuramedium"/>
              </a:rPr>
              <a:t>brouillés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 </a:t>
            </a:r>
            <a:r>
              <a:rPr lang="en-GB" sz="1300" b="1" i="0" dirty="0" err="1">
                <a:solidFill>
                  <a:srgbClr val="7030A0"/>
                </a:solidFill>
                <a:effectLst/>
                <a:latin typeface="futuramedium"/>
              </a:rPr>
              <a:t>à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 la truffe noire -56</a:t>
            </a:r>
            <a:r>
              <a:rPr lang="en-GB" sz="1300" b="1" i="0" cap="all" dirty="0">
                <a:solidFill>
                  <a:srgbClr val="7030A0"/>
                </a:solidFill>
                <a:effectLst/>
                <a:latin typeface="inherit"/>
              </a:rPr>
              <a:t>€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 </a:t>
            </a:r>
            <a:r>
              <a:rPr lang="en-GB" sz="1300" b="0" i="0" dirty="0">
                <a:effectLst/>
                <a:latin typeface="futuramedium"/>
              </a:rPr>
              <a:t>/ Scrambled organic eggs with black truffle –56</a:t>
            </a:r>
            <a:r>
              <a:rPr lang="en-GB" sz="1300" b="0" i="0" cap="all" dirty="0">
                <a:effectLst/>
                <a:latin typeface="inherit"/>
              </a:rPr>
              <a:t>€</a:t>
            </a:r>
            <a:endParaRPr lang="en-GB" sz="1300" b="0" i="0" dirty="0">
              <a:effectLst/>
              <a:latin typeface="futuramedium"/>
            </a:endParaRPr>
          </a:p>
          <a:p>
            <a:pPr>
              <a:lnSpc>
                <a:spcPct val="130000"/>
              </a:lnSpc>
            </a:pP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Oeufs </a:t>
            </a:r>
            <a:r>
              <a:rPr lang="en-GB" sz="1300" b="1" i="0" dirty="0" err="1">
                <a:solidFill>
                  <a:srgbClr val="7030A0"/>
                </a:solidFill>
                <a:effectLst/>
                <a:latin typeface="futuramedium"/>
              </a:rPr>
              <a:t>miroir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 bio au caviar de France -79</a:t>
            </a:r>
            <a:r>
              <a:rPr lang="en-GB" sz="1300" b="1" i="0" cap="all" dirty="0">
                <a:solidFill>
                  <a:srgbClr val="7030A0"/>
                </a:solidFill>
                <a:effectLst/>
                <a:latin typeface="inherit"/>
              </a:rPr>
              <a:t>€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 </a:t>
            </a:r>
            <a:r>
              <a:rPr lang="en-GB" sz="1300" b="0" i="0" dirty="0">
                <a:effectLst/>
                <a:latin typeface="futuramedium"/>
              </a:rPr>
              <a:t>/ Organic sunny side up eggs with caviar from France-79</a:t>
            </a:r>
            <a:r>
              <a:rPr lang="en-GB" sz="1300" b="0" i="0" cap="all" dirty="0">
                <a:effectLst/>
                <a:latin typeface="inherit"/>
              </a:rPr>
              <a:t>€</a:t>
            </a:r>
            <a:endParaRPr lang="en-GB" sz="1300" b="0" i="0" dirty="0">
              <a:effectLst/>
              <a:latin typeface="futuramedium"/>
            </a:endParaRPr>
          </a:p>
          <a:p>
            <a:pPr>
              <a:lnSpc>
                <a:spcPct val="130000"/>
              </a:lnSpc>
            </a:pPr>
            <a:r>
              <a:rPr lang="en-US" sz="1300" b="1" dirty="0">
                <a:solidFill>
                  <a:srgbClr val="7030A0"/>
                </a:solidFill>
              </a:rPr>
              <a:t>Crêpe, </a:t>
            </a:r>
            <a:r>
              <a:rPr lang="en-US" sz="1300" b="1" dirty="0" err="1">
                <a:solidFill>
                  <a:srgbClr val="7030A0"/>
                </a:solidFill>
              </a:rPr>
              <a:t>gaufre</a:t>
            </a:r>
            <a:r>
              <a:rPr lang="en-US" sz="1300" b="1" dirty="0">
                <a:solidFill>
                  <a:srgbClr val="7030A0"/>
                </a:solidFill>
              </a:rPr>
              <a:t>, pancake avec sucre, confiture </a:t>
            </a:r>
            <a:r>
              <a:rPr lang="en-US" sz="1300" b="1" dirty="0" err="1">
                <a:solidFill>
                  <a:srgbClr val="7030A0"/>
                </a:solidFill>
              </a:rPr>
              <a:t>ou</a:t>
            </a:r>
            <a:r>
              <a:rPr lang="en-US" sz="1300" b="1" dirty="0">
                <a:solidFill>
                  <a:srgbClr val="7030A0"/>
                </a:solidFill>
              </a:rPr>
              <a:t> sirop </a:t>
            </a:r>
            <a:r>
              <a:rPr lang="en-US" sz="1300" b="1" dirty="0" err="1">
                <a:solidFill>
                  <a:srgbClr val="7030A0"/>
                </a:solidFill>
              </a:rPr>
              <a:t>d'érable</a:t>
            </a:r>
            <a:r>
              <a:rPr lang="en-US" sz="1300" b="1" dirty="0">
                <a:solidFill>
                  <a:srgbClr val="7030A0"/>
                </a:solidFill>
              </a:rPr>
              <a:t> 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-20</a:t>
            </a:r>
            <a:r>
              <a:rPr lang="en-GB" sz="1300" b="1" i="0" cap="all" dirty="0">
                <a:solidFill>
                  <a:srgbClr val="7030A0"/>
                </a:solidFill>
                <a:effectLst/>
                <a:latin typeface="inherit"/>
              </a:rPr>
              <a:t>€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futuramedium"/>
              </a:rPr>
              <a:t> </a:t>
            </a:r>
            <a:r>
              <a:rPr lang="en-GB" sz="1300" b="0" i="0" dirty="0">
                <a:effectLst/>
                <a:latin typeface="futuramedium"/>
              </a:rPr>
              <a:t>/ Crepe, waffle, pancake with sugar, jam or maple syrup -20</a:t>
            </a:r>
            <a:r>
              <a:rPr lang="en-GB" sz="1300" b="0" i="0" cap="all" dirty="0">
                <a:effectLst/>
                <a:latin typeface="inherit"/>
              </a:rPr>
              <a:t>€</a:t>
            </a:r>
            <a:endParaRPr lang="en-GB" sz="1300" cap="all" dirty="0">
              <a:latin typeface="futuramedium"/>
            </a:endParaRPr>
          </a:p>
          <a:p>
            <a:pPr>
              <a:lnSpc>
                <a:spcPct val="130000"/>
              </a:lnSpc>
            </a:pPr>
            <a:r>
              <a:rPr lang="en-GB" sz="1300" b="0" i="0" u="none" strike="noStrike" dirty="0">
                <a:effectLst/>
                <a:latin typeface="futuramedium"/>
              </a:rPr>
              <a:t> </a:t>
            </a:r>
            <a:r>
              <a:rPr lang="en-GB" sz="1300" b="0" i="0" u="none" strike="noStrike" dirty="0" err="1">
                <a:solidFill>
                  <a:srgbClr val="00B050"/>
                </a:solidFill>
                <a:effectLst/>
                <a:latin typeface="futuramedium"/>
              </a:rPr>
              <a:t>Boissons</a:t>
            </a:r>
            <a:r>
              <a:rPr lang="en-GB" sz="1300" b="0" i="0" u="none" strike="noStrike" dirty="0">
                <a:solidFill>
                  <a:srgbClr val="00B050"/>
                </a:solidFill>
                <a:effectLst/>
                <a:latin typeface="futuramedium"/>
              </a:rPr>
              <a:t> </a:t>
            </a:r>
            <a:r>
              <a:rPr lang="en-GB" sz="1300" b="0" i="0" u="none" strike="noStrike" dirty="0" err="1">
                <a:solidFill>
                  <a:srgbClr val="00B050"/>
                </a:solidFill>
                <a:effectLst/>
                <a:latin typeface="futuramedium"/>
              </a:rPr>
              <a:t>chaudes</a:t>
            </a:r>
            <a:r>
              <a:rPr lang="en-GB" sz="1300" b="0" i="0" u="none" strike="noStrike" dirty="0">
                <a:solidFill>
                  <a:srgbClr val="00B050"/>
                </a:solidFill>
                <a:effectLst/>
                <a:latin typeface="futuramedium"/>
              </a:rPr>
              <a:t> - </a:t>
            </a:r>
            <a:r>
              <a:rPr lang="en-GB" sz="1300" b="0" i="0" u="none" strike="noStrike" dirty="0">
                <a:solidFill>
                  <a:srgbClr val="00B050"/>
                </a:solidFill>
                <a:effectLst/>
                <a:latin typeface="futuramedium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Hot drinks</a:t>
            </a:r>
            <a:r>
              <a:rPr lang="en-GB" sz="1300" b="0" i="0" u="none" strike="noStrike" dirty="0">
                <a:solidFill>
                  <a:srgbClr val="00B050"/>
                </a:solidFill>
                <a:effectLst/>
                <a:latin typeface="futuramedium"/>
              </a:rPr>
              <a:t> </a:t>
            </a:r>
          </a:p>
          <a:p>
            <a:pPr>
              <a:lnSpc>
                <a:spcPct val="130000"/>
              </a:lnSpc>
            </a:pPr>
            <a:r>
              <a:rPr lang="en-GB" sz="1300" b="1" i="0" dirty="0">
                <a:solidFill>
                  <a:srgbClr val="7030A0"/>
                </a:solidFill>
                <a:effectLst/>
                <a:latin typeface="inherit"/>
              </a:rPr>
              <a:t>Cappuccino, Café latte, Double expresso</a:t>
            </a:r>
            <a:r>
              <a:rPr lang="en-GB" sz="1300" b="0" i="0" dirty="0">
                <a:effectLst/>
                <a:latin typeface="inherit"/>
              </a:rPr>
              <a:t> / Cappuccino, Café latte, Double espresso </a:t>
            </a:r>
            <a:r>
              <a:rPr lang="en-GB" sz="1300" b="0" i="0" cap="all" dirty="0">
                <a:effectLst/>
                <a:latin typeface="inherit"/>
              </a:rPr>
              <a:t>15€</a:t>
            </a:r>
          </a:p>
          <a:p>
            <a:pPr fontAlgn="base">
              <a:lnSpc>
                <a:spcPct val="130000"/>
              </a:lnSpc>
            </a:pPr>
            <a:r>
              <a:rPr lang="en-GB" sz="1300" b="1" i="0" dirty="0" err="1">
                <a:solidFill>
                  <a:srgbClr val="7030A0"/>
                </a:solidFill>
                <a:effectLst/>
                <a:latin typeface="inherit"/>
              </a:rPr>
              <a:t>Thé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inherit"/>
              </a:rPr>
              <a:t>, tisane </a:t>
            </a:r>
            <a:r>
              <a:rPr lang="en-GB" sz="1300" b="0" i="0" dirty="0">
                <a:effectLst/>
                <a:latin typeface="inherit"/>
              </a:rPr>
              <a:t>/ Tea, herbal tea -</a:t>
            </a:r>
            <a:r>
              <a:rPr lang="en-GB" sz="1300" b="0" i="0" cap="all" dirty="0">
                <a:effectLst/>
                <a:latin typeface="inherit"/>
              </a:rPr>
              <a:t>14€</a:t>
            </a:r>
          </a:p>
          <a:p>
            <a:pPr fontAlgn="base">
              <a:lnSpc>
                <a:spcPct val="130000"/>
              </a:lnSpc>
            </a:pPr>
            <a:r>
              <a:rPr lang="en-GB" sz="1300" b="1" i="0" dirty="0" err="1">
                <a:solidFill>
                  <a:srgbClr val="7030A0"/>
                </a:solidFill>
                <a:effectLst/>
                <a:latin typeface="inherit"/>
              </a:rPr>
              <a:t>Chocolat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inherit"/>
              </a:rPr>
              <a:t> </a:t>
            </a:r>
            <a:r>
              <a:rPr lang="en-GB" sz="1300" b="1" i="0" dirty="0" err="1">
                <a:solidFill>
                  <a:srgbClr val="7030A0"/>
                </a:solidFill>
                <a:effectLst/>
                <a:latin typeface="inherit"/>
              </a:rPr>
              <a:t>chaud</a:t>
            </a:r>
            <a:r>
              <a:rPr lang="en-GB" sz="1300" b="1" i="0" dirty="0">
                <a:solidFill>
                  <a:srgbClr val="7030A0"/>
                </a:solidFill>
                <a:effectLst/>
                <a:latin typeface="inherit"/>
              </a:rPr>
              <a:t> </a:t>
            </a:r>
            <a:r>
              <a:rPr lang="en-GB" sz="1300" b="0" i="0" dirty="0">
                <a:effectLst/>
                <a:latin typeface="inherit"/>
              </a:rPr>
              <a:t>/Hot chocolate - 17</a:t>
            </a:r>
            <a:r>
              <a:rPr lang="en-GB" sz="1300" b="0" i="0" cap="all" dirty="0">
                <a:effectLst/>
                <a:latin typeface="inherit"/>
              </a:rPr>
              <a:t> €</a:t>
            </a:r>
            <a:endParaRPr lang="en-GB" sz="1300" b="0" i="0" dirty="0">
              <a:effectLst/>
              <a:latin typeface="inherit"/>
            </a:endParaRPr>
          </a:p>
          <a:p>
            <a:pPr>
              <a:lnSpc>
                <a:spcPct val="130000"/>
              </a:lnSpc>
            </a:pPr>
            <a:endParaRPr lang="en-GB" sz="1200" b="0" i="0" dirty="0">
              <a:effectLst/>
              <a:latin typeface="futuramedium"/>
            </a:endParaRPr>
          </a:p>
          <a:p>
            <a:pPr>
              <a:lnSpc>
                <a:spcPct val="130000"/>
              </a:lnSpc>
            </a:pPr>
            <a:endParaRPr lang="en-US" sz="600" dirty="0"/>
          </a:p>
        </p:txBody>
      </p:sp>
    </p:spTree>
    <p:extLst>
      <p:ext uri="{BB962C8B-B14F-4D97-AF65-F5344CB8AC3E}">
        <p14:creationId xmlns:p14="http://schemas.microsoft.com/office/powerpoint/2010/main" val="4245076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picture containing tableware, tablecloth, chair, centrepiece&#10;&#10;Description automatically generated">
            <a:extLst>
              <a:ext uri="{FF2B5EF4-FFF2-40B4-BE49-F238E27FC236}">
                <a16:creationId xmlns:a16="http://schemas.microsoft.com/office/drawing/2014/main" id="{9BF6CE23-D728-7EF3-5CD4-37A0A750DE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07" r="22837" b="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5A3A94-BC5D-E257-9415-A868BCE2A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6"/>
            <a:ext cx="3689406" cy="1944371"/>
          </a:xfrm>
        </p:spPr>
        <p:txBody>
          <a:bodyPr anchor="b"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23ED9-9749-5286-731D-E9F7F12EE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3220278"/>
            <a:ext cx="3633747" cy="2592125"/>
          </a:xfrm>
        </p:spPr>
        <p:txBody>
          <a:bodyPr>
            <a:normAutofit/>
          </a:bodyPr>
          <a:lstStyle/>
          <a:p>
            <a:r>
              <a:rPr lang="en-US" dirty="0">
                <a:hlinkClick r:id="rId3"/>
              </a:rPr>
              <a:t>https://www.ritzparis.com/en-GB/bars-and-restaurants/bar-vendome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774376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LightSeedLeftStep">
      <a:dk1>
        <a:srgbClr val="000000"/>
      </a:dk1>
      <a:lt1>
        <a:srgbClr val="FFFFFF"/>
      </a:lt1>
      <a:dk2>
        <a:srgbClr val="213B36"/>
      </a:dk2>
      <a:lt2>
        <a:srgbClr val="E8E6E2"/>
      </a:lt2>
      <a:accent1>
        <a:srgbClr val="709AED"/>
      </a:accent1>
      <a:accent2>
        <a:srgbClr val="28B0DC"/>
      </a:accent2>
      <a:accent3>
        <a:srgbClr val="3BB49F"/>
      </a:accent3>
      <a:accent4>
        <a:srgbClr val="37BA6D"/>
      </a:accent4>
      <a:accent5>
        <a:srgbClr val="31BA31"/>
      </a:accent5>
      <a:accent6>
        <a:srgbClr val="70B53E"/>
      </a:accent6>
      <a:hlink>
        <a:srgbClr val="948059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222</Words>
  <Application>Microsoft Macintosh PowerPoint</Application>
  <PresentationFormat>Widescreen</PresentationFormat>
  <Paragraphs>21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Meiryo</vt:lpstr>
      <vt:lpstr>Corbel</vt:lpstr>
      <vt:lpstr>futuramedium</vt:lpstr>
      <vt:lpstr>inherit</vt:lpstr>
      <vt:lpstr>SketchLinesVTI</vt:lpstr>
      <vt:lpstr>Monica Lavric</vt:lpstr>
      <vt:lpstr>Menu du petit dejeuner-Breakfast Menu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Monica Lavric</dc:title>
  <dc:creator>Monica Lavric (2121183)</dc:creator>
  <cp:lastModifiedBy>Monica Lavric (2121183)</cp:lastModifiedBy>
  <cp:revision>1</cp:revision>
  <dcterms:created xsi:type="dcterms:W3CDTF">2023-06-08T19:00:52Z</dcterms:created>
  <dcterms:modified xsi:type="dcterms:W3CDTF">2023-06-08T19:50:58Z</dcterms:modified>
</cp:coreProperties>
</file>