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7" r:id="rId1"/>
  </p:sldMasterIdLst>
  <p:sldIdLst>
    <p:sldId id="256" r:id="rId2"/>
    <p:sldId id="259" r:id="rId3"/>
    <p:sldId id="258" r:id="rId4"/>
    <p:sldId id="262" r:id="rId5"/>
    <p:sldId id="266" r:id="rId6"/>
    <p:sldId id="265" r:id="rId7"/>
    <p:sldId id="264" r:id="rId8"/>
    <p:sldId id="268" r:id="rId9"/>
    <p:sldId id="269" r:id="rId10"/>
    <p:sldId id="271" r:id="rId11"/>
    <p:sldId id="260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728"/>
  </p:normalViewPr>
  <p:slideViewPr>
    <p:cSldViewPr snapToGrid="0" snapToObjects="1">
      <p:cViewPr varScale="1">
        <p:scale>
          <a:sx n="64" d="100"/>
          <a:sy n="64" d="100"/>
        </p:scale>
        <p:origin x="72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1775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6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71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982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815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661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530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148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708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659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97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9/9/2024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488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6" r:id="rId6"/>
    <p:sldLayoutId id="2147483691" r:id="rId7"/>
    <p:sldLayoutId id="2147483692" r:id="rId8"/>
    <p:sldLayoutId id="2147483693" r:id="rId9"/>
    <p:sldLayoutId id="2147483695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wesomeinventions.com/photographer-captures-beauty-of-bald-women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cemag.org/news/2018/09/there-are-about-20000-human-genes-so-why-do-scientists-only-study-small-fraction-them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nesenvena.wordpress.com/2014/06/28/cuerpos-humanos-conservados-plastinacion-para-exposicion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Minimal_Sockpuppet.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modern-slavery-is-destroying-the-environment-to-meet-demand-for-shrimps-and-pet-food-5901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kremlin.ru/events/president/news/7885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'motherhood,_holland',_etching,_aquatint_hand-colored_with_watercolor_by_charles_w._bartlett,_1912.jpg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..._Woman_in_girlhood,_wifehood,_motherhood;_her_responsibilities_and_her_duties_at_all_periods_of_life;_a_guide_in_the_maintenance_of_her_health_and_that_of_her_children_(1906)_(14793627483).jpg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theconversation.com/advice-for-balancing-motherhood-and-a-scientific-career-7929" TargetMode="Externa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theringtimes.blogspot.com/2011/03/martyrdom-and-motherhood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.oregonstate.education/aandp/chapter/12-1-structure-and-function-of-the-nervous-system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F9FAB2-EF5D-4BCE-B3E9-363B0F4307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US" sz="6100" dirty="0"/>
              <a:t>The universal subjugation of women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US" dirty="0"/>
              <a:t>The role of the body in making meaning</a:t>
            </a:r>
          </a:p>
        </p:txBody>
      </p:sp>
    </p:spTree>
    <p:extLst>
      <p:ext uri="{BB962C8B-B14F-4D97-AF65-F5344CB8AC3E}">
        <p14:creationId xmlns:p14="http://schemas.microsoft.com/office/powerpoint/2010/main" val="1806617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erson looking towards the camera&#10;&#10;Description automatically generated">
            <a:extLst>
              <a:ext uri="{FF2B5EF4-FFF2-40B4-BE49-F238E27FC236}">
                <a16:creationId xmlns:a16="http://schemas.microsoft.com/office/drawing/2014/main" id="{74E5F247-218A-854D-A1C7-C330766E31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971" r="-1" b="2922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800"/>
              <a:t>Are women </a:t>
            </a:r>
            <a:br>
              <a:rPr lang="en-US" sz="4800"/>
            </a:br>
            <a:r>
              <a:rPr lang="en-US" sz="4800"/>
              <a:t>universally </a:t>
            </a:r>
            <a:br>
              <a:rPr lang="en-US" sz="4800"/>
            </a:br>
            <a:r>
              <a:rPr lang="en-US" sz="4800"/>
              <a:t>subjugated?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/>
              <a:t>Are the tasks women do </a:t>
            </a:r>
            <a:r>
              <a:rPr lang="en-US" sz="2000" i="1"/>
              <a:t>always</a:t>
            </a:r>
            <a:r>
              <a:rPr lang="en-US" sz="2000"/>
              <a:t> socially devalued?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4600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some shoes&#10;&#10;Description automatically generated">
            <a:extLst>
              <a:ext uri="{FF2B5EF4-FFF2-40B4-BE49-F238E27FC236}">
                <a16:creationId xmlns:a16="http://schemas.microsoft.com/office/drawing/2014/main" id="{9E715473-05F9-354D-BD81-90391FD65E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US" sz="6600"/>
              <a:t>The role of biology in validating inequality</a:t>
            </a:r>
          </a:p>
        </p:txBody>
      </p:sp>
      <p:sp>
        <p:nvSpPr>
          <p:cNvPr id="56" name="Rectangle: Rounded Corners 55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22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person, person, standing, front&#10;&#10;Description automatically generated">
            <a:extLst>
              <a:ext uri="{FF2B5EF4-FFF2-40B4-BE49-F238E27FC236}">
                <a16:creationId xmlns:a16="http://schemas.microsoft.com/office/drawing/2014/main" id="{19370C13-9E48-A74C-BFC7-8773D57651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26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3700"/>
              <a:t>Dimorphism -</a:t>
            </a:r>
            <a:br>
              <a:rPr lang="en-US" sz="3700"/>
            </a:br>
            <a:r>
              <a:rPr lang="en-US" sz="3700"/>
              <a:t>Bodies are </a:t>
            </a:r>
            <a:br>
              <a:rPr lang="en-US" sz="3700"/>
            </a:br>
            <a:r>
              <a:rPr lang="en-US" sz="3700"/>
              <a:t>naturally different; there are two main types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 dirty="0"/>
              <a:t>Does this mean biology determines </a:t>
            </a:r>
            <a:r>
              <a:rPr lang="en-US" sz="2000" dirty="0" err="1"/>
              <a:t>behaviour</a:t>
            </a:r>
            <a:r>
              <a:rPr lang="en-US" sz="2000" dirty="0"/>
              <a:t>? 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049A11-3D2A-174D-9D2B-E8E914D35100}"/>
              </a:ext>
            </a:extLst>
          </p:cNvPr>
          <p:cNvSpPr txBox="1"/>
          <p:nvPr/>
        </p:nvSpPr>
        <p:spPr>
          <a:xfrm>
            <a:off x="9365585" y="6657945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inesenvena.wordpress.com/2014/06/28/cuerpos-humanos-conservados-plastinacion-para-exposic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975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door, pink, wearing, sitting&#10;&#10;Description automatically generated">
            <a:extLst>
              <a:ext uri="{FF2B5EF4-FFF2-40B4-BE49-F238E27FC236}">
                <a16:creationId xmlns:a16="http://schemas.microsoft.com/office/drawing/2014/main" id="{B89CFC40-EDB4-8843-94EE-4B312263D7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621" r="-1" b="1626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2600" dirty="0"/>
              <a:t>Cross cultural studies reveal differences in how bodies are interpreted and the sexual division of labour, but invariably show women are socially undervalued.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 dirty="0"/>
              <a:t>Why are women’s tasks always considered less valuable than men’s?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585755-64C6-DB45-8C30-71713A990D55}"/>
              </a:ext>
            </a:extLst>
          </p:cNvPr>
          <p:cNvSpPr txBox="1"/>
          <p:nvPr/>
        </p:nvSpPr>
        <p:spPr>
          <a:xfrm>
            <a:off x="9532298" y="6657945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n.wikipedia.org/wiki/File:Minimal_Sockpuppet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966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in a forest&#10;&#10;Description automatically generated">
            <a:extLst>
              <a:ext uri="{FF2B5EF4-FFF2-40B4-BE49-F238E27FC236}">
                <a16:creationId xmlns:a16="http://schemas.microsoft.com/office/drawing/2014/main" id="{B5EB5F7A-6400-114E-8066-B97C185F94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447" r="19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3000">
                <a:solidFill>
                  <a:schemeClr val="bg1"/>
                </a:solidFill>
              </a:rPr>
              <a:t>Ortner (1974) suggested women are associated with nature, which is dominated by men.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“Is Female to Male as Nature Is to Culture?” 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F1C330-616D-C64D-AB3E-47C53504908D}"/>
              </a:ext>
            </a:extLst>
          </p:cNvPr>
          <p:cNvSpPr txBox="1"/>
          <p:nvPr/>
        </p:nvSpPr>
        <p:spPr>
          <a:xfrm>
            <a:off x="9524283" y="6657945"/>
            <a:ext cx="26677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heconversation.com/modern-slavery-is-destroying-the-environment-to-meet-demand-for-shrimps-and-pet-food-590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002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F0898C41-FA04-F446-865C-5397157CE8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930" r="15018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3700"/>
              <a:t>Rosaldo</a:t>
            </a:r>
            <a:r>
              <a:rPr lang="en-US" sz="3700" dirty="0"/>
              <a:t> (1974) accounted for men’s dominance in terms of social spheres.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 dirty="0"/>
              <a:t>Women remain in the domestic sphere, while men occupied the public sphere.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31DCDB-0E9A-B042-B70F-F30B9C5A19D1}"/>
              </a:ext>
            </a:extLst>
          </p:cNvPr>
          <p:cNvSpPr txBox="1"/>
          <p:nvPr/>
        </p:nvSpPr>
        <p:spPr>
          <a:xfrm>
            <a:off x="9689392" y="6657945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en.kremlin.ru/events/president/news/788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35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indoor, sitting, photo, person&#10;&#10;Description automatically generated">
            <a:extLst>
              <a:ext uri="{FF2B5EF4-FFF2-40B4-BE49-F238E27FC236}">
                <a16:creationId xmlns:a16="http://schemas.microsoft.com/office/drawing/2014/main" id="{D37B3F3B-F4AF-214D-9E40-923256AE10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4135" r="1" b="21147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r>
              <a:rPr lang="en-US" sz="4200" dirty="0">
                <a:solidFill>
                  <a:schemeClr val="bg1"/>
                </a:solidFill>
              </a:rPr>
              <a:t>Critiques: assertions focused on biological determinants – specifically motherhood.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6"/>
            <a:ext cx="5449479" cy="1663495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Women remain in the domestic sphere, while men occupied the public sphere.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69C391-3529-5F43-BB3F-C538F9925038}"/>
              </a:ext>
            </a:extLst>
          </p:cNvPr>
          <p:cNvSpPr txBox="1"/>
          <p:nvPr/>
        </p:nvSpPr>
        <p:spPr>
          <a:xfrm>
            <a:off x="9532295" y="6657945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commons.wikimedia.org/wiki/file:'motherhood,_holland',_etching,_aquatint_hand-colored_with_watercolor_by_charles_w._bartlett,_1912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483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89">
            <a:extLst>
              <a:ext uri="{FF2B5EF4-FFF2-40B4-BE49-F238E27FC236}">
                <a16:creationId xmlns:a16="http://schemas.microsoft.com/office/drawing/2014/main" id="{1D50F262-343C-4101-AB3C-9DA1072F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indoor, table, sitting, mirror&#10;&#10;Description automatically generated">
            <a:extLst>
              <a:ext uri="{FF2B5EF4-FFF2-40B4-BE49-F238E27FC236}">
                <a16:creationId xmlns:a16="http://schemas.microsoft.com/office/drawing/2014/main" id="{5CF3D345-3038-134D-9D27-08485C63C4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049" b="13414"/>
          <a:stretch/>
        </p:blipFill>
        <p:spPr>
          <a:xfrm>
            <a:off x="7816130" y="10"/>
            <a:ext cx="4375870" cy="6857990"/>
          </a:xfrm>
          <a:custGeom>
            <a:avLst/>
            <a:gdLst/>
            <a:ahLst/>
            <a:cxnLst/>
            <a:rect l="l" t="t" r="r" b="b"/>
            <a:pathLst>
              <a:path w="4375870" h="6858000">
                <a:moveTo>
                  <a:pt x="4441" y="0"/>
                </a:moveTo>
                <a:lnTo>
                  <a:pt x="4375870" y="0"/>
                </a:lnTo>
                <a:lnTo>
                  <a:pt x="4375870" y="23"/>
                </a:lnTo>
                <a:lnTo>
                  <a:pt x="4375870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12" name="Picture 11" descr="A clock hanging on the wall&#10;&#10;Description automatically generated">
            <a:extLst>
              <a:ext uri="{FF2B5EF4-FFF2-40B4-BE49-F238E27FC236}">
                <a16:creationId xmlns:a16="http://schemas.microsoft.com/office/drawing/2014/main" id="{80876222-FBE0-C548-96DA-A1CA02E755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072" r="39878"/>
          <a:stretch/>
        </p:blipFill>
        <p:spPr>
          <a:xfrm>
            <a:off x="3595404" y="31"/>
            <a:ext cx="4942298" cy="6857999"/>
          </a:xfrm>
          <a:custGeom>
            <a:avLst/>
            <a:gdLst/>
            <a:ahLst/>
            <a:cxnLst/>
            <a:rect l="l" t="t" r="r" b="b"/>
            <a:pathLst>
              <a:path w="4942298" h="6857999">
                <a:moveTo>
                  <a:pt x="0" y="0"/>
                </a:moveTo>
                <a:lnTo>
                  <a:pt x="4164238" y="0"/>
                </a:lnTo>
                <a:lnTo>
                  <a:pt x="4271743" y="210478"/>
                </a:lnTo>
                <a:cubicBezTo>
                  <a:pt x="4695097" y="1127919"/>
                  <a:pt x="4942298" y="2233909"/>
                  <a:pt x="4942298" y="3424428"/>
                </a:cubicBezTo>
                <a:cubicBezTo>
                  <a:pt x="4942298" y="4614948"/>
                  <a:pt x="4695097" y="5720938"/>
                  <a:pt x="4271743" y="6638378"/>
                </a:cubicBezTo>
                <a:lnTo>
                  <a:pt x="4159568" y="6857999"/>
                </a:lnTo>
                <a:lnTo>
                  <a:pt x="49488" y="6857999"/>
                </a:lnTo>
                <a:lnTo>
                  <a:pt x="119616" y="6721637"/>
                </a:lnTo>
                <a:cubicBezTo>
                  <a:pt x="540124" y="5863919"/>
                  <a:pt x="796416" y="4724528"/>
                  <a:pt x="796416" y="3474162"/>
                </a:cubicBezTo>
                <a:cubicBezTo>
                  <a:pt x="796416" y="2140439"/>
                  <a:pt x="504812" y="932979"/>
                  <a:pt x="33352" y="58950"/>
                </a:cubicBezTo>
                <a:close/>
              </a:path>
            </a:pathLst>
          </a:custGeom>
        </p:spPr>
      </p:pic>
      <p:sp useBgFill="1">
        <p:nvSpPr>
          <p:cNvPr id="99" name="Freeform: Shape 91">
            <a:extLst>
              <a:ext uri="{FF2B5EF4-FFF2-40B4-BE49-F238E27FC236}">
                <a16:creationId xmlns:a16="http://schemas.microsoft.com/office/drawing/2014/main" id="{6A0924B3-0260-445E-AFD7-9533C0D1B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97136" cy="6858000"/>
          </a:xfrm>
          <a:custGeom>
            <a:avLst/>
            <a:gdLst>
              <a:gd name="connsiteX0" fmla="*/ 0 w 4397136"/>
              <a:gd name="connsiteY0" fmla="*/ 0 h 6858000"/>
              <a:gd name="connsiteX1" fmla="*/ 3599069 w 4397136"/>
              <a:gd name="connsiteY1" fmla="*/ 0 h 6858000"/>
              <a:gd name="connsiteX2" fmla="*/ 3634072 w 4397136"/>
              <a:gd name="connsiteY2" fmla="*/ 58977 h 6858000"/>
              <a:gd name="connsiteX3" fmla="*/ 4397136 w 4397136"/>
              <a:gd name="connsiteY3" fmla="*/ 3474189 h 6858000"/>
              <a:gd name="connsiteX4" fmla="*/ 3802221 w 4397136"/>
              <a:gd name="connsiteY4" fmla="*/ 6546415 h 6858000"/>
              <a:gd name="connsiteX5" fmla="*/ 3649466 w 4397136"/>
              <a:gd name="connsiteY5" fmla="*/ 6858000 h 6858000"/>
              <a:gd name="connsiteX6" fmla="*/ 0 w 439713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7136" h="6858000">
                <a:moveTo>
                  <a:pt x="0" y="0"/>
                </a:moveTo>
                <a:lnTo>
                  <a:pt x="3599069" y="0"/>
                </a:lnTo>
                <a:lnTo>
                  <a:pt x="3634072" y="58977"/>
                </a:lnTo>
                <a:cubicBezTo>
                  <a:pt x="4105532" y="933006"/>
                  <a:pt x="4397136" y="2140466"/>
                  <a:pt x="4397136" y="3474189"/>
                </a:cubicBezTo>
                <a:cubicBezTo>
                  <a:pt x="4397136" y="4641197"/>
                  <a:pt x="4173877" y="5711534"/>
                  <a:pt x="3802221" y="6546415"/>
                </a:cubicBezTo>
                <a:lnTo>
                  <a:pt x="3649466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0" name="Freeform: Shape 93">
            <a:extLst>
              <a:ext uri="{FF2B5EF4-FFF2-40B4-BE49-F238E27FC236}">
                <a16:creationId xmlns:a16="http://schemas.microsoft.com/office/drawing/2014/main" id="{7C34E8CB-B972-4A94-8469-315C10C2A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6504" cy="6858000"/>
          </a:xfrm>
          <a:custGeom>
            <a:avLst/>
            <a:gdLst>
              <a:gd name="connsiteX0" fmla="*/ 0 w 4386504"/>
              <a:gd name="connsiteY0" fmla="*/ 0 h 6858000"/>
              <a:gd name="connsiteX1" fmla="*/ 3588437 w 4386504"/>
              <a:gd name="connsiteY1" fmla="*/ 0 h 6858000"/>
              <a:gd name="connsiteX2" fmla="*/ 3623440 w 4386504"/>
              <a:gd name="connsiteY2" fmla="*/ 58977 h 6858000"/>
              <a:gd name="connsiteX3" fmla="*/ 4386504 w 4386504"/>
              <a:gd name="connsiteY3" fmla="*/ 3474189 h 6858000"/>
              <a:gd name="connsiteX4" fmla="*/ 3791589 w 4386504"/>
              <a:gd name="connsiteY4" fmla="*/ 6546415 h 6858000"/>
              <a:gd name="connsiteX5" fmla="*/ 3638834 w 4386504"/>
              <a:gd name="connsiteY5" fmla="*/ 6858000 h 6858000"/>
              <a:gd name="connsiteX6" fmla="*/ 0 w 438650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6504" h="6858000">
                <a:moveTo>
                  <a:pt x="0" y="0"/>
                </a:moveTo>
                <a:lnTo>
                  <a:pt x="3588437" y="0"/>
                </a:lnTo>
                <a:lnTo>
                  <a:pt x="3623440" y="58977"/>
                </a:lnTo>
                <a:cubicBezTo>
                  <a:pt x="4094900" y="933006"/>
                  <a:pt x="4386504" y="2140466"/>
                  <a:pt x="4386504" y="3474189"/>
                </a:cubicBezTo>
                <a:cubicBezTo>
                  <a:pt x="4386504" y="4641197"/>
                  <a:pt x="4163245" y="5711534"/>
                  <a:pt x="3791589" y="6546415"/>
                </a:cubicBezTo>
                <a:lnTo>
                  <a:pt x="363883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3" y="1511589"/>
            <a:ext cx="3430958" cy="2896432"/>
          </a:xfrm>
        </p:spPr>
        <p:txBody>
          <a:bodyPr anchor="b">
            <a:normAutofit/>
          </a:bodyPr>
          <a:lstStyle/>
          <a:p>
            <a:r>
              <a:rPr lang="en-US" sz="2800"/>
              <a:t>Scholars consoled themselves with accounts of women’s hidden power - control from the home.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8C4CBE30-E089-D249-A458-E205A62C05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1" y="4769996"/>
            <a:ext cx="3430959" cy="1334930"/>
          </a:xfrm>
        </p:spPr>
        <p:txBody>
          <a:bodyPr>
            <a:normAutofit/>
          </a:bodyPr>
          <a:lstStyle/>
          <a:p>
            <a:r>
              <a:rPr lang="en-US" sz="1900"/>
              <a:t>Women bring up sons. Adult sons love their mums’.</a:t>
            </a:r>
          </a:p>
          <a:p>
            <a:r>
              <a:rPr lang="en-US" sz="1900"/>
              <a:t>Women control husbands.</a:t>
            </a:r>
          </a:p>
          <a:p>
            <a:endParaRPr lang="en-US" sz="1900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4544568"/>
            <a:ext cx="341496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227F1F-0F66-694F-B56C-CF3066A98CCF}"/>
              </a:ext>
            </a:extLst>
          </p:cNvPr>
          <p:cNvSpPr txBox="1"/>
          <p:nvPr/>
        </p:nvSpPr>
        <p:spPr>
          <a:xfrm>
            <a:off x="9524283" y="6870700"/>
            <a:ext cx="26677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theconversation.com/advice-for-balancing-motherhood-and-a-scientific-career-792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731DD9-A8A9-B74F-8338-3810BAD0123B}"/>
              </a:ext>
            </a:extLst>
          </p:cNvPr>
          <p:cNvSpPr txBox="1"/>
          <p:nvPr/>
        </p:nvSpPr>
        <p:spPr>
          <a:xfrm>
            <a:off x="6851881" y="6870700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mmons.wikimedia.org/wiki/File:..._Woman_in_girlhood,_wifehood,_motherhood;_her_responsibilities_and_her_duties_at_all_periods_of_life;_a_guide_in_the_maintenance_of_her_health_and_that_of_her_children_(1906)_(14793627483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531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mirror, table&#10;&#10;Description automatically generated">
            <a:extLst>
              <a:ext uri="{FF2B5EF4-FFF2-40B4-BE49-F238E27FC236}">
                <a16:creationId xmlns:a16="http://schemas.microsoft.com/office/drawing/2014/main" id="{665425D8-44ED-524A-925C-CF8F50BA08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47" r="1979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400" dirty="0"/>
              <a:t>This doesn’t answer why women’s work is devalued.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8C4CBE30-E089-D249-A458-E205A62C05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sz="2000" dirty="0"/>
              <a:t>Economically, temporally and in terms of skills.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27DE19F-983E-B34C-BC00-6BFCF02CE8C9}"/>
              </a:ext>
            </a:extLst>
          </p:cNvPr>
          <p:cNvSpPr txBox="1"/>
          <p:nvPr/>
        </p:nvSpPr>
        <p:spPr>
          <a:xfrm>
            <a:off x="9365585" y="6657945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motheringtimes.blogspot.com/2011/03/martyrdom-and-motherhood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119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B9A82712-A3B4-3845-8AD7-751606C848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619" r="-1" b="9991"/>
          <a:stretch/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3400" dirty="0"/>
              <a:t>According to Fausto-Sterling (1985) physiology and </a:t>
            </a:r>
            <a:r>
              <a:rPr lang="en-US" sz="3400" dirty="0" err="1"/>
              <a:t>behaviours</a:t>
            </a:r>
            <a:r>
              <a:rPr lang="en-US" sz="3400" dirty="0"/>
              <a:t> impact on each other.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72350" y="4872922"/>
            <a:ext cx="4499610" cy="163817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dirty="0"/>
              <a:t>They are tangled, difficult to separate. Thus, arguments about gender being a social construct must acknowledge that ‘sex’ must be a social construct too.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99D264-BA64-F741-9901-E21CCC91F6BD}"/>
              </a:ext>
            </a:extLst>
          </p:cNvPr>
          <p:cNvSpPr txBox="1"/>
          <p:nvPr/>
        </p:nvSpPr>
        <p:spPr>
          <a:xfrm>
            <a:off x="6008808" y="6657945"/>
            <a:ext cx="26597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open.oregonstate.education/aandp/chapter/12-1-structure-and-function-of-the-nervous-syste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6066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686ED71D-DB3A-49C0-BC98-DC0FCA877A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8789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2800" dirty="0"/>
              <a:t>Therefore, the terms ‘man’ and ’woman’ are not labels for the natural, they are social constructs.</a:t>
            </a:r>
            <a:br>
              <a:rPr lang="en-US" sz="1900" dirty="0"/>
            </a:br>
            <a:br>
              <a:rPr lang="en-US" sz="1900" dirty="0"/>
            </a:br>
            <a:endParaRPr lang="en-US" sz="1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DE51E-0107-7E43-9976-051CB281AD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585028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Similarly, body bits have no meaning outside of social ideas either, therefore sex is as much a construct as gender (</a:t>
            </a:r>
            <a:r>
              <a:rPr lang="en-US" sz="2000" dirty="0" err="1"/>
              <a:t>Yanagisako</a:t>
            </a:r>
            <a:r>
              <a:rPr lang="en-US" sz="2000" dirty="0"/>
              <a:t> and Collier 1987).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4881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A7CF-E524-0743-9F2B-4081429CD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684" y="1622425"/>
            <a:ext cx="11280632" cy="3204134"/>
          </a:xfrm>
        </p:spPr>
        <p:txBody>
          <a:bodyPr anchor="b">
            <a:normAutofit fontScale="90000"/>
          </a:bodyPr>
          <a:lstStyle/>
          <a:p>
            <a:r>
              <a:rPr lang="en-GB" sz="2400" dirty="0"/>
              <a:t>Yaseen (2017: 181) argues that  ‘the link between childbearing and child-rearing is cultural rather than biological: women are expected to stay at home, bring up their children and look after the house because of the structure of traditional family life (Heywood, 2007: 237). Sex differences can’t be used as a justifying factor for gender distinction and the latter highlights the point that biological differences between men and women can’t in any way be a means of legitimizing their positions and social roles. It has therefore been argued that gender is a political category imposed by patriarchy and reproduced through a process of conditioning that operates mainly through the family. (Heywood, 2011: 204) This implies reading gender through the prism of power leads to the concept of patriarchy’.</a:t>
            </a:r>
            <a:br>
              <a:rPr lang="en-US" sz="1200" dirty="0"/>
            </a:br>
            <a:br>
              <a:rPr lang="en-US" sz="1200" dirty="0"/>
            </a:br>
            <a:endParaRPr lang="en-US" sz="1200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330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554</Words>
  <Application>Microsoft Office PowerPoint</Application>
  <PresentationFormat>Widescreen</PresentationFormat>
  <Paragraphs>34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Neue Haas Grotesk Text Pro</vt:lpstr>
      <vt:lpstr>AccentBoxVTI</vt:lpstr>
      <vt:lpstr>The universal subjugation of women</vt:lpstr>
      <vt:lpstr>Are women  universally  subjugated?</vt:lpstr>
      <vt:lpstr>The role of biology in validating inequality</vt:lpstr>
      <vt:lpstr>Dimorphism - Bodies are  naturally different; there are two main types</vt:lpstr>
      <vt:lpstr>Cross cultural studies reveal differences in how bodies are interpreted and the sexual division of labour, but invariably show women are socially undervalued.</vt:lpstr>
      <vt:lpstr>Ortner (1974) suggested women are associated with nature, which is dominated by men.</vt:lpstr>
      <vt:lpstr>Rosaldo (1974) accounted for men’s dominance in terms of social spheres. </vt:lpstr>
      <vt:lpstr>Critiques: assertions focused on biological determinants – specifically motherhood.</vt:lpstr>
      <vt:lpstr>Scholars consoled themselves with accounts of women’s hidden power - control from the home.</vt:lpstr>
      <vt:lpstr>This doesn’t answer why women’s work is devalued.</vt:lpstr>
      <vt:lpstr>According to Fausto-Sterling (1985) physiology and behaviours impact on each other.</vt:lpstr>
      <vt:lpstr>Therefore, the terms ‘man’ and ’woman’ are not labels for the natural, they are social constructs.  </vt:lpstr>
      <vt:lpstr>Yaseen (2017: 181) argues that  ‘the link between childbearing and child-rearing is cultural rather than biological: women are expected to stay at home, bring up their children and look after the house because of the structure of traditional family life (Heywood, 2007: 237). Sex differences can’t be used as a justifying factor for gender distinction and the latter highlights the point that biological differences between men and women can’t in any way be a means of legitimizing their positions and social roles. It has therefore been argued that gender is a political category imposed by patriarchy and reproduced through a process of conditioning that operates mainly through the family. (Heywood, 2011: 204) This implies reading gender through the prism of power leads to the concept of patriarchy’.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universal subjugation of women</dc:title>
  <dc:creator>Luci  Attala</dc:creator>
  <cp:lastModifiedBy>Bettina Schmidt</cp:lastModifiedBy>
  <cp:revision>4</cp:revision>
  <dcterms:created xsi:type="dcterms:W3CDTF">2020-11-18T21:52:35Z</dcterms:created>
  <dcterms:modified xsi:type="dcterms:W3CDTF">2024-09-09T14:20:40Z</dcterms:modified>
</cp:coreProperties>
</file>