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277" r:id="rId2"/>
    <p:sldId id="278" r:id="rId3"/>
    <p:sldId id="297" r:id="rId4"/>
    <p:sldId id="298" r:id="rId5"/>
    <p:sldId id="299" r:id="rId6"/>
    <p:sldId id="301" r:id="rId7"/>
    <p:sldId id="303" r:id="rId8"/>
    <p:sldId id="302" r:id="rId9"/>
    <p:sldId id="304" r:id="rId10"/>
    <p:sldId id="305" r:id="rId11"/>
    <p:sldId id="306" r:id="rId12"/>
    <p:sldId id="313" r:id="rId13"/>
    <p:sldId id="307" r:id="rId14"/>
    <p:sldId id="308" r:id="rId15"/>
    <p:sldId id="309" r:id="rId16"/>
    <p:sldId id="310" r:id="rId17"/>
    <p:sldId id="311" r:id="rId18"/>
    <p:sldId id="312" r:id="rId19"/>
    <p:sldId id="315" r:id="rId20"/>
    <p:sldId id="314" r:id="rId21"/>
    <p:sldId id="279" r:id="rId2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049" autoAdjust="0"/>
    <p:restoredTop sz="92391" autoAdjust="0"/>
  </p:normalViewPr>
  <p:slideViewPr>
    <p:cSldViewPr>
      <p:cViewPr varScale="1">
        <p:scale>
          <a:sx n="102" d="100"/>
          <a:sy n="102" d="100"/>
        </p:scale>
        <p:origin x="1208"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a video that </a:t>
            </a:r>
            <a:r>
              <a:rPr lang="en-US" dirty="0" err="1"/>
              <a:t>summarised</a:t>
            </a:r>
            <a:r>
              <a:rPr lang="en-US" dirty="0"/>
              <a:t> what globalization means in the module resources for this week.</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5</a:t>
            </a:fld>
            <a:endParaRPr lang="en-GB" altLang="en-US"/>
          </a:p>
        </p:txBody>
      </p:sp>
    </p:spTree>
    <p:extLst>
      <p:ext uri="{BB962C8B-B14F-4D97-AF65-F5344CB8AC3E}">
        <p14:creationId xmlns:p14="http://schemas.microsoft.com/office/powerpoint/2010/main" val="814997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dirty="0"/>
              <a:t>The driving forces for globalization can be divided into 2 groups: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dirty="0"/>
              <a:t>External factors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dirty="0"/>
              <a:t>Internal factors</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6</a:t>
            </a:fld>
            <a:endParaRPr lang="en-GB" altLang="en-US"/>
          </a:p>
        </p:txBody>
      </p:sp>
    </p:spTree>
    <p:extLst>
      <p:ext uri="{BB962C8B-B14F-4D97-AF65-F5344CB8AC3E}">
        <p14:creationId xmlns:p14="http://schemas.microsoft.com/office/powerpoint/2010/main" val="10664354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Multi-Channel Support: Businesses can offer support through various channels such as email, live chat, social media, and phone. This allows customers to choose the channel that best suits their preferences and needs.</a:t>
            </a:r>
          </a:p>
          <a:p>
            <a:r>
              <a:rPr lang="en-US" sz="1200" dirty="0"/>
              <a:t>Faster Response Times: Automated systems and chatbots can provide instant responses to common inquiries, reducing the time customers spend waiting for assistance.</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18</a:t>
            </a:fld>
            <a:endParaRPr lang="en-GB" altLang="en-US"/>
          </a:p>
        </p:txBody>
      </p:sp>
    </p:spTree>
    <p:extLst>
      <p:ext uri="{BB962C8B-B14F-4D97-AF65-F5344CB8AC3E}">
        <p14:creationId xmlns:p14="http://schemas.microsoft.com/office/powerpoint/2010/main" val="10272748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10/06/2024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10/06/2024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10/06/2024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10/06/2024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10/06/2024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10/06/2024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10/06/2024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10/06/2024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10/06/2024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10/06/2024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10/06/2024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10/06/2024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doi.org/10.1007/s10290-017-0279-z"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Globalisation and Technology</a:t>
            </a:r>
            <a:br>
              <a:rPr lang="en-GB" altLang="en-US" b="1" dirty="0"/>
            </a:br>
            <a:r>
              <a:rPr lang="en-GB" altLang="en-US" b="1" dirty="0"/>
              <a:t>LCBB4007</a:t>
            </a:r>
            <a:br>
              <a:rPr lang="en-GB" altLang="en-US" dirty="0"/>
            </a:br>
            <a:br>
              <a:rPr lang="en-GB" altLang="en-US" dirty="0"/>
            </a:br>
            <a:br>
              <a:rPr lang="en-GB" altLang="en-US" sz="3600" dirty="0"/>
            </a:br>
            <a:br>
              <a:rPr lang="en-GB" altLang="en-US" sz="3600"/>
            </a:br>
            <a:r>
              <a:rPr lang="en-GB" altLang="en-US" sz="3600"/>
              <a:t>						</a:t>
            </a:r>
            <a:r>
              <a:rPr lang="en-GB" altLang="en-US" sz="2400" b="1"/>
              <a:t>Week </a:t>
            </a:r>
            <a:r>
              <a:rPr lang="en-GB" altLang="en-US" sz="2400" b="1" dirty="0"/>
              <a:t>1 – Session 2</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6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pPr lvl="1">
              <a:buFont typeface="Arial" panose="020B0604020202020204" pitchFamily="34" charset="0"/>
              <a:buChar char="•"/>
            </a:pPr>
            <a:r>
              <a:rPr lang="en-US" sz="2000" dirty="0"/>
              <a:t>Globalization:</a:t>
            </a:r>
          </a:p>
          <a:p>
            <a:pPr lvl="2">
              <a:buFont typeface="Wingdings" pitchFamily="2" charset="2"/>
              <a:buChar char="Ø"/>
            </a:pPr>
            <a:r>
              <a:rPr lang="en-US" sz="1800" dirty="0"/>
              <a:t>Definition of globalization</a:t>
            </a:r>
          </a:p>
          <a:p>
            <a:pPr lvl="2">
              <a:buFont typeface="Wingdings" pitchFamily="2" charset="2"/>
              <a:buChar char="Ø"/>
            </a:pPr>
            <a:r>
              <a:rPr lang="en-US" sz="1800" dirty="0"/>
              <a:t>When did globalization start?</a:t>
            </a:r>
          </a:p>
          <a:p>
            <a:pPr lvl="2">
              <a:buFont typeface="Wingdings" pitchFamily="2" charset="2"/>
              <a:buChar char="Ø"/>
            </a:pPr>
            <a:r>
              <a:rPr lang="en-US" sz="1800" dirty="0"/>
              <a:t>Drivers of globalization</a:t>
            </a:r>
          </a:p>
          <a:p>
            <a:pPr lvl="1">
              <a:buFont typeface="Arial" panose="020B0604020202020204" pitchFamily="34" charset="0"/>
              <a:buChar char="•"/>
            </a:pPr>
            <a:r>
              <a:rPr lang="en-US" sz="2000" dirty="0"/>
              <a:t>Globalization and business growth</a:t>
            </a:r>
          </a:p>
          <a:p>
            <a:pPr lvl="1">
              <a:buFont typeface="Arial" panose="020B0604020202020204" pitchFamily="34" charset="0"/>
              <a:buChar char="•"/>
            </a:pPr>
            <a:r>
              <a:rPr lang="en-US" sz="2000" dirty="0"/>
              <a:t>Technology </a:t>
            </a:r>
          </a:p>
          <a:p>
            <a:pPr lvl="2">
              <a:buFont typeface="Wingdings" pitchFamily="2" charset="2"/>
              <a:buChar char="Ø"/>
            </a:pPr>
            <a:r>
              <a:rPr lang="en-US" sz="1800" dirty="0"/>
              <a:t>Definition of technology</a:t>
            </a:r>
          </a:p>
          <a:p>
            <a:pPr lvl="2">
              <a:buFont typeface="Wingdings" pitchFamily="2" charset="2"/>
              <a:buChar char="Ø"/>
            </a:pPr>
            <a:r>
              <a:rPr lang="en-US" sz="1800" dirty="0"/>
              <a:t>Importance of technology in business</a:t>
            </a:r>
          </a:p>
          <a:p>
            <a:pPr lvl="2">
              <a:buFont typeface="Wingdings" pitchFamily="2" charset="2"/>
              <a:buChar char="Ø"/>
            </a:pPr>
            <a:r>
              <a:rPr lang="en-US" sz="1800" dirty="0"/>
              <a:t>Advantages of technology in business</a:t>
            </a:r>
          </a:p>
          <a:p>
            <a:pPr lvl="3">
              <a:buFont typeface="Wingdings" pitchFamily="2" charset="2"/>
              <a:buChar char="Ø"/>
            </a:pPr>
            <a:endParaRPr lang="en-US" sz="1200" dirty="0"/>
          </a:p>
          <a:p>
            <a:pPr marL="457200" lvl="1" indent="0">
              <a:buNone/>
            </a:pPr>
            <a:endParaRPr lang="en-US" sz="20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143DC-75DF-D5C4-47E4-B213F56E31BD}"/>
              </a:ext>
            </a:extLst>
          </p:cNvPr>
          <p:cNvSpPr>
            <a:spLocks noGrp="1"/>
          </p:cNvSpPr>
          <p:nvPr>
            <p:ph type="title"/>
          </p:nvPr>
        </p:nvSpPr>
        <p:spPr/>
        <p:txBody>
          <a:bodyPr/>
          <a:lstStyle/>
          <a:p>
            <a:r>
              <a:rPr lang="en-US" sz="3600" b="1" dirty="0"/>
              <a:t>Definition of globalization</a:t>
            </a:r>
            <a:r>
              <a:rPr lang="en-US" sz="3600" dirty="0"/>
              <a:t> </a:t>
            </a:r>
            <a:r>
              <a:rPr lang="en-US" sz="2000" dirty="0"/>
              <a:t>(1 of 4)</a:t>
            </a:r>
          </a:p>
        </p:txBody>
      </p:sp>
      <p:sp>
        <p:nvSpPr>
          <p:cNvPr id="3" name="Content Placeholder 2">
            <a:extLst>
              <a:ext uri="{FF2B5EF4-FFF2-40B4-BE49-F238E27FC236}">
                <a16:creationId xmlns:a16="http://schemas.microsoft.com/office/drawing/2014/main" id="{FF0221E1-FA19-86A6-4634-F9CD96672C34}"/>
              </a:ext>
            </a:extLst>
          </p:cNvPr>
          <p:cNvSpPr>
            <a:spLocks noGrp="1"/>
          </p:cNvSpPr>
          <p:nvPr>
            <p:ph idx="1"/>
          </p:nvPr>
        </p:nvSpPr>
        <p:spPr/>
        <p:txBody>
          <a:bodyPr/>
          <a:lstStyle/>
          <a:p>
            <a:r>
              <a:rPr lang="en-US" sz="2400" dirty="0"/>
              <a:t>Globalization</a:t>
            </a:r>
            <a:r>
              <a:rPr lang="en-US" dirty="0"/>
              <a:t> </a:t>
            </a:r>
            <a:r>
              <a:rPr lang="en-US" sz="2400" dirty="0"/>
              <a:t>refers to the ongoing process of increased interconnectedness and interdependence among countries, economies, cultures, and societies around the world (Needle and Burns, 2019). </a:t>
            </a:r>
          </a:p>
          <a:p>
            <a:r>
              <a:rPr lang="en-US" sz="2400" dirty="0"/>
              <a:t>It involves the exchange of goods, services, information, ideas, technologies, and cultural elements across national borders. </a:t>
            </a:r>
          </a:p>
        </p:txBody>
      </p:sp>
      <p:sp>
        <p:nvSpPr>
          <p:cNvPr id="4" name="Date Placeholder 3">
            <a:extLst>
              <a:ext uri="{FF2B5EF4-FFF2-40B4-BE49-F238E27FC236}">
                <a16:creationId xmlns:a16="http://schemas.microsoft.com/office/drawing/2014/main" id="{C617309C-8D0B-2C6A-44F6-4B50764F034D}"/>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EB3BF3DC-F0C7-353D-CCC8-3C6B53CE6F39}"/>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8219807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C3956-D75B-4F0A-5950-54A017F5D62F}"/>
              </a:ext>
            </a:extLst>
          </p:cNvPr>
          <p:cNvSpPr>
            <a:spLocks noGrp="1"/>
          </p:cNvSpPr>
          <p:nvPr>
            <p:ph type="title"/>
          </p:nvPr>
        </p:nvSpPr>
        <p:spPr/>
        <p:txBody>
          <a:bodyPr/>
          <a:lstStyle/>
          <a:p>
            <a:r>
              <a:rPr lang="en-US" sz="3600" b="1" dirty="0"/>
              <a:t>Globalization </a:t>
            </a:r>
            <a:r>
              <a:rPr lang="en-US" sz="2000" dirty="0"/>
              <a:t>(2 of 4)</a:t>
            </a:r>
          </a:p>
        </p:txBody>
      </p:sp>
      <p:sp>
        <p:nvSpPr>
          <p:cNvPr id="3" name="Content Placeholder 2">
            <a:extLst>
              <a:ext uri="{FF2B5EF4-FFF2-40B4-BE49-F238E27FC236}">
                <a16:creationId xmlns:a16="http://schemas.microsoft.com/office/drawing/2014/main" id="{5CAFBC71-13E1-3501-092F-9EF12F703789}"/>
              </a:ext>
            </a:extLst>
          </p:cNvPr>
          <p:cNvSpPr>
            <a:spLocks noGrp="1"/>
          </p:cNvSpPr>
          <p:nvPr>
            <p:ph idx="1"/>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Myriad Pro"/>
                <a:ea typeface="+mn-ea"/>
                <a:cs typeface="+mn-cs"/>
              </a:rPr>
              <a:t>Globalization has been facilitated by advances in communication, transportation, and technology, which have made it easier for people, businesses, and nations to interact and collaborate on a global scale.</a:t>
            </a:r>
            <a:endParaRPr kumimoji="0" lang="en-US" sz="3200" b="0" i="0" u="none" strike="noStrike" kern="1200" cap="none" spc="0" normalizeH="0" baseline="0" noProof="0" dirty="0">
              <a:ln>
                <a:noFill/>
              </a:ln>
              <a:solidFill>
                <a:prstClr val="black"/>
              </a:solidFill>
              <a:effectLst/>
              <a:uLnTx/>
              <a:uFillTx/>
              <a:latin typeface="Myriad Pro"/>
              <a:ea typeface="+mn-ea"/>
              <a:cs typeface="+mn-cs"/>
            </a:endParaRPr>
          </a:p>
          <a:p>
            <a:r>
              <a:rPr lang="en-US" sz="2400" dirty="0"/>
              <a:t>Globalization is seen by many scholars to be the dominant force in business today (Dicken, 2015).</a:t>
            </a:r>
          </a:p>
        </p:txBody>
      </p:sp>
      <p:sp>
        <p:nvSpPr>
          <p:cNvPr id="4" name="Date Placeholder 3">
            <a:extLst>
              <a:ext uri="{FF2B5EF4-FFF2-40B4-BE49-F238E27FC236}">
                <a16:creationId xmlns:a16="http://schemas.microsoft.com/office/drawing/2014/main" id="{602E0139-3520-3FF4-6534-B09923F0B016}"/>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BB83E65E-3996-776C-D884-44604EE0CCAF}"/>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11227130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D5BCC-0D62-2586-8658-38F0A128BFC0}"/>
              </a:ext>
            </a:extLst>
          </p:cNvPr>
          <p:cNvSpPr>
            <a:spLocks noGrp="1"/>
          </p:cNvSpPr>
          <p:nvPr>
            <p:ph type="title"/>
          </p:nvPr>
        </p:nvSpPr>
        <p:spPr/>
        <p:txBody>
          <a:bodyPr/>
          <a:lstStyle/>
          <a:p>
            <a:r>
              <a:rPr lang="en-US" sz="3600" b="1" dirty="0"/>
              <a:t>When did globalization start? </a:t>
            </a:r>
            <a:r>
              <a:rPr lang="en-US" sz="2000" dirty="0"/>
              <a:t>(3 of 4)</a:t>
            </a:r>
          </a:p>
        </p:txBody>
      </p:sp>
      <p:sp>
        <p:nvSpPr>
          <p:cNvPr id="3" name="Content Placeholder 2">
            <a:extLst>
              <a:ext uri="{FF2B5EF4-FFF2-40B4-BE49-F238E27FC236}">
                <a16:creationId xmlns:a16="http://schemas.microsoft.com/office/drawing/2014/main" id="{8B60615D-BAB6-AA52-97F8-56870F2E6592}"/>
              </a:ext>
            </a:extLst>
          </p:cNvPr>
          <p:cNvSpPr>
            <a:spLocks noGrp="1"/>
          </p:cNvSpPr>
          <p:nvPr>
            <p:ph idx="1"/>
          </p:nvPr>
        </p:nvSpPr>
        <p:spPr/>
        <p:txBody>
          <a:bodyPr/>
          <a:lstStyle/>
          <a:p>
            <a:r>
              <a:rPr lang="en-US" sz="2400" dirty="0"/>
              <a:t>According to Michael Porter, globalization traces back to the 19</a:t>
            </a:r>
            <a:r>
              <a:rPr lang="en-US" sz="2400" baseline="30000" dirty="0"/>
              <a:t>th</a:t>
            </a:r>
            <a:r>
              <a:rPr lang="en-US" sz="2400" dirty="0"/>
              <a:t> century with the development of industrialization and expansion of trade (Porter, 1990).</a:t>
            </a:r>
          </a:p>
          <a:p>
            <a:r>
              <a:rPr lang="en-US" sz="2400" dirty="0"/>
              <a:t>Other academics trace globalization back to the Roman Empire and the spread of Islam, even though that era did not involve the extensive trade and mass production that typify the global business nowadays (Needle and Burns, 2019).</a:t>
            </a:r>
          </a:p>
        </p:txBody>
      </p:sp>
      <p:sp>
        <p:nvSpPr>
          <p:cNvPr id="4" name="Date Placeholder 3">
            <a:extLst>
              <a:ext uri="{FF2B5EF4-FFF2-40B4-BE49-F238E27FC236}">
                <a16:creationId xmlns:a16="http://schemas.microsoft.com/office/drawing/2014/main" id="{DCDA9A5F-6B58-EF47-2FC2-3F5C84CC4F3A}"/>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09DB15FA-1C9F-3857-9BC9-9B140FE20576}"/>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34043683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EB766-FED2-FAC5-0D21-738A9FE22B85}"/>
              </a:ext>
            </a:extLst>
          </p:cNvPr>
          <p:cNvSpPr>
            <a:spLocks noGrp="1"/>
          </p:cNvSpPr>
          <p:nvPr>
            <p:ph type="title"/>
          </p:nvPr>
        </p:nvSpPr>
        <p:spPr/>
        <p:txBody>
          <a:bodyPr/>
          <a:lstStyle/>
          <a:p>
            <a:r>
              <a:rPr lang="en-US" sz="3600" b="1" dirty="0"/>
              <a:t>Drivers of globalization</a:t>
            </a:r>
            <a:r>
              <a:rPr lang="en-US" sz="3600" dirty="0"/>
              <a:t> </a:t>
            </a:r>
            <a:r>
              <a:rPr lang="en-US" sz="2000" dirty="0"/>
              <a:t>(4 of 4)</a:t>
            </a:r>
          </a:p>
        </p:txBody>
      </p:sp>
      <p:sp>
        <p:nvSpPr>
          <p:cNvPr id="3" name="Text Placeholder 2">
            <a:extLst>
              <a:ext uri="{FF2B5EF4-FFF2-40B4-BE49-F238E27FC236}">
                <a16:creationId xmlns:a16="http://schemas.microsoft.com/office/drawing/2014/main" id="{5CB58480-5328-468B-E9C0-1686E610E1B8}"/>
              </a:ext>
            </a:extLst>
          </p:cNvPr>
          <p:cNvSpPr>
            <a:spLocks noGrp="1"/>
          </p:cNvSpPr>
          <p:nvPr>
            <p:ph type="body" idx="1"/>
          </p:nvPr>
        </p:nvSpPr>
        <p:spPr/>
        <p:txBody>
          <a:bodyPr/>
          <a:lstStyle/>
          <a:p>
            <a:pPr algn="ctr"/>
            <a:r>
              <a:rPr lang="en-US" dirty="0"/>
              <a:t>External Factors</a:t>
            </a:r>
          </a:p>
        </p:txBody>
      </p:sp>
      <p:sp>
        <p:nvSpPr>
          <p:cNvPr id="4" name="Content Placeholder 3">
            <a:extLst>
              <a:ext uri="{FF2B5EF4-FFF2-40B4-BE49-F238E27FC236}">
                <a16:creationId xmlns:a16="http://schemas.microsoft.com/office/drawing/2014/main" id="{D4EB48FC-F5E8-61E4-2A5B-0A6D05186E29}"/>
              </a:ext>
            </a:extLst>
          </p:cNvPr>
          <p:cNvSpPr>
            <a:spLocks noGrp="1"/>
          </p:cNvSpPr>
          <p:nvPr>
            <p:ph sz="half" idx="2"/>
          </p:nvPr>
        </p:nvSpPr>
        <p:spPr/>
        <p:txBody>
          <a:bodyPr/>
          <a:lstStyle/>
          <a:p>
            <a:r>
              <a:rPr lang="en-US" dirty="0"/>
              <a:t>Research and Knowledge </a:t>
            </a:r>
          </a:p>
          <a:p>
            <a:r>
              <a:rPr lang="en-US" dirty="0"/>
              <a:t>Growth of trade</a:t>
            </a:r>
          </a:p>
          <a:p>
            <a:r>
              <a:rPr lang="en-US" dirty="0"/>
              <a:t>Technological innovation</a:t>
            </a:r>
          </a:p>
          <a:p>
            <a:r>
              <a:rPr lang="en-US" dirty="0"/>
              <a:t>Change in politics </a:t>
            </a:r>
          </a:p>
          <a:p>
            <a:r>
              <a:rPr lang="en-US" dirty="0"/>
              <a:t>Change in the market</a:t>
            </a:r>
          </a:p>
          <a:p>
            <a:r>
              <a:rPr lang="en-US" dirty="0"/>
              <a:t>Change in regulations</a:t>
            </a:r>
          </a:p>
          <a:p>
            <a:endParaRPr lang="en-US" dirty="0"/>
          </a:p>
          <a:p>
            <a:endParaRPr lang="en-US" dirty="0"/>
          </a:p>
        </p:txBody>
      </p:sp>
      <p:sp>
        <p:nvSpPr>
          <p:cNvPr id="5" name="Text Placeholder 4">
            <a:extLst>
              <a:ext uri="{FF2B5EF4-FFF2-40B4-BE49-F238E27FC236}">
                <a16:creationId xmlns:a16="http://schemas.microsoft.com/office/drawing/2014/main" id="{3479EA05-5316-8D16-6375-1939F42A2EE0}"/>
              </a:ext>
            </a:extLst>
          </p:cNvPr>
          <p:cNvSpPr>
            <a:spLocks noGrp="1"/>
          </p:cNvSpPr>
          <p:nvPr>
            <p:ph type="body" sz="quarter" idx="3"/>
          </p:nvPr>
        </p:nvSpPr>
        <p:spPr/>
        <p:txBody>
          <a:bodyPr/>
          <a:lstStyle/>
          <a:p>
            <a:pPr algn="ctr"/>
            <a:r>
              <a:rPr lang="en-US" dirty="0"/>
              <a:t>Internal Factors</a:t>
            </a:r>
          </a:p>
        </p:txBody>
      </p:sp>
      <p:sp>
        <p:nvSpPr>
          <p:cNvPr id="6" name="Content Placeholder 5">
            <a:extLst>
              <a:ext uri="{FF2B5EF4-FFF2-40B4-BE49-F238E27FC236}">
                <a16:creationId xmlns:a16="http://schemas.microsoft.com/office/drawing/2014/main" id="{5A268891-7B6C-CFA1-786A-39BC03FDBFA4}"/>
              </a:ext>
            </a:extLst>
          </p:cNvPr>
          <p:cNvSpPr>
            <a:spLocks noGrp="1"/>
          </p:cNvSpPr>
          <p:nvPr>
            <p:ph sz="quarter" idx="4"/>
          </p:nvPr>
        </p:nvSpPr>
        <p:spPr>
          <a:xfrm>
            <a:off x="4645025" y="2174875"/>
            <a:ext cx="4247455" cy="3414365"/>
          </a:xfrm>
        </p:spPr>
        <p:txBody>
          <a:bodyPr/>
          <a:lstStyle/>
          <a:p>
            <a:r>
              <a:rPr lang="en-US" dirty="0"/>
              <a:t>The growth of Foreign Direct Investment (FDI)</a:t>
            </a:r>
          </a:p>
          <a:p>
            <a:r>
              <a:rPr lang="en-US" dirty="0"/>
              <a:t>The growth of Multinational Corporations</a:t>
            </a:r>
          </a:p>
          <a:p>
            <a:r>
              <a:rPr lang="en-US" dirty="0"/>
              <a:t>Innovation </a:t>
            </a:r>
          </a:p>
          <a:p>
            <a:r>
              <a:rPr lang="en-US" dirty="0"/>
              <a:t>Research</a:t>
            </a:r>
          </a:p>
          <a:p>
            <a:r>
              <a:rPr lang="en-US" dirty="0"/>
              <a:t>Costs</a:t>
            </a:r>
          </a:p>
        </p:txBody>
      </p:sp>
      <p:sp>
        <p:nvSpPr>
          <p:cNvPr id="7" name="Date Placeholder 6">
            <a:extLst>
              <a:ext uri="{FF2B5EF4-FFF2-40B4-BE49-F238E27FC236}">
                <a16:creationId xmlns:a16="http://schemas.microsoft.com/office/drawing/2014/main" id="{3A2F8FA9-10E8-AB2D-081F-01628FDA3C21}"/>
              </a:ext>
            </a:extLst>
          </p:cNvPr>
          <p:cNvSpPr>
            <a:spLocks noGrp="1"/>
          </p:cNvSpPr>
          <p:nvPr>
            <p:ph type="dt" sz="half" idx="10"/>
          </p:nvPr>
        </p:nvSpPr>
        <p:spPr/>
        <p:txBody>
          <a:bodyPr/>
          <a:lstStyle/>
          <a:p>
            <a:pPr>
              <a:defRPr/>
            </a:pPr>
            <a:fld id="{58294B62-8E1A-194F-B9B9-BE470DCBB83C}" type="datetime1">
              <a:rPr lang="en-GB" altLang="en-US" smtClean="0"/>
              <a:pPr>
                <a:defRPr/>
              </a:pPr>
              <a:t>10/06/2024</a:t>
            </a:fld>
            <a:endParaRPr lang="en-GB" altLang="en-US"/>
          </a:p>
        </p:txBody>
      </p:sp>
      <p:sp>
        <p:nvSpPr>
          <p:cNvPr id="8" name="Slide Number Placeholder 7">
            <a:extLst>
              <a:ext uri="{FF2B5EF4-FFF2-40B4-BE49-F238E27FC236}">
                <a16:creationId xmlns:a16="http://schemas.microsoft.com/office/drawing/2014/main" id="{D6A3D00C-E7A8-A1B0-8963-110FC950CB8B}"/>
              </a:ext>
            </a:extLst>
          </p:cNvPr>
          <p:cNvSpPr>
            <a:spLocks noGrp="1"/>
          </p:cNvSpPr>
          <p:nvPr>
            <p:ph type="sldNum" sz="quarter" idx="11"/>
          </p:nvPr>
        </p:nvSpPr>
        <p:spPr/>
        <p:txBody>
          <a:bodyPr/>
          <a:lstStyle/>
          <a:p>
            <a:pPr>
              <a:defRPr/>
            </a:pPr>
            <a:fld id="{3B73E9B7-706A-2843-BF19-C2EE2C86D41E}" type="slidenum">
              <a:rPr lang="en-GB" altLang="en-US" smtClean="0"/>
              <a:pPr>
                <a:defRPr/>
              </a:pPr>
              <a:t>6</a:t>
            </a:fld>
            <a:endParaRPr lang="en-GB" altLang="en-US"/>
          </a:p>
        </p:txBody>
      </p:sp>
    </p:spTree>
    <p:extLst>
      <p:ext uri="{BB962C8B-B14F-4D97-AF65-F5344CB8AC3E}">
        <p14:creationId xmlns:p14="http://schemas.microsoft.com/office/powerpoint/2010/main" val="42676139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E3736-6C51-0D83-48FA-B427A8370E3B}"/>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3700" b="1"/>
              <a:t>Globalization and business growth</a:t>
            </a:r>
          </a:p>
        </p:txBody>
      </p:sp>
      <p:sp>
        <p:nvSpPr>
          <p:cNvPr id="3" name="Content Placeholder 2">
            <a:extLst>
              <a:ext uri="{FF2B5EF4-FFF2-40B4-BE49-F238E27FC236}">
                <a16:creationId xmlns:a16="http://schemas.microsoft.com/office/drawing/2014/main" id="{49764F69-491B-F748-E410-4A05AB243A79}"/>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US" sz="2400" dirty="0"/>
              <a:t>Globalization and business growth are closely interconnected concepts. Globalization can significantly contribute to business growth by creating opportunities for expansion, increased market reach, and diversification.</a:t>
            </a:r>
          </a:p>
        </p:txBody>
      </p:sp>
      <p:pic>
        <p:nvPicPr>
          <p:cNvPr id="7" name="Picture 6" descr="A graph showing the growth of the global export&#10;&#10;Description automatically generated">
            <a:extLst>
              <a:ext uri="{FF2B5EF4-FFF2-40B4-BE49-F238E27FC236}">
                <a16:creationId xmlns:a16="http://schemas.microsoft.com/office/drawing/2014/main" id="{82D2CCF7-4F51-5B50-C70A-F37525AB0DA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8200" y="1984330"/>
            <a:ext cx="4038600" cy="3220782"/>
          </a:xfrm>
          <a:prstGeom prst="rect">
            <a:avLst/>
          </a:prstGeom>
          <a:noFill/>
        </p:spPr>
      </p:pic>
      <p:sp>
        <p:nvSpPr>
          <p:cNvPr id="4" name="Date Placeholder 3">
            <a:extLst>
              <a:ext uri="{FF2B5EF4-FFF2-40B4-BE49-F238E27FC236}">
                <a16:creationId xmlns:a16="http://schemas.microsoft.com/office/drawing/2014/main" id="{F1F85A2D-775F-115D-1D5D-C685A992DD3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10/06/2024</a:t>
            </a:fld>
            <a:endParaRPr lang="en-GB" altLang="en-US" sz="900"/>
          </a:p>
        </p:txBody>
      </p:sp>
      <p:sp>
        <p:nvSpPr>
          <p:cNvPr id="5" name="Slide Number Placeholder 4">
            <a:extLst>
              <a:ext uri="{FF2B5EF4-FFF2-40B4-BE49-F238E27FC236}">
                <a16:creationId xmlns:a16="http://schemas.microsoft.com/office/drawing/2014/main" id="{F062911B-E211-6623-8D12-A343E87E70E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7</a:t>
            </a:fld>
            <a:endParaRPr lang="en-GB" altLang="en-US"/>
          </a:p>
        </p:txBody>
      </p:sp>
      <p:sp>
        <p:nvSpPr>
          <p:cNvPr id="6" name="TextBox 5">
            <a:extLst>
              <a:ext uri="{FF2B5EF4-FFF2-40B4-BE49-F238E27FC236}">
                <a16:creationId xmlns:a16="http://schemas.microsoft.com/office/drawing/2014/main" id="{E4AB37E8-AF49-DDEF-CD13-58F57819CEC0}"/>
              </a:ext>
            </a:extLst>
          </p:cNvPr>
          <p:cNvSpPr txBox="1"/>
          <p:nvPr/>
        </p:nvSpPr>
        <p:spPr>
          <a:xfrm>
            <a:off x="5220072" y="5331765"/>
            <a:ext cx="4038600" cy="307777"/>
          </a:xfrm>
          <a:prstGeom prst="rect">
            <a:avLst/>
          </a:prstGeom>
          <a:noFill/>
        </p:spPr>
        <p:txBody>
          <a:bodyPr wrap="square" rtlCol="0">
            <a:spAutoFit/>
          </a:bodyPr>
          <a:lstStyle/>
          <a:p>
            <a:r>
              <a:rPr lang="en-US" sz="1400" dirty="0"/>
              <a:t>(Federico and Tena-</a:t>
            </a:r>
            <a:r>
              <a:rPr lang="en-US" sz="1400" dirty="0" err="1"/>
              <a:t>Junguito</a:t>
            </a:r>
            <a:r>
              <a:rPr lang="en-US" sz="1400" dirty="0"/>
              <a:t>, 2017)</a:t>
            </a:r>
          </a:p>
        </p:txBody>
      </p:sp>
    </p:spTree>
    <p:extLst>
      <p:ext uri="{BB962C8B-B14F-4D97-AF65-F5344CB8AC3E}">
        <p14:creationId xmlns:p14="http://schemas.microsoft.com/office/powerpoint/2010/main" val="2899913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E2F82-65BA-3F85-7B0C-E5E137636A6B}"/>
              </a:ext>
            </a:extLst>
          </p:cNvPr>
          <p:cNvSpPr>
            <a:spLocks noGrp="1"/>
          </p:cNvSpPr>
          <p:nvPr>
            <p:ph type="title"/>
          </p:nvPr>
        </p:nvSpPr>
        <p:spPr/>
        <p:txBody>
          <a:bodyPr/>
          <a:lstStyle/>
          <a:p>
            <a:r>
              <a:rPr lang="en-US" sz="3600" b="1" dirty="0"/>
              <a:t>Activity 1:</a:t>
            </a:r>
            <a:br>
              <a:rPr lang="en-US" sz="3600" b="1" dirty="0"/>
            </a:br>
            <a:r>
              <a:rPr lang="en-US" sz="3600" b="1" dirty="0"/>
              <a:t>Group work</a:t>
            </a:r>
          </a:p>
        </p:txBody>
      </p:sp>
      <p:sp>
        <p:nvSpPr>
          <p:cNvPr id="3" name="Content Placeholder 2">
            <a:extLst>
              <a:ext uri="{FF2B5EF4-FFF2-40B4-BE49-F238E27FC236}">
                <a16:creationId xmlns:a16="http://schemas.microsoft.com/office/drawing/2014/main" id="{E02C11CB-34C8-95E4-61AA-736E2B8A737A}"/>
              </a:ext>
            </a:extLst>
          </p:cNvPr>
          <p:cNvSpPr>
            <a:spLocks noGrp="1"/>
          </p:cNvSpPr>
          <p:nvPr>
            <p:ph idx="1"/>
          </p:nvPr>
        </p:nvSpPr>
        <p:spPr/>
        <p:txBody>
          <a:bodyPr/>
          <a:lstStyle/>
          <a:p>
            <a:r>
              <a:rPr lang="en-US" sz="2400" dirty="0"/>
              <a:t>Form a group of 3-4 and discuss the following questions:</a:t>
            </a:r>
          </a:p>
          <a:p>
            <a:r>
              <a:rPr lang="en-US" sz="2400" dirty="0"/>
              <a:t>Can you identify other causes and drivers for globalization? </a:t>
            </a:r>
          </a:p>
          <a:p>
            <a:r>
              <a:rPr lang="en-US" sz="2400" dirty="0"/>
              <a:t>Which of the causes and drivers identifies in the lesson and from your research do you consider the most influential, and why?</a:t>
            </a:r>
          </a:p>
          <a:p>
            <a:endParaRPr lang="en-US" sz="2400" dirty="0"/>
          </a:p>
          <a:p>
            <a:pPr marL="0" indent="0" algn="ctr">
              <a:buNone/>
            </a:pPr>
            <a:r>
              <a:rPr lang="en-US" sz="2400" b="1" dirty="0"/>
              <a:t>Be prepared to present your answers</a:t>
            </a:r>
          </a:p>
        </p:txBody>
      </p:sp>
      <p:sp>
        <p:nvSpPr>
          <p:cNvPr id="4" name="Date Placeholder 3">
            <a:extLst>
              <a:ext uri="{FF2B5EF4-FFF2-40B4-BE49-F238E27FC236}">
                <a16:creationId xmlns:a16="http://schemas.microsoft.com/office/drawing/2014/main" id="{8959E49F-B06C-C587-31B0-32417314CFE6}"/>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1F4892B8-C5E0-A406-4526-B77CEA35DAFA}"/>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6475033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C796C-C407-279B-1F67-856699B1DC7C}"/>
              </a:ext>
            </a:extLst>
          </p:cNvPr>
          <p:cNvSpPr>
            <a:spLocks noGrp="1"/>
          </p:cNvSpPr>
          <p:nvPr>
            <p:ph type="title"/>
          </p:nvPr>
        </p:nvSpPr>
        <p:spPr>
          <a:xfrm>
            <a:off x="457200" y="274638"/>
            <a:ext cx="8229600" cy="1143000"/>
          </a:xfrm>
        </p:spPr>
        <p:txBody>
          <a:bodyPr wrap="square" anchor="ctr">
            <a:normAutofit/>
          </a:bodyPr>
          <a:lstStyle/>
          <a:p>
            <a:r>
              <a:rPr lang="en-US" sz="3600" b="1" dirty="0"/>
              <a:t>Technology</a:t>
            </a:r>
          </a:p>
        </p:txBody>
      </p:sp>
      <p:sp>
        <p:nvSpPr>
          <p:cNvPr id="3" name="Content Placeholder 2">
            <a:extLst>
              <a:ext uri="{FF2B5EF4-FFF2-40B4-BE49-F238E27FC236}">
                <a16:creationId xmlns:a16="http://schemas.microsoft.com/office/drawing/2014/main" id="{9F47801A-6551-3230-CD72-0C4E4E0DD3CF}"/>
              </a:ext>
            </a:extLst>
          </p:cNvPr>
          <p:cNvSpPr>
            <a:spLocks noGrp="1"/>
          </p:cNvSpPr>
          <p:nvPr>
            <p:ph sz="half" idx="1"/>
          </p:nvPr>
        </p:nvSpPr>
        <p:spPr>
          <a:xfrm>
            <a:off x="457200" y="1600201"/>
            <a:ext cx="4038600" cy="3989040"/>
          </a:xfrm>
        </p:spPr>
        <p:txBody>
          <a:bodyPr wrap="square" anchor="t">
            <a:normAutofit/>
          </a:bodyPr>
          <a:lstStyle/>
          <a:p>
            <a:pPr marL="0" indent="0">
              <a:buNone/>
            </a:pPr>
            <a:r>
              <a:rPr lang="en-US" sz="2400" dirty="0"/>
              <a:t>“Technology not only impacts upon business, in many ways it has changed the vocabulary of business” (Needle and Burns, 2019).</a:t>
            </a:r>
          </a:p>
        </p:txBody>
      </p:sp>
      <p:pic>
        <p:nvPicPr>
          <p:cNvPr id="7" name="Picture 6" descr="A computer screen with text overlay&#10;&#10;Description automatically generated">
            <a:extLst>
              <a:ext uri="{FF2B5EF4-FFF2-40B4-BE49-F238E27FC236}">
                <a16:creationId xmlns:a16="http://schemas.microsoft.com/office/drawing/2014/main" id="{A67C2607-0598-1CC2-1E9E-6E8EE9BD56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32040" y="2420888"/>
            <a:ext cx="3754760" cy="2420750"/>
          </a:xfrm>
          <a:prstGeom prst="rect">
            <a:avLst/>
          </a:prstGeom>
          <a:noFill/>
        </p:spPr>
      </p:pic>
      <p:sp>
        <p:nvSpPr>
          <p:cNvPr id="4" name="Date Placeholder 3">
            <a:extLst>
              <a:ext uri="{FF2B5EF4-FFF2-40B4-BE49-F238E27FC236}">
                <a16:creationId xmlns:a16="http://schemas.microsoft.com/office/drawing/2014/main" id="{613A55BA-B201-1795-545B-C1F1A2F6A033}"/>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10/06/2024</a:t>
            </a:fld>
            <a:endParaRPr lang="en-GB" altLang="en-US" sz="900"/>
          </a:p>
        </p:txBody>
      </p:sp>
      <p:sp>
        <p:nvSpPr>
          <p:cNvPr id="5" name="Slide Number Placeholder 4">
            <a:extLst>
              <a:ext uri="{FF2B5EF4-FFF2-40B4-BE49-F238E27FC236}">
                <a16:creationId xmlns:a16="http://schemas.microsoft.com/office/drawing/2014/main" id="{5DC9C5AD-46C4-BF7C-5A15-FC41E94E09E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9</a:t>
            </a:fld>
            <a:endParaRPr lang="en-GB" altLang="en-US"/>
          </a:p>
        </p:txBody>
      </p:sp>
    </p:spTree>
    <p:extLst>
      <p:ext uri="{BB962C8B-B14F-4D97-AF65-F5344CB8AC3E}">
        <p14:creationId xmlns:p14="http://schemas.microsoft.com/office/powerpoint/2010/main" val="6280303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F5C71-1EB7-E7F7-8E0F-91FAE7C17C86}"/>
              </a:ext>
            </a:extLst>
          </p:cNvPr>
          <p:cNvSpPr>
            <a:spLocks noGrp="1"/>
          </p:cNvSpPr>
          <p:nvPr>
            <p:ph type="title"/>
          </p:nvPr>
        </p:nvSpPr>
        <p:spPr/>
        <p:txBody>
          <a:bodyPr/>
          <a:lstStyle/>
          <a:p>
            <a:r>
              <a:rPr lang="en-US" sz="3600" b="1" dirty="0"/>
              <a:t>Definition of technology</a:t>
            </a:r>
          </a:p>
        </p:txBody>
      </p:sp>
      <p:sp>
        <p:nvSpPr>
          <p:cNvPr id="3" name="Content Placeholder 2">
            <a:extLst>
              <a:ext uri="{FF2B5EF4-FFF2-40B4-BE49-F238E27FC236}">
                <a16:creationId xmlns:a16="http://schemas.microsoft.com/office/drawing/2014/main" id="{4A7AE18E-D034-4665-D143-0A6A2EEE0DB4}"/>
              </a:ext>
            </a:extLst>
          </p:cNvPr>
          <p:cNvSpPr>
            <a:spLocks noGrp="1"/>
          </p:cNvSpPr>
          <p:nvPr>
            <p:ph idx="1"/>
          </p:nvPr>
        </p:nvSpPr>
        <p:spPr/>
        <p:txBody>
          <a:bodyPr/>
          <a:lstStyle/>
          <a:p>
            <a:r>
              <a:rPr lang="en-US" sz="2400" dirty="0"/>
              <a:t>Technology is one of the most widely used and least precisely defined terms in business.</a:t>
            </a:r>
          </a:p>
          <a:p>
            <a:r>
              <a:rPr lang="en-US" sz="2400" dirty="0"/>
              <a:t>According to Needle and Burns (2019), technology refers to the application of available knowledge and skills to create and use materials, processes and products.</a:t>
            </a:r>
          </a:p>
        </p:txBody>
      </p:sp>
      <p:sp>
        <p:nvSpPr>
          <p:cNvPr id="4" name="Date Placeholder 3">
            <a:extLst>
              <a:ext uri="{FF2B5EF4-FFF2-40B4-BE49-F238E27FC236}">
                <a16:creationId xmlns:a16="http://schemas.microsoft.com/office/drawing/2014/main" id="{FE960C9C-D533-5B2C-0284-BE5E99CD221B}"/>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BB7017E8-FE75-19E5-1297-B232AAB612EE}"/>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27513940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0C215-A34A-964A-A9B7-C3EDD31468A3}"/>
              </a:ext>
            </a:extLst>
          </p:cNvPr>
          <p:cNvSpPr>
            <a:spLocks noGrp="1"/>
          </p:cNvSpPr>
          <p:nvPr>
            <p:ph type="title"/>
          </p:nvPr>
        </p:nvSpPr>
        <p:spPr/>
        <p:txBody>
          <a:bodyPr/>
          <a:lstStyle/>
          <a:p>
            <a:r>
              <a:rPr lang="en-US" sz="3600" b="1" dirty="0"/>
              <a:t>Importance of technology</a:t>
            </a:r>
          </a:p>
        </p:txBody>
      </p:sp>
      <p:sp>
        <p:nvSpPr>
          <p:cNvPr id="3" name="Content Placeholder 2">
            <a:extLst>
              <a:ext uri="{FF2B5EF4-FFF2-40B4-BE49-F238E27FC236}">
                <a16:creationId xmlns:a16="http://schemas.microsoft.com/office/drawing/2014/main" id="{BED57417-422D-A1E7-9CC3-EC152E55D93B}"/>
              </a:ext>
            </a:extLst>
          </p:cNvPr>
          <p:cNvSpPr>
            <a:spLocks noGrp="1"/>
          </p:cNvSpPr>
          <p:nvPr>
            <p:ph idx="1"/>
          </p:nvPr>
        </p:nvSpPr>
        <p:spPr/>
        <p:txBody>
          <a:bodyPr/>
          <a:lstStyle/>
          <a:p>
            <a:r>
              <a:rPr lang="en-US" sz="2400" dirty="0"/>
              <a:t>Technology has a dominant role in business and is viewed as determining the quality of the products, services, processes, organization structure, and people’s work.</a:t>
            </a:r>
          </a:p>
          <a:p>
            <a:r>
              <a:rPr lang="en-US" sz="2400" dirty="0"/>
              <a:t>Adapting to technological advances allow organizations to improve their operations and to stay competitive in the market.</a:t>
            </a:r>
          </a:p>
          <a:p>
            <a:endParaRPr lang="en-US" dirty="0"/>
          </a:p>
        </p:txBody>
      </p:sp>
      <p:sp>
        <p:nvSpPr>
          <p:cNvPr id="4" name="Date Placeholder 3">
            <a:extLst>
              <a:ext uri="{FF2B5EF4-FFF2-40B4-BE49-F238E27FC236}">
                <a16:creationId xmlns:a16="http://schemas.microsoft.com/office/drawing/2014/main" id="{AB6A5A19-A274-8BA9-1EA9-B6772CBDB9C6}"/>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C3902C55-DD31-0FC9-034E-B2A35B561B1C}"/>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9068404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CF22C-8AE3-CCCE-6919-6CB03CB6D3E7}"/>
              </a:ext>
            </a:extLst>
          </p:cNvPr>
          <p:cNvSpPr>
            <a:spLocks noGrp="1"/>
          </p:cNvSpPr>
          <p:nvPr>
            <p:ph type="title"/>
          </p:nvPr>
        </p:nvSpPr>
        <p:spPr/>
        <p:txBody>
          <a:bodyPr/>
          <a:lstStyle/>
          <a:p>
            <a:r>
              <a:rPr lang="en-US" sz="3600" b="1" dirty="0"/>
              <a:t>Advantages of technology in business </a:t>
            </a:r>
            <a:r>
              <a:rPr lang="en-US" sz="2000" dirty="0"/>
              <a:t>(1 of 7)</a:t>
            </a:r>
            <a:endParaRPr lang="en-US" sz="3600" dirty="0"/>
          </a:p>
        </p:txBody>
      </p:sp>
      <p:sp>
        <p:nvSpPr>
          <p:cNvPr id="3" name="Content Placeholder 2">
            <a:extLst>
              <a:ext uri="{FF2B5EF4-FFF2-40B4-BE49-F238E27FC236}">
                <a16:creationId xmlns:a16="http://schemas.microsoft.com/office/drawing/2014/main" id="{4359181E-37A1-9FB7-91A6-589CDDCAE31B}"/>
              </a:ext>
            </a:extLst>
          </p:cNvPr>
          <p:cNvSpPr>
            <a:spLocks noGrp="1"/>
          </p:cNvSpPr>
          <p:nvPr>
            <p:ph idx="1"/>
          </p:nvPr>
        </p:nvSpPr>
        <p:spPr/>
        <p:txBody>
          <a:bodyPr/>
          <a:lstStyle/>
          <a:p>
            <a:pPr marL="0" indent="0">
              <a:buNone/>
            </a:pPr>
            <a:r>
              <a:rPr lang="en-GB" sz="2400" b="0" i="0" dirty="0">
                <a:effectLst/>
              </a:rPr>
              <a:t>Technology has brought significant advantages to businesses, revolutionizing the way they operate, communicate, and compete in the market. Here are some of the key advantages of technology in business:</a:t>
            </a:r>
          </a:p>
          <a:p>
            <a:pPr>
              <a:buFont typeface="Wingdings" pitchFamily="2" charset="2"/>
              <a:buChar char="Ø"/>
            </a:pPr>
            <a:r>
              <a:rPr lang="en-US" sz="2000" dirty="0">
                <a:latin typeface="+mj-lt"/>
              </a:rPr>
              <a:t>New ways of doing things</a:t>
            </a:r>
          </a:p>
          <a:p>
            <a:pPr>
              <a:buFont typeface="Wingdings" pitchFamily="2" charset="2"/>
              <a:buChar char="Ø"/>
            </a:pPr>
            <a:r>
              <a:rPr lang="en-US" sz="2000" i="0" dirty="0">
                <a:effectLst/>
                <a:latin typeface="+mj-lt"/>
              </a:rPr>
              <a:t>Cost savings</a:t>
            </a:r>
          </a:p>
          <a:p>
            <a:pPr>
              <a:buFont typeface="Wingdings" pitchFamily="2" charset="2"/>
              <a:buChar char="Ø"/>
            </a:pPr>
            <a:r>
              <a:rPr lang="en-US" sz="2000" dirty="0">
                <a:latin typeface="+mj-lt"/>
              </a:rPr>
              <a:t>Communication</a:t>
            </a:r>
          </a:p>
          <a:p>
            <a:pPr>
              <a:buFont typeface="Wingdings" pitchFamily="2" charset="2"/>
              <a:buChar char="Ø"/>
            </a:pPr>
            <a:r>
              <a:rPr lang="en-US" sz="2000" i="0" dirty="0">
                <a:effectLst/>
                <a:latin typeface="+mj-lt"/>
              </a:rPr>
              <a:t>Flexibility and speed</a:t>
            </a:r>
          </a:p>
          <a:p>
            <a:pPr>
              <a:buFont typeface="Wingdings" pitchFamily="2" charset="2"/>
              <a:buChar char="Ø"/>
            </a:pPr>
            <a:r>
              <a:rPr lang="en-US" sz="2000" dirty="0">
                <a:latin typeface="+mj-lt"/>
              </a:rPr>
              <a:t>Automation</a:t>
            </a:r>
          </a:p>
          <a:p>
            <a:pPr>
              <a:buFont typeface="Wingdings" pitchFamily="2" charset="2"/>
              <a:buChar char="Ø"/>
            </a:pPr>
            <a:r>
              <a:rPr lang="en-US" sz="2000" i="0" dirty="0">
                <a:effectLst/>
                <a:latin typeface="+mj-lt"/>
              </a:rPr>
              <a:t>Improved customer service</a:t>
            </a:r>
            <a:endParaRPr lang="en-GB" sz="2000" i="0" dirty="0">
              <a:effectLst/>
              <a:latin typeface="+mj-lt"/>
            </a:endParaRPr>
          </a:p>
          <a:p>
            <a:pPr marL="0" indent="0">
              <a:buNone/>
            </a:pPr>
            <a:endParaRPr lang="en-US" sz="2400" dirty="0"/>
          </a:p>
        </p:txBody>
      </p:sp>
      <p:sp>
        <p:nvSpPr>
          <p:cNvPr id="4" name="Date Placeholder 3">
            <a:extLst>
              <a:ext uri="{FF2B5EF4-FFF2-40B4-BE49-F238E27FC236}">
                <a16:creationId xmlns:a16="http://schemas.microsoft.com/office/drawing/2014/main" id="{7C81FAF1-9317-F67D-128C-1F5D3BB12A56}"/>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B4CDD1AB-1A2E-911C-D923-A5255C4C2AE2}"/>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32355643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6E2DF-4062-B1DC-E879-478A2E156C6C}"/>
              </a:ext>
            </a:extLst>
          </p:cNvPr>
          <p:cNvSpPr>
            <a:spLocks noGrp="1"/>
          </p:cNvSpPr>
          <p:nvPr>
            <p:ph type="title"/>
          </p:nvPr>
        </p:nvSpPr>
        <p:spPr>
          <a:xfrm>
            <a:off x="457200" y="274638"/>
            <a:ext cx="8229600" cy="1143000"/>
          </a:xfrm>
        </p:spPr>
        <p:txBody>
          <a:bodyPr wrap="square" anchor="ctr">
            <a:normAutofit/>
          </a:bodyPr>
          <a:lstStyle/>
          <a:p>
            <a:r>
              <a:rPr lang="en-US" sz="3600" b="1" dirty="0"/>
              <a:t>New ways of doing things </a:t>
            </a:r>
            <a:r>
              <a:rPr lang="en-US" sz="2000" dirty="0"/>
              <a:t>(2 of 7)</a:t>
            </a:r>
            <a:endParaRPr lang="en-US" sz="3600" dirty="0"/>
          </a:p>
        </p:txBody>
      </p:sp>
      <p:sp>
        <p:nvSpPr>
          <p:cNvPr id="3" name="Content Placeholder 2">
            <a:extLst>
              <a:ext uri="{FF2B5EF4-FFF2-40B4-BE49-F238E27FC236}">
                <a16:creationId xmlns:a16="http://schemas.microsoft.com/office/drawing/2014/main" id="{8CEB6066-3BFC-08FC-6798-04E070DD9870}"/>
              </a:ext>
            </a:extLst>
          </p:cNvPr>
          <p:cNvSpPr>
            <a:spLocks noGrp="1"/>
          </p:cNvSpPr>
          <p:nvPr>
            <p:ph sz="half" idx="1"/>
          </p:nvPr>
        </p:nvSpPr>
        <p:spPr>
          <a:xfrm>
            <a:off x="457200" y="1600201"/>
            <a:ext cx="5266928" cy="3989040"/>
          </a:xfrm>
        </p:spPr>
        <p:txBody>
          <a:bodyPr wrap="square" anchor="t">
            <a:normAutofit lnSpcReduction="10000"/>
          </a:bodyPr>
          <a:lstStyle/>
          <a:p>
            <a:pPr>
              <a:lnSpc>
                <a:spcPct val="90000"/>
              </a:lnSpc>
            </a:pPr>
            <a:r>
              <a:rPr lang="en-US" sz="2400" dirty="0"/>
              <a:t>Technology has changed and improved the nature of some sectors and industries. </a:t>
            </a:r>
          </a:p>
          <a:p>
            <a:pPr>
              <a:lnSpc>
                <a:spcPct val="90000"/>
              </a:lnSpc>
            </a:pPr>
            <a:r>
              <a:rPr lang="en-US" sz="2400" dirty="0"/>
              <a:t>For example: The ability to use ATMs to withdrawal cash from anywhere. Also, the availability of online banking and the possibility to transfer funds. </a:t>
            </a:r>
          </a:p>
          <a:p>
            <a:pPr>
              <a:lnSpc>
                <a:spcPct val="90000"/>
              </a:lnSpc>
            </a:pPr>
            <a:r>
              <a:rPr lang="en-US" sz="2400" dirty="0"/>
              <a:t>Another example is bookings that can be completed online for restaurants, flights, hotels, cars, and so on.</a:t>
            </a:r>
          </a:p>
        </p:txBody>
      </p:sp>
      <p:pic>
        <p:nvPicPr>
          <p:cNvPr id="3074" name="Picture 2" descr="Top Western Union Money Transfer Agencies in Keorak - Best Western Union -  Justdial">
            <a:extLst>
              <a:ext uri="{FF2B5EF4-FFF2-40B4-BE49-F238E27FC236}">
                <a16:creationId xmlns:a16="http://schemas.microsoft.com/office/drawing/2014/main" id="{3F595CE5-8426-C941-846E-0EA8CC261DE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24128" y="2916995"/>
            <a:ext cx="3322712" cy="2695765"/>
          </a:xfrm>
          <a:prstGeom prst="rect">
            <a:avLst/>
          </a:prstGeom>
          <a:solidFill>
            <a:srgbClr val="FFFFFF"/>
          </a:solidFill>
        </p:spPr>
      </p:pic>
      <p:sp>
        <p:nvSpPr>
          <p:cNvPr id="4" name="Date Placeholder 3">
            <a:extLst>
              <a:ext uri="{FF2B5EF4-FFF2-40B4-BE49-F238E27FC236}">
                <a16:creationId xmlns:a16="http://schemas.microsoft.com/office/drawing/2014/main" id="{0C3CF535-EF78-CE67-E934-70F9CD45716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10/06/2024</a:t>
            </a:fld>
            <a:endParaRPr lang="en-GB" altLang="en-US" sz="900"/>
          </a:p>
        </p:txBody>
      </p:sp>
      <p:sp>
        <p:nvSpPr>
          <p:cNvPr id="5" name="Slide Number Placeholder 4">
            <a:extLst>
              <a:ext uri="{FF2B5EF4-FFF2-40B4-BE49-F238E27FC236}">
                <a16:creationId xmlns:a16="http://schemas.microsoft.com/office/drawing/2014/main" id="{61BB4552-DC5D-9BB1-753A-333E409D7A3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13</a:t>
            </a:fld>
            <a:endParaRPr lang="en-GB" altLang="en-US"/>
          </a:p>
        </p:txBody>
      </p:sp>
    </p:spTree>
    <p:extLst>
      <p:ext uri="{BB962C8B-B14F-4D97-AF65-F5344CB8AC3E}">
        <p14:creationId xmlns:p14="http://schemas.microsoft.com/office/powerpoint/2010/main" val="27354863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9A0A2-1696-23D2-3477-81189F9D6688}"/>
              </a:ext>
            </a:extLst>
          </p:cNvPr>
          <p:cNvSpPr>
            <a:spLocks noGrp="1"/>
          </p:cNvSpPr>
          <p:nvPr>
            <p:ph type="title"/>
          </p:nvPr>
        </p:nvSpPr>
        <p:spPr/>
        <p:txBody>
          <a:bodyPr/>
          <a:lstStyle/>
          <a:p>
            <a:r>
              <a:rPr lang="en-US" sz="3600" b="1" dirty="0"/>
              <a:t>Cost savings </a:t>
            </a:r>
            <a:r>
              <a:rPr lang="en-US" sz="2000" dirty="0"/>
              <a:t>(3 of 7)</a:t>
            </a:r>
            <a:endParaRPr lang="en-US" sz="3600" dirty="0"/>
          </a:p>
        </p:txBody>
      </p:sp>
      <p:sp>
        <p:nvSpPr>
          <p:cNvPr id="3" name="Content Placeholder 2">
            <a:extLst>
              <a:ext uri="{FF2B5EF4-FFF2-40B4-BE49-F238E27FC236}">
                <a16:creationId xmlns:a16="http://schemas.microsoft.com/office/drawing/2014/main" id="{358A4901-655F-F05C-A522-84226674EF25}"/>
              </a:ext>
            </a:extLst>
          </p:cNvPr>
          <p:cNvSpPr>
            <a:spLocks noGrp="1"/>
          </p:cNvSpPr>
          <p:nvPr>
            <p:ph idx="1"/>
          </p:nvPr>
        </p:nvSpPr>
        <p:spPr/>
        <p:txBody>
          <a:bodyPr/>
          <a:lstStyle/>
          <a:p>
            <a:r>
              <a:rPr lang="en-US" sz="2400" dirty="0"/>
              <a:t>Technology has reduced the costs and made it possible to offer more diverse services with fewer workforce.</a:t>
            </a:r>
          </a:p>
          <a:p>
            <a:r>
              <a:rPr lang="en-US" sz="2400" dirty="0"/>
              <a:t>For example: </a:t>
            </a:r>
            <a:r>
              <a:rPr lang="en-GB" sz="2400" dirty="0"/>
              <a:t>Traditionally, fast-food restaurants would require a team of order takers at the counter to process customer orders. Due to technology, self-service kiosks, customers can browse the menu, customize their orders, and make payments directly through the kiosk interface. Due to technology, the fast-food chains can reduce the number of order-taking employees required at the front counter. This leads to cost savings in terms of labour expenses</a:t>
            </a:r>
          </a:p>
          <a:p>
            <a:endParaRPr lang="en-US" sz="2400" dirty="0"/>
          </a:p>
        </p:txBody>
      </p:sp>
      <p:sp>
        <p:nvSpPr>
          <p:cNvPr id="4" name="Date Placeholder 3">
            <a:extLst>
              <a:ext uri="{FF2B5EF4-FFF2-40B4-BE49-F238E27FC236}">
                <a16:creationId xmlns:a16="http://schemas.microsoft.com/office/drawing/2014/main" id="{7986BFD3-5405-EB3F-AB89-FC0714A647EC}"/>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60487006-D289-547D-3D5C-872415FC571A}"/>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23231481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27E22-4555-DEA6-AF9B-C14AA7F42E9A}"/>
              </a:ext>
            </a:extLst>
          </p:cNvPr>
          <p:cNvSpPr>
            <a:spLocks noGrp="1"/>
          </p:cNvSpPr>
          <p:nvPr>
            <p:ph type="title"/>
          </p:nvPr>
        </p:nvSpPr>
        <p:spPr/>
        <p:txBody>
          <a:bodyPr/>
          <a:lstStyle/>
          <a:p>
            <a:r>
              <a:rPr lang="en-US" sz="3600" b="1" dirty="0"/>
              <a:t>Communication </a:t>
            </a:r>
            <a:r>
              <a:rPr lang="en-US" sz="2000" dirty="0"/>
              <a:t>(4 of 7)</a:t>
            </a:r>
            <a:endParaRPr lang="en-US" sz="3600" b="1" dirty="0"/>
          </a:p>
        </p:txBody>
      </p:sp>
      <p:sp>
        <p:nvSpPr>
          <p:cNvPr id="3" name="Content Placeholder 2">
            <a:extLst>
              <a:ext uri="{FF2B5EF4-FFF2-40B4-BE49-F238E27FC236}">
                <a16:creationId xmlns:a16="http://schemas.microsoft.com/office/drawing/2014/main" id="{0D8CA70C-8508-D110-F505-30C66F952BEE}"/>
              </a:ext>
            </a:extLst>
          </p:cNvPr>
          <p:cNvSpPr>
            <a:spLocks noGrp="1"/>
          </p:cNvSpPr>
          <p:nvPr>
            <p:ph idx="1"/>
          </p:nvPr>
        </p:nvSpPr>
        <p:spPr>
          <a:xfrm>
            <a:off x="457200" y="1600200"/>
            <a:ext cx="5554960" cy="3948953"/>
          </a:xfrm>
        </p:spPr>
        <p:txBody>
          <a:bodyPr/>
          <a:lstStyle/>
          <a:p>
            <a:r>
              <a:rPr lang="en-GB" sz="2400" i="0" dirty="0">
                <a:effectLst/>
              </a:rPr>
              <a:t>Technology has improved </a:t>
            </a:r>
            <a:r>
              <a:rPr lang="en-GB" sz="2400" dirty="0"/>
              <a:t>c</a:t>
            </a:r>
            <a:r>
              <a:rPr lang="en-GB" sz="2400" i="0" dirty="0">
                <a:effectLst/>
              </a:rPr>
              <a:t>ommunication</a:t>
            </a:r>
            <a:r>
              <a:rPr lang="en-GB" sz="2400" dirty="0"/>
              <a:t> in the business sector. It facilitates seamless communication within and outside the organization. </a:t>
            </a:r>
          </a:p>
          <a:p>
            <a:r>
              <a:rPr lang="en-GB" sz="2400" dirty="0"/>
              <a:t>For example: emails, instant messaging, video conferencing, and collaboration tools enable real-time communication and knowledge sharing, even among remote teams.</a:t>
            </a:r>
            <a:endParaRPr lang="en-US" sz="2400" dirty="0"/>
          </a:p>
        </p:txBody>
      </p:sp>
      <p:sp>
        <p:nvSpPr>
          <p:cNvPr id="4" name="Date Placeholder 3">
            <a:extLst>
              <a:ext uri="{FF2B5EF4-FFF2-40B4-BE49-F238E27FC236}">
                <a16:creationId xmlns:a16="http://schemas.microsoft.com/office/drawing/2014/main" id="{A42DB2E7-8BF1-F68C-85C8-1E5B165AAFF7}"/>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BB4A34B4-CFC0-0FC5-36E2-DD1B19DCBD0D}"/>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pic>
        <p:nvPicPr>
          <p:cNvPr id="2052" name="Picture 4" descr="Top 18 Marketing Communication Tools to Build your Business">
            <a:extLst>
              <a:ext uri="{FF2B5EF4-FFF2-40B4-BE49-F238E27FC236}">
                <a16:creationId xmlns:a16="http://schemas.microsoft.com/office/drawing/2014/main" id="{6EB81D6C-76B8-82EB-070D-4338714489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56176" y="3284984"/>
            <a:ext cx="2843808" cy="22641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90356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C8746-99DF-6483-7184-B1531983CDE0}"/>
              </a:ext>
            </a:extLst>
          </p:cNvPr>
          <p:cNvSpPr>
            <a:spLocks noGrp="1"/>
          </p:cNvSpPr>
          <p:nvPr>
            <p:ph type="title"/>
          </p:nvPr>
        </p:nvSpPr>
        <p:spPr/>
        <p:txBody>
          <a:bodyPr/>
          <a:lstStyle/>
          <a:p>
            <a:r>
              <a:rPr lang="en-US" sz="3600" b="1" dirty="0"/>
              <a:t>Flexibility and speed </a:t>
            </a:r>
            <a:r>
              <a:rPr lang="en-US" sz="2000" dirty="0"/>
              <a:t>(5 of 7)</a:t>
            </a:r>
            <a:endParaRPr lang="en-US" sz="3600" b="1" dirty="0"/>
          </a:p>
        </p:txBody>
      </p:sp>
      <p:sp>
        <p:nvSpPr>
          <p:cNvPr id="3" name="Content Placeholder 2">
            <a:extLst>
              <a:ext uri="{FF2B5EF4-FFF2-40B4-BE49-F238E27FC236}">
                <a16:creationId xmlns:a16="http://schemas.microsoft.com/office/drawing/2014/main" id="{199ECC0D-4E24-5EE1-F87A-6B3B106D301C}"/>
              </a:ext>
            </a:extLst>
          </p:cNvPr>
          <p:cNvSpPr>
            <a:spLocks noGrp="1"/>
          </p:cNvSpPr>
          <p:nvPr>
            <p:ph idx="1"/>
          </p:nvPr>
        </p:nvSpPr>
        <p:spPr/>
        <p:txBody>
          <a:bodyPr/>
          <a:lstStyle/>
          <a:p>
            <a:r>
              <a:rPr lang="en-US" sz="2400" dirty="0"/>
              <a:t>Technology has become crucial in increased flexibility and speed in business. This can be seen through computerized design and control systems that can help with flexibility and speed of response to market demand.</a:t>
            </a:r>
          </a:p>
          <a:p>
            <a:r>
              <a:rPr lang="en-US" sz="2400" dirty="0"/>
              <a:t>Technology has become crucial in supporting remote work arrangements. Cloud-based tools, virtual meetings, and collaboration platforms enable employees to work from anywhere, enhancing work-life balance.</a:t>
            </a:r>
          </a:p>
        </p:txBody>
      </p:sp>
      <p:sp>
        <p:nvSpPr>
          <p:cNvPr id="4" name="Date Placeholder 3">
            <a:extLst>
              <a:ext uri="{FF2B5EF4-FFF2-40B4-BE49-F238E27FC236}">
                <a16:creationId xmlns:a16="http://schemas.microsoft.com/office/drawing/2014/main" id="{E1A6C20D-1875-CEE0-E8A4-B01F6341808A}"/>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9E91F3EF-5104-84C2-B275-5A8520587708}"/>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776055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B4C10-6D00-2652-5C4E-2C8C876528AF}"/>
              </a:ext>
            </a:extLst>
          </p:cNvPr>
          <p:cNvSpPr>
            <a:spLocks noGrp="1"/>
          </p:cNvSpPr>
          <p:nvPr>
            <p:ph type="title"/>
          </p:nvPr>
        </p:nvSpPr>
        <p:spPr>
          <a:xfrm>
            <a:off x="457200" y="274638"/>
            <a:ext cx="8229600" cy="1143000"/>
          </a:xfrm>
        </p:spPr>
        <p:txBody>
          <a:bodyPr wrap="square" anchor="ctr">
            <a:normAutofit/>
          </a:bodyPr>
          <a:lstStyle/>
          <a:p>
            <a:r>
              <a:rPr lang="en-US" sz="3600" b="1" dirty="0"/>
              <a:t>Automation </a:t>
            </a:r>
            <a:r>
              <a:rPr lang="en-US" sz="2000" dirty="0"/>
              <a:t>(6 of 7)</a:t>
            </a:r>
            <a:endParaRPr lang="en-US" sz="3600" b="1" dirty="0"/>
          </a:p>
        </p:txBody>
      </p:sp>
      <p:sp>
        <p:nvSpPr>
          <p:cNvPr id="3" name="Content Placeholder 2">
            <a:extLst>
              <a:ext uri="{FF2B5EF4-FFF2-40B4-BE49-F238E27FC236}">
                <a16:creationId xmlns:a16="http://schemas.microsoft.com/office/drawing/2014/main" id="{B4C218E5-D00C-8F7F-BE01-403378B94979}"/>
              </a:ext>
            </a:extLst>
          </p:cNvPr>
          <p:cNvSpPr>
            <a:spLocks noGrp="1"/>
          </p:cNvSpPr>
          <p:nvPr>
            <p:ph sz="half" idx="1"/>
          </p:nvPr>
        </p:nvSpPr>
        <p:spPr>
          <a:xfrm>
            <a:off x="457200" y="1600201"/>
            <a:ext cx="5410944" cy="3989040"/>
          </a:xfrm>
        </p:spPr>
        <p:txBody>
          <a:bodyPr wrap="square" anchor="t">
            <a:normAutofit fontScale="92500" lnSpcReduction="20000"/>
          </a:bodyPr>
          <a:lstStyle/>
          <a:p>
            <a:pPr>
              <a:lnSpc>
                <a:spcPct val="90000"/>
              </a:lnSpc>
            </a:pPr>
            <a:r>
              <a:rPr lang="en-US" sz="2600" dirty="0"/>
              <a:t>Automation improves efficiency, minimizes waste, optimizes resource utilization, and lowers operational costs.</a:t>
            </a:r>
          </a:p>
          <a:p>
            <a:pPr>
              <a:lnSpc>
                <a:spcPct val="90000"/>
              </a:lnSpc>
            </a:pPr>
            <a:r>
              <a:rPr lang="en-US" sz="2600" dirty="0"/>
              <a:t>For example: In the automobile industry, automation technology, includes machinery, robotics and automated assembly lines that improves the manufacturing processes of cars. Automation increases precision, reduces cycle times, and minimizes defects. Also, it improves the workplace safety and reduces the risk of accidents.</a:t>
            </a:r>
          </a:p>
          <a:p>
            <a:pPr>
              <a:lnSpc>
                <a:spcPct val="90000"/>
              </a:lnSpc>
            </a:pPr>
            <a:endParaRPr lang="en-US" sz="1800" dirty="0"/>
          </a:p>
        </p:txBody>
      </p:sp>
      <p:pic>
        <p:nvPicPr>
          <p:cNvPr id="1028" name="Picture 4" descr="Why the automotive industry is not as automated as it seems">
            <a:extLst>
              <a:ext uri="{FF2B5EF4-FFF2-40B4-BE49-F238E27FC236}">
                <a16:creationId xmlns:a16="http://schemas.microsoft.com/office/drawing/2014/main" id="{3C4F2A98-9CAA-F42F-F347-3974638E257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176" r="17875"/>
          <a:stretch/>
        </p:blipFill>
        <p:spPr bwMode="auto">
          <a:xfrm>
            <a:off x="6073824" y="3068959"/>
            <a:ext cx="2962672" cy="2520281"/>
          </a:xfrm>
          <a:prstGeom prst="rect">
            <a:avLst/>
          </a:prstGeom>
          <a:solidFill>
            <a:srgbClr val="FFFFFF"/>
          </a:solidFill>
        </p:spPr>
      </p:pic>
      <p:sp>
        <p:nvSpPr>
          <p:cNvPr id="4" name="Date Placeholder 3">
            <a:extLst>
              <a:ext uri="{FF2B5EF4-FFF2-40B4-BE49-F238E27FC236}">
                <a16:creationId xmlns:a16="http://schemas.microsoft.com/office/drawing/2014/main" id="{C0B5D470-6E66-D1DA-A936-235E601737E3}"/>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10/06/2024</a:t>
            </a:fld>
            <a:endParaRPr lang="en-GB" altLang="en-US" sz="900"/>
          </a:p>
        </p:txBody>
      </p:sp>
      <p:sp>
        <p:nvSpPr>
          <p:cNvPr id="5" name="Slide Number Placeholder 4">
            <a:extLst>
              <a:ext uri="{FF2B5EF4-FFF2-40B4-BE49-F238E27FC236}">
                <a16:creationId xmlns:a16="http://schemas.microsoft.com/office/drawing/2014/main" id="{0B4E3DBE-1400-8218-7EB8-7ECB516D1F5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17</a:t>
            </a:fld>
            <a:endParaRPr lang="en-GB" altLang="en-US"/>
          </a:p>
        </p:txBody>
      </p:sp>
    </p:spTree>
    <p:extLst>
      <p:ext uri="{BB962C8B-B14F-4D97-AF65-F5344CB8AC3E}">
        <p14:creationId xmlns:p14="http://schemas.microsoft.com/office/powerpoint/2010/main" val="41583328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66318-BADF-A722-77DA-ADC39D196255}"/>
              </a:ext>
            </a:extLst>
          </p:cNvPr>
          <p:cNvSpPr>
            <a:spLocks noGrp="1"/>
          </p:cNvSpPr>
          <p:nvPr>
            <p:ph type="title"/>
          </p:nvPr>
        </p:nvSpPr>
        <p:spPr/>
        <p:txBody>
          <a:bodyPr/>
          <a:lstStyle/>
          <a:p>
            <a:r>
              <a:rPr lang="en-US" sz="3600" b="1" dirty="0"/>
              <a:t>Improved customer service </a:t>
            </a:r>
            <a:r>
              <a:rPr lang="en-US" sz="2000" dirty="0"/>
              <a:t>(7 of 7)</a:t>
            </a:r>
            <a:endParaRPr lang="en-US" sz="3600" b="1" dirty="0"/>
          </a:p>
        </p:txBody>
      </p:sp>
      <p:sp>
        <p:nvSpPr>
          <p:cNvPr id="3" name="Content Placeholder 2">
            <a:extLst>
              <a:ext uri="{FF2B5EF4-FFF2-40B4-BE49-F238E27FC236}">
                <a16:creationId xmlns:a16="http://schemas.microsoft.com/office/drawing/2014/main" id="{7900E76A-2FB9-C14A-6893-C73D411749D8}"/>
              </a:ext>
            </a:extLst>
          </p:cNvPr>
          <p:cNvSpPr>
            <a:spLocks noGrp="1"/>
          </p:cNvSpPr>
          <p:nvPr>
            <p:ph idx="1"/>
          </p:nvPr>
        </p:nvSpPr>
        <p:spPr/>
        <p:txBody>
          <a:bodyPr/>
          <a:lstStyle/>
          <a:p>
            <a:r>
              <a:rPr lang="en-US" sz="2400" dirty="0"/>
              <a:t>Technology enables personalized customer interactions, efficient customer service, and convenient purchasing processes. Businesses can use data analytics to understand customer preferences and tailor their offerings accordingly.</a:t>
            </a:r>
          </a:p>
          <a:p>
            <a:r>
              <a:rPr lang="en-US" sz="2400" dirty="0"/>
              <a:t>For example: technology has enabled the availability of technology up to 24/7 in some industries such as banking. Customers can access information and assistance through multiple channels at their convenience, regardless of time zones or location.</a:t>
            </a:r>
          </a:p>
          <a:p>
            <a:endParaRPr lang="en-US" sz="2400" dirty="0"/>
          </a:p>
        </p:txBody>
      </p:sp>
      <p:sp>
        <p:nvSpPr>
          <p:cNvPr id="4" name="Date Placeholder 3">
            <a:extLst>
              <a:ext uri="{FF2B5EF4-FFF2-40B4-BE49-F238E27FC236}">
                <a16:creationId xmlns:a16="http://schemas.microsoft.com/office/drawing/2014/main" id="{ABE177B8-F95C-CF6A-0E26-874BCF39BA4B}"/>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EA03D55C-824D-DAC4-6C69-CF8544F50E7F}"/>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57151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7C2D8-3B3E-E73E-78E4-1B225A89CFCB}"/>
              </a:ext>
            </a:extLst>
          </p:cNvPr>
          <p:cNvSpPr>
            <a:spLocks noGrp="1"/>
          </p:cNvSpPr>
          <p:nvPr>
            <p:ph type="title"/>
          </p:nvPr>
        </p:nvSpPr>
        <p:spPr/>
        <p:txBody>
          <a:bodyPr/>
          <a:lstStyle/>
          <a:p>
            <a:r>
              <a:rPr lang="en-US" sz="3600" b="1" dirty="0"/>
              <a:t>Discussion</a:t>
            </a:r>
          </a:p>
        </p:txBody>
      </p:sp>
      <p:sp>
        <p:nvSpPr>
          <p:cNvPr id="3" name="Content Placeholder 2">
            <a:extLst>
              <a:ext uri="{FF2B5EF4-FFF2-40B4-BE49-F238E27FC236}">
                <a16:creationId xmlns:a16="http://schemas.microsoft.com/office/drawing/2014/main" id="{8175E677-B25A-19EA-68E2-AD3F67D96421}"/>
              </a:ext>
            </a:extLst>
          </p:cNvPr>
          <p:cNvSpPr>
            <a:spLocks noGrp="1"/>
          </p:cNvSpPr>
          <p:nvPr>
            <p:ph idx="1"/>
          </p:nvPr>
        </p:nvSpPr>
        <p:spPr/>
        <p:txBody>
          <a:bodyPr/>
          <a:lstStyle/>
          <a:p>
            <a:r>
              <a:rPr lang="en-US" sz="2400" dirty="0"/>
              <a:t>What is your opinion about artificial intelligence AI?</a:t>
            </a:r>
          </a:p>
          <a:p>
            <a:r>
              <a:rPr lang="en-US" sz="2400" dirty="0"/>
              <a:t>What do you think are the advantages and disadvantages of AI?</a:t>
            </a:r>
          </a:p>
        </p:txBody>
      </p:sp>
      <p:sp>
        <p:nvSpPr>
          <p:cNvPr id="4" name="Date Placeholder 3">
            <a:extLst>
              <a:ext uri="{FF2B5EF4-FFF2-40B4-BE49-F238E27FC236}">
                <a16:creationId xmlns:a16="http://schemas.microsoft.com/office/drawing/2014/main" id="{90F0BC6C-D695-DC13-C9D9-EEC39DF9DCFB}"/>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556180EC-4A4F-DF68-B364-A7DDBCF84E8E}"/>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38058557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7ACBE-9E43-25C8-38CE-9061B3DF17C0}"/>
              </a:ext>
            </a:extLst>
          </p:cNvPr>
          <p:cNvSpPr>
            <a:spLocks noGrp="1"/>
          </p:cNvSpPr>
          <p:nvPr>
            <p:ph type="title"/>
          </p:nvPr>
        </p:nvSpPr>
        <p:spPr/>
        <p:txBody>
          <a:bodyPr/>
          <a:lstStyle/>
          <a:p>
            <a:r>
              <a:rPr lang="en-US" sz="3600" b="1" dirty="0"/>
              <a:t>Activity 2</a:t>
            </a:r>
            <a:r>
              <a:rPr lang="en-US" sz="3600" b="1"/>
              <a:t>: </a:t>
            </a:r>
            <a:endParaRPr lang="en-US" sz="3600" b="1" dirty="0"/>
          </a:p>
        </p:txBody>
      </p:sp>
      <p:sp>
        <p:nvSpPr>
          <p:cNvPr id="3" name="Content Placeholder 2">
            <a:extLst>
              <a:ext uri="{FF2B5EF4-FFF2-40B4-BE49-F238E27FC236}">
                <a16:creationId xmlns:a16="http://schemas.microsoft.com/office/drawing/2014/main" id="{ED7CB571-5794-7D84-4E3D-29C2B33DFD57}"/>
              </a:ext>
            </a:extLst>
          </p:cNvPr>
          <p:cNvSpPr>
            <a:spLocks noGrp="1"/>
          </p:cNvSpPr>
          <p:nvPr>
            <p:ph idx="1"/>
          </p:nvPr>
        </p:nvSpPr>
        <p:spPr/>
        <p:txBody>
          <a:bodyPr/>
          <a:lstStyle/>
          <a:p>
            <a:r>
              <a:rPr lang="en-US" sz="2400" dirty="0"/>
              <a:t>Choose an </a:t>
            </a:r>
            <a:r>
              <a:rPr lang="en-US" sz="2400" dirty="0" err="1"/>
              <a:t>organisation</a:t>
            </a:r>
            <a:r>
              <a:rPr lang="en-US" sz="2400" dirty="0"/>
              <a:t> with which you are familiar, e.g. university, bank, supermarket, retail.</a:t>
            </a:r>
          </a:p>
          <a:p>
            <a:r>
              <a:rPr lang="en-US" sz="2400" dirty="0"/>
              <a:t>Explain in what ways does that </a:t>
            </a:r>
            <a:r>
              <a:rPr lang="en-US" sz="2400" dirty="0" err="1"/>
              <a:t>organisation</a:t>
            </a:r>
            <a:r>
              <a:rPr lang="en-US" sz="2400" dirty="0"/>
              <a:t> use technology to gain competitive advantage and how does it use it to achieve more efficiency?</a:t>
            </a:r>
          </a:p>
        </p:txBody>
      </p:sp>
      <p:sp>
        <p:nvSpPr>
          <p:cNvPr id="4" name="Date Placeholder 3">
            <a:extLst>
              <a:ext uri="{FF2B5EF4-FFF2-40B4-BE49-F238E27FC236}">
                <a16:creationId xmlns:a16="http://schemas.microsoft.com/office/drawing/2014/main" id="{B094CBA8-7D42-342D-FDC2-1E83C6C8F7DB}"/>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FCF9B225-CF6A-EECD-E2BF-55A44DC718F3}"/>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16368107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idx="1"/>
          </p:nvPr>
        </p:nvSpPr>
        <p:spPr/>
        <p:txBody>
          <a:bodyPr/>
          <a:lstStyle/>
          <a:p>
            <a:pPr marL="0" indent="0">
              <a:buNone/>
            </a:pPr>
            <a:r>
              <a:rPr lang="en-GB" sz="2000" b="0" i="0" dirty="0">
                <a:effectLst/>
              </a:rPr>
              <a:t>Capon, C. (2009) </a:t>
            </a:r>
            <a:r>
              <a:rPr lang="en-GB" sz="2000" b="0" i="1" dirty="0">
                <a:effectLst/>
              </a:rPr>
              <a:t>Understanding the business environment: inside and outside the organisation</a:t>
            </a:r>
            <a:r>
              <a:rPr lang="en-GB" sz="2000" b="0" i="0" dirty="0">
                <a:effectLst/>
              </a:rPr>
              <a:t>. Third edition. Harlow, England: Prentice Hall/Financial Times.</a:t>
            </a:r>
          </a:p>
          <a:p>
            <a:pPr marL="0" indent="0">
              <a:buNone/>
            </a:pPr>
            <a:r>
              <a:rPr lang="en-US" sz="2000" dirty="0"/>
              <a:t>Federico, G. and Tena-</a:t>
            </a:r>
            <a:r>
              <a:rPr lang="en-US" sz="2000" dirty="0" err="1"/>
              <a:t>Junguito</a:t>
            </a:r>
            <a:r>
              <a:rPr lang="en-US" sz="2000" dirty="0"/>
              <a:t>, A. (2017) A tale of two globalizations: gains from trade and openness 1800–2010. Review of world economics, 153(3), pp. 601–626. Available at: </a:t>
            </a:r>
            <a:r>
              <a:rPr lang="en-US" sz="2000" dirty="0">
                <a:hlinkClick r:id="rId2">
                  <a:extLst>
                    <a:ext uri="{A12FA001-AC4F-418D-AE19-62706E023703}">
                      <ahyp:hlinkClr xmlns:ahyp="http://schemas.microsoft.com/office/drawing/2018/hyperlinkcolor" val="tx"/>
                    </a:ext>
                  </a:extLst>
                </a:hlinkClick>
              </a:rPr>
              <a:t>https://doi.org/10.1007/s10290-017-0279-z</a:t>
            </a:r>
            <a:r>
              <a:rPr lang="en-US" sz="2000" dirty="0"/>
              <a:t>.</a:t>
            </a:r>
          </a:p>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US" sz="2000" b="0" i="0" u="none" strike="noStrike" kern="1200" cap="none" spc="0" normalizeH="0" baseline="0" noProof="0" dirty="0">
                <a:ln>
                  <a:noFill/>
                </a:ln>
                <a:solidFill>
                  <a:prstClr val="black"/>
                </a:solidFill>
                <a:effectLst/>
                <a:uLnTx/>
                <a:uFillTx/>
                <a:latin typeface="Myriad Pro"/>
                <a:ea typeface="+mn-ea"/>
                <a:cs typeface="+mn-cs"/>
              </a:rPr>
              <a:t>Needle, D. Burns, J. (2019) Business in context: an introduction to business and its environment. Seventh edition. Andover: Cengage Learning.</a:t>
            </a:r>
          </a:p>
          <a:p>
            <a:pPr marL="0" indent="0">
              <a:buNone/>
            </a:pPr>
            <a:endParaRPr lang="en-US" dirty="0"/>
          </a:p>
        </p:txBody>
      </p:sp>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216581288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3911</TotalTime>
  <Words>1355</Words>
  <Application>Microsoft Macintosh PowerPoint</Application>
  <PresentationFormat>On-screen Show (4:3)</PresentationFormat>
  <Paragraphs>138</Paragraphs>
  <Slides>21</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Myriad Pro</vt:lpstr>
      <vt:lpstr>Verdana</vt:lpstr>
      <vt:lpstr>Wingdings</vt:lpstr>
      <vt:lpstr>20140311PresentationUWTSDTemplate</vt:lpstr>
      <vt:lpstr>Globalisation and Technology LCBB4007          Week 1 – Session 2 </vt:lpstr>
      <vt:lpstr>Objectives of the session</vt:lpstr>
      <vt:lpstr>Definition of globalization (1 of 4)</vt:lpstr>
      <vt:lpstr>Globalization (2 of 4)</vt:lpstr>
      <vt:lpstr>When did globalization start? (3 of 4)</vt:lpstr>
      <vt:lpstr>Drivers of globalization (4 of 4)</vt:lpstr>
      <vt:lpstr>Globalization and business growth</vt:lpstr>
      <vt:lpstr>Activity 1: Group work</vt:lpstr>
      <vt:lpstr>Technology</vt:lpstr>
      <vt:lpstr>Definition of technology</vt:lpstr>
      <vt:lpstr>Importance of technology</vt:lpstr>
      <vt:lpstr>Advantages of technology in business (1 of 7)</vt:lpstr>
      <vt:lpstr>New ways of doing things (2 of 7)</vt:lpstr>
      <vt:lpstr>Cost savings (3 of 7)</vt:lpstr>
      <vt:lpstr>Communication (4 of 7)</vt:lpstr>
      <vt:lpstr>Flexibility and speed (5 of 7)</vt:lpstr>
      <vt:lpstr>Automation (6 of 7)</vt:lpstr>
      <vt:lpstr>Improved customer service (7 of 7)</vt:lpstr>
      <vt:lpstr>Discussion</vt:lpstr>
      <vt:lpstr>Activity 2: </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Ecomaj Consulting</cp:lastModifiedBy>
  <cp:revision>121</cp:revision>
  <cp:lastPrinted>2018-07-02T15:32:24Z</cp:lastPrinted>
  <dcterms:created xsi:type="dcterms:W3CDTF">2002-10-07T19:43:58Z</dcterms:created>
  <dcterms:modified xsi:type="dcterms:W3CDTF">2024-06-10T19:24:51Z</dcterms:modified>
</cp:coreProperties>
</file>