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7" d="100"/>
          <a:sy n="117" d="100"/>
        </p:scale>
        <p:origin x="46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jon sikder" userId="f402348f5c649c55" providerId="LiveId" clId="{312EC141-AAE9-4855-991B-51A5A1240877}"/>
    <pc:docChg chg="modSld">
      <pc:chgData name="sujon sikder" userId="f402348f5c649c55" providerId="LiveId" clId="{312EC141-AAE9-4855-991B-51A5A1240877}" dt="2026-04-17T22:50:02.889" v="24" actId="20577"/>
      <pc:docMkLst>
        <pc:docMk/>
      </pc:docMkLst>
      <pc:sldChg chg="modSp mod">
        <pc:chgData name="sujon sikder" userId="f402348f5c649c55" providerId="LiveId" clId="{312EC141-AAE9-4855-991B-51A5A1240877}" dt="2026-04-17T22:50:02.889" v="24" actId="20577"/>
        <pc:sldMkLst>
          <pc:docMk/>
          <pc:sldMk cId="0" sldId="256"/>
        </pc:sldMkLst>
        <pc:spChg chg="mod">
          <ac:chgData name="sujon sikder" userId="f402348f5c649c55" providerId="LiveId" clId="{312EC141-AAE9-4855-991B-51A5A1240877}" dt="2026-04-17T22:49:01.598" v="13" actId="20577"/>
          <ac:spMkLst>
            <pc:docMk/>
            <pc:sldMk cId="0" sldId="256"/>
            <ac:spMk id="15" creationId="{00000000-0000-0000-0000-000000000000}"/>
          </ac:spMkLst>
        </pc:spChg>
        <pc:spChg chg="mod">
          <ac:chgData name="sujon sikder" userId="f402348f5c649c55" providerId="LiveId" clId="{312EC141-AAE9-4855-991B-51A5A1240877}" dt="2026-04-17T22:50:02.889" v="24" actId="20577"/>
          <ac:spMkLst>
            <pc:docMk/>
            <pc:sldMk cId="0" sldId="256"/>
            <ac:spMk id="1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6904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319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217920" y="0"/>
            <a:ext cx="2926080" cy="5143500"/>
          </a:xfrm>
          <a:prstGeom prst="rect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6126480" y="0"/>
            <a:ext cx="73152" cy="514350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0" y="731520"/>
            <a:ext cx="548640" cy="548640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0" y="1463040"/>
            <a:ext cx="548640" cy="548640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440" y="2194560"/>
            <a:ext cx="548640" cy="548640"/>
          </a:xfrm>
          <a:prstGeom prst="rect">
            <a:avLst/>
          </a:prstGeom>
        </p:spPr>
      </p:pic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2400" y="2926080"/>
            <a:ext cx="548640" cy="548640"/>
          </a:xfrm>
          <a:prstGeom prst="rect">
            <a:avLst/>
          </a:prstGeom>
        </p:spPr>
      </p:pic>
      <p:pic>
        <p:nvPicPr>
          <p:cNvPr id="8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9440" y="3657600"/>
            <a:ext cx="548640" cy="548640"/>
          </a:xfrm>
          <a:prstGeom prst="rect">
            <a:avLst/>
          </a:prstGeom>
        </p:spPr>
      </p:pic>
      <p:sp>
        <p:nvSpPr>
          <p:cNvPr id="9" name="Text 2"/>
          <p:cNvSpPr/>
          <p:nvPr/>
        </p:nvSpPr>
        <p:spPr>
          <a:xfrm>
            <a:off x="548640" y="32004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000" dirty="0"/>
          </a:p>
        </p:txBody>
      </p:sp>
      <p:sp>
        <p:nvSpPr>
          <p:cNvPr id="10" name="Text 3"/>
          <p:cNvSpPr/>
          <p:nvPr/>
        </p:nvSpPr>
        <p:spPr>
          <a:xfrm>
            <a:off x="548640" y="548640"/>
            <a:ext cx="5029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Master in Business Administration  |  LCMB7023</a:t>
            </a:r>
            <a:endParaRPr lang="en-US" sz="900" dirty="0"/>
          </a:p>
        </p:txBody>
      </p:sp>
      <p:sp>
        <p:nvSpPr>
          <p:cNvPr id="11" name="Shape 4"/>
          <p:cNvSpPr/>
          <p:nvPr/>
        </p:nvSpPr>
        <p:spPr>
          <a:xfrm>
            <a:off x="548640" y="914400"/>
            <a:ext cx="1097280" cy="36576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5"/>
          <p:cNvSpPr/>
          <p:nvPr/>
        </p:nvSpPr>
        <p:spPr>
          <a:xfrm>
            <a:off x="548640" y="1097280"/>
            <a:ext cx="5303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EBD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</a:t>
            </a:r>
            <a:endParaRPr lang="en-US" sz="1300" dirty="0"/>
          </a:p>
        </p:txBody>
      </p:sp>
      <p:sp>
        <p:nvSpPr>
          <p:cNvPr id="13" name="Text 6"/>
          <p:cNvSpPr/>
          <p:nvPr/>
        </p:nvSpPr>
        <p:spPr>
          <a:xfrm>
            <a:off x="548640" y="1600200"/>
            <a:ext cx="5303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Recruitment &amp; Selection</a:t>
            </a:r>
            <a:endParaRPr lang="en-US" sz="3600" dirty="0"/>
          </a:p>
        </p:txBody>
      </p:sp>
      <p:sp>
        <p:nvSpPr>
          <p:cNvPr id="14" name="Text 7"/>
          <p:cNvSpPr/>
          <p:nvPr/>
        </p:nvSpPr>
        <p:spPr>
          <a:xfrm>
            <a:off x="548640" y="2377440"/>
            <a:ext cx="5303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990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at Amazon</a:t>
            </a:r>
            <a:endParaRPr lang="en-US" sz="3000" dirty="0"/>
          </a:p>
        </p:txBody>
      </p:sp>
      <p:sp>
        <p:nvSpPr>
          <p:cNvPr id="15" name="Text 8"/>
          <p:cNvSpPr/>
          <p:nvPr/>
        </p:nvSpPr>
        <p:spPr>
          <a:xfrm>
            <a:off x="548640" y="2880360"/>
            <a:ext cx="5303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Resources &amp; Organisational Strategy</a:t>
            </a:r>
            <a:endParaRPr lang="en-US" sz="1100" dirty="0"/>
          </a:p>
        </p:txBody>
      </p:sp>
      <p:sp>
        <p:nvSpPr>
          <p:cNvPr id="16" name="Shape 9"/>
          <p:cNvSpPr/>
          <p:nvPr/>
        </p:nvSpPr>
        <p:spPr>
          <a:xfrm>
            <a:off x="548640" y="3383280"/>
            <a:ext cx="4114800" cy="1188720"/>
          </a:xfrm>
          <a:prstGeom prst="rect">
            <a:avLst/>
          </a:prstGeom>
          <a:solidFill>
            <a:srgbClr val="232F3E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0"/>
          <p:cNvSpPr/>
          <p:nvPr/>
        </p:nvSpPr>
        <p:spPr>
          <a:xfrm>
            <a:off x="548640" y="3383280"/>
            <a:ext cx="54864" cy="118872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1"/>
          <p:cNvSpPr/>
          <p:nvPr/>
        </p:nvSpPr>
        <p:spPr>
          <a:xfrm>
            <a:off x="777240" y="3474720"/>
            <a:ext cx="365760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</a:t>
            </a:r>
            <a:endParaRPr lang="en-US" sz="1400" dirty="0"/>
          </a:p>
          <a:p>
            <a:pPr marL="0" indent="0">
              <a:buNone/>
            </a:pPr>
            <a:r>
              <a:rPr lang="en-US" sz="1100" dirty="0">
                <a:solidFill>
                  <a:srgbClr val="FEBD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2503755</a:t>
            </a:r>
            <a:endParaRPr lang="en-US" sz="1400" dirty="0"/>
          </a:p>
          <a:p>
            <a:pPr marL="0" indent="0">
              <a:buNone/>
            </a:pPr>
            <a:r>
              <a:rPr lang="en-US" sz="6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400" dirty="0"/>
          </a:p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Gladius Kulothungan</a:t>
            </a:r>
            <a:endParaRPr lang="en-US" sz="1400" dirty="0"/>
          </a:p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Date: 21 April 2026</a:t>
            </a:r>
            <a:endParaRPr lang="en-US" sz="14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C860801-25C6-D2D6-240D-38C050578E6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35299" y="302895"/>
            <a:ext cx="1799082" cy="72009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Introduction: Amazon &amp; Recruitment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457200" y="1051560"/>
            <a:ext cx="393192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57200" y="1051560"/>
            <a:ext cx="3931920" cy="54864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280160"/>
            <a:ext cx="320040" cy="320040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594360" y="1188720"/>
            <a:ext cx="502920" cy="50292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12" y="1261872"/>
            <a:ext cx="365760" cy="36576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234440" y="123444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Amazon at a Glance</a:t>
            </a: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685800" y="1828800"/>
            <a:ext cx="34747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 in 1994 by Jeff Bezos; headquartered in Seattle, USA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 1.5 million employees across 60+ countries (Statista, 2024)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exceeding $574 billion in 2023 (Amazon, 2024)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 span e-commerce, cloud computing (AWS), logistics, AI, and entertainment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 Leadership Principles guide all hiring and people decisions (Amazon, 2024)</a:t>
            </a:r>
            <a:endParaRPr lang="en-US" sz="1200" dirty="0"/>
          </a:p>
        </p:txBody>
      </p:sp>
      <p:sp>
        <p:nvSpPr>
          <p:cNvPr id="12" name="Shape 8"/>
          <p:cNvSpPr/>
          <p:nvPr/>
        </p:nvSpPr>
        <p:spPr>
          <a:xfrm>
            <a:off x="4754880" y="1051560"/>
            <a:ext cx="393192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9"/>
          <p:cNvSpPr/>
          <p:nvPr/>
        </p:nvSpPr>
        <p:spPr>
          <a:xfrm>
            <a:off x="4754880" y="1051560"/>
            <a:ext cx="3931920" cy="54864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Shape 10"/>
          <p:cNvSpPr/>
          <p:nvPr/>
        </p:nvSpPr>
        <p:spPr>
          <a:xfrm>
            <a:off x="4892040" y="1188720"/>
            <a:ext cx="502920" cy="50292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192" y="1261872"/>
            <a:ext cx="365760" cy="36576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5532120" y="123444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Recruitment Matters</a:t>
            </a:r>
            <a:endParaRPr lang="en-US" sz="1600" dirty="0"/>
          </a:p>
        </p:txBody>
      </p:sp>
      <p:sp>
        <p:nvSpPr>
          <p:cNvPr id="17" name="Text 12"/>
          <p:cNvSpPr/>
          <p:nvPr/>
        </p:nvSpPr>
        <p:spPr>
          <a:xfrm>
            <a:off x="4983480" y="1828800"/>
            <a:ext cx="34747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secures sustainable competitive advantage through human capital (Boxall and Purcell, 2022)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Talent acquisition is the most critical HR function in hyperscaling firms (CIPD, 2024)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hiring decisions cost up to 30% of an employee's first-year earnings (SHRM, 2022)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Right people = operational excellence, innovation, and strategic agility</a:t>
            </a:r>
            <a:endParaRPr lang="en-US" sz="1200" dirty="0"/>
          </a:p>
        </p:txBody>
      </p:sp>
      <p:sp>
        <p:nvSpPr>
          <p:cNvPr id="18" name="Shape 13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4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Current Recruitment Practices at Amazon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457200" y="1051560"/>
            <a:ext cx="260604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57200" y="1051560"/>
            <a:ext cx="2606040" cy="54864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325880" y="1325880"/>
            <a:ext cx="731520" cy="73152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3040" y="1463040"/>
            <a:ext cx="457200" cy="4572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94360" y="2194560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Online Application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System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594360" y="2788920"/>
            <a:ext cx="233172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Amazon's career portal processes millions of applications annually using automated screening filters aligned to role-specific criteria (Davenport and Harris, 2017)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3337560" y="1051560"/>
            <a:ext cx="260604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Shape 9"/>
          <p:cNvSpPr/>
          <p:nvPr/>
        </p:nvSpPr>
        <p:spPr>
          <a:xfrm>
            <a:off x="3337560" y="1051560"/>
            <a:ext cx="2606040" cy="54864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4206240" y="1325880"/>
            <a:ext cx="731520" cy="73152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3400" y="1463040"/>
            <a:ext cx="457200" cy="45720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474720" y="2194560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AI-Based CV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Screening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3474720" y="2788920"/>
            <a:ext cx="233172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 learning algorithms evaluate candidate profiles for keyword matching, skills relevance, and cultural fit indicators (Ore and Sposato, 2022)</a:t>
            </a:r>
            <a:endParaRPr lang="en-US" sz="1050" dirty="0"/>
          </a:p>
        </p:txBody>
      </p:sp>
      <p:sp>
        <p:nvSpPr>
          <p:cNvPr id="17" name="Shape 13"/>
          <p:cNvSpPr/>
          <p:nvPr/>
        </p:nvSpPr>
        <p:spPr>
          <a:xfrm>
            <a:off x="6217920" y="1051560"/>
            <a:ext cx="2606040" cy="3566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4"/>
          <p:cNvSpPr/>
          <p:nvPr/>
        </p:nvSpPr>
        <p:spPr>
          <a:xfrm>
            <a:off x="6217920" y="1051560"/>
            <a:ext cx="2606040" cy="54864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5"/>
          <p:cNvSpPr/>
          <p:nvPr/>
        </p:nvSpPr>
        <p:spPr>
          <a:xfrm>
            <a:off x="7086600" y="1325880"/>
            <a:ext cx="731520" cy="73152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760" y="1463040"/>
            <a:ext cx="457200" cy="457200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6355080" y="2194560"/>
            <a:ext cx="2331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Structured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Interviews</a:t>
            </a:r>
            <a:endParaRPr lang="en-US" sz="1300" dirty="0"/>
          </a:p>
        </p:txBody>
      </p:sp>
      <p:sp>
        <p:nvSpPr>
          <p:cNvPr id="22" name="Text 17"/>
          <p:cNvSpPr/>
          <p:nvPr/>
        </p:nvSpPr>
        <p:spPr>
          <a:xfrm>
            <a:off x="6355080" y="2788920"/>
            <a:ext cx="233172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spcAft>
                <a:spcPts val="400"/>
              </a:spcAft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interviews based on Amazon's 16 Leadership Principles ensure consistency and reduce interviewer subjectivity (Amazon, 2024)</a:t>
            </a:r>
            <a:endParaRPr lang="en-US" sz="1050" dirty="0"/>
          </a:p>
        </p:txBody>
      </p:sp>
      <p:sp>
        <p:nvSpPr>
          <p:cNvPr id="23" name="Shape 1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19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Role of Line Managers in Recruitment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57200" y="960120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 managers are pivotal to recruitment effectiveness. Purcell and Hutchinson (2007) argue that the gap between intended HR policy and actual employee experience is bridged by front-line managers.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457200" y="1600200"/>
            <a:ext cx="822960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457200" y="1600200"/>
            <a:ext cx="54864" cy="86868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1783080"/>
            <a:ext cx="411480" cy="41148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325880" y="1645920"/>
            <a:ext cx="22860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Conducting Interviews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3474720" y="1645920"/>
            <a:ext cx="4937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 managers at Amazon lead behavioural interviews, applying the 'Bar Raiser' process to evaluate candidate quality beyond basic competency (Bock, 2015)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57200" y="2468880"/>
            <a:ext cx="822960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Shape 9"/>
          <p:cNvSpPr/>
          <p:nvPr/>
        </p:nvSpPr>
        <p:spPr>
          <a:xfrm>
            <a:off x="457200" y="2468880"/>
            <a:ext cx="54864" cy="86868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" y="2651760"/>
            <a:ext cx="411480" cy="41148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1325880" y="2514600"/>
            <a:ext cx="22860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Assessing Candidate Fit</a:t>
            </a:r>
            <a:endParaRPr lang="en-US" sz="1400" dirty="0"/>
          </a:p>
        </p:txBody>
      </p:sp>
      <p:sp>
        <p:nvSpPr>
          <p:cNvPr id="15" name="Text 11"/>
          <p:cNvSpPr/>
          <p:nvPr/>
        </p:nvSpPr>
        <p:spPr>
          <a:xfrm>
            <a:off x="3474720" y="2514600"/>
            <a:ext cx="4937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Managers evaluate cultural alignment through STAR-method questioning, ensuring candidates embody Amazon's leadership principles (Armstrong, 2020)</a:t>
            </a:r>
            <a:endParaRPr lang="en-US" sz="1100" dirty="0"/>
          </a:p>
        </p:txBody>
      </p:sp>
      <p:sp>
        <p:nvSpPr>
          <p:cNvPr id="16" name="Shape 12"/>
          <p:cNvSpPr/>
          <p:nvPr/>
        </p:nvSpPr>
        <p:spPr>
          <a:xfrm>
            <a:off x="457200" y="3337560"/>
            <a:ext cx="822960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3"/>
          <p:cNvSpPr/>
          <p:nvPr/>
        </p:nvSpPr>
        <p:spPr>
          <a:xfrm>
            <a:off x="457200" y="3337560"/>
            <a:ext cx="54864" cy="86868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520" y="3520440"/>
            <a:ext cx="411480" cy="411480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325880" y="3383280"/>
            <a:ext cx="22860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Influencing Hiring Decisions</a:t>
            </a:r>
            <a:endParaRPr lang="en-US" sz="1400" dirty="0"/>
          </a:p>
        </p:txBody>
      </p:sp>
      <p:sp>
        <p:nvSpPr>
          <p:cNvPr id="20" name="Text 15"/>
          <p:cNvSpPr/>
          <p:nvPr/>
        </p:nvSpPr>
        <p:spPr>
          <a:xfrm>
            <a:off x="3474720" y="3383280"/>
            <a:ext cx="49377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hiring decisions require line manager approval alongside the Bar Raiser, creating a dual-accountability model that reduces bias (Bratton and Gold, 2024)</a:t>
            </a:r>
            <a:endParaRPr lang="en-US" sz="1100" dirty="0"/>
          </a:p>
        </p:txBody>
      </p:sp>
      <p:sp>
        <p:nvSpPr>
          <p:cNvPr id="21" name="Shape 16"/>
          <p:cNvSpPr/>
          <p:nvPr/>
        </p:nvSpPr>
        <p:spPr>
          <a:xfrm>
            <a:off x="457200" y="4206240"/>
            <a:ext cx="8229600" cy="457200"/>
          </a:xfrm>
          <a:prstGeom prst="rect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17"/>
          <p:cNvSpPr/>
          <p:nvPr/>
        </p:nvSpPr>
        <p:spPr>
          <a:xfrm>
            <a:off x="640080" y="4206240"/>
            <a:ext cx="7863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99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Insight: Line managers transform HR policy into practice — their capability directly determines recruitment quality (Renwick, 2003).</a:t>
            </a:r>
            <a:endParaRPr lang="en-US" sz="1100" dirty="0"/>
          </a:p>
        </p:txBody>
      </p:sp>
      <p:sp>
        <p:nvSpPr>
          <p:cNvPr id="23" name="Shape 1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19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Strategic Alignment of Recruitment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457200" y="1051560"/>
            <a:ext cx="8229600" cy="6400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80" y="1097280"/>
            <a:ext cx="7863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HRM argues that recruitment must be vertically integrated with organisational strategy to generate sustained competitive advantage (Schuler and Jackson, 2007; Wright and McMahan, 2011).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457200" y="1920240"/>
            <a:ext cx="3931920" cy="1280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457200" y="1920240"/>
            <a:ext cx="54864" cy="128016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2057400"/>
            <a:ext cx="365760" cy="3657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143000" y="2011680"/>
            <a:ext cx="3017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Operational Excellence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40080" y="2377440"/>
            <a:ext cx="35661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Amazon's same-day delivery requires rapid, high-volume warehouse hiring. Recruitment pipelines are designed for speed-to-fill metrics, ensuring fulfilment centres remain fully staffed during peak seasons (Butler and Glover, 2021)</a:t>
            </a:r>
            <a:endParaRPr lang="en-US" sz="1000" dirty="0"/>
          </a:p>
        </p:txBody>
      </p:sp>
      <p:sp>
        <p:nvSpPr>
          <p:cNvPr id="12" name="Shape 9"/>
          <p:cNvSpPr/>
          <p:nvPr/>
        </p:nvSpPr>
        <p:spPr>
          <a:xfrm>
            <a:off x="4663440" y="1920240"/>
            <a:ext cx="3931920" cy="1280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4663440" y="1920240"/>
            <a:ext cx="54864" cy="128016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2057400"/>
            <a:ext cx="365760" cy="36576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349240" y="2011680"/>
            <a:ext cx="3017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Innovation &amp; Technology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4846320" y="2377440"/>
            <a:ext cx="35661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AWS and AI divisions demand highly specialised talent. Amazon targets PhD-level candidates through university partnerships and competitive compensation packages (Collings et al., 2019)</a:t>
            </a:r>
            <a:endParaRPr lang="en-US" sz="1000" dirty="0"/>
          </a:p>
        </p:txBody>
      </p:sp>
      <p:sp>
        <p:nvSpPr>
          <p:cNvPr id="17" name="Shape 13"/>
          <p:cNvSpPr/>
          <p:nvPr/>
        </p:nvSpPr>
        <p:spPr>
          <a:xfrm>
            <a:off x="457200" y="3383280"/>
            <a:ext cx="3931920" cy="1280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4"/>
          <p:cNvSpPr/>
          <p:nvPr/>
        </p:nvSpPr>
        <p:spPr>
          <a:xfrm>
            <a:off x="457200" y="3383280"/>
            <a:ext cx="54864" cy="128016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" y="3520440"/>
            <a:ext cx="365760" cy="365760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1143000" y="3474720"/>
            <a:ext cx="3017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Global Expansion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640080" y="3840480"/>
            <a:ext cx="35661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Entering new markets (e.g., India, Middle East) requires localised recruitment strategies that respect cultural norms while maintaining Amazon's standards (Dowling et al., 2023)</a:t>
            </a:r>
            <a:endParaRPr lang="en-US" sz="1000" dirty="0"/>
          </a:p>
        </p:txBody>
      </p:sp>
      <p:sp>
        <p:nvSpPr>
          <p:cNvPr id="22" name="Shape 17"/>
          <p:cNvSpPr/>
          <p:nvPr/>
        </p:nvSpPr>
        <p:spPr>
          <a:xfrm>
            <a:off x="4663440" y="3383280"/>
            <a:ext cx="3931920" cy="1280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Shape 18"/>
          <p:cNvSpPr/>
          <p:nvPr/>
        </p:nvSpPr>
        <p:spPr>
          <a:xfrm>
            <a:off x="4663440" y="3383280"/>
            <a:ext cx="54864" cy="128016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6320" y="3520440"/>
            <a:ext cx="365760" cy="365760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5349240" y="3474720"/>
            <a:ext cx="3017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Customer Obsession</a:t>
            </a:r>
            <a:endParaRPr lang="en-US" sz="1300" dirty="0"/>
          </a:p>
        </p:txBody>
      </p:sp>
      <p:sp>
        <p:nvSpPr>
          <p:cNvPr id="26" name="Text 20"/>
          <p:cNvSpPr/>
          <p:nvPr/>
        </p:nvSpPr>
        <p:spPr>
          <a:xfrm>
            <a:off x="4846320" y="3840480"/>
            <a:ext cx="35661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hiring decisions are filtered through the 'customer obsession' leadership principle, ensuring every new hire contributes to service quality (Amazon, 2024)</a:t>
            </a:r>
            <a:endParaRPr lang="en-US" sz="1000" dirty="0"/>
          </a:p>
        </p:txBody>
      </p:sp>
      <p:sp>
        <p:nvSpPr>
          <p:cNvPr id="27" name="Shape 21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Text 22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Recruitment Challenges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457200" y="1051560"/>
            <a:ext cx="8229600" cy="1143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57200" y="1051560"/>
            <a:ext cx="54864" cy="1143000"/>
          </a:xfrm>
          <a:prstGeom prst="rect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685800" y="1280160"/>
            <a:ext cx="640080" cy="64008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72" y="1399032"/>
            <a:ext cx="411480" cy="41148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554480" y="1143000"/>
            <a:ext cx="6858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High Employee Turnover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1554480" y="1463040"/>
            <a:ext cx="68580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Amazon's warehouse turnover exceeds 150% annually, costing billions in recruitment and retraining expenses (Kantor et al., 2021). This unsustainable attrition rate undermines workforce stability and institutional knowledge retention.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57200" y="2377440"/>
            <a:ext cx="8229600" cy="1143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Shape 9"/>
          <p:cNvSpPr/>
          <p:nvPr/>
        </p:nvSpPr>
        <p:spPr>
          <a:xfrm>
            <a:off x="457200" y="2377440"/>
            <a:ext cx="54864" cy="1143000"/>
          </a:xfrm>
          <a:prstGeom prst="rect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685800" y="2606040"/>
            <a:ext cx="640080" cy="64008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72" y="2724912"/>
            <a:ext cx="411480" cy="41148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1554480" y="2468880"/>
            <a:ext cx="6858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Algorithmic Bias in Recruitment</a:t>
            </a:r>
            <a:endParaRPr lang="en-US" sz="1500" dirty="0"/>
          </a:p>
        </p:txBody>
      </p:sp>
      <p:sp>
        <p:nvSpPr>
          <p:cNvPr id="16" name="Text 12"/>
          <p:cNvSpPr/>
          <p:nvPr/>
        </p:nvSpPr>
        <p:spPr>
          <a:xfrm>
            <a:off x="1554480" y="2788920"/>
            <a:ext cx="68580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Amazon's AI recruiting tool was found to systematically disadvantage female candidates, reflecting historical hiring data biases (Dastin, 2018). This raises serious ethical and legal concerns under equality legislation.</a:t>
            </a:r>
            <a:endParaRPr lang="en-US" sz="1100" dirty="0"/>
          </a:p>
        </p:txBody>
      </p:sp>
      <p:sp>
        <p:nvSpPr>
          <p:cNvPr id="17" name="Shape 13"/>
          <p:cNvSpPr/>
          <p:nvPr/>
        </p:nvSpPr>
        <p:spPr>
          <a:xfrm>
            <a:off x="457200" y="3703320"/>
            <a:ext cx="8229600" cy="11430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8" name="Shape 14"/>
          <p:cNvSpPr/>
          <p:nvPr/>
        </p:nvSpPr>
        <p:spPr>
          <a:xfrm>
            <a:off x="457200" y="3703320"/>
            <a:ext cx="54864" cy="1143000"/>
          </a:xfrm>
          <a:prstGeom prst="rect">
            <a:avLst/>
          </a:prstGeom>
          <a:solidFill>
            <a:srgbClr val="E74C3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5"/>
          <p:cNvSpPr/>
          <p:nvPr/>
        </p:nvSpPr>
        <p:spPr>
          <a:xfrm>
            <a:off x="685800" y="3931920"/>
            <a:ext cx="640080" cy="64008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4672" y="4050792"/>
            <a:ext cx="411480" cy="411480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1554480" y="3794760"/>
            <a:ext cx="6858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Global Talent Shortages</a:t>
            </a:r>
            <a:endParaRPr lang="en-US" sz="1500" dirty="0"/>
          </a:p>
        </p:txBody>
      </p:sp>
      <p:sp>
        <p:nvSpPr>
          <p:cNvPr id="22" name="Text 17"/>
          <p:cNvSpPr/>
          <p:nvPr/>
        </p:nvSpPr>
        <p:spPr>
          <a:xfrm>
            <a:off x="1554480" y="4114800"/>
            <a:ext cx="68580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Competition for AI, cloud computing, and data science talent is intensifying globally. Amazon competes directly with Google, Microsoft, and Meta for a limited candidate pool (ManpowerGroup, 2023).</a:t>
            </a:r>
            <a:endParaRPr lang="en-US" sz="1100" dirty="0"/>
          </a:p>
        </p:txBody>
      </p:sp>
      <p:sp>
        <p:nvSpPr>
          <p:cNvPr id="23" name="Shape 18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19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9144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Practical Recommendations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457200" y="1005840"/>
            <a:ext cx="8229600" cy="11887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57200" y="1005840"/>
            <a:ext cx="54864" cy="1188720"/>
          </a:xfrm>
          <a:prstGeom prst="rect">
            <a:avLst/>
          </a:prstGeom>
          <a:solidFill>
            <a:srgbClr val="27AE6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685800" y="1280160"/>
            <a:ext cx="594360" cy="594360"/>
          </a:xfrm>
          <a:prstGeom prst="ellipse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85800" y="128016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463040" y="1078992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Implement Structured, Bias-Audited Interviews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463040" y="1371600"/>
            <a:ext cx="6949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i="1" dirty="0">
                <a:solidFill>
                  <a:srgbClr val="FF99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Addresses: Algorithmic Bias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1463040" y="1600200"/>
            <a:ext cx="694944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validated structured interview protocols with regular bias audits. Combine AI screening with diverse human review panels to ensure fairness and compliance with equality legislation (Noon, 2018; CIPD, 2024).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57200" y="2331720"/>
            <a:ext cx="8229600" cy="11887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457200" y="2331720"/>
            <a:ext cx="54864" cy="1188720"/>
          </a:xfrm>
          <a:prstGeom prst="rect">
            <a:avLst/>
          </a:prstGeom>
          <a:solidFill>
            <a:srgbClr val="27AE6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85800" y="2606040"/>
            <a:ext cx="594360" cy="594360"/>
          </a:xfrm>
          <a:prstGeom prst="ellipse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85800" y="260604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463040" y="2404872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Adopt a Hybrid AI-Human Decision Model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463040" y="2697480"/>
            <a:ext cx="6949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i="1" dirty="0">
                <a:solidFill>
                  <a:srgbClr val="FF99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Addresses: Algorithmic Bias &amp; Talent Shortages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1463040" y="2926080"/>
            <a:ext cx="694944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Retain AI efficiency for initial screening while mandating human oversight at shortlisting and final selection stages. This 'augmented intelligence' approach balances speed with ethical accountability (Tambe et al., 2019).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457200" y="3657600"/>
            <a:ext cx="8229600" cy="11887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457200" y="3657600"/>
            <a:ext cx="54864" cy="1188720"/>
          </a:xfrm>
          <a:prstGeom prst="rect">
            <a:avLst/>
          </a:prstGeom>
          <a:solidFill>
            <a:srgbClr val="27AE6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685800" y="3931920"/>
            <a:ext cx="594360" cy="594360"/>
          </a:xfrm>
          <a:prstGeom prst="ellipse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685800" y="393192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1463040" y="3730752"/>
            <a:ext cx="6949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E293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Strengthen Employer Branding &amp; EVP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1463040" y="4023360"/>
            <a:ext cx="6949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i="1" dirty="0">
                <a:solidFill>
                  <a:srgbClr val="FF99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Addresses: High Turnover &amp; Talent Shortages</a:t>
            </a:r>
            <a:endParaRPr lang="en-US" sz="1000" dirty="0"/>
          </a:p>
        </p:txBody>
      </p:sp>
      <p:sp>
        <p:nvSpPr>
          <p:cNvPr id="25" name="Text 23"/>
          <p:cNvSpPr/>
          <p:nvPr/>
        </p:nvSpPr>
        <p:spPr>
          <a:xfrm>
            <a:off x="1463040" y="4251960"/>
            <a:ext cx="694944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 in employer value proposition (EVP) campaigns emphasising career development, wellbeing, and work-life balance. Enhance Glassdoor and LinkedIn presence to counter negative perceptions (Backhaus and Tikoo, 2004; Theurer et al., 2018).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319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36576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960120"/>
            <a:ext cx="1371600" cy="36576"/>
          </a:xfrm>
          <a:prstGeom prst="rect">
            <a:avLst/>
          </a:prstGeom>
          <a:solidFill>
            <a:srgbClr val="FF990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188720"/>
            <a:ext cx="777240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1200"/>
              </a:spcAft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Amazon's recruitment and selection practices reflect a sophisticated blend of technological innovation and strategic alignment. However, critical challenges — particularly high turnover, algorithmic bias, and intensifying talent competition — require urgent attention.</a:t>
            </a:r>
            <a:endParaRPr lang="en-US" sz="1300" dirty="0"/>
          </a:p>
          <a:p>
            <a:pPr marL="0" indent="0">
              <a:spcAft>
                <a:spcPts val="1200"/>
              </a:spcAft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recommendations proposed — structured bias-audited interviews, a hybrid AI-human decision model, and enhanced employer branding — are grounded in contemporary HRM scholarship and offer practical pathways towards more equitable, effective, and strategically aligned recruitment.</a:t>
            </a:r>
            <a:endParaRPr lang="en-US" sz="1300" dirty="0"/>
          </a:p>
          <a:p>
            <a:pPr marL="0" indent="0">
              <a:buNone/>
            </a:pPr>
            <a:r>
              <a:rPr lang="en-US" sz="1300" b="1" i="1" dirty="0">
                <a:solidFill>
                  <a:srgbClr val="FEBD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Ultimately, recruitment is not merely an administrative function; it is the foundation of organisational capability and competitive advantage (Boxall and Purcell, 2022).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1097280" y="3794760"/>
            <a:ext cx="640080" cy="64008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008" y="3904488"/>
            <a:ext cx="420624" cy="420624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874520" y="3840480"/>
            <a:ext cx="1645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+ Human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Hiring Model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3657600" y="3794760"/>
            <a:ext cx="640080" cy="64008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7328" y="3904488"/>
            <a:ext cx="420624" cy="420624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434840" y="3840480"/>
            <a:ext cx="1645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Stronger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Employer Brand</a:t>
            </a:r>
            <a:endParaRPr lang="en-US" sz="1000" dirty="0"/>
          </a:p>
        </p:txBody>
      </p:sp>
      <p:sp>
        <p:nvSpPr>
          <p:cNvPr id="12" name="Shape 8"/>
          <p:cNvSpPr/>
          <p:nvPr/>
        </p:nvSpPr>
        <p:spPr>
          <a:xfrm>
            <a:off x="6217920" y="3794760"/>
            <a:ext cx="640080" cy="640080"/>
          </a:xfrm>
          <a:prstGeom prst="ellipse">
            <a:avLst/>
          </a:prstGeom>
          <a:solidFill>
            <a:srgbClr val="232F3E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7648" y="3904488"/>
            <a:ext cx="420624" cy="420624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6995160" y="3840480"/>
            <a:ext cx="1645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Bias-Free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</a:t>
            </a:r>
            <a:endParaRPr lang="en-US" sz="1000" dirty="0"/>
          </a:p>
        </p:txBody>
      </p:sp>
      <p:sp>
        <p:nvSpPr>
          <p:cNvPr id="15" name="Text 10"/>
          <p:cNvSpPr/>
          <p:nvPr/>
        </p:nvSpPr>
        <p:spPr>
          <a:xfrm>
            <a:off x="6400800" y="4663440"/>
            <a:ext cx="2286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37160"/>
            <a:ext cx="457200" cy="4572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05840" y="91440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5" name="Text 2"/>
          <p:cNvSpPr/>
          <p:nvPr/>
        </p:nvSpPr>
        <p:spPr>
          <a:xfrm>
            <a:off x="6400800" y="91440"/>
            <a:ext cx="2286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Sujon Sikder  |  2503755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365760" y="914400"/>
            <a:ext cx="416052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Amazon (2024) About Amazon: Leadership Principles. Available at: https://www.aboutamazon.com (Accessed: 25 April 2026).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Armstrong, M. (2020) Armstrong's Handbook of Human Resource Management Practice. 15th edn. London: Kogan Page.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Backhaus, K. and Tikoo, S. (2004) 'Conceptualizing and researching employer branding', Career Development International, 9(5), pp. 501–517.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Bock, L. (2015) Work Rules! Insights from Inside Google That Will Transform How You Live and Lead. London: John Murray.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Boxall, P. and Purcell, J. (2022) Strategy and Human Resource Management. 5th edn. London: Bloomsbury Academic.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Bratton, J. and Gold, J. (2024) Human Resource Management: A Critical Approach. 8th edn. London: Bloomsbury Academic.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Butler, P. and Glover, L. (2021) 'Worker experiences of Amazon fulfilment centres', Economic and Industrial Democracy, 42(4), pp. 1–18.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 Resourcing and Talent Planning Survey. London: Chartered Institute of Personnel and Development.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Collings, D.G., Mellahi, K. and Cascio, W.F. (2019) 'Global talent management and performance in MNEs', Journal of World Business, 54(2), pp. 101–112.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Dastin, J. (2018) 'Amazon scraps secret AI recruiting tool that showed bias against women', Reuters, 10 October.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Davenport, T.H. and Harris, J.G. (2017) Competing on Analytics. 2nd edn. Boston: Harvard Business Review Press.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Dowling, P.J., Festing, M. and Engle, A.D. (2023) International Human Resource Management. 8th edn. Andover: Cengage Learning.</a:t>
            </a:r>
            <a:endParaRPr lang="en-US" sz="750" dirty="0"/>
          </a:p>
        </p:txBody>
      </p:sp>
      <p:sp>
        <p:nvSpPr>
          <p:cNvPr id="7" name="Text 4"/>
          <p:cNvSpPr/>
          <p:nvPr/>
        </p:nvSpPr>
        <p:spPr>
          <a:xfrm>
            <a:off x="4663440" y="914400"/>
            <a:ext cx="416052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Kantor, J., Weise, K. and Ashford, G. (2021) 'The Amazon that customers don't see', The New York Times, 15 June.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ManpowerGroup (2023) Global Talent Shortage Survey. Milwaukee: ManpowerGroup.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Noon, M. (2018) 'Pointless diversity training: Unconscious bias, new racism and agency', Work, Employment and Society, 32(1), pp. 198–209.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Ore, O. and Sposato, M. (2022) 'Opportunities and risks of artificial intelligence in recruitment', Journal of Information Technology Teaching Cases, 12(2), pp. 114–121.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Purcell, J. and Hutchinson, S. (2007) 'Front-line managers as agents in the HRM-performance causal chain', Human Resource Management Journal, 17(1), pp. 3–20.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Renwick, D. (2003) 'Line manager involvement in HRM', International Journal of Human Resource Management, 14(7), pp. 1158–1175.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Schuler, R.S. and Jackson, S.E. (2007) Strategic Human Resource Management. 2nd edn. Oxford: Blackwell Publishing.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SHRM (2022) The Cost of a Bad Hire. Alexandria, VA: Society for Human Resource Management.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Tambe, P., Cappelli, P. and Yakubovich, V. (2019) 'Artificial intelligence in human resources management', California Management Review, 61(4), pp. 15–42.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Theurer, C.P., Tumasjan, A., Welpe, I.M. and Lievens, F. (2018) 'Employer branding: A brand equity-based literature review', International Journal of Management Reviews, 20(1), pp. 155–179.</a:t>
            </a:r>
            <a:endParaRPr lang="en-US" sz="7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750" dirty="0">
                <a:solidFill>
                  <a:srgbClr val="1E29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Wright, P.M. and McMahan, G.C. (2011) 'Exploring human capital: Putting human back into strategic HRM', Human Resource Management Journal, 21(2), pp. 93–104.</a:t>
            </a:r>
            <a:endParaRPr lang="en-US" sz="750" dirty="0"/>
          </a:p>
        </p:txBody>
      </p:sp>
      <p:sp>
        <p:nvSpPr>
          <p:cNvPr id="8" name="Shape 5"/>
          <p:cNvSpPr/>
          <p:nvPr/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rgbClr val="13192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457200" y="4818888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Capital Management  |  LCMB7023  |  UWTSD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1708</Words>
  <Application>Microsoft Office PowerPoint</Application>
  <PresentationFormat>On-screen Show (16:9)</PresentationFormat>
  <Paragraphs>130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&amp; Selection at Amazon – Human Capital Management</dc:title>
  <dc:subject>PptxGenJS Presentation</dc:subject>
  <dc:creator>Md Sujon Sikder</dc:creator>
  <cp:lastModifiedBy>sujon sikder</cp:lastModifiedBy>
  <cp:revision>3</cp:revision>
  <dcterms:created xsi:type="dcterms:W3CDTF">2026-04-17T16:23:24Z</dcterms:created>
  <dcterms:modified xsi:type="dcterms:W3CDTF">2026-04-17T22:50:11Z</dcterms:modified>
</cp:coreProperties>
</file>