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62" r:id="rId6"/>
    <p:sldMasterId id="2147483736" r:id="rId7"/>
  </p:sldMasterIdLst>
  <p:notesMasterIdLst>
    <p:notesMasterId r:id="rId19"/>
  </p:notesMasterIdLst>
  <p:sldIdLst>
    <p:sldId id="259" r:id="rId8"/>
    <p:sldId id="260" r:id="rId9"/>
    <p:sldId id="262" r:id="rId10"/>
    <p:sldId id="263" r:id="rId11"/>
    <p:sldId id="264" r:id="rId12"/>
    <p:sldId id="261" r:id="rId13"/>
    <p:sldId id="265" r:id="rId14"/>
    <p:sldId id="258" r:id="rId15"/>
    <p:sldId id="266" r:id="rId16"/>
    <p:sldId id="257" r:id="rId17"/>
    <p:sldId id="25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F6D7ED-2916-4911-8D88-05F6356C3E0C}" v="26" dt="2026-09-19T06:45:40.6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2"/>
    <p:restoredTop sz="77184" autoAdjust="0"/>
  </p:normalViewPr>
  <p:slideViewPr>
    <p:cSldViewPr snapToGrid="0" snapToObjects="1">
      <p:cViewPr varScale="1">
        <p:scale>
          <a:sx n="63" d="100"/>
          <a:sy n="63" d="100"/>
        </p:scale>
        <p:origin x="12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4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B85532-0AB6-4065-BF7D-D8CDF7B8D5C2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293ADD-1187-49D0-A941-979AF6C23F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959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Activity requires printing and cutting out ready for students to sort.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293ADD-1187-49D0-A941-979AF6C23F3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719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https://digitalservices.uwtsd.ac.uk/library/academic-and-infoskills/?utm_source=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293ADD-1187-49D0-A941-979AF6C23F3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8396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?utm_source=" TargetMode="External"/><Relationship Id="rId7" Type="http://schemas.openxmlformats.org/officeDocument/2006/relationships/hyperlink" Target="https://digitalservices.uwtsd.ac.uk/library/academic-and-infoskills/?utm_source=chatgpt.co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digitalservices.uwtsd.ac.uk/library/academic-and-infoskills/" TargetMode="Externa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finding-and-using-information/?utm_source=chatgpt.com" TargetMode="External"/><Relationship Id="rId2" Type="http://schemas.openxmlformats.org/officeDocument/2006/relationships/hyperlink" Target="https://www.uwtsd.ac.uk/procedures-academic-appeals-complaints-and-other-student-cases?utm_source=chatgpt.com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470580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Understanding Academic Misconduct</a:t>
            </a:r>
          </a:p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Session 2: </a:t>
            </a:r>
          </a:p>
          <a:p>
            <a:pPr marL="0" indent="0" algn="ctr">
              <a:buNone/>
            </a:pPr>
            <a:r>
              <a:rPr lang="en-GB" sz="4800" dirty="0">
                <a:solidFill>
                  <a:schemeClr val="bg1"/>
                </a:solidFill>
              </a:rPr>
              <a:t>False authorship and contract cheating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learning?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15" y="1825625"/>
            <a:ext cx="10610955" cy="466725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By the end of the short session: </a:t>
            </a:r>
          </a:p>
          <a:p>
            <a:r>
              <a:rPr lang="en-GB" dirty="0"/>
              <a:t>You will identify false authorship and contract cheating; </a:t>
            </a:r>
          </a:p>
          <a:p>
            <a:r>
              <a:rPr lang="en-GB" dirty="0"/>
              <a:t>Recognise less obvious forms such as excessive rewriting by friends or file-sharing; </a:t>
            </a:r>
          </a:p>
          <a:p>
            <a:r>
              <a:rPr lang="en-GB" dirty="0"/>
              <a:t>Explain why authorship matters particularly in health and social care; </a:t>
            </a:r>
          </a:p>
          <a:p>
            <a:r>
              <a:rPr lang="en-GB" dirty="0"/>
              <a:t>Identify legitimate sources of help.</a:t>
            </a: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31F72-3B09-1EC4-4746-D129A6B1D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False authorship and contract cheating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387CA-97F5-1314-B687-BE42C4F5E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4908" y="1825625"/>
            <a:ext cx="5001462" cy="4667250"/>
          </a:xfrm>
          <a:prstGeom prst="snip2DiagRect">
            <a:avLst/>
          </a:prstGeom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UWTSD Academic Misconduct Policy defines false authorship as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somebody completing work that a student then submits as their own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Examples include essay-writing services, buying work online, producing work for another student, impersonation, file-sharing services,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impermissible AI generation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submitting another person's work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4733DE-4CFD-7993-910F-F0175570D0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9136" y="1893770"/>
            <a:ext cx="4656864" cy="30704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147F85F-6B5E-CC30-13DA-A1956BD4A994}"/>
              </a:ext>
            </a:extLst>
          </p:cNvPr>
          <p:cNvSpPr txBox="1"/>
          <p:nvPr/>
        </p:nvSpPr>
        <p:spPr>
          <a:xfrm>
            <a:off x="897467" y="5467314"/>
            <a:ext cx="56896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submitted work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must be your work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Paying someone does not make their writing yours and neither does getting it free</a:t>
            </a:r>
          </a:p>
        </p:txBody>
      </p:sp>
    </p:spTree>
    <p:extLst>
      <p:ext uri="{BB962C8B-B14F-4D97-AF65-F5344CB8AC3E}">
        <p14:creationId xmlns:p14="http://schemas.microsoft.com/office/powerpoint/2010/main" val="1043818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C8858-AA24-53A9-7FFE-90A6639C6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Help or authorship?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CEA99-5423-966A-5914-0F0166A73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3771" y="2725588"/>
            <a:ext cx="3824794" cy="2415755"/>
          </a:xfrm>
          <a:prstGeom prst="homePlat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 as a group to complete the sorting task.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DB5D9A-29FF-B1FD-9EB6-69DAA29F57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8565" y="1970938"/>
            <a:ext cx="7185669" cy="4031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5987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30A1B-453E-923F-3131-C614409DC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1674" y="333435"/>
            <a:ext cx="5867741" cy="1325563"/>
          </a:xfrm>
        </p:spPr>
        <p:txBody>
          <a:bodyPr/>
          <a:lstStyle/>
          <a:p>
            <a:r>
              <a:rPr lang="en-GB" dirty="0"/>
              <a:t>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4520B-C3C9-FCBA-A0CD-5A077E422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1674" y="3228318"/>
            <a:ext cx="6350924" cy="3296247"/>
          </a:xfrm>
          <a:prstGeom prst="snip2DiagRect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UWTSD's proofreading rules make that boundary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concrete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proofreader can be a person or an electronic tool.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proofreader may identify errors, but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must not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add content, rewrite passages, reorganise an argument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or translate work into English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0120CB-AF79-AAAD-7309-CA2055667548}"/>
              </a:ext>
            </a:extLst>
          </p:cNvPr>
          <p:cNvSpPr txBox="1"/>
          <p:nvPr/>
        </p:nvSpPr>
        <p:spPr>
          <a:xfrm>
            <a:off x="5641675" y="1658998"/>
            <a:ext cx="655032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support develops your skill and ideas; inappropriate support changes or replaces  your ideas.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0EEBEBC-C3F4-CD2A-1107-22A66DBFA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705" y="1658998"/>
            <a:ext cx="4201111" cy="4906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653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4E938-BE33-7CEC-9242-05BD8B994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Academic Integrity especially matters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92BE3-60FE-A728-0E96-7EF0077E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446" y="2302933"/>
            <a:ext cx="5255673" cy="3536690"/>
          </a:xfrm>
          <a:prstGeom prst="snip2DiagRect">
            <a:avLst/>
          </a:prstGeom>
          <a:ln w="28575">
            <a:solidFill>
              <a:srgbClr val="002060"/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Assessments show that you can find evidence, reason about care, communicate professionally and make defensible judgements.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Outsourcing an assessment using false authorship can hide a genuine skills gap that later matters when working with service users and their families.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FFBF0C-CC90-13E7-ACE1-23D0BC05A6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0697" y="2108286"/>
            <a:ext cx="5255673" cy="3536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5891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4BFAA-73D2-914B-2D57-804210B3F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UWTSD support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AE0DAA9D-F929-CFC3-65C1-4A9DDB85DE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034491" y="1825625"/>
            <a:ext cx="6398052" cy="46672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029790A-E270-38FF-E839-2B0FA65FF0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8918" y="4159250"/>
            <a:ext cx="2333625" cy="23336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50A4130-BF32-172B-35C5-B6A3845643CC}"/>
              </a:ext>
            </a:extLst>
          </p:cNvPr>
          <p:cNvSpPr txBox="1"/>
          <p:nvPr/>
        </p:nvSpPr>
        <p:spPr>
          <a:xfrm>
            <a:off x="7980218" y="2327564"/>
            <a:ext cx="3756152" cy="3813810"/>
          </a:xfrm>
          <a:prstGeom prst="round2DiagRect">
            <a:avLst/>
          </a:prstGeom>
          <a:noFill/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UWTSD Digital Learning and Library service provide a range of learning materials to support your development as an academic writer.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Visit the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Academic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 and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InfoSkills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 page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links to a range of resources.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601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A6EF130-FD4E-96AB-8D58-312DE829CA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2088" r="10155"/>
          <a:stretch>
            <a:fillRect/>
          </a:stretch>
        </p:blipFill>
        <p:spPr>
          <a:xfrm>
            <a:off x="6096001" y="1"/>
            <a:ext cx="6096000" cy="68579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6C32C0-AF06-B1AD-42FA-B524FC32A660}"/>
              </a:ext>
            </a:extLst>
          </p:cNvPr>
          <p:cNvSpPr txBox="1"/>
          <p:nvPr/>
        </p:nvSpPr>
        <p:spPr>
          <a:xfrm>
            <a:off x="863600" y="1625601"/>
            <a:ext cx="47752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writing takes time, it involves;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research,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reading,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note-taking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writing up your ideas,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editing and improving. </a:t>
            </a:r>
          </a:p>
          <a:p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your work with academic integrity. </a:t>
            </a:r>
          </a:p>
        </p:txBody>
      </p:sp>
    </p:spTree>
    <p:extLst>
      <p:ext uri="{BB962C8B-B14F-4D97-AF65-F5344CB8AC3E}">
        <p14:creationId xmlns:p14="http://schemas.microsoft.com/office/powerpoint/2010/main" val="790375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B1294CA-79BF-6302-265B-EA0262F69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4011" y="496542"/>
            <a:ext cx="2970806" cy="974039"/>
          </a:xfrm>
        </p:spPr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ECC29F-011F-4F2B-FD98-07D76006CA03}"/>
              </a:ext>
            </a:extLst>
          </p:cNvPr>
          <p:cNvSpPr txBox="1"/>
          <p:nvPr/>
        </p:nvSpPr>
        <p:spPr>
          <a:xfrm>
            <a:off x="5908431" y="321798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2C9A99-ACC0-4D7D-EABE-ED2362945C6C}"/>
              </a:ext>
            </a:extLst>
          </p:cNvPr>
          <p:cNvSpPr txBox="1"/>
          <p:nvPr/>
        </p:nvSpPr>
        <p:spPr>
          <a:xfrm>
            <a:off x="936426" y="1694491"/>
            <a:ext cx="1012873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(2026) </a:t>
            </a:r>
            <a:r>
              <a:rPr lang="en-GB" sz="2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Procedures for academic appeals, complaints and other student cases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https://www.uwtsd.ac.uk/procedures-academic-appeals-complaints-and-other-student-cases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September 2026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(2026) </a:t>
            </a:r>
            <a:r>
              <a:rPr lang="en-GB" sz="2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and using information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https://digitalservices.uwtsd.ac.uk/library/academic-and-infoskills/finding-and-using-information/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September 2026).</a:t>
            </a:r>
          </a:p>
        </p:txBody>
      </p:sp>
    </p:spTree>
    <p:extLst>
      <p:ext uri="{BB962C8B-B14F-4D97-AF65-F5344CB8AC3E}">
        <p14:creationId xmlns:p14="http://schemas.microsoft.com/office/powerpoint/2010/main" val="3630603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446</Words>
  <Application>Microsoft Office PowerPoint</Application>
  <PresentationFormat>Widescreen</PresentationFormat>
  <Paragraphs>44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3</vt:lpstr>
      <vt:lpstr>UWTSD Text 4</vt:lpstr>
      <vt:lpstr>PowerPoint Presentation</vt:lpstr>
      <vt:lpstr>What are we learning? </vt:lpstr>
      <vt:lpstr>False authorship and contract cheating</vt:lpstr>
      <vt:lpstr>Activity: Help or authorship?</vt:lpstr>
      <vt:lpstr>Support</vt:lpstr>
      <vt:lpstr>Academic Integrity especially matters in Health and Social Care</vt:lpstr>
      <vt:lpstr>Further UWTSD support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Neale Haddon</cp:lastModifiedBy>
  <cp:revision>19</cp:revision>
  <dcterms:created xsi:type="dcterms:W3CDTF">2021-03-09T15:35:42Z</dcterms:created>
  <dcterms:modified xsi:type="dcterms:W3CDTF">2026-09-25T09:24:05Z</dcterms:modified>
</cp:coreProperties>
</file>