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69" r:id="rId2"/>
    <p:sldId id="257" r:id="rId3"/>
    <p:sldId id="258" r:id="rId4"/>
    <p:sldId id="271" r:id="rId5"/>
    <p:sldId id="272" r:id="rId6"/>
    <p:sldId id="264" r:id="rId7"/>
    <p:sldId id="270" r:id="rId8"/>
    <p:sldId id="266" r:id="rId9"/>
    <p:sldId id="273" r:id="rId10"/>
    <p:sldId id="27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9" d="100"/>
          <a:sy n="69" d="100"/>
        </p:scale>
        <p:origin x="696" y="6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D4739A83-5F6B-439A-BC3B-671A6DAC2C88}" type="datetimeFigureOut">
              <a:rPr lang="en-US" smtClean="0"/>
              <a:pPr/>
              <a:t>4/27/2018</a:t>
            </a:fld>
            <a:endParaRPr lang="en-US"/>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5DBD3785-3251-4FA5-8C02-8B4120BD6FE5}" type="slidenum">
              <a:rPr lang="en-US" smtClean="0"/>
              <a:pPr/>
              <a:t>‹#›</a:t>
            </a:fld>
            <a:endParaRPr lang="en-US"/>
          </a:p>
        </p:txBody>
      </p:sp>
      <p:grpSp>
        <p:nvGrpSpPr>
          <p:cNvPr id="9" name="Group 8"/>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296340286"/>
      </p:ext>
    </p:extLst>
  </p:cSld>
  <p:clrMapOvr>
    <a:masterClrMapping/>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39A83-5F6B-439A-BC3B-671A6DAC2C88}"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D3785-3251-4FA5-8C02-8B4120BD6FE5}" type="slidenum">
              <a:rPr lang="en-US" smtClean="0"/>
              <a:pPr/>
              <a:t>‹#›</a:t>
            </a:fld>
            <a:endParaRPr lang="en-US"/>
          </a:p>
        </p:txBody>
      </p:sp>
    </p:spTree>
    <p:extLst>
      <p:ext uri="{BB962C8B-B14F-4D97-AF65-F5344CB8AC3E}">
        <p14:creationId xmlns:p14="http://schemas.microsoft.com/office/powerpoint/2010/main" val="4146898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D4739A83-5F6B-439A-BC3B-671A6DAC2C88}" type="datetimeFigureOut">
              <a:rPr lang="en-US" smtClean="0"/>
              <a:pPr/>
              <a:t>4/27/2018</a:t>
            </a:fld>
            <a:endParaRPr lang="en-US"/>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5DBD3785-3251-4FA5-8C02-8B4120BD6FE5}" type="slidenum">
              <a:rPr lang="en-US" smtClean="0"/>
              <a:pPr/>
              <a:t>‹#›</a:t>
            </a:fld>
            <a:endParaRPr lang="en-US"/>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80244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739A83-5F6B-439A-BC3B-671A6DAC2C88}" type="datetimeFigureOut">
              <a:rPr lang="en-US" smtClean="0"/>
              <a:pPr/>
              <a:t>4/27/2018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BD3785-3251-4FA5-8C02-8B4120BD6FE5}" type="slidenum">
              <a:rPr lang="en-US" smtClean="0"/>
              <a:pPr/>
              <a:t>‹#›</a:t>
            </a:fld>
            <a:endParaRPr lang="en-US"/>
          </a:p>
        </p:txBody>
      </p:sp>
    </p:spTree>
    <p:extLst>
      <p:ext uri="{BB962C8B-B14F-4D97-AF65-F5344CB8AC3E}">
        <p14:creationId xmlns:p14="http://schemas.microsoft.com/office/powerpoint/2010/main" val="2577345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739A83-5F6B-439A-BC3B-671A6DAC2C88}" type="datetimeFigureOut">
              <a:rPr lang="en-US" smtClean="0"/>
              <a:pPr/>
              <a:t>4/27/2018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BD3785-3251-4FA5-8C02-8B4120BD6FE5}" type="slidenum">
              <a:rPr lang="en-US" smtClean="0"/>
              <a:pPr/>
              <a:t>‹#›</a:t>
            </a:fld>
            <a:endParaRPr lang="en-US"/>
          </a:p>
        </p:txBody>
      </p:sp>
    </p:spTree>
    <p:extLst>
      <p:ext uri="{BB962C8B-B14F-4D97-AF65-F5344CB8AC3E}">
        <p14:creationId xmlns:p14="http://schemas.microsoft.com/office/powerpoint/2010/main" val="1935729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739A83-5F6B-439A-BC3B-671A6DAC2C88}" type="datetimeFigureOut">
              <a:rPr lang="en-US" smtClean="0"/>
              <a:pPr/>
              <a:t>4/27/2018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BD3785-3251-4FA5-8C02-8B4120BD6FE5}" type="slidenum">
              <a:rPr lang="en-US" smtClean="0"/>
              <a:pPr/>
              <a:t>‹#›</a:t>
            </a:fld>
            <a:endParaRPr lang="en-US"/>
          </a:p>
        </p:txBody>
      </p:sp>
    </p:spTree>
    <p:extLst>
      <p:ext uri="{BB962C8B-B14F-4D97-AF65-F5344CB8AC3E}">
        <p14:creationId xmlns:p14="http://schemas.microsoft.com/office/powerpoint/2010/main" val="2054198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D4739A83-5F6B-439A-BC3B-671A6DAC2C88}" type="datetimeFigureOut">
              <a:rPr lang="en-US" smtClean="0"/>
              <a:pPr/>
              <a:t>4/27/2018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BD3785-3251-4FA5-8C02-8B4120BD6FE5}" type="slidenum">
              <a:rPr lang="en-US" smtClean="0"/>
              <a:pPr/>
              <a:t>‹#›</a:t>
            </a:fld>
            <a:endParaRPr lang="en-US"/>
          </a:p>
        </p:txBody>
      </p:sp>
    </p:spTree>
    <p:extLst>
      <p:ext uri="{BB962C8B-B14F-4D97-AF65-F5344CB8AC3E}">
        <p14:creationId xmlns:p14="http://schemas.microsoft.com/office/powerpoint/2010/main" val="157926743"/>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D4739A83-5F6B-439A-BC3B-671A6DAC2C88}" type="datetimeFigureOut">
              <a:rPr lang="en-US" smtClean="0"/>
              <a:pPr/>
              <a:t>4/27/2018</a:t>
            </a:fld>
            <a:endParaRPr lang="en-US"/>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5DBD3785-3251-4FA5-8C02-8B4120BD6FE5}" type="slidenum">
              <a:rPr lang="en-US" smtClean="0"/>
              <a:pPr/>
              <a:t>‹#›</a:t>
            </a:fld>
            <a:endParaRPr lang="en-US"/>
          </a:p>
        </p:txBody>
      </p:sp>
    </p:spTree>
    <p:extLst>
      <p:ext uri="{BB962C8B-B14F-4D97-AF65-F5344CB8AC3E}">
        <p14:creationId xmlns:p14="http://schemas.microsoft.com/office/powerpoint/2010/main" val="1514660934"/>
      </p:ext>
    </p:extLst>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D4739A83-5F6B-439A-BC3B-671A6DAC2C88}" type="datetimeFigureOut">
              <a:rPr lang="en-US" smtClean="0"/>
              <a:pPr/>
              <a:t>4/27/2018</a:t>
            </a:fld>
            <a:endParaRPr lang="en-US"/>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5DBD3785-3251-4FA5-8C02-8B4120BD6FE5}" type="slidenum">
              <a:rPr lang="en-US" smtClean="0"/>
              <a:pPr/>
              <a:t>‹#›</a:t>
            </a:fld>
            <a:endParaRPr lang="en-US"/>
          </a:p>
        </p:txBody>
      </p:sp>
    </p:spTree>
    <p:extLst>
      <p:ext uri="{BB962C8B-B14F-4D97-AF65-F5344CB8AC3E}">
        <p14:creationId xmlns:p14="http://schemas.microsoft.com/office/powerpoint/2010/main" val="841326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39A83-5F6B-439A-BC3B-671A6DAC2C88}" type="datetimeFigureOut">
              <a:rPr lang="en-US" smtClean="0"/>
              <a:pPr/>
              <a:t>4/27/2018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D3785-3251-4FA5-8C02-8B4120BD6FE5}" type="slidenum">
              <a:rPr lang="en-US" smtClean="0"/>
              <a:pPr/>
              <a:t>‹#›</a:t>
            </a:fld>
            <a:endParaRPr lang="en-US"/>
          </a:p>
        </p:txBody>
      </p:sp>
    </p:spTree>
    <p:extLst>
      <p:ext uri="{BB962C8B-B14F-4D97-AF65-F5344CB8AC3E}">
        <p14:creationId xmlns:p14="http://schemas.microsoft.com/office/powerpoint/2010/main" val="1803009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D4739A83-5F6B-439A-BC3B-671A6DAC2C88}" type="datetimeFigureOut">
              <a:rPr lang="en-US" smtClean="0"/>
              <a:pPr/>
              <a:t>4/27/2018</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5DBD3785-3251-4FA5-8C02-8B4120BD6FE5}" type="slidenum">
              <a:rPr lang="en-US" smtClean="0"/>
              <a:pPr/>
              <a:t>‹#›</a:t>
            </a:fld>
            <a:endParaRPr lang="en-US"/>
          </a:p>
        </p:txBody>
      </p:sp>
      <p:cxnSp>
        <p:nvCxnSpPr>
          <p:cNvPr id="7" name="Straight Connector 6"/>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8489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D4739A83-5F6B-439A-BC3B-671A6DAC2C88}" type="datetimeFigureOut">
              <a:rPr lang="en-US" smtClean="0"/>
              <a:pPr/>
              <a:t>4/27/2018</a:t>
            </a:fld>
            <a:endParaRPr lang="en-US"/>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5DBD3785-3251-4FA5-8C02-8B4120BD6FE5}" type="slidenum">
              <a:rPr lang="en-US" smtClean="0"/>
              <a:pPr/>
              <a:t>‹#›</a:t>
            </a:fld>
            <a:endParaRPr lang="en-US"/>
          </a:p>
        </p:txBody>
      </p:sp>
      <p:cxnSp>
        <p:nvCxnSpPr>
          <p:cNvPr id="9" name="Straight Connector 8"/>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1269111532"/>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wordfence.com/learn/brute-force-attacks/" TargetMode="External"/><Relationship Id="rId2" Type="http://schemas.openxmlformats.org/officeDocument/2006/relationships/hyperlink" Target="https://www.incapsula.com/ddos/denial-of-service.html" TargetMode="External"/><Relationship Id="rId1" Type="http://schemas.openxmlformats.org/officeDocument/2006/relationships/slideLayout" Target="../slideLayouts/slideLayout2.xml"/><Relationship Id="rId4" Type="http://schemas.openxmlformats.org/officeDocument/2006/relationships/hyperlink" Target="https://www.webroot.com/gb/en/home/resources/tips/online-shopping-banking/secure-what-is-social-engineering"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Presentation On Question No. 1</a:t>
            </a:r>
            <a:br>
              <a:rPr lang="en-GB" b="1" dirty="0"/>
            </a:br>
            <a:r>
              <a:rPr lang="en-GB" b="1" dirty="0"/>
              <a:t>Security Issues In E-business </a:t>
            </a:r>
            <a:br>
              <a:rPr lang="en-GB" dirty="0"/>
            </a:br>
            <a:endParaRPr lang="en-GB" dirty="0"/>
          </a:p>
        </p:txBody>
      </p:sp>
      <p:sp>
        <p:nvSpPr>
          <p:cNvPr id="3" name="Content Placeholder 2"/>
          <p:cNvSpPr>
            <a:spLocks noGrp="1"/>
          </p:cNvSpPr>
          <p:nvPr>
            <p:ph idx="1"/>
          </p:nvPr>
        </p:nvSpPr>
        <p:spPr/>
        <p:txBody>
          <a:bodyPr/>
          <a:lstStyle/>
          <a:p>
            <a:pPr>
              <a:buNone/>
            </a:pPr>
            <a:r>
              <a:rPr lang="en-GB" b="1" dirty="0"/>
              <a:t>Presented by                                                                         Faculty</a:t>
            </a:r>
          </a:p>
          <a:p>
            <a:pPr>
              <a:buNone/>
            </a:pPr>
            <a:r>
              <a:rPr lang="en-GB" b="1" dirty="0" err="1"/>
              <a:t>Ronak</a:t>
            </a:r>
            <a:r>
              <a:rPr lang="en-GB" b="1" dirty="0"/>
              <a:t> </a:t>
            </a:r>
            <a:r>
              <a:rPr lang="en-GB" b="1" dirty="0" err="1"/>
              <a:t>Bhavsar</a:t>
            </a:r>
            <a:r>
              <a:rPr lang="en-GB" b="1" dirty="0"/>
              <a:t>  (1705386)	</a:t>
            </a:r>
            <a:r>
              <a:rPr lang="en-GB" dirty="0"/>
              <a:t>			</a:t>
            </a:r>
            <a:r>
              <a:rPr lang="en-GB" b="1" dirty="0"/>
              <a:t>Dr. Stephen </a:t>
            </a:r>
            <a:r>
              <a:rPr lang="en-GB" b="1" dirty="0" err="1"/>
              <a:t>Sommerville</a:t>
            </a:r>
            <a:endParaRPr lang="en-GB"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Introduction </a:t>
            </a:r>
          </a:p>
        </p:txBody>
      </p:sp>
      <p:sp>
        <p:nvSpPr>
          <p:cNvPr id="3" name="Content Placeholder 2"/>
          <p:cNvSpPr>
            <a:spLocks noGrp="1"/>
          </p:cNvSpPr>
          <p:nvPr>
            <p:ph idx="1"/>
          </p:nvPr>
        </p:nvSpPr>
        <p:spPr/>
        <p:txBody>
          <a:bodyPr>
            <a:normAutofit fontScale="92500" lnSpcReduction="20000"/>
          </a:bodyPr>
          <a:lstStyle/>
          <a:p>
            <a:pPr algn="just"/>
            <a:r>
              <a:rPr lang="en-US" dirty="0"/>
              <a:t>E-commerce technology plays a key role for buying or selling products or services through the internet platform. </a:t>
            </a:r>
          </a:p>
          <a:p>
            <a:pPr algn="just"/>
            <a:endParaRPr lang="en-US" dirty="0"/>
          </a:p>
          <a:p>
            <a:pPr algn="just"/>
            <a:r>
              <a:rPr lang="en-US" dirty="0"/>
              <a:t>E-business is divided by 3 category like B2B, B2C and B2G</a:t>
            </a:r>
          </a:p>
          <a:p>
            <a:pPr marL="0" indent="0" algn="just">
              <a:buNone/>
            </a:pPr>
            <a:endParaRPr lang="en-US" dirty="0"/>
          </a:p>
          <a:p>
            <a:pPr algn="just"/>
            <a:r>
              <a:rPr lang="en-US" dirty="0"/>
              <a:t>The e-commerce organization provides a number of opportunities for the customers to buy product through just one click. </a:t>
            </a:r>
          </a:p>
          <a:p>
            <a:pPr algn="just"/>
            <a:endParaRPr lang="en-US" dirty="0"/>
          </a:p>
          <a:p>
            <a:pPr algn="just"/>
            <a:r>
              <a:rPr lang="en-US" dirty="0"/>
              <a:t>The ecommerce website also provides a number of payment options such as cash on delivery or payments through bank. </a:t>
            </a:r>
          </a:p>
        </p:txBody>
      </p:sp>
    </p:spTree>
    <p:extLst>
      <p:ext uri="{BB962C8B-B14F-4D97-AF65-F5344CB8AC3E}">
        <p14:creationId xmlns:p14="http://schemas.microsoft.com/office/powerpoint/2010/main" val="3291103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6745" y="669925"/>
            <a:ext cx="10515600" cy="1325563"/>
          </a:xfrm>
        </p:spPr>
        <p:txBody>
          <a:bodyPr>
            <a:normAutofit/>
          </a:bodyPr>
          <a:lstStyle/>
          <a:p>
            <a:pPr algn="ctr"/>
            <a:r>
              <a:rPr lang="en-US" b="1" dirty="0"/>
              <a:t>Technology related issue</a:t>
            </a:r>
            <a:endParaRPr lang="en-US" dirty="0"/>
          </a:p>
        </p:txBody>
      </p:sp>
      <p:sp>
        <p:nvSpPr>
          <p:cNvPr id="3" name="Content Placeholder 2"/>
          <p:cNvSpPr>
            <a:spLocks noGrp="1"/>
          </p:cNvSpPr>
          <p:nvPr>
            <p:ph idx="1"/>
          </p:nvPr>
        </p:nvSpPr>
        <p:spPr>
          <a:xfrm>
            <a:off x="2933700" y="2438400"/>
            <a:ext cx="8770571" cy="4286596"/>
          </a:xfrm>
        </p:spPr>
        <p:txBody>
          <a:bodyPr>
            <a:normAutofit/>
          </a:bodyPr>
          <a:lstStyle/>
          <a:p>
            <a:pPr algn="just"/>
            <a:r>
              <a:rPr lang="en-US" dirty="0" err="1"/>
              <a:t>DDoS</a:t>
            </a:r>
            <a:r>
              <a:rPr lang="en-US" dirty="0"/>
              <a:t> attack  e.g.  BBC on 2016 </a:t>
            </a:r>
            <a:r>
              <a:rPr lang="en-IN" dirty="0"/>
              <a:t>(BBC News, 2016)</a:t>
            </a:r>
            <a:endParaRPr lang="en-US" dirty="0"/>
          </a:p>
          <a:p>
            <a:pPr algn="just"/>
            <a:r>
              <a:rPr lang="en-US" dirty="0"/>
              <a:t>Brutal force attack e.g. club. Nintendo (</a:t>
            </a:r>
            <a:r>
              <a:rPr lang="en-IN" dirty="0"/>
              <a:t>Knight, 2013)</a:t>
            </a:r>
            <a:endParaRPr lang="en-US" dirty="0"/>
          </a:p>
          <a:p>
            <a:pPr marL="706438" indent="-319088" algn="just">
              <a:buFont typeface="Wingdings" pitchFamily="2" charset="2"/>
              <a:buChar char="Ø"/>
            </a:pPr>
            <a:r>
              <a:rPr lang="en-US" dirty="0"/>
              <a:t>Same password for different site</a:t>
            </a:r>
          </a:p>
          <a:p>
            <a:pPr marL="706438" indent="-319088" algn="just">
              <a:buFont typeface="Wingdings" pitchFamily="2" charset="2"/>
              <a:buChar char="Ø"/>
            </a:pPr>
            <a:r>
              <a:rPr lang="en-US" dirty="0"/>
              <a:t>Try and error method (</a:t>
            </a:r>
            <a:r>
              <a:rPr lang="en-US" dirty="0" err="1"/>
              <a:t>dictnorey</a:t>
            </a:r>
            <a:r>
              <a:rPr lang="en-US" dirty="0"/>
              <a:t>)  </a:t>
            </a:r>
          </a:p>
          <a:p>
            <a:pPr marL="706438" indent="-319088" algn="just">
              <a:buFont typeface="Wingdings" pitchFamily="2" charset="2"/>
              <a:buChar char="Ø"/>
            </a:pPr>
            <a:r>
              <a:rPr lang="en-US" dirty="0"/>
              <a:t>Poor encryption</a:t>
            </a:r>
          </a:p>
          <a:p>
            <a:pPr marL="1063625" indent="-349250" algn="just">
              <a:buFont typeface="Wingdings" pitchFamily="2" charset="2"/>
              <a:buChar char="§"/>
            </a:pPr>
            <a:r>
              <a:rPr lang="en-US" dirty="0"/>
              <a:t>ROT 13</a:t>
            </a:r>
          </a:p>
          <a:p>
            <a:pPr marL="1063625" indent="-349250" algn="just">
              <a:buFont typeface="Wingdings" pitchFamily="2" charset="2"/>
              <a:buChar char="§"/>
            </a:pPr>
            <a:r>
              <a:rPr lang="en-US" dirty="0"/>
              <a:t>SHIFT 5</a:t>
            </a:r>
          </a:p>
          <a:p>
            <a:pPr algn="just">
              <a:buNone/>
            </a:pPr>
            <a:endParaRPr lang="en-US" dirty="0"/>
          </a:p>
        </p:txBody>
      </p:sp>
      <p:pic>
        <p:nvPicPr>
          <p:cNvPr id="4" name="Picture 3"/>
          <p:cNvPicPr>
            <a:picLocks noChangeAspect="1"/>
          </p:cNvPicPr>
          <p:nvPr/>
        </p:nvPicPr>
        <p:blipFill>
          <a:blip r:embed="rId2"/>
          <a:stretch>
            <a:fillRect/>
          </a:stretch>
        </p:blipFill>
        <p:spPr>
          <a:xfrm>
            <a:off x="8321038" y="3516007"/>
            <a:ext cx="2851265" cy="1288750"/>
          </a:xfrm>
          <a:prstGeom prst="rect">
            <a:avLst/>
          </a:prstGeom>
        </p:spPr>
      </p:pic>
      <p:pic>
        <p:nvPicPr>
          <p:cNvPr id="5" name="Picture 4"/>
          <p:cNvPicPr>
            <a:picLocks noChangeAspect="1"/>
          </p:cNvPicPr>
          <p:nvPr/>
        </p:nvPicPr>
        <p:blipFill>
          <a:blip r:embed="rId3"/>
          <a:stretch>
            <a:fillRect/>
          </a:stretch>
        </p:blipFill>
        <p:spPr>
          <a:xfrm>
            <a:off x="5037512" y="4912822"/>
            <a:ext cx="3142211" cy="1473950"/>
          </a:xfrm>
          <a:prstGeom prst="rect">
            <a:avLst/>
          </a:prstGeom>
        </p:spPr>
      </p:pic>
    </p:spTree>
    <p:extLst>
      <p:ext uri="{BB962C8B-B14F-4D97-AF65-F5344CB8AC3E}">
        <p14:creationId xmlns:p14="http://schemas.microsoft.com/office/powerpoint/2010/main" val="1949843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related security problems in E-business </a:t>
            </a:r>
          </a:p>
        </p:txBody>
      </p:sp>
      <p:sp>
        <p:nvSpPr>
          <p:cNvPr id="3" name="Content Placeholder 2"/>
          <p:cNvSpPr>
            <a:spLocks noGrp="1"/>
          </p:cNvSpPr>
          <p:nvPr>
            <p:ph idx="1"/>
          </p:nvPr>
        </p:nvSpPr>
        <p:spPr/>
        <p:txBody>
          <a:bodyPr/>
          <a:lstStyle/>
          <a:p>
            <a:pPr>
              <a:lnSpc>
                <a:spcPct val="150000"/>
              </a:lnSpc>
            </a:pPr>
            <a:r>
              <a:rPr lang="en-GB" dirty="0"/>
              <a:t>Phishing attack e.g. </a:t>
            </a:r>
            <a:r>
              <a:rPr lang="en-GB" dirty="0" err="1"/>
              <a:t>gannett</a:t>
            </a:r>
            <a:r>
              <a:rPr lang="en-GB" dirty="0"/>
              <a:t> company (loss 1800 account) </a:t>
            </a:r>
            <a:r>
              <a:rPr lang="de-DE" dirty="0"/>
              <a:t>(Robert Abel and Abel, 2017)</a:t>
            </a:r>
            <a:endParaRPr lang="en-GB" dirty="0"/>
          </a:p>
          <a:p>
            <a:pPr>
              <a:lnSpc>
                <a:spcPct val="150000"/>
              </a:lnSpc>
            </a:pPr>
            <a:r>
              <a:rPr lang="en-GB" dirty="0"/>
              <a:t>Fraud activity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Way to protect issues </a:t>
            </a:r>
          </a:p>
        </p:txBody>
      </p:sp>
      <p:sp>
        <p:nvSpPr>
          <p:cNvPr id="3" name="Content Placeholder 2"/>
          <p:cNvSpPr>
            <a:spLocks noGrp="1"/>
          </p:cNvSpPr>
          <p:nvPr>
            <p:ph idx="1"/>
          </p:nvPr>
        </p:nvSpPr>
        <p:spPr/>
        <p:txBody>
          <a:bodyPr/>
          <a:lstStyle/>
          <a:p>
            <a:r>
              <a:rPr lang="en-IN" dirty="0"/>
              <a:t>Develop address verification system</a:t>
            </a:r>
          </a:p>
          <a:p>
            <a:r>
              <a:rPr lang="en-IN" dirty="0"/>
              <a:t>Require CVV</a:t>
            </a:r>
          </a:p>
          <a:p>
            <a:r>
              <a:rPr lang="en-IN" dirty="0"/>
              <a:t>Develop strong password management system</a:t>
            </a:r>
          </a:p>
          <a:p>
            <a:r>
              <a:rPr lang="en-IN" dirty="0"/>
              <a:t>Ensure multi layered security</a:t>
            </a:r>
          </a:p>
          <a:p>
            <a:pPr marL="623888" lvl="0" indent="-319088">
              <a:buFont typeface="Wingdings" panose="05000000000000000000" pitchFamily="2" charset="2"/>
              <a:buChar char="Ø"/>
            </a:pPr>
            <a:r>
              <a:rPr lang="en-IN" sz="1600" dirty="0"/>
              <a:t>Data encryption</a:t>
            </a:r>
          </a:p>
          <a:p>
            <a:pPr marL="623888" lvl="0" indent="-319088">
              <a:buFont typeface="Wingdings" panose="05000000000000000000" pitchFamily="2" charset="2"/>
              <a:buChar char="Ø"/>
            </a:pPr>
            <a:r>
              <a:rPr lang="en-IN" sz="1600" dirty="0"/>
              <a:t>Web protection</a:t>
            </a:r>
          </a:p>
          <a:p>
            <a:pPr marL="623888" lvl="0" indent="-319088">
              <a:buFont typeface="Wingdings" panose="05000000000000000000" pitchFamily="2" charset="2"/>
              <a:buChar char="Ø"/>
            </a:pPr>
            <a:r>
              <a:rPr lang="en-IN" sz="1600" dirty="0"/>
              <a:t>Email security and archiving</a:t>
            </a:r>
          </a:p>
          <a:p>
            <a:pPr marL="623888" lvl="0" indent="-319088">
              <a:buFont typeface="Wingdings" panose="05000000000000000000" pitchFamily="2" charset="2"/>
              <a:buChar char="Ø"/>
            </a:pPr>
            <a:r>
              <a:rPr lang="en-IN" sz="1600" dirty="0"/>
              <a:t>Anti-spam and spam filters</a:t>
            </a:r>
          </a:p>
          <a:p>
            <a:pPr>
              <a:buFont typeface="Wingdings" panose="05000000000000000000" pitchFamily="2" charset="2"/>
              <a:buChar char="Ø"/>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Recommendation </a:t>
            </a:r>
          </a:p>
        </p:txBody>
      </p:sp>
      <p:sp>
        <p:nvSpPr>
          <p:cNvPr id="3" name="Content Placeholder 2"/>
          <p:cNvSpPr>
            <a:spLocks noGrp="1"/>
          </p:cNvSpPr>
          <p:nvPr>
            <p:ph idx="1"/>
          </p:nvPr>
        </p:nvSpPr>
        <p:spPr>
          <a:xfrm>
            <a:off x="2933700" y="2438399"/>
            <a:ext cx="8770571" cy="4494415"/>
          </a:xfrm>
        </p:spPr>
        <p:txBody>
          <a:bodyPr/>
          <a:lstStyle/>
          <a:p>
            <a:pPr algn="just"/>
            <a:r>
              <a:rPr lang="en-US" dirty="0"/>
              <a:t>The customer should focus on secure ecommerce platform which can meet security practices offered by the organization. </a:t>
            </a:r>
          </a:p>
          <a:p>
            <a:pPr algn="just"/>
            <a:endParaRPr lang="en-US" dirty="0"/>
          </a:p>
          <a:p>
            <a:pPr lvl="0" algn="just"/>
            <a:r>
              <a:rPr lang="en-US" dirty="0"/>
              <a:t>Customers should focus on strong password using case sensitive, characters and number. </a:t>
            </a:r>
          </a:p>
          <a:p>
            <a:pPr marL="0" indent="0" algn="just">
              <a:buNone/>
            </a:pPr>
            <a:endParaRPr lang="en-US" dirty="0"/>
          </a:p>
          <a:p>
            <a:pPr algn="just"/>
            <a:r>
              <a:rPr lang="en-US" dirty="0"/>
              <a:t>To protect against </a:t>
            </a:r>
            <a:r>
              <a:rPr lang="en-US" dirty="0" err="1"/>
              <a:t>DDoS</a:t>
            </a:r>
            <a:r>
              <a:rPr lang="en-US" dirty="0"/>
              <a:t> attack company </a:t>
            </a:r>
          </a:p>
          <a:p>
            <a:pPr marL="0" indent="0" algn="just">
              <a:buNone/>
            </a:pPr>
            <a:r>
              <a:rPr lang="en-US" dirty="0"/>
              <a:t>      must be identify early in stage and </a:t>
            </a:r>
          </a:p>
          <a:p>
            <a:pPr marL="0" indent="0" algn="just">
              <a:buNone/>
            </a:pPr>
            <a:r>
              <a:rPr lang="en-US" dirty="0"/>
              <a:t>      contact to ISP to re route the traffic.</a:t>
            </a:r>
          </a:p>
        </p:txBody>
      </p:sp>
      <p:pic>
        <p:nvPicPr>
          <p:cNvPr id="4" name="Picture 3"/>
          <p:cNvPicPr>
            <a:picLocks noChangeAspect="1"/>
          </p:cNvPicPr>
          <p:nvPr/>
        </p:nvPicPr>
        <p:blipFill>
          <a:blip r:embed="rId2"/>
          <a:stretch>
            <a:fillRect/>
          </a:stretch>
        </p:blipFill>
        <p:spPr>
          <a:xfrm>
            <a:off x="8769928" y="2892136"/>
            <a:ext cx="814647" cy="590897"/>
          </a:xfrm>
          <a:prstGeom prst="rect">
            <a:avLst/>
          </a:prstGeom>
        </p:spPr>
      </p:pic>
      <p:pic>
        <p:nvPicPr>
          <p:cNvPr id="5" name="Picture 4"/>
          <p:cNvPicPr>
            <a:picLocks noChangeAspect="1"/>
          </p:cNvPicPr>
          <p:nvPr/>
        </p:nvPicPr>
        <p:blipFill>
          <a:blip r:embed="rId3"/>
          <a:stretch>
            <a:fillRect/>
          </a:stretch>
        </p:blipFill>
        <p:spPr>
          <a:xfrm>
            <a:off x="8021781" y="4685606"/>
            <a:ext cx="3292013" cy="1920240"/>
          </a:xfrm>
          <a:prstGeom prst="rect">
            <a:avLst/>
          </a:prstGeom>
        </p:spPr>
      </p:pic>
    </p:spTree>
    <p:extLst>
      <p:ext uri="{BB962C8B-B14F-4D97-AF65-F5344CB8AC3E}">
        <p14:creationId xmlns:p14="http://schemas.microsoft.com/office/powerpoint/2010/main" val="3161733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br>
              <a:rPr lang="en-GB" dirty="0"/>
            </a:br>
            <a:endParaRPr lang="en-GB" dirty="0"/>
          </a:p>
        </p:txBody>
      </p:sp>
      <p:sp>
        <p:nvSpPr>
          <p:cNvPr id="3" name="Content Placeholder 2"/>
          <p:cNvSpPr>
            <a:spLocks noGrp="1"/>
          </p:cNvSpPr>
          <p:nvPr>
            <p:ph idx="1"/>
          </p:nvPr>
        </p:nvSpPr>
        <p:spPr/>
        <p:txBody>
          <a:bodyPr/>
          <a:lstStyle/>
          <a:p>
            <a:pPr algn="just">
              <a:lnSpc>
                <a:spcPct val="150000"/>
              </a:lnSpc>
            </a:pPr>
            <a:r>
              <a:rPr lang="en-IN" dirty="0"/>
              <a:t>From the entire study it is evident that E-commerce websites have become a significant technology for performing various kinds of online transactions between the business to business and business to customers. Security threat is the most significant concern for both the organization and customers. From the overall analysis it has been observed that technology related security risks are more harmful comparing with the human related security risks in ecommerce website.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2933700" y="2438400"/>
            <a:ext cx="8770571" cy="4114800"/>
          </a:xfrm>
        </p:spPr>
        <p:txBody>
          <a:bodyPr>
            <a:normAutofit/>
          </a:bodyPr>
          <a:lstStyle/>
          <a:p>
            <a:pPr algn="just"/>
            <a:r>
              <a:rPr lang="en-US" sz="1600" dirty="0"/>
              <a:t>Oliveira, T., &amp; Martins, M. F. (2010). Understanding e-business adoption across industries in European countries. </a:t>
            </a:r>
            <a:r>
              <a:rPr lang="en-US" sz="1600" i="1" dirty="0"/>
              <a:t>Industrial Management &amp; Data Systems</a:t>
            </a:r>
            <a:r>
              <a:rPr lang="en-US" sz="1600" dirty="0"/>
              <a:t>, </a:t>
            </a:r>
            <a:r>
              <a:rPr lang="en-US" sz="1600" i="1" dirty="0"/>
              <a:t>110</a:t>
            </a:r>
            <a:r>
              <a:rPr lang="en-US" sz="1600" dirty="0"/>
              <a:t>(9), 1337-1354. </a:t>
            </a:r>
          </a:p>
          <a:p>
            <a:pPr algn="just"/>
            <a:r>
              <a:rPr lang="en-US" sz="1600" dirty="0" err="1"/>
              <a:t>Ramgovind</a:t>
            </a:r>
            <a:r>
              <a:rPr lang="en-US" sz="1600" dirty="0"/>
              <a:t>, S., </a:t>
            </a:r>
            <a:r>
              <a:rPr lang="en-US" sz="1600" dirty="0" err="1"/>
              <a:t>Eloff</a:t>
            </a:r>
            <a:r>
              <a:rPr lang="en-US" sz="1600" dirty="0"/>
              <a:t>, M. M., &amp; Smith, E. (2010, August). The management of security in cloud computing. In </a:t>
            </a:r>
            <a:r>
              <a:rPr lang="en-US" sz="1600" i="1" dirty="0"/>
              <a:t>Information Security for South Africa (ISSA), 2010</a:t>
            </a:r>
            <a:r>
              <a:rPr lang="en-US" sz="1600" dirty="0"/>
              <a:t> (pp. 1-7). IEEE. </a:t>
            </a:r>
          </a:p>
          <a:p>
            <a:pPr algn="just"/>
            <a:r>
              <a:rPr lang="en-GB" sz="1600" dirty="0"/>
              <a:t>BBC News. (2016). The rise of website-crippling attacks. [online] Available at: http://www.bbc.co.uk/news/technology-35376327 [Accessed 24 Apr. 2018].</a:t>
            </a:r>
          </a:p>
          <a:p>
            <a:pPr algn="just"/>
            <a:r>
              <a:rPr lang="en-GB" sz="1600" dirty="0"/>
              <a:t>Knight, S. (2013). </a:t>
            </a:r>
            <a:r>
              <a:rPr lang="en-GB" sz="1600" i="1" dirty="0"/>
              <a:t>Brute-force attack on Club Nintendo website results in 24,000 compromised accounts</a:t>
            </a:r>
            <a:r>
              <a:rPr lang="en-GB" sz="1600" dirty="0"/>
              <a:t>. [online] </a:t>
            </a:r>
            <a:r>
              <a:rPr lang="en-GB" sz="1600" dirty="0" err="1"/>
              <a:t>TechSpot</a:t>
            </a:r>
            <a:r>
              <a:rPr lang="en-GB" sz="1600" dirty="0"/>
              <a:t>. Available at: https://www.techspot.com/news/53159-brute-force-attack-on-club-nintendo-website-results-in-24000-compromised-accounts.html [Accessed 24 Apr. 2018].</a:t>
            </a:r>
          </a:p>
          <a:p>
            <a:pPr algn="just"/>
            <a:r>
              <a:rPr lang="en-GB" sz="1600" dirty="0"/>
              <a:t>Robert Abel, C. and Abel, R. (2017). </a:t>
            </a:r>
            <a:r>
              <a:rPr lang="en-GB" sz="1600" i="1" dirty="0"/>
              <a:t>Gannett phishing attack compromised 18,000 accounts</a:t>
            </a:r>
            <a:r>
              <a:rPr lang="en-GB" sz="1600" dirty="0"/>
              <a:t>. [online] SC Media US. Available at: https://www.scmagazine.com/gannett-company-hit-with-phishing-attack/article/654656/ [Accessed 26 Apr. 2018].</a:t>
            </a:r>
          </a:p>
          <a:p>
            <a:pPr algn="just"/>
            <a:endParaRPr lang="en-US" dirty="0"/>
          </a:p>
          <a:p>
            <a:pPr algn="just"/>
            <a:endParaRPr lang="en-US" dirty="0"/>
          </a:p>
        </p:txBody>
      </p:sp>
    </p:spTree>
    <p:extLst>
      <p:ext uri="{BB962C8B-B14F-4D97-AF65-F5344CB8AC3E}">
        <p14:creationId xmlns:p14="http://schemas.microsoft.com/office/powerpoint/2010/main" val="3868633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LINK </a:t>
            </a:r>
          </a:p>
        </p:txBody>
      </p:sp>
      <p:sp>
        <p:nvSpPr>
          <p:cNvPr id="3" name="Content Placeholder 2"/>
          <p:cNvSpPr>
            <a:spLocks noGrp="1"/>
          </p:cNvSpPr>
          <p:nvPr>
            <p:ph idx="1"/>
          </p:nvPr>
        </p:nvSpPr>
        <p:spPr/>
        <p:txBody>
          <a:bodyPr/>
          <a:lstStyle/>
          <a:p>
            <a:r>
              <a:rPr lang="en-IN" u="sng" dirty="0">
                <a:hlinkClick r:id="rId2"/>
              </a:rPr>
              <a:t>https://www.incapsula.com/ddos/denial-of-service.html</a:t>
            </a:r>
            <a:endParaRPr lang="en-GB" dirty="0"/>
          </a:p>
          <a:p>
            <a:r>
              <a:rPr lang="en-IN" u="sng" dirty="0">
                <a:hlinkClick r:id="rId3"/>
              </a:rPr>
              <a:t>https://www.wordfence.com/learn/brute-force-attacks/</a:t>
            </a:r>
            <a:endParaRPr lang="en-GB" dirty="0"/>
          </a:p>
          <a:p>
            <a:r>
              <a:rPr lang="en-IN" u="sng" dirty="0">
                <a:hlinkClick r:id="rId4"/>
              </a:rPr>
              <a:t>https://www.webroot.com/gb/en/home/resources/tips/online-shopping-banking/secure-what-is-social-engineering</a:t>
            </a:r>
            <a:endParaRPr lang="en-GB" dirty="0"/>
          </a:p>
          <a:p>
            <a:pPr marL="0" indent="0">
              <a:buNone/>
            </a:pPr>
            <a:endParaRPr lang="en-GB" dirty="0"/>
          </a:p>
        </p:txBody>
      </p:sp>
    </p:spTree>
    <p:extLst>
      <p:ext uri="{BB962C8B-B14F-4D97-AF65-F5344CB8AC3E}">
        <p14:creationId xmlns:p14="http://schemas.microsoft.com/office/powerpoint/2010/main" val="499440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B2E4D18-B9ED-4FDD-978F-FC37DF51C63C}"/>
              </a:ext>
            </a:extLst>
          </p:cNvPr>
          <p:cNvSpPr/>
          <p:nvPr/>
        </p:nvSpPr>
        <p:spPr>
          <a:xfrm>
            <a:off x="4280634" y="2967335"/>
            <a:ext cx="3630738"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THANK YOU</a:t>
            </a:r>
          </a:p>
        </p:txBody>
      </p:sp>
    </p:spTree>
    <p:extLst>
      <p:ext uri="{BB962C8B-B14F-4D97-AF65-F5344CB8AC3E}">
        <p14:creationId xmlns:p14="http://schemas.microsoft.com/office/powerpoint/2010/main" val="3046117246"/>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E1217"/>
      </a:dk2>
      <a:lt2>
        <a:srgbClr val="FAFDFD"/>
      </a:lt2>
      <a:accent1>
        <a:srgbClr val="78475D"/>
      </a:accent1>
      <a:accent2>
        <a:srgbClr val="A7D068"/>
      </a:accent2>
      <a:accent3>
        <a:srgbClr val="78C5CF"/>
      </a:accent3>
      <a:accent4>
        <a:srgbClr val="D36E88"/>
      </a:accent4>
      <a:accent5>
        <a:srgbClr val="D3C588"/>
      </a:accent5>
      <a:accent6>
        <a:srgbClr val="ED9E57"/>
      </a:accent6>
      <a:hlink>
        <a:srgbClr val="78C5CF"/>
      </a:hlink>
      <a:folHlink>
        <a:srgbClr val="D36E88"/>
      </a:folHlink>
    </a:clrScheme>
    <a:fontScheme name="Feathered">
      <a:majorFont>
        <a:latin typeface="Century Schoolbook"/>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docProps/app.xml><?xml version="1.0" encoding="utf-8"?>
<Properties xmlns="http://schemas.openxmlformats.org/officeDocument/2006/extended-properties" xmlns:vt="http://schemas.openxmlformats.org/officeDocument/2006/docPropsVTypes">
  <Template>TM16401371[[fn=Atlas]]</Template>
  <TotalTime>241</TotalTime>
  <Words>400</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Century Schoolbook</vt:lpstr>
      <vt:lpstr>Corbel</vt:lpstr>
      <vt:lpstr>Wingdings</vt:lpstr>
      <vt:lpstr>Feathered</vt:lpstr>
      <vt:lpstr>Presentation On Question No. 1 Security Issues In E-business  </vt:lpstr>
      <vt:lpstr>Introduction </vt:lpstr>
      <vt:lpstr>Technology related issue</vt:lpstr>
      <vt:lpstr>Human related security problems in E-business </vt:lpstr>
      <vt:lpstr>Way to protect issues </vt:lpstr>
      <vt:lpstr>Recommendation </vt:lpstr>
      <vt:lpstr>Conclusion </vt:lpstr>
      <vt:lpstr>References</vt:lpstr>
      <vt:lpstr>USEFUL LINK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Amit</dc:creator>
  <cp:lastModifiedBy>bronakb92@outlook.com</cp:lastModifiedBy>
  <cp:revision>62</cp:revision>
  <dcterms:created xsi:type="dcterms:W3CDTF">2018-04-21T19:28:27Z</dcterms:created>
  <dcterms:modified xsi:type="dcterms:W3CDTF">2018-04-28T10:37:20Z</dcterms:modified>
  <cp:contentStatus>Final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MarkAsFinal">
    <vt:bool>true</vt:bool>
  </property>
</Properties>
</file>