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5113000" cy="21374100"/>
  <p:notesSz cx="6858000" cy="9144000"/>
  <p:embeddedFontLst>
    <p:embeddedFont>
      <p:font typeface="Fredoka" panose="020B0604020202020204" charset="0"/>
      <p:regular r:id="rId5"/>
    </p:embeddedFon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Poppins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6" d="100"/>
          <a:sy n="56" d="100"/>
        </p:scale>
        <p:origin x="664" y="-30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presProps" Target="presProps.xml"/><Relationship Id="rId5" Type="http://schemas.openxmlformats.org/officeDocument/2006/relationships/font" Target="fonts/font1.fntdata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F084F-1F09-4149-BA4C-7E077D5D0FB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7505-E10C-4C13-9CB0-B76FC981B7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275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38388" y="1143000"/>
            <a:ext cx="2181225" cy="30861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C11F1-4588-41A3-AC71-56F6F4FBFD0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214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1019171" y="9877857"/>
            <a:ext cx="91035" cy="2327966"/>
            <a:chOff x="0" y="0"/>
            <a:chExt cx="26312" cy="6728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312" cy="672855"/>
            </a:xfrm>
            <a:custGeom>
              <a:avLst/>
              <a:gdLst/>
              <a:ahLst/>
              <a:cxnLst/>
              <a:rect l="l" t="t" r="r" b="b"/>
              <a:pathLst>
                <a:path w="26312" h="672855">
                  <a:moveTo>
                    <a:pt x="0" y="0"/>
                  </a:moveTo>
                  <a:lnTo>
                    <a:pt x="26312" y="0"/>
                  </a:lnTo>
                  <a:lnTo>
                    <a:pt x="26312" y="672855"/>
                  </a:lnTo>
                  <a:lnTo>
                    <a:pt x="0" y="6728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223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26312" cy="691905"/>
            </a:xfrm>
            <a:prstGeom prst="rect">
              <a:avLst/>
            </a:prstGeom>
          </p:spPr>
          <p:txBody>
            <a:bodyPr lIns="41952" tIns="41952" rIns="41952" bIns="41952" rtlCol="0" anchor="ctr"/>
            <a:lstStyle/>
            <a:p>
              <a:pPr algn="ctr">
                <a:lnSpc>
                  <a:spcPts val="2362"/>
                </a:lnSpc>
              </a:pPr>
              <a:endParaRPr sz="1487"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="" xmlns:a16="http://schemas.microsoft.com/office/drawing/2014/main" id="{CB430F15-383B-0C6C-CB4A-295ECD1FA3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01813" y="2820067"/>
            <a:ext cx="4986270" cy="165621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005097FB-3170-1244-F5A2-EE09D7CB152D}"/>
              </a:ext>
            </a:extLst>
          </p:cNvPr>
          <p:cNvSpPr txBox="1"/>
          <p:nvPr/>
        </p:nvSpPr>
        <p:spPr>
          <a:xfrm>
            <a:off x="2071462" y="6056227"/>
            <a:ext cx="10970076" cy="8314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544" b="1" dirty="0"/>
              <a:t>Student Name: </a:t>
            </a:r>
            <a:r>
              <a:rPr lang="en-GB" sz="2544" b="1" dirty="0" err="1"/>
              <a:t>Asaduzzaman</a:t>
            </a:r>
            <a:r>
              <a:rPr lang="en-GB" sz="2544" b="1" dirty="0"/>
              <a:t> </a:t>
            </a:r>
            <a:r>
              <a:rPr lang="en-GB" sz="2544" b="1" dirty="0" err="1"/>
              <a:t>Tutul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Student ID: 2435434</a:t>
            </a:r>
            <a:endParaRPr lang="en-US" sz="2544" dirty="0"/>
          </a:p>
          <a:p>
            <a:pPr algn="ctr"/>
            <a:r>
              <a:rPr lang="en-GB" sz="2544" dirty="0"/>
              <a:t> </a:t>
            </a:r>
            <a:endParaRPr lang="en-US" sz="2544" dirty="0"/>
          </a:p>
          <a:p>
            <a:pPr algn="ctr"/>
            <a:r>
              <a:rPr lang="en-GB" sz="2544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Module Name: Marketing Management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Module Code: LCMB7024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Lecturer’s Name: Dr Laila </a:t>
            </a:r>
            <a:r>
              <a:rPr lang="en-GB" sz="2544" b="1" dirty="0" err="1"/>
              <a:t>Maazouz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Poster – Marketing Strategy Pitch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  <a:p>
            <a:pPr algn="ctr"/>
            <a:r>
              <a:rPr lang="en-GB" sz="2544" b="1" dirty="0"/>
              <a:t> </a:t>
            </a:r>
            <a:endParaRPr lang="en-US" sz="2544" dirty="0"/>
          </a:p>
        </p:txBody>
      </p:sp>
    </p:spTree>
    <p:extLst>
      <p:ext uri="{BB962C8B-B14F-4D97-AF65-F5344CB8AC3E}">
        <p14:creationId xmlns:p14="http://schemas.microsoft.com/office/powerpoint/2010/main" val="2389694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579733" y="-260452"/>
            <a:ext cx="19586835" cy="3812681"/>
            <a:chOff x="0" y="0"/>
            <a:chExt cx="3509740" cy="12380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09740" cy="1238060"/>
            </a:xfrm>
            <a:custGeom>
              <a:avLst/>
              <a:gdLst/>
              <a:ahLst/>
              <a:cxnLst/>
              <a:rect l="l" t="t" r="r" b="b"/>
              <a:pathLst>
                <a:path w="3509740" h="1238060">
                  <a:moveTo>
                    <a:pt x="11067" y="0"/>
                  </a:moveTo>
                  <a:lnTo>
                    <a:pt x="3498672" y="0"/>
                  </a:lnTo>
                  <a:cubicBezTo>
                    <a:pt x="3504785" y="0"/>
                    <a:pt x="3509740" y="4955"/>
                    <a:pt x="3509740" y="11067"/>
                  </a:cubicBezTo>
                  <a:lnTo>
                    <a:pt x="3509740" y="1226993"/>
                  </a:lnTo>
                  <a:cubicBezTo>
                    <a:pt x="3509740" y="1229928"/>
                    <a:pt x="3508573" y="1232743"/>
                    <a:pt x="3506498" y="1234818"/>
                  </a:cubicBezTo>
                  <a:cubicBezTo>
                    <a:pt x="3504423" y="1236894"/>
                    <a:pt x="3501608" y="1238060"/>
                    <a:pt x="3498672" y="1238060"/>
                  </a:cubicBezTo>
                  <a:lnTo>
                    <a:pt x="11067" y="1238060"/>
                  </a:lnTo>
                  <a:cubicBezTo>
                    <a:pt x="8132" y="1238060"/>
                    <a:pt x="5317" y="1236894"/>
                    <a:pt x="3242" y="1234818"/>
                  </a:cubicBezTo>
                  <a:cubicBezTo>
                    <a:pt x="1166" y="1232743"/>
                    <a:pt x="0" y="1229928"/>
                    <a:pt x="0" y="1226993"/>
                  </a:cubicBezTo>
                  <a:lnTo>
                    <a:pt x="0" y="11067"/>
                  </a:lnTo>
                  <a:cubicBezTo>
                    <a:pt x="0" y="8132"/>
                    <a:pt x="1166" y="5317"/>
                    <a:pt x="3242" y="3242"/>
                  </a:cubicBezTo>
                  <a:cubicBezTo>
                    <a:pt x="5317" y="1166"/>
                    <a:pt x="8132" y="0"/>
                    <a:pt x="11067" y="0"/>
                  </a:cubicBezTo>
                  <a:close/>
                </a:path>
              </a:pathLst>
            </a:custGeom>
            <a:solidFill>
              <a:srgbClr val="EEC335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509740" cy="1295210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9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675089" y="3070021"/>
            <a:ext cx="19586835" cy="6909252"/>
            <a:chOff x="0" y="0"/>
            <a:chExt cx="3509740" cy="123806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09740" cy="1238060"/>
            </a:xfrm>
            <a:custGeom>
              <a:avLst/>
              <a:gdLst/>
              <a:ahLst/>
              <a:cxnLst/>
              <a:rect l="l" t="t" r="r" b="b"/>
              <a:pathLst>
                <a:path w="3509740" h="1238060">
                  <a:moveTo>
                    <a:pt x="11067" y="0"/>
                  </a:moveTo>
                  <a:lnTo>
                    <a:pt x="3498672" y="0"/>
                  </a:lnTo>
                  <a:cubicBezTo>
                    <a:pt x="3504785" y="0"/>
                    <a:pt x="3509740" y="4955"/>
                    <a:pt x="3509740" y="11067"/>
                  </a:cubicBezTo>
                  <a:lnTo>
                    <a:pt x="3509740" y="1226993"/>
                  </a:lnTo>
                  <a:cubicBezTo>
                    <a:pt x="3509740" y="1229928"/>
                    <a:pt x="3508573" y="1232743"/>
                    <a:pt x="3506498" y="1234818"/>
                  </a:cubicBezTo>
                  <a:cubicBezTo>
                    <a:pt x="3504423" y="1236894"/>
                    <a:pt x="3501608" y="1238060"/>
                    <a:pt x="3498672" y="1238060"/>
                  </a:cubicBezTo>
                  <a:lnTo>
                    <a:pt x="11067" y="1238060"/>
                  </a:lnTo>
                  <a:cubicBezTo>
                    <a:pt x="8132" y="1238060"/>
                    <a:pt x="5317" y="1236894"/>
                    <a:pt x="3242" y="1234818"/>
                  </a:cubicBezTo>
                  <a:cubicBezTo>
                    <a:pt x="1166" y="1232743"/>
                    <a:pt x="0" y="1229928"/>
                    <a:pt x="0" y="1226993"/>
                  </a:cubicBezTo>
                  <a:lnTo>
                    <a:pt x="0" y="11067"/>
                  </a:lnTo>
                  <a:cubicBezTo>
                    <a:pt x="0" y="8132"/>
                    <a:pt x="1166" y="5317"/>
                    <a:pt x="3242" y="3242"/>
                  </a:cubicBezTo>
                  <a:cubicBezTo>
                    <a:pt x="5317" y="1166"/>
                    <a:pt x="8132" y="0"/>
                    <a:pt x="11067" y="0"/>
                  </a:cubicBezTo>
                  <a:close/>
                </a:path>
              </a:pathLst>
            </a:custGeom>
            <a:solidFill>
              <a:srgbClr val="FFF0D4"/>
            </a:solidFill>
            <a:ln cap="rnd">
              <a:noFill/>
              <a:prstDash val="solid"/>
              <a:round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3509740" cy="1295210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9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2233418" y="16704417"/>
            <a:ext cx="19586835" cy="5373858"/>
            <a:chOff x="0" y="0"/>
            <a:chExt cx="3509740" cy="125736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509740" cy="1257369"/>
            </a:xfrm>
            <a:custGeom>
              <a:avLst/>
              <a:gdLst/>
              <a:ahLst/>
              <a:cxnLst/>
              <a:rect l="l" t="t" r="r" b="b"/>
              <a:pathLst>
                <a:path w="3509740" h="1257369">
                  <a:moveTo>
                    <a:pt x="11067" y="0"/>
                  </a:moveTo>
                  <a:lnTo>
                    <a:pt x="3498672" y="0"/>
                  </a:lnTo>
                  <a:cubicBezTo>
                    <a:pt x="3504785" y="0"/>
                    <a:pt x="3509740" y="4955"/>
                    <a:pt x="3509740" y="11067"/>
                  </a:cubicBezTo>
                  <a:lnTo>
                    <a:pt x="3509740" y="1246302"/>
                  </a:lnTo>
                  <a:cubicBezTo>
                    <a:pt x="3509740" y="1249237"/>
                    <a:pt x="3508573" y="1252052"/>
                    <a:pt x="3506498" y="1254127"/>
                  </a:cubicBezTo>
                  <a:cubicBezTo>
                    <a:pt x="3504423" y="1256203"/>
                    <a:pt x="3501608" y="1257369"/>
                    <a:pt x="3498672" y="1257369"/>
                  </a:cubicBezTo>
                  <a:lnTo>
                    <a:pt x="11067" y="1257369"/>
                  </a:lnTo>
                  <a:cubicBezTo>
                    <a:pt x="8132" y="1257369"/>
                    <a:pt x="5317" y="1256203"/>
                    <a:pt x="3242" y="1254127"/>
                  </a:cubicBezTo>
                  <a:cubicBezTo>
                    <a:pt x="1166" y="1252052"/>
                    <a:pt x="0" y="1249237"/>
                    <a:pt x="0" y="1246302"/>
                  </a:cubicBezTo>
                  <a:lnTo>
                    <a:pt x="0" y="11067"/>
                  </a:lnTo>
                  <a:cubicBezTo>
                    <a:pt x="0" y="8132"/>
                    <a:pt x="1166" y="5317"/>
                    <a:pt x="3242" y="3242"/>
                  </a:cubicBezTo>
                  <a:cubicBezTo>
                    <a:pt x="5317" y="1166"/>
                    <a:pt x="8132" y="0"/>
                    <a:pt x="11067" y="0"/>
                  </a:cubicBezTo>
                  <a:close/>
                </a:path>
              </a:pathLst>
            </a:custGeom>
            <a:solidFill>
              <a:srgbClr val="F4D75E">
                <a:alpha val="14902"/>
              </a:srgbClr>
            </a:solidFill>
            <a:ln cap="rnd">
              <a:noFill/>
              <a:prstDash val="solid"/>
              <a:round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3509740" cy="1314519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9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-953234" y="12574945"/>
            <a:ext cx="1906469" cy="1960379"/>
          </a:xfrm>
          <a:custGeom>
            <a:avLst/>
            <a:gdLst/>
            <a:ahLst/>
            <a:cxnLst/>
            <a:rect l="l" t="t" r="r" b="b"/>
            <a:pathLst>
              <a:path w="1906469" h="1960379">
                <a:moveTo>
                  <a:pt x="0" y="0"/>
                </a:moveTo>
                <a:lnTo>
                  <a:pt x="1906468" y="0"/>
                </a:lnTo>
                <a:lnTo>
                  <a:pt x="1906468" y="1960379"/>
                </a:lnTo>
                <a:lnTo>
                  <a:pt x="0" y="19603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flipH="1">
            <a:off x="2772087" y="3552230"/>
            <a:ext cx="1723398" cy="1772131"/>
          </a:xfrm>
          <a:custGeom>
            <a:avLst/>
            <a:gdLst/>
            <a:ahLst/>
            <a:cxnLst/>
            <a:rect l="l" t="t" r="r" b="b"/>
            <a:pathLst>
              <a:path w="1723398" h="1772131">
                <a:moveTo>
                  <a:pt x="1723397" y="0"/>
                </a:moveTo>
                <a:lnTo>
                  <a:pt x="0" y="0"/>
                </a:lnTo>
                <a:lnTo>
                  <a:pt x="0" y="1772131"/>
                </a:lnTo>
                <a:lnTo>
                  <a:pt x="1723397" y="1772131"/>
                </a:lnTo>
                <a:lnTo>
                  <a:pt x="1723397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flipH="1">
            <a:off x="-546754" y="2635149"/>
            <a:ext cx="1835183" cy="1614961"/>
          </a:xfrm>
          <a:custGeom>
            <a:avLst/>
            <a:gdLst/>
            <a:ahLst/>
            <a:cxnLst/>
            <a:rect l="l" t="t" r="r" b="b"/>
            <a:pathLst>
              <a:path w="1835183" h="1614961">
                <a:moveTo>
                  <a:pt x="1835183" y="0"/>
                </a:moveTo>
                <a:lnTo>
                  <a:pt x="0" y="0"/>
                </a:lnTo>
                <a:lnTo>
                  <a:pt x="0" y="1614962"/>
                </a:lnTo>
                <a:lnTo>
                  <a:pt x="1835183" y="1614962"/>
                </a:lnTo>
                <a:lnTo>
                  <a:pt x="183518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flipH="1">
            <a:off x="14076111" y="9084051"/>
            <a:ext cx="1557609" cy="1543331"/>
          </a:xfrm>
          <a:custGeom>
            <a:avLst/>
            <a:gdLst/>
            <a:ahLst/>
            <a:cxnLst/>
            <a:rect l="l" t="t" r="r" b="b"/>
            <a:pathLst>
              <a:path w="1557609" h="1543331">
                <a:moveTo>
                  <a:pt x="1557609" y="0"/>
                </a:moveTo>
                <a:lnTo>
                  <a:pt x="0" y="0"/>
                </a:lnTo>
                <a:lnTo>
                  <a:pt x="0" y="1543331"/>
                </a:lnTo>
                <a:lnTo>
                  <a:pt x="1557609" y="1543331"/>
                </a:lnTo>
                <a:lnTo>
                  <a:pt x="155760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9871568" flipH="1">
            <a:off x="13652153" y="-589822"/>
            <a:ext cx="1769922" cy="1827016"/>
          </a:xfrm>
          <a:custGeom>
            <a:avLst/>
            <a:gdLst/>
            <a:ahLst/>
            <a:cxnLst/>
            <a:rect l="l" t="t" r="r" b="b"/>
            <a:pathLst>
              <a:path w="1769922" h="1827016">
                <a:moveTo>
                  <a:pt x="1769922" y="0"/>
                </a:moveTo>
                <a:lnTo>
                  <a:pt x="0" y="0"/>
                </a:lnTo>
                <a:lnTo>
                  <a:pt x="0" y="1827016"/>
                </a:lnTo>
                <a:lnTo>
                  <a:pt x="1769922" y="1827016"/>
                </a:lnTo>
                <a:lnTo>
                  <a:pt x="1769922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flipH="1" flipV="1">
            <a:off x="13176255" y="19921818"/>
            <a:ext cx="2355647" cy="2156456"/>
          </a:xfrm>
          <a:custGeom>
            <a:avLst/>
            <a:gdLst/>
            <a:ahLst/>
            <a:cxnLst/>
            <a:rect l="l" t="t" r="r" b="b"/>
            <a:pathLst>
              <a:path w="2355647" h="2156456">
                <a:moveTo>
                  <a:pt x="2355646" y="2156456"/>
                </a:moveTo>
                <a:lnTo>
                  <a:pt x="0" y="2156456"/>
                </a:lnTo>
                <a:lnTo>
                  <a:pt x="0" y="0"/>
                </a:lnTo>
                <a:lnTo>
                  <a:pt x="2355646" y="0"/>
                </a:lnTo>
                <a:lnTo>
                  <a:pt x="2355646" y="2156456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-2233418" y="21084363"/>
            <a:ext cx="19586835" cy="597092"/>
            <a:chOff x="0" y="0"/>
            <a:chExt cx="3509740" cy="10699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509740" cy="106992"/>
            </a:xfrm>
            <a:custGeom>
              <a:avLst/>
              <a:gdLst/>
              <a:ahLst/>
              <a:cxnLst/>
              <a:rect l="l" t="t" r="r" b="b"/>
              <a:pathLst>
                <a:path w="3509740" h="106992">
                  <a:moveTo>
                    <a:pt x="11067" y="0"/>
                  </a:moveTo>
                  <a:lnTo>
                    <a:pt x="3498672" y="0"/>
                  </a:lnTo>
                  <a:cubicBezTo>
                    <a:pt x="3504785" y="0"/>
                    <a:pt x="3509740" y="4955"/>
                    <a:pt x="3509740" y="11067"/>
                  </a:cubicBezTo>
                  <a:lnTo>
                    <a:pt x="3509740" y="95925"/>
                  </a:lnTo>
                  <a:cubicBezTo>
                    <a:pt x="3509740" y="98860"/>
                    <a:pt x="3508573" y="101675"/>
                    <a:pt x="3506498" y="103751"/>
                  </a:cubicBezTo>
                  <a:cubicBezTo>
                    <a:pt x="3504423" y="105826"/>
                    <a:pt x="3501608" y="106992"/>
                    <a:pt x="3498672" y="106992"/>
                  </a:cubicBezTo>
                  <a:lnTo>
                    <a:pt x="11067" y="106992"/>
                  </a:lnTo>
                  <a:cubicBezTo>
                    <a:pt x="8132" y="106992"/>
                    <a:pt x="5317" y="105826"/>
                    <a:pt x="3242" y="103751"/>
                  </a:cubicBezTo>
                  <a:cubicBezTo>
                    <a:pt x="1166" y="101675"/>
                    <a:pt x="0" y="98860"/>
                    <a:pt x="0" y="95925"/>
                  </a:cubicBezTo>
                  <a:lnTo>
                    <a:pt x="0" y="11067"/>
                  </a:lnTo>
                  <a:cubicBezTo>
                    <a:pt x="0" y="8132"/>
                    <a:pt x="1166" y="5317"/>
                    <a:pt x="3242" y="3242"/>
                  </a:cubicBezTo>
                  <a:cubicBezTo>
                    <a:pt x="5317" y="1166"/>
                    <a:pt x="8132" y="0"/>
                    <a:pt x="11067" y="0"/>
                  </a:cubicBezTo>
                  <a:close/>
                </a:path>
              </a:pathLst>
            </a:custGeom>
            <a:solidFill>
              <a:srgbClr val="6D6DCC"/>
            </a:solidFill>
            <a:ln cap="rnd">
              <a:noFill/>
              <a:prstDash val="solid"/>
              <a:round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3509740" cy="164142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9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3812155" y="3442630"/>
            <a:ext cx="837861" cy="836625"/>
          </a:xfrm>
          <a:custGeom>
            <a:avLst/>
            <a:gdLst/>
            <a:ahLst/>
            <a:cxnLst/>
            <a:rect l="l" t="t" r="r" b="b"/>
            <a:pathLst>
              <a:path w="837861" h="836625">
                <a:moveTo>
                  <a:pt x="0" y="0"/>
                </a:moveTo>
                <a:lnTo>
                  <a:pt x="837861" y="0"/>
                </a:lnTo>
                <a:lnTo>
                  <a:pt x="837861" y="836625"/>
                </a:lnTo>
                <a:lnTo>
                  <a:pt x="0" y="83662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-546754" y="-726122"/>
            <a:ext cx="1835183" cy="1944994"/>
          </a:xfrm>
          <a:custGeom>
            <a:avLst/>
            <a:gdLst/>
            <a:ahLst/>
            <a:cxnLst/>
            <a:rect l="l" t="t" r="r" b="b"/>
            <a:pathLst>
              <a:path w="1835183" h="1944994">
                <a:moveTo>
                  <a:pt x="0" y="0"/>
                </a:moveTo>
                <a:lnTo>
                  <a:pt x="1835183" y="0"/>
                </a:lnTo>
                <a:lnTo>
                  <a:pt x="1835183" y="1944994"/>
                </a:lnTo>
                <a:lnTo>
                  <a:pt x="0" y="194499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6745760" y="14068"/>
            <a:ext cx="1458512" cy="1497932"/>
          </a:xfrm>
          <a:custGeom>
            <a:avLst/>
            <a:gdLst/>
            <a:ahLst/>
            <a:cxnLst/>
            <a:rect l="l" t="t" r="r" b="b"/>
            <a:pathLst>
              <a:path w="1458512" h="1497932">
                <a:moveTo>
                  <a:pt x="0" y="0"/>
                </a:moveTo>
                <a:lnTo>
                  <a:pt x="1458513" y="0"/>
                </a:lnTo>
                <a:lnTo>
                  <a:pt x="1458513" y="1497932"/>
                </a:lnTo>
                <a:lnTo>
                  <a:pt x="0" y="14979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407636" y="5722253"/>
            <a:ext cx="5244792" cy="3494343"/>
          </a:xfrm>
          <a:custGeom>
            <a:avLst/>
            <a:gdLst/>
            <a:ahLst/>
            <a:cxnLst/>
            <a:rect l="l" t="t" r="r" b="b"/>
            <a:pathLst>
              <a:path w="5244792" h="3494343">
                <a:moveTo>
                  <a:pt x="0" y="0"/>
                </a:moveTo>
                <a:lnTo>
                  <a:pt x="5244792" y="0"/>
                </a:lnTo>
                <a:lnTo>
                  <a:pt x="5244792" y="3494342"/>
                </a:lnTo>
                <a:lnTo>
                  <a:pt x="0" y="349434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8984113" y="10265023"/>
            <a:ext cx="5870802" cy="5863463"/>
          </a:xfrm>
          <a:custGeom>
            <a:avLst/>
            <a:gdLst/>
            <a:ahLst/>
            <a:cxnLst/>
            <a:rect l="l" t="t" r="r" b="b"/>
            <a:pathLst>
              <a:path w="5870802" h="5863463">
                <a:moveTo>
                  <a:pt x="0" y="0"/>
                </a:moveTo>
                <a:lnTo>
                  <a:pt x="5870802" y="0"/>
                </a:lnTo>
                <a:lnTo>
                  <a:pt x="5870802" y="5863463"/>
                </a:lnTo>
                <a:lnTo>
                  <a:pt x="0" y="586346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209961" y="16903103"/>
            <a:ext cx="5062356" cy="2758984"/>
          </a:xfrm>
          <a:custGeom>
            <a:avLst/>
            <a:gdLst/>
            <a:ahLst/>
            <a:cxnLst/>
            <a:rect l="l" t="t" r="r" b="b"/>
            <a:pathLst>
              <a:path w="5062356" h="2758984">
                <a:moveTo>
                  <a:pt x="0" y="0"/>
                </a:moveTo>
                <a:lnTo>
                  <a:pt x="5062355" y="0"/>
                </a:lnTo>
                <a:lnTo>
                  <a:pt x="5062355" y="2758984"/>
                </a:lnTo>
                <a:lnTo>
                  <a:pt x="0" y="2758984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26" name="TextBox 26"/>
          <p:cNvSpPr txBox="1"/>
          <p:nvPr/>
        </p:nvSpPr>
        <p:spPr>
          <a:xfrm>
            <a:off x="597166" y="14842950"/>
            <a:ext cx="7796636" cy="2143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1.Product: Tesla Powerwall and automated, sustainable, AI-based modular homes.</a:t>
            </a:r>
          </a:p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2.Price: Mass-market, value, and competitive pricing realised through automated building of factories.</a:t>
            </a:r>
          </a:p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3.Place: Direct-to-Consumer online sales system and hub centres (as with Tesla stores).</a:t>
            </a:r>
          </a:p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4.Promotion: Digital storytelling, immersive VR tours, and depending on the zero-cost Tesla publicity model.</a:t>
            </a:r>
          </a:p>
          <a:p>
            <a:pPr algn="just">
              <a:lnSpc>
                <a:spcPts val="2100"/>
              </a:lnSpc>
            </a:pPr>
            <a:endParaRPr lang="en-US" sz="15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88915" y="1655980"/>
            <a:ext cx="13342171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99"/>
              </a:lnSpc>
            </a:pPr>
            <a:r>
              <a:rPr lang="en-US" sz="3299" dirty="0" smtClean="0">
                <a:solidFill>
                  <a:srgbClr val="335AC9"/>
                </a:solidFill>
                <a:latin typeface="Fredoka"/>
                <a:ea typeface="Fredoka"/>
                <a:cs typeface="Fredoka"/>
                <a:sym typeface="Fredoka"/>
              </a:rPr>
              <a:t>Haven-X</a:t>
            </a:r>
            <a:r>
              <a:rPr lang="en-US" sz="3299" dirty="0" smtClean="0">
                <a:solidFill>
                  <a:srgbClr val="335AC9"/>
                </a:solidFill>
                <a:latin typeface="Fredoka"/>
                <a:ea typeface="Fredoka"/>
                <a:cs typeface="Fredoka"/>
                <a:sym typeface="Fredoka"/>
              </a:rPr>
              <a:t>: </a:t>
            </a:r>
            <a:r>
              <a:rPr lang="en-US" sz="3299" dirty="0">
                <a:solidFill>
                  <a:srgbClr val="335AC9"/>
                </a:solidFill>
                <a:latin typeface="Fredoka"/>
                <a:ea typeface="Fredoka"/>
                <a:cs typeface="Fredoka"/>
                <a:sym typeface="Fredoka"/>
              </a:rPr>
              <a:t>REDEFINING SHELTER THROUGH AUTOMATION  AND SUSTAINABILITY-A TESLA BRAND STRATEGY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01416" y="3859617"/>
            <a:ext cx="1093332" cy="914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8"/>
              </a:lnSpc>
            </a:pPr>
            <a:r>
              <a:rPr lang="en-US" sz="707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560000" y="3993018"/>
            <a:ext cx="5138654" cy="34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6"/>
              </a:lnSpc>
            </a:pPr>
            <a:r>
              <a:rPr lang="en-US" sz="2686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NEW BRAND DEVELOPMENT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01416" y="4884762"/>
            <a:ext cx="7929670" cy="1721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5"/>
              </a:lnSpc>
            </a:pPr>
            <a:r>
              <a:rPr lang="en-US" sz="161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Vertical Integration: The taking advantage of factory automation as a way of producing in large volumes at a reasonable cost.</a:t>
            </a:r>
          </a:p>
          <a:p>
            <a:pPr algn="l">
              <a:lnSpc>
                <a:spcPts val="2265"/>
              </a:lnSpc>
            </a:pPr>
            <a:r>
              <a:rPr lang="en-US" sz="161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Affordable Innovation: This provides high-tech quality housing at a lower price rate.</a:t>
            </a:r>
          </a:p>
          <a:p>
            <a:pPr algn="l">
              <a:lnSpc>
                <a:spcPts val="2265"/>
              </a:lnSpc>
            </a:pPr>
            <a:r>
              <a:rPr lang="en-US" sz="161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Sustainable Ecosystem: Tesla Solar and Powerwall integration to be off-grid.</a:t>
            </a:r>
          </a:p>
          <a:p>
            <a:pPr algn="l">
              <a:lnSpc>
                <a:spcPts val="2265"/>
              </a:lnSpc>
            </a:pPr>
            <a:r>
              <a:rPr lang="en-US" sz="1618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Independent Living: Integrating smart homes and advanced AI.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301416" y="6935615"/>
            <a:ext cx="1415835" cy="914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8"/>
              </a:lnSpc>
            </a:pPr>
            <a:r>
              <a:rPr lang="en-US" sz="707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0000" y="7069016"/>
            <a:ext cx="6794078" cy="656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86"/>
              </a:lnSpc>
            </a:pPr>
            <a:r>
              <a:rPr lang="en-US" sz="2586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HOW IS THE NEW BRAND ALIGNING WITH CUSTOMER TRENDS?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01416" y="7951235"/>
            <a:ext cx="7929670" cy="2135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771"/>
              </a:lnSpc>
            </a:pPr>
            <a:r>
              <a:rPr lang="en-US" sz="2000" dirty="0">
                <a:solidFill>
                  <a:srgbClr val="335AC9"/>
                </a:solidFill>
                <a:latin typeface="Fredoka"/>
                <a:ea typeface="Fredoka"/>
                <a:cs typeface="Fredoka"/>
                <a:sym typeface="Fredoka"/>
              </a:rPr>
              <a:t>Haven-X</a:t>
            </a:r>
            <a:r>
              <a:rPr lang="en-US" sz="1979" dirty="0" smtClean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19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perfectly aligns with soaring consumer demand for affordable, sustainable, and technologically integrated housing solutions. This includes prioritizing net-zero energy designs, smart automation, and rapid, </a:t>
            </a:r>
            <a:r>
              <a:rPr lang="en-US" sz="1979" dirty="0" err="1" smtClean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customisable</a:t>
            </a:r>
            <a:r>
              <a:rPr lang="en-US" sz="1979" dirty="0" smtClean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19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modular construction.</a:t>
            </a:r>
          </a:p>
          <a:p>
            <a:pPr algn="just">
              <a:lnSpc>
                <a:spcPts val="2771"/>
              </a:lnSpc>
            </a:pPr>
            <a:endParaRPr lang="en-US" sz="197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511017" y="10189048"/>
            <a:ext cx="1322989" cy="926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078"/>
              </a:lnSpc>
            </a:pPr>
            <a:r>
              <a:rPr lang="en-US" sz="707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319725" y="10472698"/>
            <a:ext cx="4075023" cy="34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686"/>
              </a:lnSpc>
            </a:pPr>
            <a:r>
              <a:rPr lang="en-US" sz="2686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SEGMENTATION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8328" y="14059049"/>
            <a:ext cx="1222333" cy="926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078"/>
              </a:lnSpc>
            </a:pPr>
            <a:r>
              <a:rPr lang="en-US" sz="707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04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288429" y="11067875"/>
            <a:ext cx="7318228" cy="294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Demographic: millennials / gen Z / young professionals and early retirees (above 50) who want to be free with their finances; middle-income, university education.</a:t>
            </a:r>
          </a:p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Geographical: Urban areas, secondary cities and places with high housing rates and liberal Accessory Dwelling Unit (ADU) legislation (North America/EU emphasis).</a:t>
            </a:r>
          </a:p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Psychographic: Minimalists and eco-conscious people, early adopters of technology, and those who value minimising financial debt.</a:t>
            </a:r>
          </a:p>
          <a:p>
            <a:pPr algn="just">
              <a:lnSpc>
                <a:spcPts val="2100"/>
              </a:lnSpc>
            </a:pPr>
            <a:r>
              <a:rPr lang="en-US" sz="1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Behavioural: Brands have a high level of smart-home technology and renewable energy solutions usage; the brand loyalty to innovative and ethically orientated businesses is high.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-1439171" y="14322318"/>
            <a:ext cx="8360619" cy="282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148"/>
              </a:lnSpc>
            </a:pPr>
            <a:r>
              <a:rPr lang="en-US" sz="214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MARKETING MIX (4PS)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81684" y="16837766"/>
            <a:ext cx="1093332" cy="914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78"/>
              </a:lnSpc>
            </a:pPr>
            <a:r>
              <a:rPr lang="en-US" sz="7078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05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729495" y="17043225"/>
            <a:ext cx="5138654" cy="34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6"/>
              </a:lnSpc>
            </a:pPr>
            <a:r>
              <a:rPr lang="en-US" sz="2686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CONCLUSION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652428" y="17694955"/>
            <a:ext cx="8884686" cy="1795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771"/>
              </a:lnSpc>
            </a:pPr>
            <a:r>
              <a:rPr lang="en-US" sz="1979" dirty="0" smtClean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Haven-X </a:t>
            </a:r>
            <a:r>
              <a:rPr lang="en-US" sz="19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brand extension helps Tesla enter the untapped sustainable modular house market. </a:t>
            </a:r>
            <a:r>
              <a:rPr lang="en-US" sz="1979" dirty="0" smtClean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Haven-X </a:t>
            </a:r>
            <a:r>
              <a:rPr lang="en-US" sz="19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will enter the home market with a cheap, technologically advanced, and environmentally friendly product that meets customer demands for cheapness and greenery leveraging Tesla's automation experience and energy ecology.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07636" y="20179269"/>
            <a:ext cx="838414" cy="720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27"/>
              </a:lnSpc>
            </a:pPr>
            <a:r>
              <a:rPr lang="en-US" sz="5427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06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07636" y="19726656"/>
            <a:ext cx="5138654" cy="34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6"/>
              </a:lnSpc>
            </a:pPr>
            <a:r>
              <a:rPr lang="en-US" sz="2686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REFERENCE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741139" y="19776387"/>
            <a:ext cx="10301158" cy="1002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•Musk, E. (2025) Master Plan Part 3 - Tesla. Available at: https://www.tesla.com/ns_videos/Tesla-Master-Plan-Part-3.pdf (Accessed: 29 November 2025).</a:t>
            </a:r>
          </a:p>
          <a:p>
            <a:pPr algn="just">
              <a:lnSpc>
                <a:spcPts val="1960"/>
              </a:lnSpc>
            </a:pPr>
            <a:r>
              <a:rPr lang="en-US" sz="14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•Mordor Intelligence. (2025) Tiny Homes Market Size, Growth Analysis &amp; Competitive Landscape, 2030. Available at: https://www.mordorintelligence.com/industry-reports/tiny-homes-market (Accessed: 29 November 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411</Words>
  <Application>Microsoft Office PowerPoint</Application>
  <PresentationFormat>Custom</PresentationFormat>
  <Paragraphs>51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Fredoka</vt:lpstr>
      <vt:lpstr>Arial</vt:lpstr>
      <vt:lpstr>Calibri</vt:lpstr>
      <vt:lpstr>Poppins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and Blue Illustration Business Tips Poster</dc:title>
  <cp:lastModifiedBy>Khan Gadget</cp:lastModifiedBy>
  <cp:revision>5</cp:revision>
  <dcterms:created xsi:type="dcterms:W3CDTF">2006-08-16T00:00:00Z</dcterms:created>
  <dcterms:modified xsi:type="dcterms:W3CDTF">2025-11-29T20:33:52Z</dcterms:modified>
  <dc:identifier>DAG6G_MwVBg</dc:identifier>
</cp:coreProperties>
</file>