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9" r:id="rId4"/>
    <p:sldId id="271" r:id="rId5"/>
    <p:sldId id="272" r:id="rId6"/>
    <p:sldId id="260" r:id="rId7"/>
    <p:sldId id="269" r:id="rId8"/>
    <p:sldId id="268" r:id="rId9"/>
    <p:sldId id="270" r:id="rId10"/>
    <p:sldId id="262" r:id="rId11"/>
    <p:sldId id="264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40"/>
    <p:restoredTop sz="95878"/>
  </p:normalViewPr>
  <p:slideViewPr>
    <p:cSldViewPr snapToGrid="0" snapToObjects="1">
      <p:cViewPr varScale="1">
        <p:scale>
          <a:sx n="82" d="100"/>
          <a:sy n="82" d="100"/>
        </p:scale>
        <p:origin x="70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AC13D7-7001-4DB0-A050-15C25D0F7D8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D2E700-1D52-48BE-9226-8C28B2D48AF7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AF601623-B37D-4065-AFE3-09172690215E}" type="parTrans" cxnId="{2FD8E2B7-DA59-4641-9A36-9D897B5826C0}">
      <dgm:prSet/>
      <dgm:spPr/>
      <dgm:t>
        <a:bodyPr/>
        <a:lstStyle/>
        <a:p>
          <a:endParaRPr lang="en-US"/>
        </a:p>
      </dgm:t>
    </dgm:pt>
    <dgm:pt modelId="{687AADBC-949D-455F-B037-C31DA323253A}" type="sibTrans" cxnId="{2FD8E2B7-DA59-4641-9A36-9D897B5826C0}">
      <dgm:prSet/>
      <dgm:spPr/>
      <dgm:t>
        <a:bodyPr/>
        <a:lstStyle/>
        <a:p>
          <a:endParaRPr lang="en-US"/>
        </a:p>
      </dgm:t>
    </dgm:pt>
    <dgm:pt modelId="{A6E721C5-EFB6-45B9-B2DB-DD932F713641}">
      <dgm:prSet/>
      <dgm:spPr/>
      <dgm:t>
        <a:bodyPr/>
        <a:lstStyle/>
        <a:p>
          <a:r>
            <a:rPr lang="en-US"/>
            <a:t>Cultural Analysis of China</a:t>
          </a:r>
        </a:p>
      </dgm:t>
    </dgm:pt>
    <dgm:pt modelId="{CABDEA7C-2704-4E81-BF68-70472C94046B}" type="parTrans" cxnId="{BD27C326-8CD0-4EEC-AEA8-AE04540A3382}">
      <dgm:prSet/>
      <dgm:spPr/>
      <dgm:t>
        <a:bodyPr/>
        <a:lstStyle/>
        <a:p>
          <a:endParaRPr lang="en-US"/>
        </a:p>
      </dgm:t>
    </dgm:pt>
    <dgm:pt modelId="{B35E3B73-10D3-42AF-8FF7-C9AE11CD1798}" type="sibTrans" cxnId="{BD27C326-8CD0-4EEC-AEA8-AE04540A3382}">
      <dgm:prSet/>
      <dgm:spPr/>
      <dgm:t>
        <a:bodyPr/>
        <a:lstStyle/>
        <a:p>
          <a:endParaRPr lang="en-US"/>
        </a:p>
      </dgm:t>
    </dgm:pt>
    <dgm:pt modelId="{0DCCD3C4-64C1-46BA-A9B3-7687D994A7CA}">
      <dgm:prSet/>
      <dgm:spPr/>
      <dgm:t>
        <a:bodyPr/>
        <a:lstStyle/>
        <a:p>
          <a:r>
            <a:rPr lang="en-US"/>
            <a:t>Cultural Analysis of Russia</a:t>
          </a:r>
        </a:p>
      </dgm:t>
    </dgm:pt>
    <dgm:pt modelId="{E8A8084B-23CC-4994-A2DF-14F7BFDC3B6A}" type="parTrans" cxnId="{427AC4BE-71BE-4A56-BBA9-08704922C723}">
      <dgm:prSet/>
      <dgm:spPr/>
      <dgm:t>
        <a:bodyPr/>
        <a:lstStyle/>
        <a:p>
          <a:endParaRPr lang="en-US"/>
        </a:p>
      </dgm:t>
    </dgm:pt>
    <dgm:pt modelId="{4A3A08D8-F977-4186-B509-422BE1D1B95B}" type="sibTrans" cxnId="{427AC4BE-71BE-4A56-BBA9-08704922C723}">
      <dgm:prSet/>
      <dgm:spPr/>
      <dgm:t>
        <a:bodyPr/>
        <a:lstStyle/>
        <a:p>
          <a:endParaRPr lang="en-US"/>
        </a:p>
      </dgm:t>
    </dgm:pt>
    <dgm:pt modelId="{CDAFA7D2-5709-44F2-8416-00A0174EE805}">
      <dgm:prSet/>
      <dgm:spPr/>
      <dgm:t>
        <a:bodyPr/>
        <a:lstStyle/>
        <a:p>
          <a:r>
            <a:rPr lang="en-US"/>
            <a:t>Institutional analysis of China</a:t>
          </a:r>
        </a:p>
      </dgm:t>
    </dgm:pt>
    <dgm:pt modelId="{143E7C53-8EC4-4931-8CC1-BA3E3E796B9C}" type="parTrans" cxnId="{909F2565-79A8-46A9-A2B8-6A786AFED3BA}">
      <dgm:prSet/>
      <dgm:spPr/>
      <dgm:t>
        <a:bodyPr/>
        <a:lstStyle/>
        <a:p>
          <a:endParaRPr lang="en-US"/>
        </a:p>
      </dgm:t>
    </dgm:pt>
    <dgm:pt modelId="{2B721615-D01D-4EC6-A2DB-2D753A235DA3}" type="sibTrans" cxnId="{909F2565-79A8-46A9-A2B8-6A786AFED3BA}">
      <dgm:prSet/>
      <dgm:spPr/>
      <dgm:t>
        <a:bodyPr/>
        <a:lstStyle/>
        <a:p>
          <a:endParaRPr lang="en-US"/>
        </a:p>
      </dgm:t>
    </dgm:pt>
    <dgm:pt modelId="{07FCE180-1AC8-4689-85E0-D77DCF417DAC}">
      <dgm:prSet/>
      <dgm:spPr/>
      <dgm:t>
        <a:bodyPr/>
        <a:lstStyle/>
        <a:p>
          <a:r>
            <a:rPr lang="en-US"/>
            <a:t>Institutional analysis of Russia</a:t>
          </a:r>
        </a:p>
      </dgm:t>
    </dgm:pt>
    <dgm:pt modelId="{29C0A9F0-6239-494B-9473-E5E9A4A2D016}" type="parTrans" cxnId="{3265AF79-CEDA-485A-986A-66731F51020F}">
      <dgm:prSet/>
      <dgm:spPr/>
      <dgm:t>
        <a:bodyPr/>
        <a:lstStyle/>
        <a:p>
          <a:endParaRPr lang="en-US"/>
        </a:p>
      </dgm:t>
    </dgm:pt>
    <dgm:pt modelId="{99750459-4FFD-4649-A722-2651F38E299A}" type="sibTrans" cxnId="{3265AF79-CEDA-485A-986A-66731F51020F}">
      <dgm:prSet/>
      <dgm:spPr/>
      <dgm:t>
        <a:bodyPr/>
        <a:lstStyle/>
        <a:p>
          <a:endParaRPr lang="en-US"/>
        </a:p>
      </dgm:t>
    </dgm:pt>
    <dgm:pt modelId="{2390D958-EE3A-469A-A970-999C2B215079}">
      <dgm:prSet/>
      <dgm:spPr/>
      <dgm:t>
        <a:bodyPr/>
        <a:lstStyle/>
        <a:p>
          <a:r>
            <a:rPr lang="en-US"/>
            <a:t>Merger of Acquisition Rationale for Strategy </a:t>
          </a:r>
        </a:p>
      </dgm:t>
    </dgm:pt>
    <dgm:pt modelId="{20A1DD86-DD38-4FD5-A238-DD792ED0EDCB}" type="parTrans" cxnId="{5AE90B85-F1B8-45AD-A3D2-BE7CAE5CDFF6}">
      <dgm:prSet/>
      <dgm:spPr/>
      <dgm:t>
        <a:bodyPr/>
        <a:lstStyle/>
        <a:p>
          <a:endParaRPr lang="en-US"/>
        </a:p>
      </dgm:t>
    </dgm:pt>
    <dgm:pt modelId="{9F23749F-F88A-4C67-9337-7F4FFF28CC95}" type="sibTrans" cxnId="{5AE90B85-F1B8-45AD-A3D2-BE7CAE5CDFF6}">
      <dgm:prSet/>
      <dgm:spPr/>
      <dgm:t>
        <a:bodyPr/>
        <a:lstStyle/>
        <a:p>
          <a:endParaRPr lang="en-US"/>
        </a:p>
      </dgm:t>
    </dgm:pt>
    <dgm:pt modelId="{A928A21F-3CD7-4552-8975-AF7B50A05124}">
      <dgm:prSet/>
      <dgm:spPr/>
      <dgm:t>
        <a:bodyPr/>
        <a:lstStyle/>
        <a:p>
          <a:r>
            <a:rPr lang="en-US"/>
            <a:t>Role of IHRM in implementing effective M&amp;A</a:t>
          </a:r>
        </a:p>
      </dgm:t>
    </dgm:pt>
    <dgm:pt modelId="{95174ABE-034E-48CC-B653-CF7A1D988E79}" type="parTrans" cxnId="{67B0F845-0326-4930-B0B5-AEB12D72211C}">
      <dgm:prSet/>
      <dgm:spPr/>
      <dgm:t>
        <a:bodyPr/>
        <a:lstStyle/>
        <a:p>
          <a:endParaRPr lang="en-US"/>
        </a:p>
      </dgm:t>
    </dgm:pt>
    <dgm:pt modelId="{4B310801-F762-44A5-B65C-C67555BAF890}" type="sibTrans" cxnId="{67B0F845-0326-4930-B0B5-AEB12D72211C}">
      <dgm:prSet/>
      <dgm:spPr/>
      <dgm:t>
        <a:bodyPr/>
        <a:lstStyle/>
        <a:p>
          <a:endParaRPr lang="en-US"/>
        </a:p>
      </dgm:t>
    </dgm:pt>
    <dgm:pt modelId="{E397980B-D9A1-4A99-9F97-1F87E6582B10}">
      <dgm:prSet/>
      <dgm:spPr/>
      <dgm:t>
        <a:bodyPr/>
        <a:lstStyle/>
        <a:p>
          <a:r>
            <a:rPr lang="en-US"/>
            <a:t>Conclusion</a:t>
          </a:r>
        </a:p>
      </dgm:t>
    </dgm:pt>
    <dgm:pt modelId="{61D20AA1-1301-4F68-BD45-0D7EA3293DA6}" type="parTrans" cxnId="{FEF806EA-25A0-4CE6-8D87-260D9D8241DB}">
      <dgm:prSet/>
      <dgm:spPr/>
      <dgm:t>
        <a:bodyPr/>
        <a:lstStyle/>
        <a:p>
          <a:endParaRPr lang="en-US"/>
        </a:p>
      </dgm:t>
    </dgm:pt>
    <dgm:pt modelId="{DF74F82F-9DCB-46C8-A0C0-52ED2AE9B37B}" type="sibTrans" cxnId="{FEF806EA-25A0-4CE6-8D87-260D9D8241DB}">
      <dgm:prSet/>
      <dgm:spPr/>
      <dgm:t>
        <a:bodyPr/>
        <a:lstStyle/>
        <a:p>
          <a:endParaRPr lang="en-US"/>
        </a:p>
      </dgm:t>
    </dgm:pt>
    <dgm:pt modelId="{AFCBAE2F-F249-45CF-9FBE-04BDD3706DEE}">
      <dgm:prSet/>
      <dgm:spPr/>
      <dgm:t>
        <a:bodyPr/>
        <a:lstStyle/>
        <a:p>
          <a:r>
            <a:rPr lang="en-US"/>
            <a:t>List of References </a:t>
          </a:r>
        </a:p>
      </dgm:t>
    </dgm:pt>
    <dgm:pt modelId="{F97A2062-7339-4288-AC4F-BABC16FE6F72}" type="parTrans" cxnId="{5F6A950B-8DFF-46D2-B46C-B9DBEA2D4140}">
      <dgm:prSet/>
      <dgm:spPr/>
      <dgm:t>
        <a:bodyPr/>
        <a:lstStyle/>
        <a:p>
          <a:endParaRPr lang="en-US"/>
        </a:p>
      </dgm:t>
    </dgm:pt>
    <dgm:pt modelId="{BEC57D7F-78C0-4537-A9A5-159E5FA30FBA}" type="sibTrans" cxnId="{5F6A950B-8DFF-46D2-B46C-B9DBEA2D4140}">
      <dgm:prSet/>
      <dgm:spPr/>
      <dgm:t>
        <a:bodyPr/>
        <a:lstStyle/>
        <a:p>
          <a:endParaRPr lang="en-US"/>
        </a:p>
      </dgm:t>
    </dgm:pt>
    <dgm:pt modelId="{B40E54FC-EA74-6B49-A19A-DEA52B421C5C}" type="pres">
      <dgm:prSet presAssocID="{C7AC13D7-7001-4DB0-A050-15C25D0F7D88}" presName="diagram" presStyleCnt="0">
        <dgm:presLayoutVars>
          <dgm:dir/>
          <dgm:resizeHandles val="exact"/>
        </dgm:presLayoutVars>
      </dgm:prSet>
      <dgm:spPr/>
    </dgm:pt>
    <dgm:pt modelId="{D97823B9-0704-F540-957E-26DD6D129FBD}" type="pres">
      <dgm:prSet presAssocID="{A1D2E700-1D52-48BE-9226-8C28B2D48AF7}" presName="node" presStyleLbl="node1" presStyleIdx="0" presStyleCnt="9">
        <dgm:presLayoutVars>
          <dgm:bulletEnabled val="1"/>
        </dgm:presLayoutVars>
      </dgm:prSet>
      <dgm:spPr/>
    </dgm:pt>
    <dgm:pt modelId="{23D7F3E3-13F2-6047-8F63-2378E624E1DC}" type="pres">
      <dgm:prSet presAssocID="{687AADBC-949D-455F-B037-C31DA323253A}" presName="sibTrans" presStyleCnt="0"/>
      <dgm:spPr/>
    </dgm:pt>
    <dgm:pt modelId="{7C6CE37E-620E-E14A-ACAE-3A48F7C6506D}" type="pres">
      <dgm:prSet presAssocID="{A6E721C5-EFB6-45B9-B2DB-DD932F713641}" presName="node" presStyleLbl="node1" presStyleIdx="1" presStyleCnt="9">
        <dgm:presLayoutVars>
          <dgm:bulletEnabled val="1"/>
        </dgm:presLayoutVars>
      </dgm:prSet>
      <dgm:spPr/>
    </dgm:pt>
    <dgm:pt modelId="{057F9D3F-FD9C-4D4A-89D4-B11E85C19F06}" type="pres">
      <dgm:prSet presAssocID="{B35E3B73-10D3-42AF-8FF7-C9AE11CD1798}" presName="sibTrans" presStyleCnt="0"/>
      <dgm:spPr/>
    </dgm:pt>
    <dgm:pt modelId="{D09044CF-F331-3945-8C9F-DFAC9B31F9A5}" type="pres">
      <dgm:prSet presAssocID="{0DCCD3C4-64C1-46BA-A9B3-7687D994A7CA}" presName="node" presStyleLbl="node1" presStyleIdx="2" presStyleCnt="9">
        <dgm:presLayoutVars>
          <dgm:bulletEnabled val="1"/>
        </dgm:presLayoutVars>
      </dgm:prSet>
      <dgm:spPr/>
    </dgm:pt>
    <dgm:pt modelId="{8ABF1AC6-1835-554B-93D7-6EDEF668CE58}" type="pres">
      <dgm:prSet presAssocID="{4A3A08D8-F977-4186-B509-422BE1D1B95B}" presName="sibTrans" presStyleCnt="0"/>
      <dgm:spPr/>
    </dgm:pt>
    <dgm:pt modelId="{40396678-3BA7-DE45-B407-022FFAE59CBF}" type="pres">
      <dgm:prSet presAssocID="{CDAFA7D2-5709-44F2-8416-00A0174EE805}" presName="node" presStyleLbl="node1" presStyleIdx="3" presStyleCnt="9">
        <dgm:presLayoutVars>
          <dgm:bulletEnabled val="1"/>
        </dgm:presLayoutVars>
      </dgm:prSet>
      <dgm:spPr/>
    </dgm:pt>
    <dgm:pt modelId="{0373AD7D-2626-8A4F-BBD8-F65AA57674D1}" type="pres">
      <dgm:prSet presAssocID="{2B721615-D01D-4EC6-A2DB-2D753A235DA3}" presName="sibTrans" presStyleCnt="0"/>
      <dgm:spPr/>
    </dgm:pt>
    <dgm:pt modelId="{3F904B9E-901B-724F-A6E8-84630E5B9FA2}" type="pres">
      <dgm:prSet presAssocID="{07FCE180-1AC8-4689-85E0-D77DCF417DAC}" presName="node" presStyleLbl="node1" presStyleIdx="4" presStyleCnt="9">
        <dgm:presLayoutVars>
          <dgm:bulletEnabled val="1"/>
        </dgm:presLayoutVars>
      </dgm:prSet>
      <dgm:spPr/>
    </dgm:pt>
    <dgm:pt modelId="{B86C0001-F975-6645-9EEB-EE022166C2D4}" type="pres">
      <dgm:prSet presAssocID="{99750459-4FFD-4649-A722-2651F38E299A}" presName="sibTrans" presStyleCnt="0"/>
      <dgm:spPr/>
    </dgm:pt>
    <dgm:pt modelId="{B6EB8D04-688F-E04A-939C-BD895780037C}" type="pres">
      <dgm:prSet presAssocID="{2390D958-EE3A-469A-A970-999C2B215079}" presName="node" presStyleLbl="node1" presStyleIdx="5" presStyleCnt="9">
        <dgm:presLayoutVars>
          <dgm:bulletEnabled val="1"/>
        </dgm:presLayoutVars>
      </dgm:prSet>
      <dgm:spPr/>
    </dgm:pt>
    <dgm:pt modelId="{9EB3006F-6FFF-694E-905D-8E49613FC5C9}" type="pres">
      <dgm:prSet presAssocID="{9F23749F-F88A-4C67-9337-7F4FFF28CC95}" presName="sibTrans" presStyleCnt="0"/>
      <dgm:spPr/>
    </dgm:pt>
    <dgm:pt modelId="{4E36DDF1-3909-D043-AC3E-B59CC0B30D66}" type="pres">
      <dgm:prSet presAssocID="{A928A21F-3CD7-4552-8975-AF7B50A05124}" presName="node" presStyleLbl="node1" presStyleIdx="6" presStyleCnt="9">
        <dgm:presLayoutVars>
          <dgm:bulletEnabled val="1"/>
        </dgm:presLayoutVars>
      </dgm:prSet>
      <dgm:spPr/>
    </dgm:pt>
    <dgm:pt modelId="{923A0C77-5B45-094C-862A-20EFE8559470}" type="pres">
      <dgm:prSet presAssocID="{4B310801-F762-44A5-B65C-C67555BAF890}" presName="sibTrans" presStyleCnt="0"/>
      <dgm:spPr/>
    </dgm:pt>
    <dgm:pt modelId="{58E3E8E1-BDA7-9C4E-998A-D5F2889FB14F}" type="pres">
      <dgm:prSet presAssocID="{E397980B-D9A1-4A99-9F97-1F87E6582B10}" presName="node" presStyleLbl="node1" presStyleIdx="7" presStyleCnt="9">
        <dgm:presLayoutVars>
          <dgm:bulletEnabled val="1"/>
        </dgm:presLayoutVars>
      </dgm:prSet>
      <dgm:spPr/>
    </dgm:pt>
    <dgm:pt modelId="{E59582F2-FC31-F543-A1FE-41ABE74E9F18}" type="pres">
      <dgm:prSet presAssocID="{DF74F82F-9DCB-46C8-A0C0-52ED2AE9B37B}" presName="sibTrans" presStyleCnt="0"/>
      <dgm:spPr/>
    </dgm:pt>
    <dgm:pt modelId="{25F6EE23-0D75-DE4D-9E42-6A8348B0B4A8}" type="pres">
      <dgm:prSet presAssocID="{AFCBAE2F-F249-45CF-9FBE-04BDD3706DEE}" presName="node" presStyleLbl="node1" presStyleIdx="8" presStyleCnt="9">
        <dgm:presLayoutVars>
          <dgm:bulletEnabled val="1"/>
        </dgm:presLayoutVars>
      </dgm:prSet>
      <dgm:spPr/>
    </dgm:pt>
  </dgm:ptLst>
  <dgm:cxnLst>
    <dgm:cxn modelId="{46FDE007-39B2-584F-BB83-9F0EEB3A0734}" type="presOf" srcId="{C7AC13D7-7001-4DB0-A050-15C25D0F7D88}" destId="{B40E54FC-EA74-6B49-A19A-DEA52B421C5C}" srcOrd="0" destOrd="0" presId="urn:microsoft.com/office/officeart/2005/8/layout/default"/>
    <dgm:cxn modelId="{5F6A950B-8DFF-46D2-B46C-B9DBEA2D4140}" srcId="{C7AC13D7-7001-4DB0-A050-15C25D0F7D88}" destId="{AFCBAE2F-F249-45CF-9FBE-04BDD3706DEE}" srcOrd="8" destOrd="0" parTransId="{F97A2062-7339-4288-AC4F-BABC16FE6F72}" sibTransId="{BEC57D7F-78C0-4537-A9A5-159E5FA30FBA}"/>
    <dgm:cxn modelId="{6BEE6212-B7CE-464A-B56A-3D2DF0EF35BF}" type="presOf" srcId="{0DCCD3C4-64C1-46BA-A9B3-7687D994A7CA}" destId="{D09044CF-F331-3945-8C9F-DFAC9B31F9A5}" srcOrd="0" destOrd="0" presId="urn:microsoft.com/office/officeart/2005/8/layout/default"/>
    <dgm:cxn modelId="{97FC4913-8961-994F-9A2D-9DE0A289D703}" type="presOf" srcId="{A6E721C5-EFB6-45B9-B2DB-DD932F713641}" destId="{7C6CE37E-620E-E14A-ACAE-3A48F7C6506D}" srcOrd="0" destOrd="0" presId="urn:microsoft.com/office/officeart/2005/8/layout/default"/>
    <dgm:cxn modelId="{BD27C326-8CD0-4EEC-AEA8-AE04540A3382}" srcId="{C7AC13D7-7001-4DB0-A050-15C25D0F7D88}" destId="{A6E721C5-EFB6-45B9-B2DB-DD932F713641}" srcOrd="1" destOrd="0" parTransId="{CABDEA7C-2704-4E81-BF68-70472C94046B}" sibTransId="{B35E3B73-10D3-42AF-8FF7-C9AE11CD1798}"/>
    <dgm:cxn modelId="{5B1B342D-87DF-AE45-AE66-7D00C1CABF32}" type="presOf" srcId="{07FCE180-1AC8-4689-85E0-D77DCF417DAC}" destId="{3F904B9E-901B-724F-A6E8-84630E5B9FA2}" srcOrd="0" destOrd="0" presId="urn:microsoft.com/office/officeart/2005/8/layout/default"/>
    <dgm:cxn modelId="{909F2565-79A8-46A9-A2B8-6A786AFED3BA}" srcId="{C7AC13D7-7001-4DB0-A050-15C25D0F7D88}" destId="{CDAFA7D2-5709-44F2-8416-00A0174EE805}" srcOrd="3" destOrd="0" parTransId="{143E7C53-8EC4-4931-8CC1-BA3E3E796B9C}" sibTransId="{2B721615-D01D-4EC6-A2DB-2D753A235DA3}"/>
    <dgm:cxn modelId="{67B0F845-0326-4930-B0B5-AEB12D72211C}" srcId="{C7AC13D7-7001-4DB0-A050-15C25D0F7D88}" destId="{A928A21F-3CD7-4552-8975-AF7B50A05124}" srcOrd="6" destOrd="0" parTransId="{95174ABE-034E-48CC-B653-CF7A1D988E79}" sibTransId="{4B310801-F762-44A5-B65C-C67555BAF890}"/>
    <dgm:cxn modelId="{2E009955-4731-A846-AE16-385A5F784D49}" type="presOf" srcId="{AFCBAE2F-F249-45CF-9FBE-04BDD3706DEE}" destId="{25F6EE23-0D75-DE4D-9E42-6A8348B0B4A8}" srcOrd="0" destOrd="0" presId="urn:microsoft.com/office/officeart/2005/8/layout/default"/>
    <dgm:cxn modelId="{3265AF79-CEDA-485A-986A-66731F51020F}" srcId="{C7AC13D7-7001-4DB0-A050-15C25D0F7D88}" destId="{07FCE180-1AC8-4689-85E0-D77DCF417DAC}" srcOrd="4" destOrd="0" parTransId="{29C0A9F0-6239-494B-9473-E5E9A4A2D016}" sibTransId="{99750459-4FFD-4649-A722-2651F38E299A}"/>
    <dgm:cxn modelId="{5AE90B85-F1B8-45AD-A3D2-BE7CAE5CDFF6}" srcId="{C7AC13D7-7001-4DB0-A050-15C25D0F7D88}" destId="{2390D958-EE3A-469A-A970-999C2B215079}" srcOrd="5" destOrd="0" parTransId="{20A1DD86-DD38-4FD5-A238-DD792ED0EDCB}" sibTransId="{9F23749F-F88A-4C67-9337-7F4FFF28CC95}"/>
    <dgm:cxn modelId="{F0A6948F-D059-4849-8E68-5A2E0EC7FA13}" type="presOf" srcId="{E397980B-D9A1-4A99-9F97-1F87E6582B10}" destId="{58E3E8E1-BDA7-9C4E-998A-D5F2889FB14F}" srcOrd="0" destOrd="0" presId="urn:microsoft.com/office/officeart/2005/8/layout/default"/>
    <dgm:cxn modelId="{08377D9D-DE21-D64A-BA4B-A047100409BE}" type="presOf" srcId="{2390D958-EE3A-469A-A970-999C2B215079}" destId="{B6EB8D04-688F-E04A-939C-BD895780037C}" srcOrd="0" destOrd="0" presId="urn:microsoft.com/office/officeart/2005/8/layout/default"/>
    <dgm:cxn modelId="{CCAFDEA2-82DE-1B46-9219-E502DB9E284B}" type="presOf" srcId="{A928A21F-3CD7-4552-8975-AF7B50A05124}" destId="{4E36DDF1-3909-D043-AC3E-B59CC0B30D66}" srcOrd="0" destOrd="0" presId="urn:microsoft.com/office/officeart/2005/8/layout/default"/>
    <dgm:cxn modelId="{2FD8E2B7-DA59-4641-9A36-9D897B5826C0}" srcId="{C7AC13D7-7001-4DB0-A050-15C25D0F7D88}" destId="{A1D2E700-1D52-48BE-9226-8C28B2D48AF7}" srcOrd="0" destOrd="0" parTransId="{AF601623-B37D-4065-AFE3-09172690215E}" sibTransId="{687AADBC-949D-455F-B037-C31DA323253A}"/>
    <dgm:cxn modelId="{2CBBC9BA-43DF-604D-A18A-AD8197CDDAAE}" type="presOf" srcId="{CDAFA7D2-5709-44F2-8416-00A0174EE805}" destId="{40396678-3BA7-DE45-B407-022FFAE59CBF}" srcOrd="0" destOrd="0" presId="urn:microsoft.com/office/officeart/2005/8/layout/default"/>
    <dgm:cxn modelId="{427AC4BE-71BE-4A56-BBA9-08704922C723}" srcId="{C7AC13D7-7001-4DB0-A050-15C25D0F7D88}" destId="{0DCCD3C4-64C1-46BA-A9B3-7687D994A7CA}" srcOrd="2" destOrd="0" parTransId="{E8A8084B-23CC-4994-A2DF-14F7BFDC3B6A}" sibTransId="{4A3A08D8-F977-4186-B509-422BE1D1B95B}"/>
    <dgm:cxn modelId="{FEF806EA-25A0-4CE6-8D87-260D9D8241DB}" srcId="{C7AC13D7-7001-4DB0-A050-15C25D0F7D88}" destId="{E397980B-D9A1-4A99-9F97-1F87E6582B10}" srcOrd="7" destOrd="0" parTransId="{61D20AA1-1301-4F68-BD45-0D7EA3293DA6}" sibTransId="{DF74F82F-9DCB-46C8-A0C0-52ED2AE9B37B}"/>
    <dgm:cxn modelId="{F3A2F8F2-BF86-4F4B-A7B6-5892D63CCDA7}" type="presOf" srcId="{A1D2E700-1D52-48BE-9226-8C28B2D48AF7}" destId="{D97823B9-0704-F540-957E-26DD6D129FBD}" srcOrd="0" destOrd="0" presId="urn:microsoft.com/office/officeart/2005/8/layout/default"/>
    <dgm:cxn modelId="{18CE59FB-B647-1A4A-B57A-A8889809A651}" type="presParOf" srcId="{B40E54FC-EA74-6B49-A19A-DEA52B421C5C}" destId="{D97823B9-0704-F540-957E-26DD6D129FBD}" srcOrd="0" destOrd="0" presId="urn:microsoft.com/office/officeart/2005/8/layout/default"/>
    <dgm:cxn modelId="{74A4BB4D-DDB7-104E-A125-819CD61C3F21}" type="presParOf" srcId="{B40E54FC-EA74-6B49-A19A-DEA52B421C5C}" destId="{23D7F3E3-13F2-6047-8F63-2378E624E1DC}" srcOrd="1" destOrd="0" presId="urn:microsoft.com/office/officeart/2005/8/layout/default"/>
    <dgm:cxn modelId="{CC2636B0-DF0A-9548-B547-2A9F44B18FF0}" type="presParOf" srcId="{B40E54FC-EA74-6B49-A19A-DEA52B421C5C}" destId="{7C6CE37E-620E-E14A-ACAE-3A48F7C6506D}" srcOrd="2" destOrd="0" presId="urn:microsoft.com/office/officeart/2005/8/layout/default"/>
    <dgm:cxn modelId="{92A6A218-7563-E142-B31F-E8A956314D7E}" type="presParOf" srcId="{B40E54FC-EA74-6B49-A19A-DEA52B421C5C}" destId="{057F9D3F-FD9C-4D4A-89D4-B11E85C19F06}" srcOrd="3" destOrd="0" presId="urn:microsoft.com/office/officeart/2005/8/layout/default"/>
    <dgm:cxn modelId="{5057DE58-0E73-C741-A482-8D84D644E44C}" type="presParOf" srcId="{B40E54FC-EA74-6B49-A19A-DEA52B421C5C}" destId="{D09044CF-F331-3945-8C9F-DFAC9B31F9A5}" srcOrd="4" destOrd="0" presId="urn:microsoft.com/office/officeart/2005/8/layout/default"/>
    <dgm:cxn modelId="{3F28DCD2-BB89-4D41-98AD-458549CD5970}" type="presParOf" srcId="{B40E54FC-EA74-6B49-A19A-DEA52B421C5C}" destId="{8ABF1AC6-1835-554B-93D7-6EDEF668CE58}" srcOrd="5" destOrd="0" presId="urn:microsoft.com/office/officeart/2005/8/layout/default"/>
    <dgm:cxn modelId="{8D242F5A-0715-364B-A2BD-DE695E6BFE94}" type="presParOf" srcId="{B40E54FC-EA74-6B49-A19A-DEA52B421C5C}" destId="{40396678-3BA7-DE45-B407-022FFAE59CBF}" srcOrd="6" destOrd="0" presId="urn:microsoft.com/office/officeart/2005/8/layout/default"/>
    <dgm:cxn modelId="{012EECCC-F242-034B-9DC2-8C53CBC225AB}" type="presParOf" srcId="{B40E54FC-EA74-6B49-A19A-DEA52B421C5C}" destId="{0373AD7D-2626-8A4F-BBD8-F65AA57674D1}" srcOrd="7" destOrd="0" presId="urn:microsoft.com/office/officeart/2005/8/layout/default"/>
    <dgm:cxn modelId="{FF86B994-1BD8-2743-A098-AEB3CD0C5C37}" type="presParOf" srcId="{B40E54FC-EA74-6B49-A19A-DEA52B421C5C}" destId="{3F904B9E-901B-724F-A6E8-84630E5B9FA2}" srcOrd="8" destOrd="0" presId="urn:microsoft.com/office/officeart/2005/8/layout/default"/>
    <dgm:cxn modelId="{5543E390-5E11-7A40-9986-32DD4545C678}" type="presParOf" srcId="{B40E54FC-EA74-6B49-A19A-DEA52B421C5C}" destId="{B86C0001-F975-6645-9EEB-EE022166C2D4}" srcOrd="9" destOrd="0" presId="urn:microsoft.com/office/officeart/2005/8/layout/default"/>
    <dgm:cxn modelId="{78B434EF-B2F9-EB4F-AD0B-2361AA46FFA3}" type="presParOf" srcId="{B40E54FC-EA74-6B49-A19A-DEA52B421C5C}" destId="{B6EB8D04-688F-E04A-939C-BD895780037C}" srcOrd="10" destOrd="0" presId="urn:microsoft.com/office/officeart/2005/8/layout/default"/>
    <dgm:cxn modelId="{6F84DFFF-0345-B641-85EC-90064D5CAFAD}" type="presParOf" srcId="{B40E54FC-EA74-6B49-A19A-DEA52B421C5C}" destId="{9EB3006F-6FFF-694E-905D-8E49613FC5C9}" srcOrd="11" destOrd="0" presId="urn:microsoft.com/office/officeart/2005/8/layout/default"/>
    <dgm:cxn modelId="{A8644290-5C3C-024C-BF80-B41F248B1000}" type="presParOf" srcId="{B40E54FC-EA74-6B49-A19A-DEA52B421C5C}" destId="{4E36DDF1-3909-D043-AC3E-B59CC0B30D66}" srcOrd="12" destOrd="0" presId="urn:microsoft.com/office/officeart/2005/8/layout/default"/>
    <dgm:cxn modelId="{97213E5A-8E54-A84D-80B0-0E758A2737D4}" type="presParOf" srcId="{B40E54FC-EA74-6B49-A19A-DEA52B421C5C}" destId="{923A0C77-5B45-094C-862A-20EFE8559470}" srcOrd="13" destOrd="0" presId="urn:microsoft.com/office/officeart/2005/8/layout/default"/>
    <dgm:cxn modelId="{8EF45867-83CD-D84B-9AA7-75A756196145}" type="presParOf" srcId="{B40E54FC-EA74-6B49-A19A-DEA52B421C5C}" destId="{58E3E8E1-BDA7-9C4E-998A-D5F2889FB14F}" srcOrd="14" destOrd="0" presId="urn:microsoft.com/office/officeart/2005/8/layout/default"/>
    <dgm:cxn modelId="{C479CA27-492C-4846-8C17-59B61AE35DDD}" type="presParOf" srcId="{B40E54FC-EA74-6B49-A19A-DEA52B421C5C}" destId="{E59582F2-FC31-F543-A1FE-41ABE74E9F18}" srcOrd="15" destOrd="0" presId="urn:microsoft.com/office/officeart/2005/8/layout/default"/>
    <dgm:cxn modelId="{ED9D4634-016A-BA48-9019-A5E3D9BD189B}" type="presParOf" srcId="{B40E54FC-EA74-6B49-A19A-DEA52B421C5C}" destId="{25F6EE23-0D75-DE4D-9E42-6A8348B0B4A8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823B9-0704-F540-957E-26DD6D129FBD}">
      <dsp:nvSpPr>
        <dsp:cNvPr id="0" name=""/>
        <dsp:cNvSpPr/>
      </dsp:nvSpPr>
      <dsp:spPr>
        <a:xfrm>
          <a:off x="0" y="608002"/>
          <a:ext cx="1965458" cy="11792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Introduction</a:t>
          </a:r>
        </a:p>
      </dsp:txBody>
      <dsp:txXfrm>
        <a:off x="0" y="608002"/>
        <a:ext cx="1965458" cy="1179274"/>
      </dsp:txXfrm>
    </dsp:sp>
    <dsp:sp modelId="{7C6CE37E-620E-E14A-ACAE-3A48F7C6506D}">
      <dsp:nvSpPr>
        <dsp:cNvPr id="0" name=""/>
        <dsp:cNvSpPr/>
      </dsp:nvSpPr>
      <dsp:spPr>
        <a:xfrm>
          <a:off x="2162003" y="608002"/>
          <a:ext cx="1965458" cy="1179274"/>
        </a:xfrm>
        <a:prstGeom prst="rect">
          <a:avLst/>
        </a:prstGeom>
        <a:solidFill>
          <a:schemeClr val="accent2">
            <a:hueOff val="378546"/>
            <a:satOff val="-1278"/>
            <a:lumOff val="-1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Cultural Analysis of China</a:t>
          </a:r>
        </a:p>
      </dsp:txBody>
      <dsp:txXfrm>
        <a:off x="2162003" y="608002"/>
        <a:ext cx="1965458" cy="1179274"/>
      </dsp:txXfrm>
    </dsp:sp>
    <dsp:sp modelId="{D09044CF-F331-3945-8C9F-DFAC9B31F9A5}">
      <dsp:nvSpPr>
        <dsp:cNvPr id="0" name=""/>
        <dsp:cNvSpPr/>
      </dsp:nvSpPr>
      <dsp:spPr>
        <a:xfrm>
          <a:off x="4324007" y="608002"/>
          <a:ext cx="1965458" cy="1179274"/>
        </a:xfrm>
        <a:prstGeom prst="rect">
          <a:avLst/>
        </a:prstGeom>
        <a:solidFill>
          <a:schemeClr val="accent2">
            <a:hueOff val="757092"/>
            <a:satOff val="-2555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Cultural Analysis of Russia</a:t>
          </a:r>
        </a:p>
      </dsp:txBody>
      <dsp:txXfrm>
        <a:off x="4324007" y="608002"/>
        <a:ext cx="1965458" cy="1179274"/>
      </dsp:txXfrm>
    </dsp:sp>
    <dsp:sp modelId="{40396678-3BA7-DE45-B407-022FFAE59CBF}">
      <dsp:nvSpPr>
        <dsp:cNvPr id="0" name=""/>
        <dsp:cNvSpPr/>
      </dsp:nvSpPr>
      <dsp:spPr>
        <a:xfrm>
          <a:off x="0" y="1983823"/>
          <a:ext cx="1965458" cy="1179274"/>
        </a:xfrm>
        <a:prstGeom prst="rect">
          <a:avLst/>
        </a:prstGeom>
        <a:solidFill>
          <a:schemeClr val="accent2">
            <a:hueOff val="1135638"/>
            <a:satOff val="-3833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Institutional analysis of China</a:t>
          </a:r>
        </a:p>
      </dsp:txBody>
      <dsp:txXfrm>
        <a:off x="0" y="1983823"/>
        <a:ext cx="1965458" cy="1179274"/>
      </dsp:txXfrm>
    </dsp:sp>
    <dsp:sp modelId="{3F904B9E-901B-724F-A6E8-84630E5B9FA2}">
      <dsp:nvSpPr>
        <dsp:cNvPr id="0" name=""/>
        <dsp:cNvSpPr/>
      </dsp:nvSpPr>
      <dsp:spPr>
        <a:xfrm>
          <a:off x="2162003" y="1983823"/>
          <a:ext cx="1965458" cy="1179274"/>
        </a:xfrm>
        <a:prstGeom prst="rect">
          <a:avLst/>
        </a:prstGeom>
        <a:solidFill>
          <a:schemeClr val="accent2">
            <a:hueOff val="1514183"/>
            <a:satOff val="-5111"/>
            <a:lumOff val="-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Institutional analysis of Russia</a:t>
          </a:r>
        </a:p>
      </dsp:txBody>
      <dsp:txXfrm>
        <a:off x="2162003" y="1983823"/>
        <a:ext cx="1965458" cy="1179274"/>
      </dsp:txXfrm>
    </dsp:sp>
    <dsp:sp modelId="{B6EB8D04-688F-E04A-939C-BD895780037C}">
      <dsp:nvSpPr>
        <dsp:cNvPr id="0" name=""/>
        <dsp:cNvSpPr/>
      </dsp:nvSpPr>
      <dsp:spPr>
        <a:xfrm>
          <a:off x="4324007" y="1983823"/>
          <a:ext cx="1965458" cy="1179274"/>
        </a:xfrm>
        <a:prstGeom prst="rect">
          <a:avLst/>
        </a:prstGeom>
        <a:solidFill>
          <a:schemeClr val="accent2">
            <a:hueOff val="1892729"/>
            <a:satOff val="-6389"/>
            <a:lumOff val="-83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Merger of Acquisition Rationale for Strategy </a:t>
          </a:r>
        </a:p>
      </dsp:txBody>
      <dsp:txXfrm>
        <a:off x="4324007" y="1983823"/>
        <a:ext cx="1965458" cy="1179274"/>
      </dsp:txXfrm>
    </dsp:sp>
    <dsp:sp modelId="{4E36DDF1-3909-D043-AC3E-B59CC0B30D66}">
      <dsp:nvSpPr>
        <dsp:cNvPr id="0" name=""/>
        <dsp:cNvSpPr/>
      </dsp:nvSpPr>
      <dsp:spPr>
        <a:xfrm>
          <a:off x="0" y="3359644"/>
          <a:ext cx="1965458" cy="1179274"/>
        </a:xfrm>
        <a:prstGeom prst="rect">
          <a:avLst/>
        </a:prstGeom>
        <a:solidFill>
          <a:schemeClr val="accent2">
            <a:hueOff val="2271275"/>
            <a:satOff val="-7666"/>
            <a:lumOff val="-9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Role of IHRM in implementing effective M&amp;A</a:t>
          </a:r>
        </a:p>
      </dsp:txBody>
      <dsp:txXfrm>
        <a:off x="0" y="3359644"/>
        <a:ext cx="1965458" cy="1179274"/>
      </dsp:txXfrm>
    </dsp:sp>
    <dsp:sp modelId="{58E3E8E1-BDA7-9C4E-998A-D5F2889FB14F}">
      <dsp:nvSpPr>
        <dsp:cNvPr id="0" name=""/>
        <dsp:cNvSpPr/>
      </dsp:nvSpPr>
      <dsp:spPr>
        <a:xfrm>
          <a:off x="2162003" y="3359644"/>
          <a:ext cx="1965458" cy="1179274"/>
        </a:xfrm>
        <a:prstGeom prst="rect">
          <a:avLst/>
        </a:prstGeom>
        <a:solidFill>
          <a:schemeClr val="accent2">
            <a:hueOff val="2649821"/>
            <a:satOff val="-8944"/>
            <a:lumOff val="-11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Conclusion</a:t>
          </a:r>
        </a:p>
      </dsp:txBody>
      <dsp:txXfrm>
        <a:off x="2162003" y="3359644"/>
        <a:ext cx="1965458" cy="1179274"/>
      </dsp:txXfrm>
    </dsp:sp>
    <dsp:sp modelId="{25F6EE23-0D75-DE4D-9E42-6A8348B0B4A8}">
      <dsp:nvSpPr>
        <dsp:cNvPr id="0" name=""/>
        <dsp:cNvSpPr/>
      </dsp:nvSpPr>
      <dsp:spPr>
        <a:xfrm>
          <a:off x="4324007" y="3359644"/>
          <a:ext cx="1965458" cy="1179274"/>
        </a:xfrm>
        <a:prstGeom prst="rect">
          <a:avLst/>
        </a:prstGeom>
        <a:solidFill>
          <a:schemeClr val="accent2">
            <a:hueOff val="3028367"/>
            <a:satOff val="-10222"/>
            <a:lumOff val="-133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List of References </a:t>
          </a:r>
        </a:p>
      </dsp:txBody>
      <dsp:txXfrm>
        <a:off x="4324007" y="3359644"/>
        <a:ext cx="1965458" cy="1179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0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70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7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8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53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237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475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964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63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391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639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62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2/03/04/business/lukoil-end-war/index.html" TargetMode="External"/><Relationship Id="rId2" Type="http://schemas.openxmlformats.org/officeDocument/2006/relationships/hyperlink" Target="https://www.hydrocarbonengineering.com/refining/12022020/hengli-petrochemical-cuts-refinery-operation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B3CA2-9CF0-3248-AF46-884F772AC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4899" y="2355112"/>
            <a:ext cx="6933112" cy="3237615"/>
          </a:xfrm>
        </p:spPr>
        <p:txBody>
          <a:bodyPr>
            <a:normAutofit/>
          </a:bodyPr>
          <a:lstStyle/>
          <a:p>
            <a:pPr algn="l"/>
            <a:r>
              <a:rPr lang="en-GB" sz="4100" b="1">
                <a:effectLst/>
                <a:latin typeface="Arial" panose="020B0604020202020204" pitchFamily="34" charset="0"/>
              </a:rPr>
              <a:t>Developing Relationships and Workplace Achievement </a:t>
            </a:r>
            <a:br>
              <a:rPr lang="en-GB" sz="4100"/>
            </a:br>
            <a:endParaRPr lang="en-US" sz="4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4459A-3F5C-2841-B08F-4A89BE99A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899" y="1265273"/>
            <a:ext cx="5916873" cy="1066522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Component One: Individual Presentation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746077-52B5-B513-27C7-F026A45ACF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03" r="41979" b="-1"/>
          <a:stretch/>
        </p:blipFill>
        <p:spPr>
          <a:xfrm>
            <a:off x="8658226" y="-4762"/>
            <a:ext cx="3541857" cy="6886079"/>
          </a:xfrm>
          <a:custGeom>
            <a:avLst/>
            <a:gdLst/>
            <a:ahLst/>
            <a:cxnLst/>
            <a:rect l="l" t="t" r="r" b="b"/>
            <a:pathLst>
              <a:path w="3541857" h="6886079">
                <a:moveTo>
                  <a:pt x="1248072" y="0"/>
                </a:moveTo>
                <a:lnTo>
                  <a:pt x="3541857" y="0"/>
                </a:lnTo>
                <a:lnTo>
                  <a:pt x="3541857" y="6886079"/>
                </a:lnTo>
                <a:lnTo>
                  <a:pt x="0" y="6864521"/>
                </a:ln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78186" y="1"/>
            <a:ext cx="345294" cy="688131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10AC2-20ED-4628-9A8E-14F8437B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794205" y="-4764"/>
            <a:ext cx="5397796" cy="10414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606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3">
            <a:extLst>
              <a:ext uri="{FF2B5EF4-FFF2-40B4-BE49-F238E27FC236}">
                <a16:creationId xmlns:a16="http://schemas.microsoft.com/office/drawing/2014/main" id="{FF4BD241-F172-410B-B0DE-9D7344B35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0"/>
            <a:ext cx="4850735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  <a:gd name="connsiteX0" fmla="*/ 2482758 w 5839784"/>
              <a:gd name="connsiteY0" fmla="*/ 10951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82758 w 5839784"/>
              <a:gd name="connsiteY4" fmla="*/ 10951 h 6857998"/>
              <a:gd name="connsiteX0" fmla="*/ 2495565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95565 w 5839784"/>
              <a:gd name="connsiteY4" fmla="*/ 0 h 6857998"/>
              <a:gd name="connsiteX0" fmla="*/ 2328480 w 5672699"/>
              <a:gd name="connsiteY0" fmla="*/ 0 h 6857998"/>
              <a:gd name="connsiteX1" fmla="*/ 5672699 w 5672699"/>
              <a:gd name="connsiteY1" fmla="*/ 0 h 6857998"/>
              <a:gd name="connsiteX2" fmla="*/ 5672699 w 5672699"/>
              <a:gd name="connsiteY2" fmla="*/ 6857998 h 6857998"/>
              <a:gd name="connsiteX3" fmla="*/ 0 w 5672699"/>
              <a:gd name="connsiteY3" fmla="*/ 6856093 h 6857998"/>
              <a:gd name="connsiteX4" fmla="*/ 2328480 w 5672699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2699" h="6857998">
                <a:moveTo>
                  <a:pt x="2328480" y="0"/>
                </a:moveTo>
                <a:lnTo>
                  <a:pt x="5672699" y="0"/>
                </a:lnTo>
                <a:lnTo>
                  <a:pt x="5672699" y="6857998"/>
                </a:lnTo>
                <a:lnTo>
                  <a:pt x="0" y="6856093"/>
                </a:lnTo>
                <a:lnTo>
                  <a:pt x="232848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C7A6D-2793-8540-BAEF-F139A42C4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005" y="657225"/>
            <a:ext cx="3230515" cy="3569822"/>
          </a:xfrm>
        </p:spPr>
        <p:txBody>
          <a:bodyPr anchor="t">
            <a:normAutofit/>
          </a:bodyPr>
          <a:lstStyle/>
          <a:p>
            <a:r>
              <a:rPr lang="en-US" sz="4100"/>
              <a:t>Table of contents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93" y="4305300"/>
            <a:ext cx="4515220" cy="25527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E35842-A030-7F97-25BC-3077AE06BF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5849347"/>
              </p:ext>
            </p:extLst>
          </p:nvPr>
        </p:nvGraphicFramePr>
        <p:xfrm>
          <a:off x="5146923" y="832268"/>
          <a:ext cx="6289466" cy="5146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1584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CFC814-10B0-F647-95A5-B3F0D987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US" b="1" i="0" u="sng" dirty="0"/>
              <a:t>introduction</a:t>
            </a:r>
          </a:p>
        </p:txBody>
      </p:sp>
      <p:pic>
        <p:nvPicPr>
          <p:cNvPr id="1026" name="Picture 2" descr="The Implementation of Industry 4.0 in Oil and Gas | GEP">
            <a:extLst>
              <a:ext uri="{FF2B5EF4-FFF2-40B4-BE49-F238E27FC236}">
                <a16:creationId xmlns:a16="http://schemas.microsoft.com/office/drawing/2014/main" id="{9BC9429E-C1E5-3241-8ED1-94641AFC83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59" r="20479" b="1"/>
          <a:stretch/>
        </p:blipFill>
        <p:spPr bwMode="auto"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FE1DE-FC0C-594B-B462-BAF5CE755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>
            <a:normAutofit/>
          </a:bodyPr>
          <a:lstStyle/>
          <a:p>
            <a:r>
              <a:rPr lang="en-US" dirty="0"/>
              <a:t>The following presentation is developed to look into two selected countries- China and Russia with the main purpose of investigating one oil and gas company from each country which does not have a </a:t>
            </a:r>
            <a:r>
              <a:rPr lang="en-GB" b="1" spc="-15" dirty="0">
                <a:latin typeface="Calibri"/>
                <a:cs typeface="Calibri"/>
              </a:rPr>
              <a:t>completed</a:t>
            </a:r>
            <a:r>
              <a:rPr lang="en-GB" b="1" spc="-10" dirty="0">
                <a:latin typeface="Calibri"/>
                <a:cs typeface="Calibri"/>
              </a:rPr>
              <a:t> </a:t>
            </a:r>
            <a:r>
              <a:rPr lang="en-GB" b="1" dirty="0">
                <a:latin typeface="Calibri"/>
                <a:cs typeface="Calibri"/>
              </a:rPr>
              <a:t>a</a:t>
            </a:r>
            <a:r>
              <a:rPr lang="en-GB" b="1" spc="5" dirty="0">
                <a:latin typeface="Calibri"/>
                <a:cs typeface="Calibri"/>
              </a:rPr>
              <a:t> </a:t>
            </a:r>
            <a:r>
              <a:rPr lang="en-GB" b="1" spc="-15" dirty="0">
                <a:latin typeface="Calibri"/>
                <a:cs typeface="Calibri"/>
              </a:rPr>
              <a:t>merger</a:t>
            </a:r>
            <a:r>
              <a:rPr lang="en-GB" b="1" spc="-10" dirty="0">
                <a:latin typeface="Calibri"/>
                <a:cs typeface="Calibri"/>
              </a:rPr>
              <a:t> </a:t>
            </a:r>
            <a:r>
              <a:rPr lang="en-GB" b="1" dirty="0">
                <a:latin typeface="Calibri"/>
                <a:cs typeface="Calibri"/>
              </a:rPr>
              <a:t>or</a:t>
            </a:r>
            <a:r>
              <a:rPr lang="en-GB" b="1" spc="5" dirty="0">
                <a:latin typeface="Calibri"/>
                <a:cs typeface="Calibri"/>
              </a:rPr>
              <a:t> </a:t>
            </a:r>
            <a:r>
              <a:rPr lang="en-GB" b="1" spc="-5" dirty="0">
                <a:latin typeface="Calibri"/>
                <a:cs typeface="Calibri"/>
              </a:rPr>
              <a:t>acquisition</a:t>
            </a:r>
            <a:r>
              <a:rPr lang="en-GB" b="1" dirty="0">
                <a:latin typeface="Calibri"/>
                <a:cs typeface="Calibri"/>
              </a:rPr>
              <a:t> </a:t>
            </a:r>
            <a:r>
              <a:rPr lang="en-GB" b="1" spc="-10" dirty="0">
                <a:latin typeface="Calibri"/>
                <a:cs typeface="Calibri"/>
              </a:rPr>
              <a:t>process. </a:t>
            </a:r>
            <a:r>
              <a:rPr lang="en-GB" spc="-10" dirty="0">
                <a:latin typeface="Calibri"/>
                <a:cs typeface="Calibri"/>
              </a:rPr>
              <a:t>The selected companies include Lukoil from Russia and </a:t>
            </a:r>
            <a:r>
              <a:rPr lang="en-GB" spc="-10" dirty="0" err="1">
                <a:latin typeface="Calibri"/>
                <a:cs typeface="Calibri"/>
              </a:rPr>
              <a:t>Hengli</a:t>
            </a:r>
            <a:r>
              <a:rPr lang="en-GB" spc="-10" dirty="0">
                <a:latin typeface="Calibri"/>
                <a:cs typeface="Calibri"/>
              </a:rPr>
              <a:t> Petrochemical from China</a:t>
            </a:r>
            <a:endParaRPr lang="en-US" dirty="0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862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53" name="Straight Connector 6152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55" name="Straight Connector 6154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57" name="Straight Connector 6156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8E6D1D-8FDC-3A4E-96CA-EF0092F2E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US" b="1" i="0" u="sng" dirty="0"/>
              <a:t>About Lukoil</a:t>
            </a:r>
          </a:p>
        </p:txBody>
      </p:sp>
      <p:cxnSp>
        <p:nvCxnSpPr>
          <p:cNvPr id="6159" name="Straight Connector 6158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1" name="Straight Connector 6160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LUKOIL">
            <a:extLst>
              <a:ext uri="{FF2B5EF4-FFF2-40B4-BE49-F238E27FC236}">
                <a16:creationId xmlns:a16="http://schemas.microsoft.com/office/drawing/2014/main" id="{6BE6DA88-F39B-BF4D-9F5D-9D32C302F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8492" y="2114549"/>
            <a:ext cx="4210052" cy="421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CADC16-A5D2-364D-84EC-6F5A59DD56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8663" y="2114549"/>
            <a:ext cx="4749800" cy="425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958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9" name="Straight Connector 7178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1" name="Straight Connector 7180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0861782-C8AA-4944-A177-CBEA661A6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US" b="1" i="0" u="sng" dirty="0"/>
              <a:t>About Hengli Petrochemical </a:t>
            </a:r>
          </a:p>
        </p:txBody>
      </p:sp>
      <p:cxnSp>
        <p:nvCxnSpPr>
          <p:cNvPr id="7183" name="Straight Connector 7182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5" name="Straight Connector 7184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Hengli Petrochemical International Pte. Ltd. | 领英">
            <a:extLst>
              <a:ext uri="{FF2B5EF4-FFF2-40B4-BE49-F238E27FC236}">
                <a16:creationId xmlns:a16="http://schemas.microsoft.com/office/drawing/2014/main" id="{0A9D0E90-31E2-E84E-85AA-71D8B7DD2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8492" y="2114549"/>
            <a:ext cx="4210052" cy="421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BA80DB-2099-5D4A-AF14-FC684ECBC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544" y="1948500"/>
            <a:ext cx="47371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49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7FF1C-4909-7E41-881A-D49A3540D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054" y="222624"/>
            <a:ext cx="7056782" cy="1382233"/>
          </a:xfrm>
        </p:spPr>
        <p:txBody>
          <a:bodyPr>
            <a:normAutofit/>
          </a:bodyPr>
          <a:lstStyle/>
          <a:p>
            <a:pPr algn="ctr"/>
            <a:r>
              <a:rPr lang="en-US" sz="3600" b="1" i="0" u="sng" dirty="0"/>
              <a:t>Cultural analysis of CHINA</a:t>
            </a:r>
          </a:p>
        </p:txBody>
      </p:sp>
      <p:pic>
        <p:nvPicPr>
          <p:cNvPr id="2050" name="Picture 2" descr="The US-China Business Council">
            <a:extLst>
              <a:ext uri="{FF2B5EF4-FFF2-40B4-BE49-F238E27FC236}">
                <a16:creationId xmlns:a16="http://schemas.microsoft.com/office/drawing/2014/main" id="{DF294167-CA28-1A44-B49F-73DC204EBB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58" r="21019" b="2"/>
          <a:stretch/>
        </p:blipFill>
        <p:spPr bwMode="auto"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82F0A1CD-E490-484C-B6D2-93AD0D3D5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2890" y="1562098"/>
            <a:ext cx="7112000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333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7FF1C-4909-7E41-881A-D49A3540D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054" y="222624"/>
            <a:ext cx="7056782" cy="1382233"/>
          </a:xfrm>
        </p:spPr>
        <p:txBody>
          <a:bodyPr>
            <a:normAutofit/>
          </a:bodyPr>
          <a:lstStyle/>
          <a:p>
            <a:pPr algn="ctr"/>
            <a:r>
              <a:rPr lang="en-US" sz="3600" b="1" i="0" u="sng" dirty="0"/>
              <a:t>Cultural analysis of CHINA (</a:t>
            </a:r>
            <a:r>
              <a:rPr lang="en-US" sz="3600" b="1" i="0" u="sng" dirty="0" err="1"/>
              <a:t>cont</a:t>
            </a:r>
            <a:r>
              <a:rPr lang="en-US" sz="3600" b="1" i="0" u="sng" dirty="0"/>
              <a:t>)</a:t>
            </a:r>
          </a:p>
        </p:txBody>
      </p:sp>
      <p:pic>
        <p:nvPicPr>
          <p:cNvPr id="2050" name="Picture 2" descr="The US-China Business Council">
            <a:extLst>
              <a:ext uri="{FF2B5EF4-FFF2-40B4-BE49-F238E27FC236}">
                <a16:creationId xmlns:a16="http://schemas.microsoft.com/office/drawing/2014/main" id="{DF294167-CA28-1A44-B49F-73DC204EBB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58" r="21019" b="2"/>
          <a:stretch/>
        </p:blipFill>
        <p:spPr bwMode="auto"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824A31-BFA9-F545-A747-0D299A1C78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931" y="1630250"/>
            <a:ext cx="7061200" cy="524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209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Russia, US NATO Russia Relations, Ukraine Conflict: Russia Awaits Security  Talks With US, NATO In January Amid Ukraine Crisis">
            <a:extLst>
              <a:ext uri="{FF2B5EF4-FFF2-40B4-BE49-F238E27FC236}">
                <a16:creationId xmlns:a16="http://schemas.microsoft.com/office/drawing/2014/main" id="{998D6492-5C61-EC45-BA90-B155B6F6DA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87" r="27904" b="4638"/>
          <a:stretch/>
        </p:blipFill>
        <p:spPr bwMode="auto"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C4F921-4DE2-C74B-B7F2-284E9F18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883"/>
            <a:ext cx="7237508" cy="1738422"/>
          </a:xfrm>
        </p:spPr>
        <p:txBody>
          <a:bodyPr>
            <a:normAutofit/>
          </a:bodyPr>
          <a:lstStyle/>
          <a:p>
            <a:pPr algn="ctr"/>
            <a:r>
              <a:rPr lang="en-US" b="1" i="0" u="sng" dirty="0"/>
              <a:t>Cultural analysis of Russia</a:t>
            </a:r>
            <a:endParaRPr lang="en-US" b="1" u="sng" dirty="0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B58518ED-A9E8-C04E-AB89-D108B14173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54" y="1861305"/>
            <a:ext cx="6400800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015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ussia, US NATO Russia Relations, Ukraine Conflict: Russia Awaits Security  Talks With US, NATO In January Amid Ukraine Crisis">
            <a:extLst>
              <a:ext uri="{FF2B5EF4-FFF2-40B4-BE49-F238E27FC236}">
                <a16:creationId xmlns:a16="http://schemas.microsoft.com/office/drawing/2014/main" id="{998D6492-5C61-EC45-BA90-B155B6F6DA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87" r="27904" b="4638"/>
          <a:stretch/>
        </p:blipFill>
        <p:spPr bwMode="auto"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C4F921-4DE2-C74B-B7F2-284E9F18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883"/>
            <a:ext cx="7237508" cy="1738422"/>
          </a:xfrm>
        </p:spPr>
        <p:txBody>
          <a:bodyPr>
            <a:normAutofit/>
          </a:bodyPr>
          <a:lstStyle/>
          <a:p>
            <a:pPr algn="ctr"/>
            <a:r>
              <a:rPr lang="en-US" b="1" i="0" u="sng" dirty="0"/>
              <a:t>Cultural analysis of Russia</a:t>
            </a:r>
            <a:endParaRPr lang="en-US" b="1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A14AD6-0E6E-7E49-ABC1-954C5F57E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91" y="1861305"/>
            <a:ext cx="6743700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413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430E9F-3B61-4A75-9A34-1EF839CC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5A93CC3-99AA-471D-9142-5BD2235D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D5A1EFF-2E6F-4210-A283-AF9BE5B07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4C9A7BB-4074-4704-B5B6-B526355DF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5622E3-2C65-496F-9C3F-CBEE2192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4ED111D-3746-4B9C-AEE8-7AB83467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5AE1D3C-1EF9-4A89-B613-EE7B78910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BF2D0CA-3422-EB4B-AF68-CD0DC1EF3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>
            <a:normAutofit/>
          </a:bodyPr>
          <a:lstStyle/>
          <a:p>
            <a:r>
              <a:rPr lang="en-US" b="1" i="0" u="sng" dirty="0"/>
              <a:t>Institutional analysis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DE80A3F-530A-4181-887F-9AAF6DCBF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A57798A0-1E08-0442-8D02-B37B38882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17" y="2422671"/>
            <a:ext cx="1076960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000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733AC-CB60-7944-9844-F91884E47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US" sz="3700" b="1" i="0" u="sng" dirty="0"/>
              <a:t>merger OR ACQUISITION RATIONALE FOR STRATEGY</a:t>
            </a:r>
          </a:p>
        </p:txBody>
      </p:sp>
      <p:pic>
        <p:nvPicPr>
          <p:cNvPr id="8194" name="Picture 2" descr="Five steps to building an inclusive strategy - I by IMD">
            <a:extLst>
              <a:ext uri="{FF2B5EF4-FFF2-40B4-BE49-F238E27FC236}">
                <a16:creationId xmlns:a16="http://schemas.microsoft.com/office/drawing/2014/main" id="{73ACADBD-3153-044E-8BF2-A378E4FEE0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4" r="19602" b="2"/>
          <a:stretch/>
        </p:blipFill>
        <p:spPr bwMode="auto"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B251E2AA-3D31-FD49-932E-86E4701F6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739" y="2411832"/>
            <a:ext cx="63246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154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Three areas of International Human Resources Management">
            <a:extLst>
              <a:ext uri="{FF2B5EF4-FFF2-40B4-BE49-F238E27FC236}">
                <a16:creationId xmlns:a16="http://schemas.microsoft.com/office/drawing/2014/main" id="{B3E84C55-0196-D84C-9963-6632CE5776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3" r="44889"/>
          <a:stretch/>
        </p:blipFill>
        <p:spPr bwMode="auto"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23C405-02C9-784F-9D49-4E2D2271A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pPr algn="ctr"/>
            <a:r>
              <a:rPr lang="en-US" sz="3700" b="1" i="0" u="sng" dirty="0"/>
              <a:t>ROLE OF international hrm IN IN EFFECTIVE M&amp;A</a:t>
            </a:r>
          </a:p>
        </p:txBody>
      </p:sp>
      <p:cxnSp>
        <p:nvCxnSpPr>
          <p:cNvPr id="9225" name="Straight Connector 9224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A0CC8-8B24-FA4B-8FC0-44FE85063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26" y="2206255"/>
            <a:ext cx="5975822" cy="433369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Google Sans"/>
              </a:rPr>
              <a:t>In international companies like the two that have been selected, International HRM is a term encompassing all the HR practices involved in managing a global workforce. International HR professionals are responsible for the following within a multinational corporation: Talent management including recruitment. Expatriation and repatriation.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292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8781A-CDBD-554B-9399-FD871F355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0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1F2BD-023B-A34E-9E45-0B896CE36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O’Reilly, C. (2020) </a:t>
            </a:r>
            <a:r>
              <a:rPr lang="en-US" i="1" dirty="0"/>
              <a:t>Hengli Petrochemical cuts refinery operations</a:t>
            </a:r>
            <a:r>
              <a:rPr lang="en-US" dirty="0"/>
              <a:t>. (online) available on: </a:t>
            </a:r>
            <a:r>
              <a:rPr lang="en-US" dirty="0">
                <a:hlinkClick r:id="rId2"/>
              </a:rPr>
              <a:t>https://www.hydrocarbonengineering.com/refining/12022020/hengli-petrochemical-cuts-refinery-operations/</a:t>
            </a:r>
            <a:r>
              <a:rPr lang="en-US" dirty="0"/>
              <a:t>  </a:t>
            </a:r>
            <a:r>
              <a:rPr lang="en-US" i="1" dirty="0"/>
              <a:t>last accessed on: 15</a:t>
            </a:r>
            <a:r>
              <a:rPr lang="en-US" i="1" baseline="30000" dirty="0"/>
              <a:t>th</a:t>
            </a:r>
            <a:r>
              <a:rPr lang="en-US" i="1" dirty="0"/>
              <a:t> March 2023 </a:t>
            </a:r>
            <a:endParaRPr lang="en-US" dirty="0"/>
          </a:p>
          <a:p>
            <a:r>
              <a:rPr lang="en-US" dirty="0"/>
              <a:t>Riley, C. (2022) </a:t>
            </a:r>
            <a:r>
              <a:rPr lang="en-US" i="1" dirty="0"/>
              <a:t>Russia’s second biggest oil company calls for an end of the war</a:t>
            </a:r>
            <a:r>
              <a:rPr lang="en-US" dirty="0"/>
              <a:t>. (online) available on: </a:t>
            </a:r>
            <a:r>
              <a:rPr lang="en-US" dirty="0">
                <a:hlinkClick r:id="rId3"/>
              </a:rPr>
              <a:t>https://edition.cnn.com/2022/03/04/business/lukoil-end-war/index.html</a:t>
            </a:r>
            <a:r>
              <a:rPr lang="en-US" dirty="0"/>
              <a:t>  </a:t>
            </a:r>
            <a:r>
              <a:rPr lang="en-US" i="1" dirty="0"/>
              <a:t>last accessed on: 15</a:t>
            </a:r>
            <a:r>
              <a:rPr lang="en-US" i="1" baseline="30000" dirty="0"/>
              <a:t>th</a:t>
            </a:r>
            <a:r>
              <a:rPr lang="en-US" i="1" dirty="0"/>
              <a:t> March 2023 </a:t>
            </a:r>
            <a:endParaRPr lang="en-US" dirty="0"/>
          </a:p>
          <a:p>
            <a:r>
              <a:rPr lang="en-US" dirty="0"/>
              <a:t>Wood, G. (2012) </a:t>
            </a:r>
            <a:r>
              <a:rPr lang="en-US" i="1" dirty="0"/>
              <a:t>Institutional approaches to comparative HRM. </a:t>
            </a:r>
            <a:r>
              <a:rPr lang="en-US" dirty="0"/>
              <a:t>Research Gate. Vol, 10. </a:t>
            </a:r>
          </a:p>
          <a:p>
            <a:r>
              <a:rPr lang="en-US" dirty="0"/>
              <a:t>Zhang, J. (2020) </a:t>
            </a:r>
            <a:r>
              <a:rPr lang="en-US" i="1" dirty="0"/>
              <a:t>Why half of china’s overseas acquisitions could not be completed.</a:t>
            </a:r>
            <a:r>
              <a:rPr lang="en-US" dirty="0"/>
              <a:t> 1</a:t>
            </a:r>
            <a:r>
              <a:rPr lang="en-US" baseline="30000" dirty="0"/>
              <a:t>st</a:t>
            </a:r>
            <a:r>
              <a:rPr lang="en-US" dirty="0"/>
              <a:t> Edition. SAGE Journals, Vol. 32. </a:t>
            </a:r>
          </a:p>
        </p:txBody>
      </p:sp>
    </p:spTree>
    <p:extLst>
      <p:ext uri="{BB962C8B-B14F-4D97-AF65-F5344CB8AC3E}">
        <p14:creationId xmlns:p14="http://schemas.microsoft.com/office/powerpoint/2010/main" val="2599474921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RegularSeed_2SEEDS">
      <a:dk1>
        <a:srgbClr val="000000"/>
      </a:dk1>
      <a:lt1>
        <a:srgbClr val="FFFFFF"/>
      </a:lt1>
      <a:dk2>
        <a:srgbClr val="1C2732"/>
      </a:dk2>
      <a:lt2>
        <a:srgbClr val="F0F1F3"/>
      </a:lt2>
      <a:accent1>
        <a:srgbClr val="BC9F14"/>
      </a:accent1>
      <a:accent2>
        <a:srgbClr val="E77629"/>
      </a:accent2>
      <a:accent3>
        <a:srgbClr val="8AAD1F"/>
      </a:accent3>
      <a:accent4>
        <a:srgbClr val="1793D5"/>
      </a:accent4>
      <a:accent5>
        <a:srgbClr val="2956E7"/>
      </a:accent5>
      <a:accent6>
        <a:srgbClr val="5032DA"/>
      </a:accent6>
      <a:hlink>
        <a:srgbClr val="3F56BF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336</Words>
  <Application>Microsoft Office PowerPoint</Application>
  <PresentationFormat>Widescreen</PresentationFormat>
  <Paragraphs>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Google Sans</vt:lpstr>
      <vt:lpstr>Univers Condensed Light</vt:lpstr>
      <vt:lpstr>Walbaum Display Light</vt:lpstr>
      <vt:lpstr>AngleLinesVTI</vt:lpstr>
      <vt:lpstr>Developing Relationships and Workplace Achievement  </vt:lpstr>
      <vt:lpstr>Table of contents</vt:lpstr>
      <vt:lpstr>introduction</vt:lpstr>
      <vt:lpstr>About Lukoil</vt:lpstr>
      <vt:lpstr>About Hengli Petrochemical </vt:lpstr>
      <vt:lpstr>Cultural analysis of CHINA</vt:lpstr>
      <vt:lpstr>Cultural analysis of CHINA (cont)</vt:lpstr>
      <vt:lpstr>Cultural analysis of Russia</vt:lpstr>
      <vt:lpstr>Cultural analysis of Russia</vt:lpstr>
      <vt:lpstr>Institutional analysis</vt:lpstr>
      <vt:lpstr>merger OR ACQUISITION RATIONALE FOR STRATEGY</vt:lpstr>
      <vt:lpstr>ROLE OF international hrm IN IN EFFECTIVE M&amp;A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  </dc:title>
  <dc:creator>Policica Dansatoarea</dc:creator>
  <cp:lastModifiedBy>Andreea Rotariu</cp:lastModifiedBy>
  <cp:revision>1</cp:revision>
  <dcterms:created xsi:type="dcterms:W3CDTF">2023-03-17T05:18:50Z</dcterms:created>
  <dcterms:modified xsi:type="dcterms:W3CDTF">2023-03-17T08:42:59Z</dcterms:modified>
</cp:coreProperties>
</file>