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 of adults</c:v>
                </c:pt>
              </c:strCache>
            </c:strRef>
          </c:tx>
          <c:spPr>
            <a:solidFill>
              <a:srgbClr val="00A896"/>
            </a:solidFill>
            <a:effectLst/>
          </c:spPr>
          <c:invertIfNegative val="0"/>
          <c:dPt>
            <c:idx val="0"/>
            <c:invertIfNegative val="0"/>
            <c:bubble3D val="0"/>
          </c:dPt>
          <c:dPt>
            <c:idx val="1"/>
            <c:invertIfNegative val="0"/>
            <c:bubble3D val="0"/>
            <c:spPr>
              <a:solidFill>
                <a:srgbClr val="C1121F"/>
              </a:solidFill>
              <a:effectLst/>
            </c:spPr>
          </c:dPt>
          <c:dLbls>
            <c:numFmt formatCode="0.0&quot;%&quot;" sourceLinked="0"/>
            <c:spPr>
              <a:noFill/>
              <a:ln>
                <a:noFill/>
              </a:ln>
              <a:effectLst/>
            </c:spPr>
            <c:txPr>
              <a:bodyPr/>
              <a:lstStyle/>
              <a:p>
                <a:pPr>
                  <a:defRPr sz="1200" b="1" i="0" u="none" strike="noStrike">
                    <a:solidFill>
                      <a:srgbClr val="222939"/>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Physically active</c:v>
                </c:pt>
                <c:pt idx="1">
                  <c:v>Inactive (&lt;30 min/wk)</c:v>
                </c:pt>
              </c:strCache>
            </c:strRef>
          </c:cat>
          <c:val>
            <c:numRef>
              <c:f>Sheet1!$B$2:$B$3</c:f>
              <c:numCache>
                <c:formatCode>General</c:formatCode>
                <c:ptCount val="2"/>
                <c:pt idx="0">
                  <c:v>67.400000000000006</c:v>
                </c:pt>
                <c:pt idx="1">
                  <c:v>22</c:v>
                </c:pt>
              </c:numCache>
            </c:numRef>
          </c:val>
          <c:extLst>
            <c:ext xmlns:c16="http://schemas.microsoft.com/office/drawing/2014/chart" uri="{C3380CC4-5D6E-409C-BE32-E72D297353CC}">
              <c16:uniqueId val="{00000000-4552-3D47-BE17-22C284F9267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B6472"/>
                </a:solidFill>
                <a:latin typeface="Arial"/>
              </a:defRPr>
            </a:pPr>
            <a:endParaRPr lang="en-US"/>
          </a:p>
        </c:txPr>
        <c:crossAx val="2094734552"/>
        <c:crosses val="autoZero"/>
        <c:auto val="1"/>
        <c:lblAlgn val="ctr"/>
        <c:lblOffset val="100"/>
        <c:noMultiLvlLbl val="1"/>
      </c:catAx>
      <c:valAx>
        <c:axId val="2094734552"/>
        <c:scaling>
          <c:orientation val="minMax"/>
          <c:max val="8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5B6472"/>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2325" cy="75882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054725" y="0"/>
            <a:ext cx="4630738" cy="758825"/>
          </a:xfrm>
          <a:prstGeom prst="rect">
            <a:avLst/>
          </a:prstGeom>
        </p:spPr>
        <p:txBody>
          <a:bodyPr vert="horz" lIns="91440" tIns="45720" rIns="91440" bIns="45720" rtlCol="0"/>
          <a:lstStyle>
            <a:lvl1pPr algn="r">
              <a:defRPr sz="1200"/>
            </a:lvl1pPr>
          </a:lstStyle>
          <a:p>
            <a:fld id="{10D50C03-2B76-FA40-8D42-AFAE7123D9A9}" type="datetimeFigureOut">
              <a:rPr lang="en-US" smtClean="0"/>
              <a:t>7/2/2026</a:t>
            </a:fld>
            <a:endParaRPr lang="en-US"/>
          </a:p>
        </p:txBody>
      </p:sp>
      <p:sp>
        <p:nvSpPr>
          <p:cNvPr id="4" name="Slide Image Placeholder 3"/>
          <p:cNvSpPr>
            <a:spLocks noGrp="1" noRot="1" noChangeAspect="1"/>
          </p:cNvSpPr>
          <p:nvPr>
            <p:ph type="sldImg" idx="2"/>
          </p:nvPr>
        </p:nvSpPr>
        <p:spPr>
          <a:xfrm>
            <a:off x="1733550" y="1890713"/>
            <a:ext cx="7221538" cy="510381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068388" y="7278688"/>
            <a:ext cx="8551862" cy="5954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4365288"/>
            <a:ext cx="4632325" cy="75882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054725" y="14365288"/>
            <a:ext cx="4630738" cy="758825"/>
          </a:xfrm>
          <a:prstGeom prst="rect">
            <a:avLst/>
          </a:prstGeom>
        </p:spPr>
        <p:txBody>
          <a:bodyPr vert="horz" lIns="91440" tIns="45720" rIns="91440" bIns="45720" rtlCol="0" anchor="b"/>
          <a:lstStyle>
            <a:lvl1pPr algn="r">
              <a:defRPr sz="1200"/>
            </a:lvl1pPr>
          </a:lstStyle>
          <a:p>
            <a:fld id="{6E3D8750-3F27-D945-881E-998187B2CC57}" type="slidenum">
              <a:rPr lang="en-US" smtClean="0"/>
              <a:t>‹#›</a:t>
            </a:fld>
            <a:endParaRPr lang="en-US"/>
          </a:p>
        </p:txBody>
      </p:sp>
    </p:spTree>
    <p:extLst>
      <p:ext uri="{BB962C8B-B14F-4D97-AF65-F5344CB8AC3E}">
        <p14:creationId xmlns:p14="http://schemas.microsoft.com/office/powerpoint/2010/main" val="2427431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13" Type="http://schemas.openxmlformats.org/officeDocument/2006/relationships/image" Target="../media/image10.png" /><Relationship Id="rId18" Type="http://schemas.openxmlformats.org/officeDocument/2006/relationships/image" Target="../media/image15.png" /><Relationship Id="rId3" Type="http://schemas.openxmlformats.org/officeDocument/2006/relationships/image" Target="../media/image1.png" /><Relationship Id="rId7" Type="http://schemas.openxmlformats.org/officeDocument/2006/relationships/image" Target="../media/image5.png" /><Relationship Id="rId12" Type="http://schemas.openxmlformats.org/officeDocument/2006/relationships/image" Target="../media/image9.png" /><Relationship Id="rId17" Type="http://schemas.openxmlformats.org/officeDocument/2006/relationships/image" Target="../media/image14.png" /><Relationship Id="rId2" Type="http://schemas.openxmlformats.org/officeDocument/2006/relationships/notesSlide" Target="../notesSlides/notesSlide1.xml" /><Relationship Id="rId16" Type="http://schemas.openxmlformats.org/officeDocument/2006/relationships/image" Target="../media/image13.png" /><Relationship Id="rId1" Type="http://schemas.openxmlformats.org/officeDocument/2006/relationships/slideLayout" Target="../slideLayouts/slideLayout1.xml" /><Relationship Id="rId6" Type="http://schemas.openxmlformats.org/officeDocument/2006/relationships/image" Target="../media/image4.png" /><Relationship Id="rId11" Type="http://schemas.openxmlformats.org/officeDocument/2006/relationships/image" Target="../media/image8.png" /><Relationship Id="rId5" Type="http://schemas.openxmlformats.org/officeDocument/2006/relationships/image" Target="../media/image3.png" /><Relationship Id="rId15" Type="http://schemas.openxmlformats.org/officeDocument/2006/relationships/image" Target="../media/image12.png" /><Relationship Id="rId10" Type="http://schemas.openxmlformats.org/officeDocument/2006/relationships/image" Target="../media/image7.png" /><Relationship Id="rId4" Type="http://schemas.openxmlformats.org/officeDocument/2006/relationships/image" Target="../media/image2.png" /><Relationship Id="rId9" Type="http://schemas.openxmlformats.org/officeDocument/2006/relationships/chart" Target="../charts/chart1.xml" /><Relationship Id="rId14" Type="http://schemas.openxmlformats.org/officeDocument/2006/relationships/image" Target="../media/image11.png"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5124176" cy="1691640"/>
          </a:xfrm>
          <a:prstGeom prst="rect">
            <a:avLst/>
          </a:prstGeom>
          <a:solidFill>
            <a:srgbClr val="1E2761"/>
          </a:solidFill>
          <a:ln/>
        </p:spPr>
      </p:sp>
      <p:sp>
        <p:nvSpPr>
          <p:cNvPr id="3" name="Shape 1"/>
          <p:cNvSpPr/>
          <p:nvPr/>
        </p:nvSpPr>
        <p:spPr>
          <a:xfrm>
            <a:off x="8778240" y="-1280160"/>
            <a:ext cx="3840480" cy="3840480"/>
          </a:xfrm>
          <a:prstGeom prst="ellipse">
            <a:avLst/>
          </a:prstGeom>
          <a:solidFill>
            <a:srgbClr val="2E3A7F">
              <a:alpha val="45000"/>
            </a:srgbClr>
          </a:solidFill>
          <a:ln/>
        </p:spPr>
      </p:sp>
      <p:sp>
        <p:nvSpPr>
          <p:cNvPr id="4" name="Shape 2"/>
          <p:cNvSpPr/>
          <p:nvPr/>
        </p:nvSpPr>
        <p:spPr>
          <a:xfrm>
            <a:off x="10607040" y="548640"/>
            <a:ext cx="1828800" cy="1828800"/>
          </a:xfrm>
          <a:prstGeom prst="ellipse">
            <a:avLst/>
          </a:prstGeom>
          <a:solidFill>
            <a:srgbClr val="2E3A7F">
              <a:alpha val="40000"/>
            </a:srgbClr>
          </a:solidFill>
          <a:ln/>
        </p:spPr>
      </p:sp>
      <p:sp>
        <p:nvSpPr>
          <p:cNvPr id="5" name="Shape 3"/>
          <p:cNvSpPr/>
          <p:nvPr/>
        </p:nvSpPr>
        <p:spPr>
          <a:xfrm>
            <a:off x="457200" y="457200"/>
            <a:ext cx="868680" cy="868680"/>
          </a:xfrm>
          <a:prstGeom prst="ellipse">
            <a:avLst/>
          </a:prstGeom>
          <a:solidFill>
            <a:srgbClr val="C1121F"/>
          </a:solidFill>
          <a:ln/>
        </p:spPr>
      </p:sp>
      <p:pic>
        <p:nvPicPr>
          <p:cNvPr id="6" name="Image 0" descr="preencoded.png"/>
          <p:cNvPicPr>
            <a:picLocks noChangeAspect="1"/>
          </p:cNvPicPr>
          <p:nvPr/>
        </p:nvPicPr>
        <p:blipFill>
          <a:blip r:embed="rId3"/>
          <a:stretch>
            <a:fillRect/>
          </a:stretch>
        </p:blipFill>
        <p:spPr>
          <a:xfrm>
            <a:off x="639623" y="639623"/>
            <a:ext cx="503834" cy="503834"/>
          </a:xfrm>
          <a:prstGeom prst="rect">
            <a:avLst/>
          </a:prstGeom>
        </p:spPr>
      </p:pic>
      <p:sp>
        <p:nvSpPr>
          <p:cNvPr id="7" name="Text 4"/>
          <p:cNvSpPr/>
          <p:nvPr/>
        </p:nvSpPr>
        <p:spPr>
          <a:xfrm>
            <a:off x="1600200" y="182880"/>
            <a:ext cx="9692640" cy="1097280"/>
          </a:xfrm>
          <a:prstGeom prst="rect">
            <a:avLst/>
          </a:prstGeom>
          <a:noFill/>
          <a:ln/>
        </p:spPr>
        <p:txBody>
          <a:bodyPr wrap="square" lIns="0" tIns="0" rIns="0" bIns="0" rtlCol="0" anchor="t"/>
          <a:lstStyle/>
          <a:p>
            <a:pPr marL="0" indent="0">
              <a:lnSpc>
                <a:spcPct val="105000"/>
              </a:lnSpc>
              <a:buNone/>
            </a:pPr>
            <a:r>
              <a:rPr lang="en-US" sz="2100" b="1" dirty="0">
                <a:solidFill>
                  <a:srgbClr val="FFFFFF"/>
                </a:solidFill>
                <a:latin typeface="Cambria" pitchFamily="34" charset="0"/>
                <a:ea typeface="Cambria" pitchFamily="34" charset="-122"/>
                <a:cs typeface="Cambria" pitchFamily="34" charset="-120"/>
              </a:rPr>
              <a:t>Association Between Physical Activity and Risk Factors for Coronary Heart Disease Among Adults Aged 25 to 35 in England</a:t>
            </a:r>
            <a:endParaRPr lang="en-US" sz="2100" dirty="0"/>
          </a:p>
        </p:txBody>
      </p:sp>
      <p:sp>
        <p:nvSpPr>
          <p:cNvPr id="8" name="Text 5"/>
          <p:cNvSpPr/>
          <p:nvPr/>
        </p:nvSpPr>
        <p:spPr>
          <a:xfrm>
            <a:off x="1600200" y="1371600"/>
            <a:ext cx="9692640" cy="320040"/>
          </a:xfrm>
          <a:prstGeom prst="rect">
            <a:avLst/>
          </a:prstGeom>
          <a:noFill/>
          <a:ln/>
        </p:spPr>
        <p:txBody>
          <a:bodyPr wrap="square" lIns="0" tIns="0" rIns="0" bIns="0" rtlCol="0" anchor="t"/>
          <a:lstStyle/>
          <a:p>
            <a:pPr marL="0" indent="0">
              <a:buNone/>
            </a:pPr>
            <a:r>
              <a:rPr lang="en-US" sz="1300" i="1" dirty="0">
                <a:solidFill>
                  <a:srgbClr val="CADCFC"/>
                </a:solidFill>
                <a:latin typeface="Calibri" pitchFamily="34" charset="0"/>
                <a:ea typeface="Calibri" pitchFamily="34" charset="-122"/>
                <a:cs typeface="Calibri" pitchFamily="34" charset="-120"/>
              </a:rPr>
              <a:t>A Systematic Review, Practice-Based Research Poster</a:t>
            </a:r>
            <a:endParaRPr lang="en-US" sz="1300" dirty="0"/>
          </a:p>
        </p:txBody>
      </p:sp>
      <p:sp>
        <p:nvSpPr>
          <p:cNvPr id="9" name="Shape 6"/>
          <p:cNvSpPr/>
          <p:nvPr/>
        </p:nvSpPr>
        <p:spPr>
          <a:xfrm>
            <a:off x="11475720" y="201168"/>
            <a:ext cx="3291840" cy="1325880"/>
          </a:xfrm>
          <a:prstGeom prst="roundRect">
            <a:avLst>
              <a:gd name="adj" fmla="val 4828"/>
            </a:avLst>
          </a:prstGeom>
          <a:solidFill>
            <a:srgbClr val="16204F"/>
          </a:solidFill>
          <a:ln/>
        </p:spPr>
      </p:sp>
      <p:sp>
        <p:nvSpPr>
          <p:cNvPr id="10" name="Text 7"/>
          <p:cNvSpPr/>
          <p:nvPr/>
        </p:nvSpPr>
        <p:spPr>
          <a:xfrm>
            <a:off x="11676888" y="310896"/>
            <a:ext cx="2926080" cy="1143000"/>
          </a:xfrm>
          <a:prstGeom prst="rect">
            <a:avLst/>
          </a:prstGeom>
          <a:noFill/>
          <a:ln/>
        </p:spPr>
        <p:txBody>
          <a:bodyPr wrap="square" lIns="0" tIns="0" rIns="0" bIns="0" rtlCol="0" anchor="t"/>
          <a:lstStyle/>
          <a:p>
            <a:pPr marL="0" indent="0">
              <a:lnSpc>
                <a:spcPct val="118000"/>
              </a:lnSpc>
              <a:buNone/>
            </a:pPr>
            <a:r>
              <a:rPr lang="en-US" sz="1250" b="1" dirty="0">
                <a:solidFill>
                  <a:srgbClr val="FFFFFF"/>
                </a:solidFill>
                <a:latin typeface="Calibri" pitchFamily="34" charset="0"/>
                <a:ea typeface="Calibri" pitchFamily="34" charset="-122"/>
                <a:cs typeface="Calibri" pitchFamily="34" charset="-120"/>
              </a:rPr>
              <a:t>MD Motiur Rahman</a:t>
            </a:r>
            <a:endParaRPr lang="en-US" sz="1250" dirty="0"/>
          </a:p>
          <a:p>
            <a:pPr marL="0" indent="0">
              <a:lnSpc>
                <a:spcPct val="118000"/>
              </a:lnSpc>
              <a:buNone/>
            </a:pPr>
            <a:r>
              <a:rPr lang="en-US" sz="1000" dirty="0">
                <a:solidFill>
                  <a:srgbClr val="CADCFC"/>
                </a:solidFill>
                <a:latin typeface="Calibri" pitchFamily="34" charset="0"/>
                <a:ea typeface="Calibri" pitchFamily="34" charset="-122"/>
                <a:cs typeface="Calibri" pitchFamily="34" charset="-120"/>
              </a:rPr>
              <a:t>Student ID: 2518275</a:t>
            </a:r>
            <a:endParaRPr lang="en-US" sz="1250" dirty="0"/>
          </a:p>
          <a:p>
            <a:pPr marL="0" indent="0">
              <a:lnSpc>
                <a:spcPct val="118000"/>
              </a:lnSpc>
              <a:buNone/>
            </a:pPr>
            <a:r>
              <a:rPr lang="en-US" sz="1000" dirty="0">
                <a:solidFill>
                  <a:srgbClr val="CADCFC"/>
                </a:solidFill>
                <a:latin typeface="Calibri" pitchFamily="34" charset="0"/>
                <a:ea typeface="Calibri" pitchFamily="34" charset="-122"/>
                <a:cs typeface="Calibri" pitchFamily="34" charset="-120"/>
              </a:rPr>
              <a:t>imaging.motiur@gmail.com</a:t>
            </a:r>
            <a:endParaRPr lang="en-US" sz="1250" dirty="0"/>
          </a:p>
          <a:p>
            <a:pPr marL="0" indent="0">
              <a:lnSpc>
                <a:spcPct val="118000"/>
              </a:lnSpc>
              <a:buNone/>
            </a:pPr>
            <a:r>
              <a:rPr lang="en-US" sz="1000" dirty="0">
                <a:solidFill>
                  <a:srgbClr val="CADCFC"/>
                </a:solidFill>
                <a:latin typeface="Calibri" pitchFamily="34" charset="0"/>
                <a:ea typeface="Calibri" pitchFamily="34" charset="-122"/>
                <a:cs typeface="Calibri" pitchFamily="34" charset="-120"/>
              </a:rPr>
              <a:t>Supervisor: Dr Arif Ahmed</a:t>
            </a:r>
            <a:endParaRPr lang="en-US" sz="1250" dirty="0"/>
          </a:p>
          <a:p>
            <a:pPr marL="0" indent="0">
              <a:lnSpc>
                <a:spcPct val="118000"/>
              </a:lnSpc>
              <a:buNone/>
            </a:pPr>
            <a:r>
              <a:rPr lang="en-US" sz="950" dirty="0">
                <a:solidFill>
                  <a:srgbClr val="CADCFC"/>
                </a:solidFill>
                <a:latin typeface="Calibri" pitchFamily="34" charset="0"/>
                <a:ea typeface="Calibri" pitchFamily="34" charset="-122"/>
                <a:cs typeface="Calibri" pitchFamily="34" charset="-120"/>
              </a:rPr>
              <a:t>MSc Public Health &amp; Social Care in Practice</a:t>
            </a:r>
            <a:endParaRPr lang="en-US" sz="1250" dirty="0"/>
          </a:p>
        </p:txBody>
      </p:sp>
      <p:sp>
        <p:nvSpPr>
          <p:cNvPr id="11" name="Shape 8"/>
          <p:cNvSpPr/>
          <p:nvPr/>
        </p:nvSpPr>
        <p:spPr>
          <a:xfrm>
            <a:off x="411480" y="1947672"/>
            <a:ext cx="3383280" cy="1280160"/>
          </a:xfrm>
          <a:prstGeom prst="roundRect">
            <a:avLst>
              <a:gd name="adj" fmla="val 6429"/>
            </a:avLst>
          </a:prstGeom>
          <a:solidFill>
            <a:srgbClr val="EAF0FB"/>
          </a:solidFill>
          <a:ln/>
          <a:effectLst>
            <a:outerShdw blurRad="76200" dist="25400" dir="5400000" algn="bl" rotWithShape="0">
              <a:srgbClr val="1E2761">
                <a:alpha val="10000"/>
              </a:srgbClr>
            </a:outerShdw>
          </a:effectLst>
        </p:spPr>
      </p:sp>
      <p:sp>
        <p:nvSpPr>
          <p:cNvPr id="12" name="Shape 9"/>
          <p:cNvSpPr/>
          <p:nvPr/>
        </p:nvSpPr>
        <p:spPr>
          <a:xfrm>
            <a:off x="576072" y="2112264"/>
            <a:ext cx="548640" cy="548640"/>
          </a:xfrm>
          <a:prstGeom prst="ellipse">
            <a:avLst/>
          </a:prstGeom>
          <a:solidFill>
            <a:srgbClr val="C1121F"/>
          </a:solidFill>
          <a:ln/>
        </p:spPr>
      </p:sp>
      <p:pic>
        <p:nvPicPr>
          <p:cNvPr id="13" name="Image 1" descr="preencoded.png"/>
          <p:cNvPicPr>
            <a:picLocks noChangeAspect="1"/>
          </p:cNvPicPr>
          <p:nvPr/>
        </p:nvPicPr>
        <p:blipFill>
          <a:blip r:embed="rId4"/>
          <a:stretch>
            <a:fillRect/>
          </a:stretch>
        </p:blipFill>
        <p:spPr>
          <a:xfrm>
            <a:off x="699516" y="2235708"/>
            <a:ext cx="301752" cy="301752"/>
          </a:xfrm>
          <a:prstGeom prst="rect">
            <a:avLst/>
          </a:prstGeom>
        </p:spPr>
      </p:pic>
      <p:sp>
        <p:nvSpPr>
          <p:cNvPr id="14" name="Text 10"/>
          <p:cNvSpPr/>
          <p:nvPr/>
        </p:nvSpPr>
        <p:spPr>
          <a:xfrm>
            <a:off x="1252728" y="2057400"/>
            <a:ext cx="2423160" cy="502920"/>
          </a:xfrm>
          <a:prstGeom prst="rect">
            <a:avLst/>
          </a:prstGeom>
          <a:noFill/>
          <a:ln/>
        </p:spPr>
        <p:txBody>
          <a:bodyPr wrap="square" lIns="0" tIns="0" rIns="0" bIns="0" rtlCol="0" anchor="t"/>
          <a:lstStyle/>
          <a:p>
            <a:pPr marL="0" indent="0">
              <a:buNone/>
            </a:pPr>
            <a:r>
              <a:rPr lang="en-US" sz="2600" b="1" dirty="0">
                <a:solidFill>
                  <a:srgbClr val="C1121F"/>
                </a:solidFill>
                <a:latin typeface="Cambria" pitchFamily="34" charset="0"/>
                <a:ea typeface="Cambria" pitchFamily="34" charset="-122"/>
                <a:cs typeface="Cambria" pitchFamily="34" charset="-120"/>
              </a:rPr>
              <a:t>1.9M</a:t>
            </a:r>
            <a:endParaRPr lang="en-US" sz="2600" dirty="0"/>
          </a:p>
        </p:txBody>
      </p:sp>
      <p:sp>
        <p:nvSpPr>
          <p:cNvPr id="15" name="Text 11"/>
          <p:cNvSpPr/>
          <p:nvPr/>
        </p:nvSpPr>
        <p:spPr>
          <a:xfrm>
            <a:off x="576072" y="2606040"/>
            <a:ext cx="3054096" cy="457200"/>
          </a:xfrm>
          <a:prstGeom prst="rect">
            <a:avLst/>
          </a:prstGeom>
          <a:noFill/>
          <a:ln/>
        </p:spPr>
        <p:txBody>
          <a:bodyPr wrap="square" lIns="0" tIns="0" rIns="0" bIns="0" rtlCol="0" anchor="t"/>
          <a:lstStyle/>
          <a:p>
            <a:pPr marL="0" indent="0">
              <a:lnSpc>
                <a:spcPct val="105000"/>
              </a:lnSpc>
              <a:buNone/>
            </a:pPr>
            <a:r>
              <a:rPr lang="en-US" sz="920" dirty="0">
                <a:solidFill>
                  <a:srgbClr val="5B6472"/>
                </a:solidFill>
                <a:latin typeface="Calibri" pitchFamily="34" charset="0"/>
                <a:ea typeface="Calibri" pitchFamily="34" charset="-122"/>
                <a:cs typeface="Calibri" pitchFamily="34" charset="-120"/>
              </a:rPr>
              <a:t>people living with CHD in England</a:t>
            </a:r>
            <a:endParaRPr lang="en-US" sz="920" dirty="0"/>
          </a:p>
        </p:txBody>
      </p:sp>
      <p:sp>
        <p:nvSpPr>
          <p:cNvPr id="16" name="Text 12"/>
          <p:cNvSpPr/>
          <p:nvPr/>
        </p:nvSpPr>
        <p:spPr>
          <a:xfrm>
            <a:off x="576072" y="3008376"/>
            <a:ext cx="3054096" cy="182880"/>
          </a:xfrm>
          <a:prstGeom prst="rect">
            <a:avLst/>
          </a:prstGeom>
          <a:noFill/>
          <a:ln/>
        </p:spPr>
        <p:txBody>
          <a:bodyPr wrap="square" lIns="0" tIns="0" rIns="0" bIns="0" rtlCol="0" anchor="ctr"/>
          <a:lstStyle/>
          <a:p>
            <a:pPr marL="0" indent="0">
              <a:buNone/>
            </a:pPr>
            <a:r>
              <a:rPr lang="en-US" sz="750" i="1" dirty="0">
                <a:solidFill>
                  <a:srgbClr val="8A94A6"/>
                </a:solidFill>
                <a:latin typeface="Calibri" pitchFamily="34" charset="0"/>
                <a:ea typeface="Calibri" pitchFamily="34" charset="-122"/>
                <a:cs typeface="Calibri" pitchFamily="34" charset="-120"/>
              </a:rPr>
              <a:t>BHF, 2026a</a:t>
            </a:r>
            <a:endParaRPr lang="en-US" sz="750" dirty="0"/>
          </a:p>
        </p:txBody>
      </p:sp>
      <p:sp>
        <p:nvSpPr>
          <p:cNvPr id="17" name="Shape 13"/>
          <p:cNvSpPr/>
          <p:nvPr/>
        </p:nvSpPr>
        <p:spPr>
          <a:xfrm>
            <a:off x="4050792" y="1947672"/>
            <a:ext cx="3383280" cy="1280160"/>
          </a:xfrm>
          <a:prstGeom prst="roundRect">
            <a:avLst>
              <a:gd name="adj" fmla="val 6429"/>
            </a:avLst>
          </a:prstGeom>
          <a:solidFill>
            <a:srgbClr val="EAF0FB"/>
          </a:solidFill>
          <a:ln/>
          <a:effectLst>
            <a:outerShdw blurRad="76200" dist="25400" dir="5400000" algn="bl" rotWithShape="0">
              <a:srgbClr val="1E2761">
                <a:alpha val="10000"/>
              </a:srgbClr>
            </a:outerShdw>
          </a:effectLst>
        </p:spPr>
      </p:sp>
      <p:sp>
        <p:nvSpPr>
          <p:cNvPr id="18" name="Shape 14"/>
          <p:cNvSpPr/>
          <p:nvPr/>
        </p:nvSpPr>
        <p:spPr>
          <a:xfrm>
            <a:off x="4215384" y="2112264"/>
            <a:ext cx="548640" cy="548640"/>
          </a:xfrm>
          <a:prstGeom prst="ellipse">
            <a:avLst/>
          </a:prstGeom>
          <a:solidFill>
            <a:srgbClr val="C1121F"/>
          </a:solidFill>
          <a:ln/>
        </p:spPr>
      </p:sp>
      <p:pic>
        <p:nvPicPr>
          <p:cNvPr id="19" name="Image 2" descr="preencoded.png"/>
          <p:cNvPicPr>
            <a:picLocks noChangeAspect="1"/>
          </p:cNvPicPr>
          <p:nvPr/>
        </p:nvPicPr>
        <p:blipFill>
          <a:blip r:embed="rId5"/>
          <a:stretch>
            <a:fillRect/>
          </a:stretch>
        </p:blipFill>
        <p:spPr>
          <a:xfrm>
            <a:off x="4338828" y="2235708"/>
            <a:ext cx="301752" cy="301752"/>
          </a:xfrm>
          <a:prstGeom prst="rect">
            <a:avLst/>
          </a:prstGeom>
        </p:spPr>
      </p:pic>
      <p:sp>
        <p:nvSpPr>
          <p:cNvPr id="20" name="Text 15"/>
          <p:cNvSpPr/>
          <p:nvPr/>
        </p:nvSpPr>
        <p:spPr>
          <a:xfrm>
            <a:off x="4892040" y="2057400"/>
            <a:ext cx="2423160" cy="502920"/>
          </a:xfrm>
          <a:prstGeom prst="rect">
            <a:avLst/>
          </a:prstGeom>
          <a:noFill/>
          <a:ln/>
        </p:spPr>
        <p:txBody>
          <a:bodyPr wrap="square" lIns="0" tIns="0" rIns="0" bIns="0" rtlCol="0" anchor="t"/>
          <a:lstStyle/>
          <a:p>
            <a:pPr marL="0" indent="0">
              <a:buNone/>
            </a:pPr>
            <a:r>
              <a:rPr lang="en-US" sz="2600" b="1" dirty="0">
                <a:solidFill>
                  <a:srgbClr val="C1121F"/>
                </a:solidFill>
                <a:latin typeface="Cambria" pitchFamily="34" charset="0"/>
                <a:ea typeface="Cambria" pitchFamily="34" charset="-122"/>
                <a:cs typeface="Cambria" pitchFamily="34" charset="-120"/>
              </a:rPr>
              <a:t>1 in 6</a:t>
            </a:r>
            <a:endParaRPr lang="en-US" sz="2600" dirty="0"/>
          </a:p>
        </p:txBody>
      </p:sp>
      <p:sp>
        <p:nvSpPr>
          <p:cNvPr id="21" name="Text 16"/>
          <p:cNvSpPr/>
          <p:nvPr/>
        </p:nvSpPr>
        <p:spPr>
          <a:xfrm>
            <a:off x="4215384" y="2606040"/>
            <a:ext cx="3054096" cy="457200"/>
          </a:xfrm>
          <a:prstGeom prst="rect">
            <a:avLst/>
          </a:prstGeom>
          <a:noFill/>
          <a:ln/>
        </p:spPr>
        <p:txBody>
          <a:bodyPr wrap="square" lIns="0" tIns="0" rIns="0" bIns="0" rtlCol="0" anchor="t"/>
          <a:lstStyle/>
          <a:p>
            <a:pPr marL="0" indent="0">
              <a:lnSpc>
                <a:spcPct val="105000"/>
              </a:lnSpc>
              <a:buNone/>
            </a:pPr>
            <a:r>
              <a:rPr lang="en-US" sz="920" dirty="0">
                <a:solidFill>
                  <a:srgbClr val="5B6472"/>
                </a:solidFill>
                <a:latin typeface="Calibri" pitchFamily="34" charset="0"/>
                <a:ea typeface="Calibri" pitchFamily="34" charset="-122"/>
                <a:cs typeface="Calibri" pitchFamily="34" charset="-120"/>
              </a:rPr>
              <a:t>deaths in England caused by heart disease</a:t>
            </a:r>
            <a:endParaRPr lang="en-US" sz="920" dirty="0"/>
          </a:p>
        </p:txBody>
      </p:sp>
      <p:sp>
        <p:nvSpPr>
          <p:cNvPr id="22" name="Text 17"/>
          <p:cNvSpPr/>
          <p:nvPr/>
        </p:nvSpPr>
        <p:spPr>
          <a:xfrm>
            <a:off x="4215384" y="3008376"/>
            <a:ext cx="3054096" cy="182880"/>
          </a:xfrm>
          <a:prstGeom prst="rect">
            <a:avLst/>
          </a:prstGeom>
          <a:noFill/>
          <a:ln/>
        </p:spPr>
        <p:txBody>
          <a:bodyPr wrap="square" lIns="0" tIns="0" rIns="0" bIns="0" rtlCol="0" anchor="ctr"/>
          <a:lstStyle/>
          <a:p>
            <a:pPr marL="0" indent="0">
              <a:buNone/>
            </a:pPr>
            <a:r>
              <a:rPr lang="en-US" sz="750" i="1" dirty="0">
                <a:solidFill>
                  <a:srgbClr val="8A94A6"/>
                </a:solidFill>
                <a:latin typeface="Calibri" pitchFamily="34" charset="0"/>
                <a:ea typeface="Calibri" pitchFamily="34" charset="-122"/>
                <a:cs typeface="Calibri" pitchFamily="34" charset="-120"/>
              </a:rPr>
              <a:t>BHF, 2026a</a:t>
            </a:r>
            <a:endParaRPr lang="en-US" sz="750" dirty="0"/>
          </a:p>
        </p:txBody>
      </p:sp>
      <p:sp>
        <p:nvSpPr>
          <p:cNvPr id="23" name="Shape 18"/>
          <p:cNvSpPr/>
          <p:nvPr/>
        </p:nvSpPr>
        <p:spPr>
          <a:xfrm>
            <a:off x="7690104" y="1947672"/>
            <a:ext cx="3383280" cy="1280160"/>
          </a:xfrm>
          <a:prstGeom prst="roundRect">
            <a:avLst>
              <a:gd name="adj" fmla="val 6429"/>
            </a:avLst>
          </a:prstGeom>
          <a:solidFill>
            <a:srgbClr val="EAF0FB"/>
          </a:solidFill>
          <a:ln/>
          <a:effectLst>
            <a:outerShdw blurRad="76200" dist="25400" dir="5400000" algn="bl" rotWithShape="0">
              <a:srgbClr val="1E2761">
                <a:alpha val="10000"/>
              </a:srgbClr>
            </a:outerShdw>
          </a:effectLst>
        </p:spPr>
      </p:sp>
      <p:sp>
        <p:nvSpPr>
          <p:cNvPr id="24" name="Shape 19"/>
          <p:cNvSpPr/>
          <p:nvPr/>
        </p:nvSpPr>
        <p:spPr>
          <a:xfrm>
            <a:off x="7854696" y="2112264"/>
            <a:ext cx="548640" cy="548640"/>
          </a:xfrm>
          <a:prstGeom prst="ellipse">
            <a:avLst/>
          </a:prstGeom>
          <a:solidFill>
            <a:srgbClr val="00A896"/>
          </a:solidFill>
          <a:ln/>
        </p:spPr>
      </p:sp>
      <p:pic>
        <p:nvPicPr>
          <p:cNvPr id="25" name="Image 3" descr="preencoded.png"/>
          <p:cNvPicPr>
            <a:picLocks noChangeAspect="1"/>
          </p:cNvPicPr>
          <p:nvPr/>
        </p:nvPicPr>
        <p:blipFill>
          <a:blip r:embed="rId6"/>
          <a:stretch>
            <a:fillRect/>
          </a:stretch>
        </p:blipFill>
        <p:spPr>
          <a:xfrm>
            <a:off x="7978140" y="2235708"/>
            <a:ext cx="301752" cy="301752"/>
          </a:xfrm>
          <a:prstGeom prst="rect">
            <a:avLst/>
          </a:prstGeom>
        </p:spPr>
      </p:pic>
      <p:sp>
        <p:nvSpPr>
          <p:cNvPr id="26" name="Text 20"/>
          <p:cNvSpPr/>
          <p:nvPr/>
        </p:nvSpPr>
        <p:spPr>
          <a:xfrm>
            <a:off x="8531352" y="2057400"/>
            <a:ext cx="2423160" cy="502920"/>
          </a:xfrm>
          <a:prstGeom prst="rect">
            <a:avLst/>
          </a:prstGeom>
          <a:noFill/>
          <a:ln/>
        </p:spPr>
        <p:txBody>
          <a:bodyPr wrap="square" lIns="0" tIns="0" rIns="0" bIns="0" rtlCol="0" anchor="t"/>
          <a:lstStyle/>
          <a:p>
            <a:pPr marL="0" indent="0">
              <a:buNone/>
            </a:pPr>
            <a:r>
              <a:rPr lang="en-US" sz="2600" b="1" dirty="0">
                <a:solidFill>
                  <a:srgbClr val="00A896"/>
                </a:solidFill>
                <a:latin typeface="Cambria" pitchFamily="34" charset="0"/>
                <a:ea typeface="Cambria" pitchFamily="34" charset="-122"/>
                <a:cs typeface="Cambria" pitchFamily="34" charset="-120"/>
              </a:rPr>
              <a:t>67.4%</a:t>
            </a:r>
            <a:endParaRPr lang="en-US" sz="2600" dirty="0"/>
          </a:p>
        </p:txBody>
      </p:sp>
      <p:sp>
        <p:nvSpPr>
          <p:cNvPr id="27" name="Text 21"/>
          <p:cNvSpPr/>
          <p:nvPr/>
        </p:nvSpPr>
        <p:spPr>
          <a:xfrm>
            <a:off x="7854696" y="2606040"/>
            <a:ext cx="3054096" cy="457200"/>
          </a:xfrm>
          <a:prstGeom prst="rect">
            <a:avLst/>
          </a:prstGeom>
          <a:noFill/>
          <a:ln/>
        </p:spPr>
        <p:txBody>
          <a:bodyPr wrap="square" lIns="0" tIns="0" rIns="0" bIns="0" rtlCol="0" anchor="t"/>
          <a:lstStyle/>
          <a:p>
            <a:pPr marL="0" indent="0">
              <a:lnSpc>
                <a:spcPct val="105000"/>
              </a:lnSpc>
              <a:buNone/>
            </a:pPr>
            <a:r>
              <a:rPr lang="en-US" sz="920" dirty="0">
                <a:solidFill>
                  <a:srgbClr val="5B6472"/>
                </a:solidFill>
                <a:latin typeface="Calibri" pitchFamily="34" charset="0"/>
                <a:ea typeface="Calibri" pitchFamily="34" charset="-122"/>
                <a:cs typeface="Calibri" pitchFamily="34" charset="-120"/>
              </a:rPr>
              <a:t>of adults meet physical activity guidelines</a:t>
            </a:r>
            <a:endParaRPr lang="en-US" sz="920" dirty="0"/>
          </a:p>
        </p:txBody>
      </p:sp>
      <p:sp>
        <p:nvSpPr>
          <p:cNvPr id="28" name="Text 22"/>
          <p:cNvSpPr/>
          <p:nvPr/>
        </p:nvSpPr>
        <p:spPr>
          <a:xfrm>
            <a:off x="7854696" y="3008376"/>
            <a:ext cx="3054096" cy="182880"/>
          </a:xfrm>
          <a:prstGeom prst="rect">
            <a:avLst/>
          </a:prstGeom>
          <a:noFill/>
          <a:ln/>
        </p:spPr>
        <p:txBody>
          <a:bodyPr wrap="square" lIns="0" tIns="0" rIns="0" bIns="0" rtlCol="0" anchor="ctr"/>
          <a:lstStyle/>
          <a:p>
            <a:pPr marL="0" indent="0">
              <a:buNone/>
            </a:pPr>
            <a:r>
              <a:rPr lang="en-US" sz="750" i="1" dirty="0">
                <a:solidFill>
                  <a:srgbClr val="8A94A6"/>
                </a:solidFill>
                <a:latin typeface="Calibri" pitchFamily="34" charset="0"/>
                <a:ea typeface="Calibri" pitchFamily="34" charset="-122"/>
                <a:cs typeface="Calibri" pitchFamily="34" charset="-120"/>
              </a:rPr>
              <a:t>OHID, 2025a</a:t>
            </a:r>
            <a:endParaRPr lang="en-US" sz="750" dirty="0"/>
          </a:p>
        </p:txBody>
      </p:sp>
      <p:sp>
        <p:nvSpPr>
          <p:cNvPr id="29" name="Shape 23"/>
          <p:cNvSpPr/>
          <p:nvPr/>
        </p:nvSpPr>
        <p:spPr>
          <a:xfrm>
            <a:off x="11329416" y="1947672"/>
            <a:ext cx="3383280" cy="1280160"/>
          </a:xfrm>
          <a:prstGeom prst="roundRect">
            <a:avLst>
              <a:gd name="adj" fmla="val 6429"/>
            </a:avLst>
          </a:prstGeom>
          <a:solidFill>
            <a:srgbClr val="EAF0FB"/>
          </a:solidFill>
          <a:ln/>
          <a:effectLst>
            <a:outerShdw blurRad="76200" dist="25400" dir="5400000" algn="bl" rotWithShape="0">
              <a:srgbClr val="1E2761">
                <a:alpha val="10000"/>
              </a:srgbClr>
            </a:outerShdw>
          </a:effectLst>
        </p:spPr>
      </p:sp>
      <p:sp>
        <p:nvSpPr>
          <p:cNvPr id="30" name="Shape 24"/>
          <p:cNvSpPr/>
          <p:nvPr/>
        </p:nvSpPr>
        <p:spPr>
          <a:xfrm>
            <a:off x="11494008" y="2112264"/>
            <a:ext cx="548640" cy="548640"/>
          </a:xfrm>
          <a:prstGeom prst="ellipse">
            <a:avLst/>
          </a:prstGeom>
          <a:solidFill>
            <a:srgbClr val="1E2761"/>
          </a:solidFill>
          <a:ln/>
        </p:spPr>
      </p:sp>
      <p:pic>
        <p:nvPicPr>
          <p:cNvPr id="31" name="Image 4" descr="preencoded.png"/>
          <p:cNvPicPr>
            <a:picLocks noChangeAspect="1"/>
          </p:cNvPicPr>
          <p:nvPr/>
        </p:nvPicPr>
        <p:blipFill>
          <a:blip r:embed="rId7"/>
          <a:stretch>
            <a:fillRect/>
          </a:stretch>
        </p:blipFill>
        <p:spPr>
          <a:xfrm>
            <a:off x="11617452" y="2235708"/>
            <a:ext cx="301752" cy="301752"/>
          </a:xfrm>
          <a:prstGeom prst="rect">
            <a:avLst/>
          </a:prstGeom>
        </p:spPr>
      </p:pic>
      <p:sp>
        <p:nvSpPr>
          <p:cNvPr id="32" name="Text 25"/>
          <p:cNvSpPr/>
          <p:nvPr/>
        </p:nvSpPr>
        <p:spPr>
          <a:xfrm>
            <a:off x="12170664" y="2057400"/>
            <a:ext cx="2423160" cy="502920"/>
          </a:xfrm>
          <a:prstGeom prst="rect">
            <a:avLst/>
          </a:prstGeom>
          <a:noFill/>
          <a:ln/>
        </p:spPr>
        <p:txBody>
          <a:bodyPr wrap="square" lIns="0" tIns="0" rIns="0" bIns="0" rtlCol="0" anchor="t"/>
          <a:lstStyle/>
          <a:p>
            <a:pPr marL="0" indent="0">
              <a:buNone/>
            </a:pPr>
            <a:r>
              <a:rPr lang="en-US" sz="2600" b="1" dirty="0">
                <a:solidFill>
                  <a:srgbClr val="1E2761"/>
                </a:solidFill>
                <a:latin typeface="Cambria" pitchFamily="34" charset="0"/>
                <a:ea typeface="Cambria" pitchFamily="34" charset="-122"/>
                <a:cs typeface="Cambria" pitchFamily="34" charset="-120"/>
              </a:rPr>
              <a:t>22%</a:t>
            </a:r>
            <a:endParaRPr lang="en-US" sz="2600" dirty="0"/>
          </a:p>
        </p:txBody>
      </p:sp>
      <p:sp>
        <p:nvSpPr>
          <p:cNvPr id="33" name="Text 26"/>
          <p:cNvSpPr/>
          <p:nvPr/>
        </p:nvSpPr>
        <p:spPr>
          <a:xfrm>
            <a:off x="11494008" y="2606040"/>
            <a:ext cx="3054096" cy="457200"/>
          </a:xfrm>
          <a:prstGeom prst="rect">
            <a:avLst/>
          </a:prstGeom>
          <a:noFill/>
          <a:ln/>
        </p:spPr>
        <p:txBody>
          <a:bodyPr wrap="square" lIns="0" tIns="0" rIns="0" bIns="0" rtlCol="0" anchor="t"/>
          <a:lstStyle/>
          <a:p>
            <a:pPr marL="0" indent="0">
              <a:lnSpc>
                <a:spcPct val="105000"/>
              </a:lnSpc>
              <a:buNone/>
            </a:pPr>
            <a:r>
              <a:rPr lang="en-US" sz="920" dirty="0">
                <a:solidFill>
                  <a:srgbClr val="5B6472"/>
                </a:solidFill>
                <a:latin typeface="Calibri" pitchFamily="34" charset="0"/>
                <a:ea typeface="Calibri" pitchFamily="34" charset="-122"/>
                <a:cs typeface="Calibri" pitchFamily="34" charset="-120"/>
              </a:rPr>
              <a:t>of adults are classed as physically inactive</a:t>
            </a:r>
            <a:endParaRPr lang="en-US" sz="920" dirty="0"/>
          </a:p>
        </p:txBody>
      </p:sp>
      <p:sp>
        <p:nvSpPr>
          <p:cNvPr id="34" name="Text 27"/>
          <p:cNvSpPr/>
          <p:nvPr/>
        </p:nvSpPr>
        <p:spPr>
          <a:xfrm>
            <a:off x="11494008" y="3008376"/>
            <a:ext cx="3054096" cy="182880"/>
          </a:xfrm>
          <a:prstGeom prst="rect">
            <a:avLst/>
          </a:prstGeom>
          <a:noFill/>
          <a:ln/>
        </p:spPr>
        <p:txBody>
          <a:bodyPr wrap="square" lIns="0" tIns="0" rIns="0" bIns="0" rtlCol="0" anchor="ctr"/>
          <a:lstStyle/>
          <a:p>
            <a:pPr marL="0" indent="0">
              <a:buNone/>
            </a:pPr>
            <a:r>
              <a:rPr lang="en-US" sz="750" i="1" dirty="0">
                <a:solidFill>
                  <a:srgbClr val="8A94A6"/>
                </a:solidFill>
                <a:latin typeface="Calibri" pitchFamily="34" charset="0"/>
                <a:ea typeface="Calibri" pitchFamily="34" charset="-122"/>
                <a:cs typeface="Calibri" pitchFamily="34" charset="-120"/>
              </a:rPr>
              <a:t>OHID, 2025a</a:t>
            </a:r>
            <a:endParaRPr lang="en-US" sz="750" dirty="0"/>
          </a:p>
        </p:txBody>
      </p:sp>
      <p:sp>
        <p:nvSpPr>
          <p:cNvPr id="35" name="Shape 28"/>
          <p:cNvSpPr/>
          <p:nvPr/>
        </p:nvSpPr>
        <p:spPr>
          <a:xfrm>
            <a:off x="411480" y="3520440"/>
            <a:ext cx="438912" cy="438912"/>
          </a:xfrm>
          <a:prstGeom prst="ellipse">
            <a:avLst/>
          </a:prstGeom>
          <a:solidFill>
            <a:srgbClr val="1E2761"/>
          </a:solidFill>
          <a:ln/>
        </p:spPr>
      </p:sp>
      <p:pic>
        <p:nvPicPr>
          <p:cNvPr id="36" name="Image 5" descr="preencoded.png"/>
          <p:cNvPicPr>
            <a:picLocks noChangeAspect="1"/>
          </p:cNvPicPr>
          <p:nvPr/>
        </p:nvPicPr>
        <p:blipFill>
          <a:blip r:embed="rId8"/>
          <a:stretch>
            <a:fillRect/>
          </a:stretch>
        </p:blipFill>
        <p:spPr>
          <a:xfrm>
            <a:off x="508041" y="3617001"/>
            <a:ext cx="245791" cy="245791"/>
          </a:xfrm>
          <a:prstGeom prst="rect">
            <a:avLst/>
          </a:prstGeom>
        </p:spPr>
      </p:pic>
      <p:sp>
        <p:nvSpPr>
          <p:cNvPr id="37" name="Text 29"/>
          <p:cNvSpPr/>
          <p:nvPr/>
        </p:nvSpPr>
        <p:spPr>
          <a:xfrm>
            <a:off x="978408" y="3493008"/>
            <a:ext cx="4005072" cy="493776"/>
          </a:xfrm>
          <a:prstGeom prst="rect">
            <a:avLst/>
          </a:prstGeom>
          <a:noFill/>
          <a:ln/>
        </p:spPr>
        <p:txBody>
          <a:bodyPr wrap="square" lIns="0" tIns="0" rIns="0" bIns="0" rtlCol="0" anchor="ctr"/>
          <a:lstStyle/>
          <a:p>
            <a:pPr marL="0" indent="0">
              <a:buNone/>
            </a:pPr>
            <a:endParaRPr lang="en-US" sz="1700" dirty="0"/>
          </a:p>
        </p:txBody>
      </p:sp>
      <p:sp>
        <p:nvSpPr>
          <p:cNvPr id="38" name="Text 30"/>
          <p:cNvSpPr/>
          <p:nvPr/>
        </p:nvSpPr>
        <p:spPr>
          <a:xfrm>
            <a:off x="978408" y="3493008"/>
            <a:ext cx="4005072" cy="493776"/>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Prevalence</a:t>
            </a:r>
            <a:endParaRPr lang="en-US" sz="1700" dirty="0"/>
          </a:p>
        </p:txBody>
      </p:sp>
      <p:sp>
        <p:nvSpPr>
          <p:cNvPr id="39" name="Text 31"/>
          <p:cNvSpPr/>
          <p:nvPr/>
        </p:nvSpPr>
        <p:spPr>
          <a:xfrm>
            <a:off x="411480" y="4142232"/>
            <a:ext cx="4572000" cy="2514600"/>
          </a:xfrm>
          <a:prstGeom prst="rect">
            <a:avLst/>
          </a:prstGeom>
          <a:noFill/>
          <a:ln/>
        </p:spPr>
        <p:txBody>
          <a:bodyPr wrap="square" lIns="0" tIns="0" rIns="0" bIns="0" rtlCol="0" anchor="t"/>
          <a:lstStyle/>
          <a:p>
            <a:pPr marL="0" indent="0">
              <a:lnSpc>
                <a:spcPct val="110000"/>
              </a:lnSpc>
              <a:buNone/>
            </a:pPr>
            <a:r>
              <a:rPr lang="en-US" sz="1080" dirty="0">
                <a:solidFill>
                  <a:srgbClr val="222939"/>
                </a:solidFill>
                <a:latin typeface="Calibri" pitchFamily="34" charset="0"/>
                <a:ea typeface="Calibri" pitchFamily="34" charset="-122"/>
                <a:cs typeface="Calibri" pitchFamily="34" charset="-120"/>
              </a:rPr>
              <a:t>Cardiovascular disease affects over 8 million people across the UK (British Heart Foundation, 2026b) and remains a leading cause of death (British Heart Foundation, 2025). In England, around 1.9 million people live with CHD, causing roughly one in six deaths nationally. CHD hospital admissions have fallen 46% since 2005, though marked inequalities persist across local areas (Office for Health Improvement and Disparities, 2025c). Modifiable risk factors and early atherosclerotic changes can begin developing in early adulthood (Rakam, Dayanand and Chepuri, 2025). Nearly a third of adults with type 2 diabetes, a major CHD risk factor, remain undiagnosed (Diabetes UK, 2025).</a:t>
            </a:r>
            <a:endParaRPr lang="en-US" sz="1080" dirty="0"/>
          </a:p>
        </p:txBody>
      </p:sp>
      <p:sp>
        <p:nvSpPr>
          <p:cNvPr id="40" name="Text 32"/>
          <p:cNvSpPr/>
          <p:nvPr/>
        </p:nvSpPr>
        <p:spPr>
          <a:xfrm>
            <a:off x="411480" y="6775704"/>
            <a:ext cx="4572000" cy="27432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Adult physical activity levels in England, 2023 to 2024</a:t>
            </a:r>
            <a:endParaRPr lang="en-US" sz="1100" dirty="0"/>
          </a:p>
        </p:txBody>
      </p:sp>
      <p:graphicFrame>
        <p:nvGraphicFramePr>
          <p:cNvPr id="41" name="Chart 0"/>
          <p:cNvGraphicFramePr/>
          <p:nvPr/>
        </p:nvGraphicFramePr>
        <p:xfrm>
          <a:off x="411480" y="7095744"/>
          <a:ext cx="4572000" cy="2112264"/>
        </p:xfrm>
        <a:graphic>
          <a:graphicData uri="http://schemas.openxmlformats.org/drawingml/2006/chart">
            <c:chart xmlns:c="http://schemas.openxmlformats.org/drawingml/2006/chart" xmlns:r="http://schemas.openxmlformats.org/officeDocument/2006/relationships" r:id="rId9"/>
          </a:graphicData>
        </a:graphic>
      </p:graphicFrame>
      <p:sp>
        <p:nvSpPr>
          <p:cNvPr id="42" name="Shape 33"/>
          <p:cNvSpPr/>
          <p:nvPr/>
        </p:nvSpPr>
        <p:spPr>
          <a:xfrm>
            <a:off x="411480" y="9372600"/>
            <a:ext cx="4572000" cy="1024128"/>
          </a:xfrm>
          <a:prstGeom prst="roundRect">
            <a:avLst>
              <a:gd name="adj" fmla="val 8036"/>
            </a:avLst>
          </a:prstGeom>
          <a:solidFill>
            <a:srgbClr val="EAF0FB"/>
          </a:solidFill>
          <a:ln/>
          <a:effectLst>
            <a:outerShdw blurRad="76200" dist="25400" dir="5400000" algn="bl" rotWithShape="0">
              <a:srgbClr val="1E2761">
                <a:alpha val="10000"/>
              </a:srgbClr>
            </a:outerShdw>
          </a:effectLst>
        </p:spPr>
      </p:sp>
      <p:pic>
        <p:nvPicPr>
          <p:cNvPr id="43" name="Image 6" descr="preencoded.png"/>
          <p:cNvPicPr>
            <a:picLocks noChangeAspect="1"/>
          </p:cNvPicPr>
          <p:nvPr/>
        </p:nvPicPr>
        <p:blipFill>
          <a:blip r:embed="rId8"/>
          <a:stretch>
            <a:fillRect/>
          </a:stretch>
        </p:blipFill>
        <p:spPr>
          <a:xfrm>
            <a:off x="576072" y="9500616"/>
            <a:ext cx="274320" cy="274320"/>
          </a:xfrm>
          <a:prstGeom prst="rect">
            <a:avLst/>
          </a:prstGeom>
        </p:spPr>
      </p:pic>
      <p:sp>
        <p:nvSpPr>
          <p:cNvPr id="44" name="Text 34"/>
          <p:cNvSpPr/>
          <p:nvPr/>
        </p:nvSpPr>
        <p:spPr>
          <a:xfrm>
            <a:off x="941832" y="9464040"/>
            <a:ext cx="3877056" cy="274320"/>
          </a:xfrm>
          <a:prstGeom prst="rect">
            <a:avLst/>
          </a:prstGeom>
          <a:noFill/>
          <a:ln/>
        </p:spPr>
        <p:txBody>
          <a:bodyPr wrap="square" lIns="0" tIns="0" rIns="0" bIns="0" rtlCol="0" anchor="ctr"/>
          <a:lstStyle/>
          <a:p>
            <a:pPr marL="0" indent="0">
              <a:buNone/>
            </a:pPr>
            <a:r>
              <a:rPr lang="en-US" sz="1050" b="1" dirty="0">
                <a:solidFill>
                  <a:srgbClr val="1E2761"/>
                </a:solidFill>
                <a:latin typeface="Calibri" pitchFamily="34" charset="0"/>
                <a:ea typeface="Calibri" pitchFamily="34" charset="-122"/>
                <a:cs typeface="Calibri" pitchFamily="34" charset="-120"/>
              </a:rPr>
              <a:t>Key Insight</a:t>
            </a:r>
            <a:endParaRPr lang="en-US" sz="1050" dirty="0"/>
          </a:p>
        </p:txBody>
      </p:sp>
      <p:sp>
        <p:nvSpPr>
          <p:cNvPr id="45" name="Text 35"/>
          <p:cNvSpPr/>
          <p:nvPr/>
        </p:nvSpPr>
        <p:spPr>
          <a:xfrm>
            <a:off x="576072" y="9774936"/>
            <a:ext cx="4242816" cy="512064"/>
          </a:xfrm>
          <a:prstGeom prst="rect">
            <a:avLst/>
          </a:prstGeom>
          <a:noFill/>
          <a:ln/>
        </p:spPr>
        <p:txBody>
          <a:bodyPr wrap="square" lIns="0" tIns="0" rIns="0" bIns="0" rtlCol="0" anchor="t"/>
          <a:lstStyle/>
          <a:p>
            <a:pPr marL="0" indent="0">
              <a:lnSpc>
                <a:spcPct val="106000"/>
              </a:lnSpc>
              <a:buNone/>
            </a:pPr>
            <a:r>
              <a:rPr lang="en-US" sz="930" i="1" dirty="0">
                <a:solidFill>
                  <a:srgbClr val="1E2761"/>
                </a:solidFill>
                <a:latin typeface="Calibri" pitchFamily="34" charset="0"/>
                <a:ea typeface="Calibri" pitchFamily="34" charset="-122"/>
                <a:cs typeface="Calibri" pitchFamily="34" charset="-120"/>
              </a:rPr>
              <a:t>WHO recommends at least 150 to 300 minutes of weekly activity (WHO, 2020), yet physical inactivity remains a leading global risk factor for disease (WHO, 2024). In England, over 1 in 5 adults are still inactive, and CHD risk factors can take hold well before middle age (Sport England, 2026; Rakam, Dayanand and Chepuri, 2025).</a:t>
            </a:r>
            <a:endParaRPr lang="en-US" sz="930" dirty="0"/>
          </a:p>
        </p:txBody>
      </p:sp>
      <p:sp>
        <p:nvSpPr>
          <p:cNvPr id="46" name="Shape 36"/>
          <p:cNvSpPr/>
          <p:nvPr/>
        </p:nvSpPr>
        <p:spPr>
          <a:xfrm>
            <a:off x="5276088" y="3520440"/>
            <a:ext cx="438912" cy="438912"/>
          </a:xfrm>
          <a:prstGeom prst="ellipse">
            <a:avLst/>
          </a:prstGeom>
          <a:solidFill>
            <a:srgbClr val="1E2761"/>
          </a:solidFill>
          <a:ln/>
        </p:spPr>
      </p:sp>
      <p:pic>
        <p:nvPicPr>
          <p:cNvPr id="47" name="Image 7" descr="preencoded.png"/>
          <p:cNvPicPr>
            <a:picLocks noChangeAspect="1"/>
          </p:cNvPicPr>
          <p:nvPr/>
        </p:nvPicPr>
        <p:blipFill>
          <a:blip r:embed="rId6"/>
          <a:stretch>
            <a:fillRect/>
          </a:stretch>
        </p:blipFill>
        <p:spPr>
          <a:xfrm>
            <a:off x="5372649" y="3617001"/>
            <a:ext cx="245791" cy="245791"/>
          </a:xfrm>
          <a:prstGeom prst="rect">
            <a:avLst/>
          </a:prstGeom>
        </p:spPr>
      </p:pic>
      <p:sp>
        <p:nvSpPr>
          <p:cNvPr id="48" name="Text 37"/>
          <p:cNvSpPr/>
          <p:nvPr/>
        </p:nvSpPr>
        <p:spPr>
          <a:xfrm>
            <a:off x="5843016" y="3493008"/>
            <a:ext cx="4005072" cy="493776"/>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Rationale</a:t>
            </a:r>
            <a:endParaRPr lang="en-US" sz="1700" dirty="0"/>
          </a:p>
        </p:txBody>
      </p:sp>
      <p:sp>
        <p:nvSpPr>
          <p:cNvPr id="49" name="Text 38"/>
          <p:cNvSpPr/>
          <p:nvPr/>
        </p:nvSpPr>
        <p:spPr>
          <a:xfrm>
            <a:off x="5276088" y="4142232"/>
            <a:ext cx="4572000" cy="2148840"/>
          </a:xfrm>
          <a:prstGeom prst="rect">
            <a:avLst/>
          </a:prstGeom>
          <a:noFill/>
          <a:ln/>
        </p:spPr>
        <p:txBody>
          <a:bodyPr wrap="square" lIns="0" tIns="0" rIns="0" bIns="0" rtlCol="0" anchor="t"/>
          <a:lstStyle/>
          <a:p>
            <a:pPr marL="0" indent="0">
              <a:lnSpc>
                <a:spcPct val="114000"/>
              </a:lnSpc>
              <a:buNone/>
            </a:pPr>
            <a:r>
              <a:rPr lang="en-US" sz="1150" dirty="0">
                <a:solidFill>
                  <a:srgbClr val="222939"/>
                </a:solidFill>
                <a:latin typeface="Calibri" pitchFamily="34" charset="0"/>
                <a:ea typeface="Calibri" pitchFamily="34" charset="-122"/>
                <a:cs typeface="Calibri" pitchFamily="34" charset="-120"/>
              </a:rPr>
              <a:t>Most CHD research centres on older populations, leaving a comparatively underexplored evidence base for adults aged 25 to 35 (Cleven et al., 2020). Risk factors established in early adulthood, including physical inactivity, hypertension, and dyslipidaemia, strongly predict long-term cardiovascular outcomes (Santos et al., 2024), and physical activity produces measurable, time-dependent improvements in these risk markers (Liu et al., 2022). Working-age adults report high levels of sedentary occupational behaviour (OHID, 2025b). Synthesising evidence for this specific, economically active group is original and timely, and supports early, cost-effective prevention aligned with national priorities (DHSC, 2019).</a:t>
            </a:r>
            <a:endParaRPr lang="en-US" sz="1150" dirty="0"/>
          </a:p>
        </p:txBody>
      </p:sp>
      <p:sp>
        <p:nvSpPr>
          <p:cNvPr id="50" name="Shape 39"/>
          <p:cNvSpPr/>
          <p:nvPr/>
        </p:nvSpPr>
        <p:spPr>
          <a:xfrm>
            <a:off x="5276088" y="6428232"/>
            <a:ext cx="4572000" cy="3968496"/>
          </a:xfrm>
          <a:prstGeom prst="roundRect">
            <a:avLst>
              <a:gd name="adj" fmla="val 2074"/>
            </a:avLst>
          </a:prstGeom>
          <a:solidFill>
            <a:srgbClr val="1E2761"/>
          </a:solidFill>
          <a:ln/>
          <a:effectLst>
            <a:outerShdw blurRad="76200" dist="25400" dir="5400000" algn="bl" rotWithShape="0">
              <a:srgbClr val="1E2761">
                <a:alpha val="10000"/>
              </a:srgbClr>
            </a:outerShdw>
          </a:effectLst>
        </p:spPr>
      </p:sp>
      <p:pic>
        <p:nvPicPr>
          <p:cNvPr id="51" name="Image 8" descr="preencoded.png"/>
          <p:cNvPicPr>
            <a:picLocks noChangeAspect="1"/>
          </p:cNvPicPr>
          <p:nvPr/>
        </p:nvPicPr>
        <p:blipFill>
          <a:blip r:embed="rId10"/>
          <a:stretch>
            <a:fillRect/>
          </a:stretch>
        </p:blipFill>
        <p:spPr>
          <a:xfrm>
            <a:off x="5532120" y="6656832"/>
            <a:ext cx="219456" cy="219456"/>
          </a:xfrm>
          <a:prstGeom prst="rect">
            <a:avLst/>
          </a:prstGeom>
        </p:spPr>
      </p:pic>
      <p:sp>
        <p:nvSpPr>
          <p:cNvPr id="52" name="Text 40"/>
          <p:cNvSpPr/>
          <p:nvPr/>
        </p:nvSpPr>
        <p:spPr>
          <a:xfrm>
            <a:off x="5824728" y="6647688"/>
            <a:ext cx="3767328" cy="237744"/>
          </a:xfrm>
          <a:prstGeom prst="rect">
            <a:avLst/>
          </a:prstGeom>
          <a:noFill/>
          <a:ln/>
        </p:spPr>
        <p:txBody>
          <a:bodyPr wrap="square" lIns="0" tIns="0" rIns="0" bIns="0" rtlCol="0" anchor="ctr"/>
          <a:lstStyle/>
          <a:p>
            <a:pPr marL="0" indent="0">
              <a:buNone/>
            </a:pPr>
            <a:r>
              <a:rPr lang="en-US" sz="1250" b="1" dirty="0">
                <a:solidFill>
                  <a:srgbClr val="FFFFFF"/>
                </a:solidFill>
                <a:latin typeface="Cambria" pitchFamily="34" charset="0"/>
                <a:ea typeface="Cambria" pitchFamily="34" charset="-122"/>
                <a:cs typeface="Cambria" pitchFamily="34" charset="-120"/>
              </a:rPr>
              <a:t>Research Question</a:t>
            </a:r>
            <a:endParaRPr lang="en-US" sz="1250" dirty="0"/>
          </a:p>
        </p:txBody>
      </p:sp>
      <p:sp>
        <p:nvSpPr>
          <p:cNvPr id="53" name="Text 41"/>
          <p:cNvSpPr/>
          <p:nvPr/>
        </p:nvSpPr>
        <p:spPr>
          <a:xfrm>
            <a:off x="5532120" y="6912864"/>
            <a:ext cx="4059936" cy="548640"/>
          </a:xfrm>
          <a:prstGeom prst="rect">
            <a:avLst/>
          </a:prstGeom>
          <a:noFill/>
          <a:ln/>
        </p:spPr>
        <p:txBody>
          <a:bodyPr wrap="square" lIns="0" tIns="0" rIns="0" bIns="0" rtlCol="0" anchor="t"/>
          <a:lstStyle/>
          <a:p>
            <a:pPr marL="0" indent="0">
              <a:lnSpc>
                <a:spcPct val="108000"/>
              </a:lnSpc>
              <a:buNone/>
            </a:pPr>
            <a:r>
              <a:rPr lang="en-US" sz="1000" i="1" dirty="0">
                <a:solidFill>
                  <a:srgbClr val="CADCFC"/>
                </a:solidFill>
                <a:latin typeface="Calibri" pitchFamily="34" charset="0"/>
                <a:ea typeface="Calibri" pitchFamily="34" charset="-122"/>
                <a:cs typeface="Calibri" pitchFamily="34" charset="-120"/>
              </a:rPr>
              <a:t>What is the association between physical activity levels and the risk factors for coronary heart disease among adults in England?</a:t>
            </a:r>
            <a:endParaRPr lang="en-US" sz="1000" dirty="0"/>
          </a:p>
        </p:txBody>
      </p:sp>
      <p:pic>
        <p:nvPicPr>
          <p:cNvPr id="54" name="Image 9" descr="preencoded.png"/>
          <p:cNvPicPr>
            <a:picLocks noChangeAspect="1"/>
          </p:cNvPicPr>
          <p:nvPr/>
        </p:nvPicPr>
        <p:blipFill>
          <a:blip r:embed="rId11"/>
          <a:stretch>
            <a:fillRect/>
          </a:stretch>
        </p:blipFill>
        <p:spPr>
          <a:xfrm>
            <a:off x="5532120" y="7543800"/>
            <a:ext cx="219456" cy="219456"/>
          </a:xfrm>
          <a:prstGeom prst="rect">
            <a:avLst/>
          </a:prstGeom>
        </p:spPr>
      </p:pic>
      <p:sp>
        <p:nvSpPr>
          <p:cNvPr id="55" name="Text 42"/>
          <p:cNvSpPr/>
          <p:nvPr/>
        </p:nvSpPr>
        <p:spPr>
          <a:xfrm>
            <a:off x="5824728" y="7534656"/>
            <a:ext cx="3767328" cy="237744"/>
          </a:xfrm>
          <a:prstGeom prst="rect">
            <a:avLst/>
          </a:prstGeom>
          <a:noFill/>
          <a:ln/>
        </p:spPr>
        <p:txBody>
          <a:bodyPr wrap="square" lIns="0" tIns="0" rIns="0" bIns="0" rtlCol="0" anchor="ctr"/>
          <a:lstStyle/>
          <a:p>
            <a:pPr marL="0" indent="0">
              <a:buNone/>
            </a:pPr>
            <a:r>
              <a:rPr lang="en-US" sz="1250" b="1" dirty="0">
                <a:solidFill>
                  <a:srgbClr val="FFFFFF"/>
                </a:solidFill>
                <a:latin typeface="Cambria" pitchFamily="34" charset="0"/>
                <a:ea typeface="Cambria" pitchFamily="34" charset="-122"/>
                <a:cs typeface="Cambria" pitchFamily="34" charset="-120"/>
              </a:rPr>
              <a:t>Aim</a:t>
            </a:r>
            <a:endParaRPr lang="en-US" sz="1250" dirty="0"/>
          </a:p>
        </p:txBody>
      </p:sp>
      <p:sp>
        <p:nvSpPr>
          <p:cNvPr id="56" name="Text 43"/>
          <p:cNvSpPr/>
          <p:nvPr/>
        </p:nvSpPr>
        <p:spPr>
          <a:xfrm>
            <a:off x="5532120" y="7799832"/>
            <a:ext cx="4059936" cy="457200"/>
          </a:xfrm>
          <a:prstGeom prst="rect">
            <a:avLst/>
          </a:prstGeom>
          <a:noFill/>
          <a:ln/>
        </p:spPr>
        <p:txBody>
          <a:bodyPr wrap="square" lIns="0" tIns="0" rIns="0" bIns="0" rtlCol="0" anchor="t"/>
          <a:lstStyle/>
          <a:p>
            <a:pPr marL="0" indent="0">
              <a:lnSpc>
                <a:spcPct val="108000"/>
              </a:lnSpc>
              <a:buNone/>
            </a:pPr>
            <a:r>
              <a:rPr lang="en-US" sz="1000" dirty="0">
                <a:solidFill>
                  <a:srgbClr val="CADCFC"/>
                </a:solidFill>
                <a:latin typeface="Calibri" pitchFamily="34" charset="0"/>
                <a:ea typeface="Calibri" pitchFamily="34" charset="-122"/>
                <a:cs typeface="Calibri" pitchFamily="34" charset="-120"/>
              </a:rPr>
              <a:t>To investigate the association between physical activity levels and risk factors for coronary heart disease among adults in England.</a:t>
            </a:r>
            <a:endParaRPr lang="en-US" sz="1000" dirty="0"/>
          </a:p>
        </p:txBody>
      </p:sp>
      <p:pic>
        <p:nvPicPr>
          <p:cNvPr id="57" name="Image 10" descr="preencoded.png"/>
          <p:cNvPicPr>
            <a:picLocks noChangeAspect="1"/>
          </p:cNvPicPr>
          <p:nvPr/>
        </p:nvPicPr>
        <p:blipFill>
          <a:blip r:embed="rId12"/>
          <a:stretch>
            <a:fillRect/>
          </a:stretch>
        </p:blipFill>
        <p:spPr>
          <a:xfrm>
            <a:off x="5532120" y="8339328"/>
            <a:ext cx="219456" cy="219456"/>
          </a:xfrm>
          <a:prstGeom prst="rect">
            <a:avLst/>
          </a:prstGeom>
        </p:spPr>
      </p:pic>
      <p:sp>
        <p:nvSpPr>
          <p:cNvPr id="58" name="Text 44"/>
          <p:cNvSpPr/>
          <p:nvPr/>
        </p:nvSpPr>
        <p:spPr>
          <a:xfrm>
            <a:off x="5824728" y="8330184"/>
            <a:ext cx="3767328" cy="237744"/>
          </a:xfrm>
          <a:prstGeom prst="rect">
            <a:avLst/>
          </a:prstGeom>
          <a:noFill/>
          <a:ln/>
        </p:spPr>
        <p:txBody>
          <a:bodyPr wrap="square" lIns="0" tIns="0" rIns="0" bIns="0" rtlCol="0" anchor="ctr"/>
          <a:lstStyle/>
          <a:p>
            <a:pPr marL="0" indent="0">
              <a:buNone/>
            </a:pPr>
            <a:r>
              <a:rPr lang="en-US" sz="1250" b="1" dirty="0">
                <a:solidFill>
                  <a:srgbClr val="FFFFFF"/>
                </a:solidFill>
                <a:latin typeface="Cambria" pitchFamily="34" charset="0"/>
                <a:ea typeface="Cambria" pitchFamily="34" charset="-122"/>
                <a:cs typeface="Cambria" pitchFamily="34" charset="-120"/>
              </a:rPr>
              <a:t>Objectives</a:t>
            </a:r>
            <a:endParaRPr lang="en-US" sz="1250" dirty="0"/>
          </a:p>
        </p:txBody>
      </p:sp>
      <p:sp>
        <p:nvSpPr>
          <p:cNvPr id="59" name="Text 45"/>
          <p:cNvSpPr/>
          <p:nvPr/>
        </p:nvSpPr>
        <p:spPr>
          <a:xfrm>
            <a:off x="5532120" y="8622792"/>
            <a:ext cx="4059936" cy="1371600"/>
          </a:xfrm>
          <a:prstGeom prst="rect">
            <a:avLst/>
          </a:prstGeom>
          <a:noFill/>
          <a:ln/>
        </p:spPr>
        <p:txBody>
          <a:bodyPr wrap="square" lIns="0" tIns="0" rIns="0" bIns="0" rtlCol="0" anchor="t"/>
          <a:lstStyle/>
          <a:p>
            <a:pPr marL="342900" indent="-342900">
              <a:lnSpc>
                <a:spcPct val="106000"/>
              </a:lnSpc>
              <a:spcAft>
                <a:spcPts val="400"/>
              </a:spcAft>
              <a:buSzPct val="100000"/>
              <a:buChar char="✦"/>
            </a:pPr>
            <a:r>
              <a:rPr lang="en-US" sz="970" dirty="0">
                <a:solidFill>
                  <a:srgbClr val="FFFFFF"/>
                </a:solidFill>
                <a:latin typeface="Calibri" pitchFamily="34" charset="0"/>
                <a:ea typeface="Calibri" pitchFamily="34" charset="-122"/>
                <a:cs typeface="Calibri" pitchFamily="34" charset="-120"/>
              </a:rPr>
              <a:t>Assess levels of physical activity among adults in England.</a:t>
            </a:r>
            <a:endParaRPr lang="en-US" sz="970" dirty="0"/>
          </a:p>
          <a:p>
            <a:pPr marL="342900" indent="-342900">
              <a:lnSpc>
                <a:spcPct val="106000"/>
              </a:lnSpc>
              <a:spcAft>
                <a:spcPts val="400"/>
              </a:spcAft>
              <a:buSzPct val="100000"/>
              <a:buChar char="✦"/>
            </a:pPr>
            <a:r>
              <a:rPr lang="en-US" sz="970" dirty="0">
                <a:solidFill>
                  <a:srgbClr val="FFFFFF"/>
                </a:solidFill>
                <a:latin typeface="Calibri" pitchFamily="34" charset="0"/>
                <a:ea typeface="Calibri" pitchFamily="34" charset="-122"/>
                <a:cs typeface="Calibri" pitchFamily="34" charset="-120"/>
              </a:rPr>
              <a:t>Identify major risk factors for CHD among adults in England.</a:t>
            </a:r>
            <a:endParaRPr lang="en-US" sz="970" dirty="0"/>
          </a:p>
          <a:p>
            <a:pPr marL="342900" indent="-342900">
              <a:lnSpc>
                <a:spcPct val="106000"/>
              </a:lnSpc>
              <a:spcAft>
                <a:spcPts val="400"/>
              </a:spcAft>
              <a:buSzPct val="100000"/>
              <a:buChar char="✦"/>
            </a:pPr>
            <a:r>
              <a:rPr lang="en-US" sz="970" dirty="0">
                <a:solidFill>
                  <a:srgbClr val="FFFFFF"/>
                </a:solidFill>
                <a:latin typeface="Calibri" pitchFamily="34" charset="0"/>
                <a:ea typeface="Calibri" pitchFamily="34" charset="-122"/>
                <a:cs typeface="Calibri" pitchFamily="34" charset="-120"/>
              </a:rPr>
              <a:t>Examine the relationship between physical activity and CHD risk factors.</a:t>
            </a:r>
            <a:endParaRPr lang="en-US" sz="970" dirty="0"/>
          </a:p>
          <a:p>
            <a:pPr marL="342900" indent="-342900">
              <a:lnSpc>
                <a:spcPct val="106000"/>
              </a:lnSpc>
              <a:spcAft>
                <a:spcPts val="400"/>
              </a:spcAft>
              <a:buSzPct val="100000"/>
              <a:buChar char="✦"/>
            </a:pPr>
            <a:r>
              <a:rPr lang="en-US" sz="970" dirty="0">
                <a:solidFill>
                  <a:srgbClr val="FFFFFF"/>
                </a:solidFill>
                <a:latin typeface="Calibri" pitchFamily="34" charset="0"/>
                <a:ea typeface="Calibri" pitchFamily="34" charset="-122"/>
                <a:cs typeface="Calibri" pitchFamily="34" charset="-120"/>
              </a:rPr>
              <a:t>Provide recommendations for promoting physical activity to reduce CHD risk.</a:t>
            </a:r>
            <a:endParaRPr lang="en-US" sz="970" dirty="0"/>
          </a:p>
        </p:txBody>
      </p:sp>
      <p:sp>
        <p:nvSpPr>
          <p:cNvPr id="60" name="Shape 46"/>
          <p:cNvSpPr/>
          <p:nvPr/>
        </p:nvSpPr>
        <p:spPr>
          <a:xfrm>
            <a:off x="5532120" y="10122408"/>
            <a:ext cx="2331720" cy="292608"/>
          </a:xfrm>
          <a:prstGeom prst="roundRect">
            <a:avLst>
              <a:gd name="adj" fmla="val 50000"/>
            </a:avLst>
          </a:prstGeom>
          <a:solidFill>
            <a:srgbClr val="00A896"/>
          </a:solidFill>
          <a:ln/>
        </p:spPr>
      </p:sp>
      <p:pic>
        <p:nvPicPr>
          <p:cNvPr id="61" name="Image 11" descr="preencoded.png"/>
          <p:cNvPicPr>
            <a:picLocks noChangeAspect="1"/>
          </p:cNvPicPr>
          <p:nvPr/>
        </p:nvPicPr>
        <p:blipFill>
          <a:blip r:embed="rId13"/>
          <a:stretch>
            <a:fillRect/>
          </a:stretch>
        </p:blipFill>
        <p:spPr>
          <a:xfrm>
            <a:off x="5641848" y="10177272"/>
            <a:ext cx="182880" cy="182880"/>
          </a:xfrm>
          <a:prstGeom prst="rect">
            <a:avLst/>
          </a:prstGeom>
        </p:spPr>
      </p:pic>
      <p:sp>
        <p:nvSpPr>
          <p:cNvPr id="62" name="Text 47"/>
          <p:cNvSpPr/>
          <p:nvPr/>
        </p:nvSpPr>
        <p:spPr>
          <a:xfrm>
            <a:off x="5879592" y="10122408"/>
            <a:ext cx="1965960" cy="29260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Systematic Review Methodology</a:t>
            </a:r>
            <a:endParaRPr lang="en-US" sz="950" dirty="0"/>
          </a:p>
        </p:txBody>
      </p:sp>
      <p:sp>
        <p:nvSpPr>
          <p:cNvPr id="63" name="Shape 48"/>
          <p:cNvSpPr/>
          <p:nvPr/>
        </p:nvSpPr>
        <p:spPr>
          <a:xfrm>
            <a:off x="10140696" y="3520440"/>
            <a:ext cx="438912" cy="438912"/>
          </a:xfrm>
          <a:prstGeom prst="ellipse">
            <a:avLst/>
          </a:prstGeom>
          <a:solidFill>
            <a:srgbClr val="1E2761"/>
          </a:solidFill>
          <a:ln/>
        </p:spPr>
      </p:sp>
      <p:pic>
        <p:nvPicPr>
          <p:cNvPr id="64" name="Image 12" descr="preencoded.png"/>
          <p:cNvPicPr>
            <a:picLocks noChangeAspect="1"/>
          </p:cNvPicPr>
          <p:nvPr/>
        </p:nvPicPr>
        <p:blipFill>
          <a:blip r:embed="rId14"/>
          <a:stretch>
            <a:fillRect/>
          </a:stretch>
        </p:blipFill>
        <p:spPr>
          <a:xfrm>
            <a:off x="10237257" y="3617001"/>
            <a:ext cx="245791" cy="245791"/>
          </a:xfrm>
          <a:prstGeom prst="rect">
            <a:avLst/>
          </a:prstGeom>
        </p:spPr>
      </p:pic>
      <p:sp>
        <p:nvSpPr>
          <p:cNvPr id="65" name="Text 49"/>
          <p:cNvSpPr/>
          <p:nvPr/>
        </p:nvSpPr>
        <p:spPr>
          <a:xfrm>
            <a:off x="10707624" y="3493008"/>
            <a:ext cx="4005072" cy="493776"/>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Research Impact</a:t>
            </a:r>
            <a:endParaRPr lang="en-US" sz="1700" dirty="0"/>
          </a:p>
        </p:txBody>
      </p:sp>
      <p:sp>
        <p:nvSpPr>
          <p:cNvPr id="66" name="Text 50"/>
          <p:cNvSpPr/>
          <p:nvPr/>
        </p:nvSpPr>
        <p:spPr>
          <a:xfrm>
            <a:off x="10140696" y="4142232"/>
            <a:ext cx="4572000" cy="1097280"/>
          </a:xfrm>
          <a:prstGeom prst="rect">
            <a:avLst/>
          </a:prstGeom>
          <a:noFill/>
          <a:ln/>
        </p:spPr>
        <p:txBody>
          <a:bodyPr wrap="square" lIns="0" tIns="0" rIns="0" bIns="0" rtlCol="0" anchor="t"/>
          <a:lstStyle/>
          <a:p>
            <a:pPr marL="0" indent="0">
              <a:lnSpc>
                <a:spcPct val="110000"/>
              </a:lnSpc>
              <a:buNone/>
            </a:pPr>
            <a:r>
              <a:rPr lang="en-US" sz="1150" dirty="0">
                <a:solidFill>
                  <a:srgbClr val="222939"/>
                </a:solidFill>
                <a:latin typeface="Calibri" pitchFamily="34" charset="0"/>
                <a:ea typeface="Calibri" pitchFamily="34" charset="-122"/>
                <a:cs typeface="Calibri" pitchFamily="34" charset="-120"/>
              </a:rPr>
              <a:t>This review gives commissioners, GPs, and workplace programmes a consolidated, age-specific evidence base for targeting CHD prevention at younger working-age adults, a group often overlooked in current practice. Findings will support the NHS Long Term Plan and Sport England's Active Lives strategy.</a:t>
            </a:r>
            <a:endParaRPr lang="en-US" sz="1150" dirty="0"/>
          </a:p>
        </p:txBody>
      </p:sp>
      <p:sp>
        <p:nvSpPr>
          <p:cNvPr id="67" name="Text 51"/>
          <p:cNvSpPr/>
          <p:nvPr/>
        </p:nvSpPr>
        <p:spPr>
          <a:xfrm>
            <a:off x="10140696" y="5330952"/>
            <a:ext cx="4572000" cy="237744"/>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Who Benefits</a:t>
            </a:r>
            <a:endParaRPr lang="en-US" sz="1100" dirty="0"/>
          </a:p>
        </p:txBody>
      </p:sp>
      <p:sp>
        <p:nvSpPr>
          <p:cNvPr id="68" name="Shape 52"/>
          <p:cNvSpPr/>
          <p:nvPr/>
        </p:nvSpPr>
        <p:spPr>
          <a:xfrm>
            <a:off x="10140696" y="5605272"/>
            <a:ext cx="292608" cy="292608"/>
          </a:xfrm>
          <a:prstGeom prst="ellipse">
            <a:avLst/>
          </a:prstGeom>
          <a:solidFill>
            <a:srgbClr val="00A896"/>
          </a:solidFill>
          <a:ln/>
        </p:spPr>
      </p:sp>
      <p:pic>
        <p:nvPicPr>
          <p:cNvPr id="69" name="Image 13" descr="preencoded.png"/>
          <p:cNvPicPr>
            <a:picLocks noChangeAspect="1"/>
          </p:cNvPicPr>
          <p:nvPr/>
        </p:nvPicPr>
        <p:blipFill>
          <a:blip r:embed="rId14"/>
          <a:stretch>
            <a:fillRect/>
          </a:stretch>
        </p:blipFill>
        <p:spPr>
          <a:xfrm>
            <a:off x="10199218" y="5663794"/>
            <a:ext cx="175565" cy="175565"/>
          </a:xfrm>
          <a:prstGeom prst="rect">
            <a:avLst/>
          </a:prstGeom>
        </p:spPr>
      </p:pic>
      <p:sp>
        <p:nvSpPr>
          <p:cNvPr id="70" name="Text 53"/>
          <p:cNvSpPr/>
          <p:nvPr/>
        </p:nvSpPr>
        <p:spPr>
          <a:xfrm>
            <a:off x="10524744" y="5586984"/>
            <a:ext cx="1810512" cy="329184"/>
          </a:xfrm>
          <a:prstGeom prst="rect">
            <a:avLst/>
          </a:prstGeom>
          <a:noFill/>
          <a:ln/>
        </p:spPr>
        <p:txBody>
          <a:bodyPr wrap="square" lIns="0" tIns="0" rIns="0" bIns="0" rtlCol="0" anchor="ctr"/>
          <a:lstStyle/>
          <a:p>
            <a:pPr marL="0" indent="0">
              <a:lnSpc>
                <a:spcPct val="100000"/>
              </a:lnSpc>
              <a:buNone/>
            </a:pPr>
            <a:r>
              <a:rPr lang="en-US" sz="1000" dirty="0">
                <a:solidFill>
                  <a:srgbClr val="222939"/>
                </a:solidFill>
                <a:latin typeface="Calibri" pitchFamily="34" charset="0"/>
                <a:ea typeface="Calibri" pitchFamily="34" charset="-122"/>
                <a:cs typeface="Calibri" pitchFamily="34" charset="-120"/>
              </a:rPr>
              <a:t>GPs &amp; primary care</a:t>
            </a:r>
            <a:endParaRPr lang="en-US" sz="1000" dirty="0"/>
          </a:p>
        </p:txBody>
      </p:sp>
      <p:sp>
        <p:nvSpPr>
          <p:cNvPr id="71" name="Shape 54"/>
          <p:cNvSpPr/>
          <p:nvPr/>
        </p:nvSpPr>
        <p:spPr>
          <a:xfrm>
            <a:off x="12518136" y="5605272"/>
            <a:ext cx="292608" cy="292608"/>
          </a:xfrm>
          <a:prstGeom prst="ellipse">
            <a:avLst/>
          </a:prstGeom>
          <a:solidFill>
            <a:srgbClr val="00A896"/>
          </a:solidFill>
          <a:ln/>
        </p:spPr>
      </p:sp>
      <p:pic>
        <p:nvPicPr>
          <p:cNvPr id="72" name="Image 14" descr="preencoded.png"/>
          <p:cNvPicPr>
            <a:picLocks noChangeAspect="1"/>
          </p:cNvPicPr>
          <p:nvPr/>
        </p:nvPicPr>
        <p:blipFill>
          <a:blip r:embed="rId15"/>
          <a:stretch>
            <a:fillRect/>
          </a:stretch>
        </p:blipFill>
        <p:spPr>
          <a:xfrm>
            <a:off x="12576658" y="5663794"/>
            <a:ext cx="175565" cy="175565"/>
          </a:xfrm>
          <a:prstGeom prst="rect">
            <a:avLst/>
          </a:prstGeom>
        </p:spPr>
      </p:pic>
      <p:sp>
        <p:nvSpPr>
          <p:cNvPr id="73" name="Text 55"/>
          <p:cNvSpPr/>
          <p:nvPr/>
        </p:nvSpPr>
        <p:spPr>
          <a:xfrm>
            <a:off x="12902184" y="5586984"/>
            <a:ext cx="1810512" cy="329184"/>
          </a:xfrm>
          <a:prstGeom prst="rect">
            <a:avLst/>
          </a:prstGeom>
          <a:noFill/>
          <a:ln/>
        </p:spPr>
        <p:txBody>
          <a:bodyPr wrap="square" lIns="0" tIns="0" rIns="0" bIns="0" rtlCol="0" anchor="ctr"/>
          <a:lstStyle/>
          <a:p>
            <a:pPr marL="0" indent="0">
              <a:lnSpc>
                <a:spcPct val="100000"/>
              </a:lnSpc>
              <a:buNone/>
            </a:pPr>
            <a:r>
              <a:rPr lang="en-US" sz="1000" dirty="0">
                <a:solidFill>
                  <a:srgbClr val="222939"/>
                </a:solidFill>
                <a:latin typeface="Calibri" pitchFamily="34" charset="0"/>
                <a:ea typeface="Calibri" pitchFamily="34" charset="-122"/>
                <a:cs typeface="Calibri" pitchFamily="34" charset="-120"/>
              </a:rPr>
              <a:t>Public health policy</a:t>
            </a:r>
            <a:endParaRPr lang="en-US" sz="1000" dirty="0"/>
          </a:p>
        </p:txBody>
      </p:sp>
      <p:sp>
        <p:nvSpPr>
          <p:cNvPr id="74" name="Shape 56"/>
          <p:cNvSpPr/>
          <p:nvPr/>
        </p:nvSpPr>
        <p:spPr>
          <a:xfrm>
            <a:off x="10140696" y="6062472"/>
            <a:ext cx="292608" cy="292608"/>
          </a:xfrm>
          <a:prstGeom prst="ellipse">
            <a:avLst/>
          </a:prstGeom>
          <a:solidFill>
            <a:srgbClr val="00A896"/>
          </a:solidFill>
          <a:ln/>
        </p:spPr>
      </p:sp>
      <p:pic>
        <p:nvPicPr>
          <p:cNvPr id="75" name="Image 15" descr="preencoded.png"/>
          <p:cNvPicPr>
            <a:picLocks noChangeAspect="1"/>
          </p:cNvPicPr>
          <p:nvPr/>
        </p:nvPicPr>
        <p:blipFill>
          <a:blip r:embed="rId16"/>
          <a:stretch>
            <a:fillRect/>
          </a:stretch>
        </p:blipFill>
        <p:spPr>
          <a:xfrm>
            <a:off x="10199218" y="6120994"/>
            <a:ext cx="175565" cy="175565"/>
          </a:xfrm>
          <a:prstGeom prst="rect">
            <a:avLst/>
          </a:prstGeom>
        </p:spPr>
      </p:pic>
      <p:sp>
        <p:nvSpPr>
          <p:cNvPr id="76" name="Text 57"/>
          <p:cNvSpPr/>
          <p:nvPr/>
        </p:nvSpPr>
        <p:spPr>
          <a:xfrm>
            <a:off x="10524744" y="6044184"/>
            <a:ext cx="1810512" cy="329184"/>
          </a:xfrm>
          <a:prstGeom prst="rect">
            <a:avLst/>
          </a:prstGeom>
          <a:noFill/>
          <a:ln/>
        </p:spPr>
        <p:txBody>
          <a:bodyPr wrap="square" lIns="0" tIns="0" rIns="0" bIns="0" rtlCol="0" anchor="ctr"/>
          <a:lstStyle/>
          <a:p>
            <a:pPr marL="0" indent="0">
              <a:lnSpc>
                <a:spcPct val="100000"/>
              </a:lnSpc>
              <a:buNone/>
            </a:pPr>
            <a:r>
              <a:rPr lang="en-US" sz="1000" dirty="0">
                <a:solidFill>
                  <a:srgbClr val="222939"/>
                </a:solidFill>
                <a:latin typeface="Calibri" pitchFamily="34" charset="0"/>
                <a:ea typeface="Calibri" pitchFamily="34" charset="-122"/>
                <a:cs typeface="Calibri" pitchFamily="34" charset="-120"/>
              </a:rPr>
              <a:t>Workplace health</a:t>
            </a:r>
            <a:endParaRPr lang="en-US" sz="1000" dirty="0"/>
          </a:p>
        </p:txBody>
      </p:sp>
      <p:sp>
        <p:nvSpPr>
          <p:cNvPr id="77" name="Shape 58"/>
          <p:cNvSpPr/>
          <p:nvPr/>
        </p:nvSpPr>
        <p:spPr>
          <a:xfrm>
            <a:off x="12518136" y="6062472"/>
            <a:ext cx="292608" cy="292608"/>
          </a:xfrm>
          <a:prstGeom prst="ellipse">
            <a:avLst/>
          </a:prstGeom>
          <a:solidFill>
            <a:srgbClr val="00A896"/>
          </a:solidFill>
          <a:ln/>
        </p:spPr>
      </p:sp>
      <p:pic>
        <p:nvPicPr>
          <p:cNvPr id="78" name="Image 16" descr="preencoded.png"/>
          <p:cNvPicPr>
            <a:picLocks noChangeAspect="1"/>
          </p:cNvPicPr>
          <p:nvPr/>
        </p:nvPicPr>
        <p:blipFill>
          <a:blip r:embed="rId17"/>
          <a:stretch>
            <a:fillRect/>
          </a:stretch>
        </p:blipFill>
        <p:spPr>
          <a:xfrm>
            <a:off x="12576658" y="6120994"/>
            <a:ext cx="175565" cy="175565"/>
          </a:xfrm>
          <a:prstGeom prst="rect">
            <a:avLst/>
          </a:prstGeom>
        </p:spPr>
      </p:pic>
      <p:sp>
        <p:nvSpPr>
          <p:cNvPr id="79" name="Text 59"/>
          <p:cNvSpPr/>
          <p:nvPr/>
        </p:nvSpPr>
        <p:spPr>
          <a:xfrm>
            <a:off x="12902184" y="6044184"/>
            <a:ext cx="1810512" cy="329184"/>
          </a:xfrm>
          <a:prstGeom prst="rect">
            <a:avLst/>
          </a:prstGeom>
          <a:noFill/>
          <a:ln/>
        </p:spPr>
        <p:txBody>
          <a:bodyPr wrap="square" lIns="0" tIns="0" rIns="0" bIns="0" rtlCol="0" anchor="ctr"/>
          <a:lstStyle/>
          <a:p>
            <a:pPr marL="0" indent="0">
              <a:lnSpc>
                <a:spcPct val="100000"/>
              </a:lnSpc>
              <a:buNone/>
            </a:pPr>
            <a:r>
              <a:rPr lang="en-US" sz="1000" dirty="0">
                <a:solidFill>
                  <a:srgbClr val="222939"/>
                </a:solidFill>
                <a:latin typeface="Calibri" pitchFamily="34" charset="0"/>
                <a:ea typeface="Calibri" pitchFamily="34" charset="-122"/>
                <a:cs typeface="Calibri" pitchFamily="34" charset="-120"/>
              </a:rPr>
              <a:t>Young adults aged 25 to 35</a:t>
            </a:r>
            <a:endParaRPr lang="en-US" sz="1000" dirty="0"/>
          </a:p>
        </p:txBody>
      </p:sp>
      <p:sp>
        <p:nvSpPr>
          <p:cNvPr id="80" name="Shape 60"/>
          <p:cNvSpPr/>
          <p:nvPr/>
        </p:nvSpPr>
        <p:spPr>
          <a:xfrm>
            <a:off x="10140696" y="6592824"/>
            <a:ext cx="310896" cy="310896"/>
          </a:xfrm>
          <a:prstGeom prst="ellipse">
            <a:avLst/>
          </a:prstGeom>
          <a:solidFill>
            <a:srgbClr val="1E2761"/>
          </a:solidFill>
          <a:ln/>
        </p:spPr>
      </p:sp>
      <p:pic>
        <p:nvPicPr>
          <p:cNvPr id="81" name="Image 17" descr="preencoded.png"/>
          <p:cNvPicPr>
            <a:picLocks noChangeAspect="1"/>
          </p:cNvPicPr>
          <p:nvPr/>
        </p:nvPicPr>
        <p:blipFill>
          <a:blip r:embed="rId18"/>
          <a:stretch>
            <a:fillRect/>
          </a:stretch>
        </p:blipFill>
        <p:spPr>
          <a:xfrm>
            <a:off x="10209093" y="6661221"/>
            <a:ext cx="174102" cy="174102"/>
          </a:xfrm>
          <a:prstGeom prst="rect">
            <a:avLst/>
          </a:prstGeom>
        </p:spPr>
      </p:pic>
      <p:sp>
        <p:nvSpPr>
          <p:cNvPr id="82" name="Text 61"/>
          <p:cNvSpPr/>
          <p:nvPr/>
        </p:nvSpPr>
        <p:spPr>
          <a:xfrm>
            <a:off x="10561320" y="6574536"/>
            <a:ext cx="4151376" cy="347472"/>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References</a:t>
            </a:r>
            <a:endParaRPr lang="en-US" sz="1400" dirty="0"/>
          </a:p>
        </p:txBody>
      </p:sp>
      <p:sp>
        <p:nvSpPr>
          <p:cNvPr id="83" name="Text 62"/>
          <p:cNvSpPr/>
          <p:nvPr/>
        </p:nvSpPr>
        <p:spPr>
          <a:xfrm>
            <a:off x="10140696" y="6976872"/>
            <a:ext cx="4572000" cy="3419856"/>
          </a:xfrm>
          <a:prstGeom prst="rect">
            <a:avLst/>
          </a:prstGeom>
          <a:noFill/>
          <a:ln/>
        </p:spPr>
        <p:txBody>
          <a:bodyPr wrap="square" lIns="0" tIns="0" rIns="0" bIns="0" rtlCol="0" anchor="t"/>
          <a:lstStyle/>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British Heart Foundation (2025) Heart and Circulatory Disease Statistics 2025: Statistics Compendium. London: BHF.</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British Heart Foundation (2026a) England Cardiovascular Disease Factsheet. London: BHF.</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British Heart Foundation (2026b) UK Cardiovascular Disease Factsheet. London: BHF.</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Cleven, L., Krell-Roesch, J., Nigg, C.R. and Woll, A. (2020) 'The association between physical activity with incident obesity, coronary heart disease, diabetes and hypertension in adults', BMC Public Health, 20(1), p.726.</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Department of Health and Social Care (2019) UK Chief Medical Officers' Physical Activity Guidelines. London: DHSC.</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Diabetes UK (2025) 30% of People Living with Type 2 Diabetes in England Are Undiagnosed, ONS Analysis Shows. London: Diabetes UK.</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Liu, H. et al. (2022) 'Time-dependent effects of physical activity on cardiovascular risk factors in adults: a systematic review', Int. J. Environ. Res. Public Health, 19(21), p.14194.</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Office for Health Improvement and Disparities (2025a) Obesity Profile: Short Statistical Commentary, May 2025 Update. London: GOV.UK.</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Office for Health Improvement and Disparities (2025b) Obesity, Physical Activity and Nutrition Profile [Fingertips]. London: GOV.UK.</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Office for Health Improvement and Disparities (2025c) Cardiovascular Disease Profiles: Short Statistical Commentary. London: GOV.UK.</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Rakam, K., Dayanand, P. and Chepuri, S. (2025) 'Early-onset coronary artery disease in young adults: a systematic review', European Journal of Cardiovascular Medicine, 15(9), pp.301–309.</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Santos, B., Monteiro, D., Silva, F.M., Flores, G., Bento, T. and Duarte-Mendes, P. (2024) 'Objectively measured physical activity and sedentary behaviour on cardiovascular risk and health-related quality of life in adults: a systematic review', Healthcare, 12(18), p.1866.</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Sport England (2026) Active Lives Adult Survey: November 2024 to November 2025. London: Sport England.</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World Health Organization (2020) WHO Guidelines on Physical Activity and Sedentary Behaviour. Geneva: WHO.</a:t>
            </a:r>
            <a:endParaRPr lang="en-US" sz="730" dirty="0"/>
          </a:p>
          <a:p>
            <a:pPr marL="0" indent="0">
              <a:lnSpc>
                <a:spcPct val="100000"/>
              </a:lnSpc>
              <a:spcAft>
                <a:spcPts val="200"/>
              </a:spcAft>
              <a:buNone/>
            </a:pPr>
            <a:r>
              <a:rPr lang="en-US" sz="730" dirty="0">
                <a:solidFill>
                  <a:srgbClr val="5B6472"/>
                </a:solidFill>
                <a:latin typeface="Calibri" pitchFamily="34" charset="0"/>
                <a:ea typeface="Calibri" pitchFamily="34" charset="-122"/>
                <a:cs typeface="Calibri" pitchFamily="34" charset="-120"/>
              </a:rPr>
              <a:t>World Health Organization (2024) Physical Activity [Fact sheet]. Geneva: WHO.</a:t>
            </a:r>
            <a:endParaRPr lang="en-US" sz="73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Activity and CHD Risk Factors</dc:title>
  <dc:subject>PptxGenJS Presentation</dc:subject>
  <dc:creator>MD Motiur Rahman</dc:creator>
  <cp:lastModifiedBy>Md Motiur Rahman (2518275)</cp:lastModifiedBy>
  <cp:revision>3</cp:revision>
  <dcterms:created xsi:type="dcterms:W3CDTF">2026-07-01T14:04:27Z</dcterms:created>
  <dcterms:modified xsi:type="dcterms:W3CDTF">2026-07-02T15:47:54Z</dcterms:modified>
</cp:coreProperties>
</file>