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3" d="100"/>
          <a:sy n="83" d="100"/>
        </p:scale>
        <p:origin x="658" y="5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30126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smtClean="0"/>
              <a:t>Hello.  My selected subject pertains to leveraging social media for commercial promotion. I chose a scholarly source for this assignment and assessed its relevance, utility, and reliability. The reference I choose is a publication by Sheshadri Chatterjee and Arpan Kumar Kar, released in 2020. In this talk, I will elucidate the process of identifying the source, the rationale behind my selection, its trustworthiness and dependability, and ultimately contemplate the challenges I encountered and the insights I gained.</a:t>
            </a:r>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2287595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smtClean="0"/>
              <a:t>The chosen source is titled “Why do small and medium enterprises utilise social media marketing and what is the effect: Empirical insights from India.” The authors of the work are Sheshadri Chatterjee and Arpan Kumar Kar, and it was published in 2020 in the International Journal of Information Management. I selected it due to its direct analysis of social media marketing within a business framework, particularly for small and medium-sized firms.</a:t>
            </a:r>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22030155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smtClean="0"/>
              <a:t>I discovered the source after investigating scholarly resources on social media marketing and enterprises. I employed terms related to social media marketing, small and medium enterprises, and business efficacy. I sought an academic source instead of a typical website or blog due to the superior proof offered by academic sources. I selected this article since it aligns perfectly with my subject and explores the rationale for firms utilising social media marketing and its potential effects.</a:t>
            </a:r>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1597206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smtClean="0"/>
              <a:t>This article is pertinent as it focuses on the application of social media marketing by enterprises. The study encompassed 310 small and medium firms. The writers evaluated elements like utility, user-friendliness, compatibility, and expense. The article is beneficial as it demonstrates that social media serves purposes beyond product promotion. It can facilitate interaction with clients, assist enterprises in comprehending customer requirements, and enhance sales and overall business efficacy.</a:t>
            </a:r>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32618182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smtClean="0"/>
              <a:t>I regard this as an academic source due to its publication in a scholarly journal and adherence to a defined research framework. It encompasses prior literature, technique, analysis, results, and conclusions. It was released in the year 2020. Social media evolves rapidly, hence contemporary studies may also prove beneficial. Nonetheless, this source remains pertinent as it addresses overarching topics like utility, expense, client relationships, and organisational efficacy rather than focusing just on a transient social media characteristic.</a:t>
            </a:r>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38997039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smtClean="0"/>
              <a:t>The writers are Sheshadri Chatterjee and Arpan Kumar Kar. Their reliability is bolstered by the scholarly essence of the study and its dissemination in the International Journal of Information Management. The essay articulately delineates its theoretical framework, research methodology, and results. The research employs data from 310 companies and examines it through structural equation modelling. This renders it more dependable than a source only reliant on subjective views. One constraint is that the research concentrates on SMEs in India, so the findings may not be universally applicable to all countries or industries.</a:t>
            </a:r>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7364395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smtClean="0"/>
              <a:t>The most challenging aspect of this assignment was determining the authenticity of a source's reliability. A substantial quantity of information regarding social media marketing exists online; however, not all of it is appropriate for scholarly purposes. I initially encountered challenges in comprehending some academic terms and research methodologies. This assignment revealed the necessity of examining more than just the title of a source, including the author, journal, publication date, evidence, and study methodology. I also discovered that appraisal entails recognising constraints, as well as advantages.</a:t>
            </a:r>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18280006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smtClean="0"/>
              <a:t>This activity taught me to assess information with greater scrutiny. I have come to realise that I ought not to choose a source just based on its prominence in search results. I must ascertain if it is pertinent, scholarly, trustworthy, dependable, and sufficiently current. I additionally acquired further insights into the commercial application of social media. It serves not merely as a marketing instrument; it also facilitates customer interaction and aids enterprises in comprehending their clientele. In general, I possess greater assurance in selecting scholarly resources for upcoming tasks.</a:t>
            </a:r>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24160807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This is the full reference for the academic source used in my source evaluation. Thank you for listening.</a:t>
            </a: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11206519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BCAD085-E8A6-8845-BD4E-CB4CCA059FC4}" type="datetimeFigureOut">
              <a:rPr lang="en-US" smtClean="0"/>
              <a:t>8/17/2026</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45738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8/17/2026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829105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8/17/2026</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315474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8/17/2026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351762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8/17/2026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42738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8/17/2026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96327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8/17/2026</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997846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8/17/2026</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00775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8/17/2026</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86448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8/17/2026</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108019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8/17/2026</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481904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8/17/2026</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546133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8/17/2026</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702327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BCAD085-E8A6-8845-BD4E-CB4CCA059FC4}" type="datetimeFigureOut">
              <a:rPr lang="en-US" smtClean="0"/>
              <a:t>8/17/2026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308248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BCAD085-E8A6-8845-BD4E-CB4CCA059FC4}" type="datetimeFigureOut">
              <a:rPr lang="en-US" smtClean="0"/>
              <a:t>8/17/2026</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534365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BCAD085-E8A6-8845-BD4E-CB4CCA059FC4}" type="datetimeFigureOut">
              <a:rPr lang="en-US" smtClean="0"/>
              <a:t>8/17/2026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111060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5BCAD085-E8A6-8845-BD4E-CB4CCA059FC4}" type="datetimeFigureOut">
              <a:rPr lang="en-US" smtClean="0"/>
              <a:t>8/17/2026</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674567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BCAD085-E8A6-8845-BD4E-CB4CCA059FC4}" type="datetimeFigureOut">
              <a:rPr lang="en-US" smtClean="0"/>
              <a:t>8/17/2026</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9131802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2F6FA"/>
        </a:solidFill>
        <a:effectLst/>
      </p:bgPr>
    </p:bg>
    <p:spTree>
      <p:nvGrpSpPr>
        <p:cNvPr id="1" name=""/>
        <p:cNvGrpSpPr/>
        <p:nvPr/>
      </p:nvGrpSpPr>
      <p:grpSpPr>
        <a:xfrm>
          <a:off x="0" y="0"/>
          <a:ext cx="0" cy="0"/>
          <a:chOff x="0" y="0"/>
          <a:chExt cx="0" cy="0"/>
        </a:xfrm>
      </p:grpSpPr>
      <p:sp>
        <p:nvSpPr>
          <p:cNvPr id="2" name="Rectangle 1"/>
          <p:cNvSpPr/>
          <p:nvPr/>
        </p:nvSpPr>
        <p:spPr>
          <a:xfrm>
            <a:off x="0" y="0"/>
            <a:ext cx="3931920" cy="6858000"/>
          </a:xfrm>
          <a:prstGeom prst="rect">
            <a:avLst/>
          </a:prstGeom>
          <a:solidFill>
            <a:srgbClr val="192A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63731" y="1299557"/>
            <a:ext cx="3467760" cy="1605568"/>
          </a:xfrm>
          <a:prstGeom prst="rect">
            <a:avLst/>
          </a:prstGeom>
          <a:noFill/>
        </p:spPr>
        <p:txBody>
          <a:bodyPr wrap="square">
            <a:spAutoFit/>
          </a:bodyPr>
          <a:lstStyle/>
          <a:p>
            <a:pPr>
              <a:defRPr sz="2200" b="1">
                <a:solidFill>
                  <a:srgbClr val="FFFFFF"/>
                </a:solidFill>
              </a:defRPr>
            </a:pPr>
            <a:r>
              <a:rPr dirty="0"/>
              <a:t>TASK 3</a:t>
            </a:r>
          </a:p>
          <a:p>
            <a:pPr>
              <a:spcBef>
                <a:spcPts val="1000"/>
              </a:spcBef>
              <a:defRPr sz="3400" b="1">
                <a:solidFill>
                  <a:srgbClr val="FFFFFF"/>
                </a:solidFill>
              </a:defRPr>
            </a:pPr>
            <a:r>
              <a:rPr dirty="0"/>
              <a:t>Source </a:t>
            </a:r>
            <a:r>
              <a:rPr dirty="0" smtClean="0"/>
              <a:t>Evaluation</a:t>
            </a:r>
            <a:endParaRPr dirty="0"/>
          </a:p>
        </p:txBody>
      </p:sp>
      <p:sp>
        <p:nvSpPr>
          <p:cNvPr id="4" name="TextBox 3"/>
          <p:cNvSpPr txBox="1"/>
          <p:nvPr/>
        </p:nvSpPr>
        <p:spPr>
          <a:xfrm>
            <a:off x="4684618" y="2027382"/>
            <a:ext cx="6584604" cy="2580194"/>
          </a:xfrm>
          <a:prstGeom prst="rect">
            <a:avLst/>
          </a:prstGeom>
          <a:noFill/>
        </p:spPr>
        <p:txBody>
          <a:bodyPr wrap="square">
            <a:spAutoFit/>
          </a:bodyPr>
          <a:lstStyle/>
          <a:p>
            <a:pPr algn="ctr">
              <a:defRPr sz="3400" b="1">
                <a:solidFill>
                  <a:srgbClr val="192A46"/>
                </a:solidFill>
              </a:defRPr>
            </a:pPr>
            <a:r>
              <a:rPr dirty="0"/>
              <a:t>The Use of Social Media</a:t>
            </a:r>
            <a:br>
              <a:rPr dirty="0"/>
            </a:br>
            <a:r>
              <a:rPr dirty="0"/>
              <a:t>to Promote Businesses</a:t>
            </a:r>
          </a:p>
          <a:p>
            <a:pPr>
              <a:spcBef>
                <a:spcPts val="2200"/>
              </a:spcBef>
              <a:defRPr sz="2000">
                <a:solidFill>
                  <a:srgbClr val="3769A0"/>
                </a:solidFill>
              </a:defRPr>
            </a:pPr>
            <a:r>
              <a:rPr i="1" dirty="0"/>
              <a:t>Selected source: Chatterjee &amp; </a:t>
            </a:r>
            <a:r>
              <a:rPr i="1" dirty="0" err="1"/>
              <a:t>Kar</a:t>
            </a:r>
            <a:r>
              <a:rPr i="1" dirty="0"/>
              <a:t> (2020)</a:t>
            </a:r>
          </a:p>
          <a:p>
            <a:pPr>
              <a:spcBef>
                <a:spcPts val="2800"/>
              </a:spcBef>
              <a:defRPr sz="1600">
                <a:solidFill>
                  <a:srgbClr val="646E78"/>
                </a:solidFill>
              </a:defRPr>
            </a:pPr>
            <a:r>
              <a:rPr dirty="0"/>
              <a:t>Name: </a:t>
            </a:r>
            <a:r>
              <a:rPr lang="ro-RO" dirty="0" smtClean="0"/>
              <a:t>BENIAMIN STAN</a:t>
            </a:r>
            <a:r>
              <a:rPr dirty="0"/>
              <a:t/>
            </a:r>
            <a:br>
              <a:rPr dirty="0"/>
            </a:b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51560"/>
          </a:xfrm>
          <a:prstGeom prst="rect">
            <a:avLst/>
          </a:prstGeom>
          <a:solidFill>
            <a:srgbClr val="192A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575233" y="241284"/>
            <a:ext cx="3449983" cy="523220"/>
          </a:xfrm>
          <a:prstGeom prst="rect">
            <a:avLst/>
          </a:prstGeom>
          <a:noFill/>
        </p:spPr>
        <p:txBody>
          <a:bodyPr wrap="none">
            <a:spAutoFit/>
          </a:bodyPr>
          <a:lstStyle/>
          <a:p>
            <a:pPr algn="ctr">
              <a:defRPr sz="2800" b="1">
                <a:solidFill>
                  <a:srgbClr val="FFFFFF"/>
                </a:solidFill>
              </a:defRPr>
            </a:pPr>
            <a:r>
              <a:rPr dirty="0" smtClean="0"/>
              <a:t>My </a:t>
            </a:r>
            <a:r>
              <a:rPr dirty="0"/>
              <a:t>Chosen Source</a:t>
            </a:r>
          </a:p>
        </p:txBody>
      </p:sp>
      <p:sp>
        <p:nvSpPr>
          <p:cNvPr id="5" name="Rectangle 4"/>
          <p:cNvSpPr/>
          <p:nvPr/>
        </p:nvSpPr>
        <p:spPr>
          <a:xfrm>
            <a:off x="0" y="6583680"/>
            <a:ext cx="12191695" cy="274320"/>
          </a:xfrm>
          <a:prstGeom prst="rect">
            <a:avLst/>
          </a:prstGeom>
          <a:solidFill>
            <a:srgbClr val="F2F6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10789920" y="6565392"/>
            <a:ext cx="731520" cy="201168"/>
          </a:xfrm>
          <a:prstGeom prst="rect">
            <a:avLst/>
          </a:prstGeom>
          <a:noFill/>
        </p:spPr>
        <p:txBody>
          <a:bodyPr wrap="none">
            <a:spAutoFit/>
          </a:bodyPr>
          <a:lstStyle/>
          <a:p>
            <a:pPr algn="r">
              <a:defRPr sz="1000">
                <a:solidFill>
                  <a:srgbClr val="646E78"/>
                </a:solidFill>
              </a:defRPr>
            </a:pPr>
            <a:r>
              <a:t>2</a:t>
            </a:r>
          </a:p>
        </p:txBody>
      </p:sp>
      <p:pic>
        <p:nvPicPr>
          <p:cNvPr id="7" name="Picture 6"/>
          <p:cNvPicPr>
            <a:picLocks noChangeAspect="1"/>
          </p:cNvPicPr>
          <p:nvPr/>
        </p:nvPicPr>
        <p:blipFill>
          <a:blip r:embed="rId3"/>
          <a:stretch>
            <a:fillRect/>
          </a:stretch>
        </p:blipFill>
        <p:spPr>
          <a:xfrm>
            <a:off x="470702" y="1842866"/>
            <a:ext cx="11250595" cy="317226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51560"/>
          </a:xfrm>
          <a:prstGeom prst="rect">
            <a:avLst/>
          </a:prstGeom>
          <a:solidFill>
            <a:srgbClr val="192A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3836324" y="243870"/>
            <a:ext cx="5543505" cy="523220"/>
          </a:xfrm>
          <a:prstGeom prst="rect">
            <a:avLst/>
          </a:prstGeom>
          <a:noFill/>
        </p:spPr>
        <p:txBody>
          <a:bodyPr wrap="none">
            <a:spAutoFit/>
          </a:bodyPr>
          <a:lstStyle/>
          <a:p>
            <a:pPr>
              <a:defRPr sz="2800" b="1">
                <a:solidFill>
                  <a:srgbClr val="FFFFFF"/>
                </a:solidFill>
              </a:defRPr>
            </a:pPr>
            <a:r>
              <a:rPr dirty="0" smtClean="0"/>
              <a:t>How </a:t>
            </a:r>
            <a:r>
              <a:rPr dirty="0"/>
              <a:t>I Found It &amp; Why I Chose It</a:t>
            </a:r>
          </a:p>
        </p:txBody>
      </p:sp>
      <p:sp>
        <p:nvSpPr>
          <p:cNvPr id="4" name="TextBox 3"/>
          <p:cNvSpPr txBox="1"/>
          <p:nvPr/>
        </p:nvSpPr>
        <p:spPr>
          <a:xfrm>
            <a:off x="822960" y="1417320"/>
            <a:ext cx="10607040" cy="2964914"/>
          </a:xfrm>
          <a:prstGeom prst="rect">
            <a:avLst/>
          </a:prstGeom>
          <a:noFill/>
        </p:spPr>
        <p:txBody>
          <a:bodyPr wrap="square">
            <a:spAutoFit/>
          </a:bodyPr>
          <a:lstStyle/>
          <a:p>
            <a:pPr marL="342900" indent="-342900" algn="just">
              <a:spcAft>
                <a:spcPts val="1400"/>
              </a:spcAft>
              <a:buFont typeface="Wingdings" panose="05000000000000000000" pitchFamily="2" charset="2"/>
              <a:buChar char="q"/>
              <a:defRPr sz="2000">
                <a:solidFill>
                  <a:srgbClr val="232323"/>
                </a:solidFill>
              </a:defRPr>
            </a:pPr>
            <a:r>
              <a:rPr lang="en-GB" dirty="0" smtClean="0"/>
              <a:t>Investigated </a:t>
            </a:r>
            <a:r>
              <a:rPr lang="en-GB" dirty="0"/>
              <a:t>scholarly resources regarding social media marketing and </a:t>
            </a:r>
            <a:r>
              <a:rPr lang="en-GB" dirty="0" smtClean="0"/>
              <a:t>enterprises</a:t>
            </a:r>
            <a:endParaRPr lang="ro-RO" dirty="0" smtClean="0"/>
          </a:p>
          <a:p>
            <a:pPr marL="342900" indent="-342900" algn="just">
              <a:spcAft>
                <a:spcPts val="1400"/>
              </a:spcAft>
              <a:buFont typeface="Wingdings" panose="05000000000000000000" pitchFamily="2" charset="2"/>
              <a:buChar char="q"/>
              <a:defRPr sz="2000">
                <a:solidFill>
                  <a:srgbClr val="232323"/>
                </a:solidFill>
              </a:defRPr>
            </a:pPr>
            <a:r>
              <a:rPr lang="en-GB" dirty="0" smtClean="0"/>
              <a:t>Employed </a:t>
            </a:r>
            <a:r>
              <a:rPr lang="en-GB" dirty="0"/>
              <a:t>terms associated with social media marketing, small and medium enterprises, and business </a:t>
            </a:r>
            <a:r>
              <a:rPr lang="en-GB" dirty="0" smtClean="0"/>
              <a:t>efficacy</a:t>
            </a:r>
            <a:endParaRPr lang="ro-RO" dirty="0" smtClean="0"/>
          </a:p>
          <a:p>
            <a:pPr marL="342900" indent="-342900" algn="just">
              <a:spcAft>
                <a:spcPts val="1400"/>
              </a:spcAft>
              <a:buFont typeface="Wingdings" panose="05000000000000000000" pitchFamily="2" charset="2"/>
              <a:buChar char="q"/>
              <a:defRPr sz="2000">
                <a:solidFill>
                  <a:srgbClr val="232323"/>
                </a:solidFill>
              </a:defRPr>
            </a:pPr>
            <a:r>
              <a:rPr lang="en-GB" dirty="0" smtClean="0"/>
              <a:t>Chose </a:t>
            </a:r>
            <a:r>
              <a:rPr lang="en-GB" dirty="0"/>
              <a:t>an academic journal publication instead of a blog or general website</a:t>
            </a:r>
            <a:r>
              <a:rPr lang="en-GB" dirty="0" smtClean="0"/>
              <a:t>.</a:t>
            </a:r>
            <a:endParaRPr lang="ro-RO" dirty="0" smtClean="0"/>
          </a:p>
          <a:p>
            <a:pPr marL="342900" indent="-342900" algn="just">
              <a:spcAft>
                <a:spcPts val="1400"/>
              </a:spcAft>
              <a:buFont typeface="Wingdings" panose="05000000000000000000" pitchFamily="2" charset="2"/>
              <a:buChar char="q"/>
              <a:defRPr sz="2000">
                <a:solidFill>
                  <a:srgbClr val="232323"/>
                </a:solidFill>
              </a:defRPr>
            </a:pPr>
            <a:r>
              <a:rPr lang="en-GB" dirty="0" smtClean="0"/>
              <a:t>Pertinent </a:t>
            </a:r>
            <a:r>
              <a:rPr lang="en-GB" dirty="0"/>
              <a:t>to the manner in which enterprises utilise social media </a:t>
            </a:r>
            <a:r>
              <a:rPr lang="en-GB" dirty="0" smtClean="0"/>
              <a:t>marketing</a:t>
            </a:r>
            <a:endParaRPr lang="ro-RO" dirty="0" smtClean="0"/>
          </a:p>
          <a:p>
            <a:pPr marL="342900" indent="-342900" algn="just">
              <a:spcAft>
                <a:spcPts val="1400"/>
              </a:spcAft>
              <a:buFont typeface="Wingdings" panose="05000000000000000000" pitchFamily="2" charset="2"/>
              <a:buChar char="q"/>
              <a:defRPr sz="2000">
                <a:solidFill>
                  <a:srgbClr val="232323"/>
                </a:solidFill>
              </a:defRPr>
            </a:pPr>
            <a:r>
              <a:rPr lang="en-GB" dirty="0" smtClean="0"/>
              <a:t>Offers </a:t>
            </a:r>
            <a:r>
              <a:rPr lang="en-GB" dirty="0"/>
              <a:t>empirical data instead of subjective viewpoints.</a:t>
            </a:r>
            <a:endParaRPr dirty="0"/>
          </a:p>
        </p:txBody>
      </p:sp>
      <p:sp>
        <p:nvSpPr>
          <p:cNvPr id="5" name="Rectangle 4"/>
          <p:cNvSpPr/>
          <p:nvPr/>
        </p:nvSpPr>
        <p:spPr>
          <a:xfrm>
            <a:off x="0" y="6583680"/>
            <a:ext cx="12191695" cy="274320"/>
          </a:xfrm>
          <a:prstGeom prst="rect">
            <a:avLst/>
          </a:prstGeom>
          <a:solidFill>
            <a:srgbClr val="F2F6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10789920" y="6565392"/>
            <a:ext cx="731520" cy="201168"/>
          </a:xfrm>
          <a:prstGeom prst="rect">
            <a:avLst/>
          </a:prstGeom>
          <a:noFill/>
        </p:spPr>
        <p:txBody>
          <a:bodyPr wrap="none">
            <a:spAutoFit/>
          </a:bodyPr>
          <a:lstStyle/>
          <a:p>
            <a:pPr algn="r">
              <a:defRPr sz="1000">
                <a:solidFill>
                  <a:srgbClr val="646E78"/>
                </a:solidFill>
              </a:defRPr>
            </a:pPr>
            <a:r>
              <a:t>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51560"/>
          </a:xfrm>
          <a:prstGeom prst="rect">
            <a:avLst/>
          </a:prstGeom>
          <a:solidFill>
            <a:srgbClr val="192A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3958082" y="256032"/>
            <a:ext cx="4275529" cy="523220"/>
          </a:xfrm>
          <a:prstGeom prst="rect">
            <a:avLst/>
          </a:prstGeom>
          <a:noFill/>
        </p:spPr>
        <p:txBody>
          <a:bodyPr wrap="none">
            <a:spAutoFit/>
          </a:bodyPr>
          <a:lstStyle/>
          <a:p>
            <a:pPr>
              <a:defRPr sz="2800" b="1">
                <a:solidFill>
                  <a:srgbClr val="FFFFFF"/>
                </a:solidFill>
              </a:defRPr>
            </a:pPr>
            <a:r>
              <a:rPr dirty="0" smtClean="0"/>
              <a:t>Relevance </a:t>
            </a:r>
            <a:r>
              <a:rPr dirty="0"/>
              <a:t>&amp; Usefulness</a:t>
            </a:r>
          </a:p>
        </p:txBody>
      </p:sp>
      <p:sp>
        <p:nvSpPr>
          <p:cNvPr id="4" name="TextBox 3"/>
          <p:cNvSpPr txBox="1"/>
          <p:nvPr/>
        </p:nvSpPr>
        <p:spPr>
          <a:xfrm>
            <a:off x="822960" y="1417320"/>
            <a:ext cx="10607040" cy="2964914"/>
          </a:xfrm>
          <a:prstGeom prst="rect">
            <a:avLst/>
          </a:prstGeom>
          <a:noFill/>
        </p:spPr>
        <p:txBody>
          <a:bodyPr wrap="square">
            <a:spAutoFit/>
          </a:bodyPr>
          <a:lstStyle/>
          <a:p>
            <a:pPr marL="342900" indent="-342900" algn="just">
              <a:spcAft>
                <a:spcPts val="1400"/>
              </a:spcAft>
              <a:buFont typeface="Wingdings" panose="05000000000000000000" pitchFamily="2" charset="2"/>
              <a:buChar char="Ø"/>
              <a:defRPr sz="2000">
                <a:solidFill>
                  <a:srgbClr val="232323"/>
                </a:solidFill>
              </a:defRPr>
            </a:pPr>
            <a:r>
              <a:rPr lang="ro-RO" dirty="0"/>
              <a:t>R</a:t>
            </a:r>
            <a:r>
              <a:rPr lang="en-GB" dirty="0" smtClean="0"/>
              <a:t>esearch</a:t>
            </a:r>
            <a:r>
              <a:rPr lang="ro-RO" dirty="0"/>
              <a:t> </a:t>
            </a:r>
            <a:r>
              <a:rPr lang="en-GB" dirty="0" smtClean="0"/>
              <a:t>investigates </a:t>
            </a:r>
            <a:r>
              <a:rPr lang="en-GB" dirty="0"/>
              <a:t>social media promotion inside small and medium enterprises</a:t>
            </a:r>
          </a:p>
          <a:p>
            <a:pPr marL="342900" indent="-342900" algn="just">
              <a:spcAft>
                <a:spcPts val="1400"/>
              </a:spcAft>
              <a:buFont typeface="Wingdings" panose="05000000000000000000" pitchFamily="2" charset="2"/>
              <a:buChar char="Ø"/>
              <a:defRPr sz="2000">
                <a:solidFill>
                  <a:srgbClr val="232323"/>
                </a:solidFill>
              </a:defRPr>
            </a:pPr>
            <a:r>
              <a:rPr lang="en-GB" dirty="0" smtClean="0"/>
              <a:t>The </a:t>
            </a:r>
            <a:r>
              <a:rPr lang="en-GB" dirty="0"/>
              <a:t>study encompassed 310 small and medium-sized enterprises.</a:t>
            </a:r>
          </a:p>
          <a:p>
            <a:pPr marL="342900" indent="-342900" algn="just">
              <a:spcAft>
                <a:spcPts val="1400"/>
              </a:spcAft>
              <a:buFont typeface="Wingdings" panose="05000000000000000000" pitchFamily="2" charset="2"/>
              <a:buChar char="Ø"/>
              <a:defRPr sz="2000">
                <a:solidFill>
                  <a:srgbClr val="232323"/>
                </a:solidFill>
              </a:defRPr>
            </a:pPr>
            <a:r>
              <a:rPr lang="en-GB" dirty="0" smtClean="0"/>
              <a:t>Evaluates </a:t>
            </a:r>
            <a:r>
              <a:rPr lang="en-GB" dirty="0"/>
              <a:t>utility, user-friendliness, compatibility, and expense</a:t>
            </a:r>
          </a:p>
          <a:p>
            <a:pPr marL="342900" indent="-342900" algn="just">
              <a:spcAft>
                <a:spcPts val="1400"/>
              </a:spcAft>
              <a:buFont typeface="Wingdings" panose="05000000000000000000" pitchFamily="2" charset="2"/>
              <a:buChar char="Ø"/>
              <a:defRPr sz="2000">
                <a:solidFill>
                  <a:srgbClr val="232323"/>
                </a:solidFill>
              </a:defRPr>
            </a:pPr>
            <a:r>
              <a:rPr lang="en-GB" dirty="0" smtClean="0"/>
              <a:t>Connects </a:t>
            </a:r>
            <a:r>
              <a:rPr lang="en-GB" dirty="0"/>
              <a:t>social media marketing to business outcomes and revenue generation.</a:t>
            </a:r>
          </a:p>
          <a:p>
            <a:pPr marL="342900" indent="-342900" algn="just">
              <a:spcAft>
                <a:spcPts val="1400"/>
              </a:spcAft>
              <a:buFont typeface="Wingdings" panose="05000000000000000000" pitchFamily="2" charset="2"/>
              <a:buChar char="Ø"/>
              <a:defRPr sz="2000">
                <a:solidFill>
                  <a:srgbClr val="232323"/>
                </a:solidFill>
              </a:defRPr>
            </a:pPr>
            <a:r>
              <a:rPr lang="en-GB" dirty="0" smtClean="0"/>
              <a:t>Additionally </a:t>
            </a:r>
            <a:r>
              <a:rPr lang="en-GB" dirty="0"/>
              <a:t>takes into account customer interaction and comprehension of client requirements.</a:t>
            </a:r>
            <a:endParaRPr dirty="0"/>
          </a:p>
        </p:txBody>
      </p:sp>
      <p:sp>
        <p:nvSpPr>
          <p:cNvPr id="5" name="Rectangle 4"/>
          <p:cNvSpPr/>
          <p:nvPr/>
        </p:nvSpPr>
        <p:spPr>
          <a:xfrm>
            <a:off x="0" y="6583680"/>
            <a:ext cx="12191695" cy="274320"/>
          </a:xfrm>
          <a:prstGeom prst="rect">
            <a:avLst/>
          </a:prstGeom>
          <a:solidFill>
            <a:srgbClr val="F2F6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10789920" y="6565392"/>
            <a:ext cx="731520" cy="201168"/>
          </a:xfrm>
          <a:prstGeom prst="rect">
            <a:avLst/>
          </a:prstGeom>
          <a:noFill/>
        </p:spPr>
        <p:txBody>
          <a:bodyPr wrap="none">
            <a:spAutoFit/>
          </a:bodyPr>
          <a:lstStyle/>
          <a:p>
            <a:pPr algn="r">
              <a:defRPr sz="1000">
                <a:solidFill>
                  <a:srgbClr val="646E78"/>
                </a:solidFill>
              </a:defRPr>
            </a:pPr>
            <a:r>
              <a:t>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51560"/>
          </a:xfrm>
          <a:prstGeom prst="rect">
            <a:avLst/>
          </a:prstGeom>
          <a:solidFill>
            <a:srgbClr val="192A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74142" y="290391"/>
            <a:ext cx="7919156" cy="523220"/>
          </a:xfrm>
          <a:prstGeom prst="rect">
            <a:avLst/>
          </a:prstGeom>
          <a:noFill/>
        </p:spPr>
        <p:txBody>
          <a:bodyPr wrap="none">
            <a:spAutoFit/>
          </a:bodyPr>
          <a:lstStyle/>
          <a:p>
            <a:pPr>
              <a:defRPr sz="2800" b="1">
                <a:solidFill>
                  <a:srgbClr val="FFFFFF"/>
                </a:solidFill>
              </a:defRPr>
            </a:pPr>
            <a:r>
              <a:rPr dirty="0" smtClean="0"/>
              <a:t>Is </a:t>
            </a:r>
            <a:r>
              <a:rPr dirty="0"/>
              <a:t>the Source Academic &amp; Recent Enough?</a:t>
            </a:r>
          </a:p>
        </p:txBody>
      </p:sp>
      <p:sp>
        <p:nvSpPr>
          <p:cNvPr id="4" name="TextBox 3"/>
          <p:cNvSpPr txBox="1"/>
          <p:nvPr/>
        </p:nvSpPr>
        <p:spPr>
          <a:xfrm>
            <a:off x="822960" y="1417320"/>
            <a:ext cx="10607040" cy="2836674"/>
          </a:xfrm>
          <a:prstGeom prst="rect">
            <a:avLst/>
          </a:prstGeom>
          <a:noFill/>
        </p:spPr>
        <p:txBody>
          <a:bodyPr wrap="square">
            <a:spAutoFit/>
          </a:bodyPr>
          <a:lstStyle/>
          <a:p>
            <a:pPr marL="342900" indent="-342900" algn="just">
              <a:spcAft>
                <a:spcPts val="1400"/>
              </a:spcAft>
              <a:buFont typeface="Courier New" panose="02070309020205020404" pitchFamily="49" charset="0"/>
              <a:buChar char="o"/>
              <a:defRPr sz="2000">
                <a:solidFill>
                  <a:srgbClr val="232323"/>
                </a:solidFill>
              </a:defRPr>
            </a:pPr>
            <a:r>
              <a:rPr lang="en-GB" dirty="0" smtClean="0"/>
              <a:t>Disseminated </a:t>
            </a:r>
            <a:r>
              <a:rPr lang="en-GB" dirty="0"/>
              <a:t>in a scholarly periodical</a:t>
            </a:r>
          </a:p>
          <a:p>
            <a:pPr marL="342900" indent="-342900" algn="just">
              <a:spcAft>
                <a:spcPts val="1400"/>
              </a:spcAft>
              <a:buFont typeface="Courier New" panose="02070309020205020404" pitchFamily="49" charset="0"/>
              <a:buChar char="o"/>
              <a:defRPr sz="2000">
                <a:solidFill>
                  <a:srgbClr val="232323"/>
                </a:solidFill>
              </a:defRPr>
            </a:pPr>
            <a:r>
              <a:rPr lang="en-GB" dirty="0" smtClean="0"/>
              <a:t>Employs </a:t>
            </a:r>
            <a:r>
              <a:rPr lang="en-GB" dirty="0"/>
              <a:t>a coherent research framework and existing scholarly works</a:t>
            </a:r>
          </a:p>
          <a:p>
            <a:pPr marL="342900" indent="-342900" algn="just">
              <a:spcAft>
                <a:spcPts val="1400"/>
              </a:spcAft>
              <a:buFont typeface="Courier New" panose="02070309020205020404" pitchFamily="49" charset="0"/>
              <a:buChar char="o"/>
              <a:defRPr sz="2000">
                <a:solidFill>
                  <a:srgbClr val="232323"/>
                </a:solidFill>
              </a:defRPr>
            </a:pPr>
            <a:r>
              <a:rPr lang="en-GB" dirty="0" smtClean="0"/>
              <a:t>Comprises </a:t>
            </a:r>
            <a:r>
              <a:rPr lang="en-GB" dirty="0"/>
              <a:t>methodology, analysis, results, and conclusions</a:t>
            </a:r>
          </a:p>
          <a:p>
            <a:pPr marL="342900" indent="-342900" algn="just">
              <a:spcAft>
                <a:spcPts val="1400"/>
              </a:spcAft>
              <a:buFont typeface="Courier New" panose="02070309020205020404" pitchFamily="49" charset="0"/>
              <a:buChar char="o"/>
              <a:defRPr sz="2000">
                <a:solidFill>
                  <a:srgbClr val="232323"/>
                </a:solidFill>
              </a:defRPr>
            </a:pPr>
            <a:r>
              <a:rPr lang="en-GB" dirty="0" smtClean="0"/>
              <a:t>Published </a:t>
            </a:r>
            <a:r>
              <a:rPr lang="en-GB" dirty="0"/>
              <a:t>in 2020</a:t>
            </a:r>
          </a:p>
          <a:p>
            <a:pPr marL="342900" indent="-342900" algn="just">
              <a:spcAft>
                <a:spcPts val="1400"/>
              </a:spcAft>
              <a:buFont typeface="Courier New" panose="02070309020205020404" pitchFamily="49" charset="0"/>
              <a:buChar char="o"/>
              <a:defRPr sz="2000">
                <a:solidFill>
                  <a:srgbClr val="232323"/>
                </a:solidFill>
              </a:defRPr>
            </a:pPr>
            <a:r>
              <a:rPr lang="en-GB" dirty="0" smtClean="0"/>
              <a:t>Remains </a:t>
            </a:r>
            <a:r>
              <a:rPr lang="en-GB" dirty="0"/>
              <a:t>beneficial for overarching social media marketing principles</a:t>
            </a:r>
          </a:p>
          <a:p>
            <a:pPr marL="342900" indent="-342900" algn="just">
              <a:spcAft>
                <a:spcPts val="1400"/>
              </a:spcAft>
              <a:buFont typeface="Courier New" panose="02070309020205020404" pitchFamily="49" charset="0"/>
              <a:buChar char="o"/>
              <a:defRPr sz="2000">
                <a:solidFill>
                  <a:srgbClr val="232323"/>
                </a:solidFill>
              </a:defRPr>
            </a:pPr>
            <a:r>
              <a:rPr lang="en-GB" dirty="0" smtClean="0"/>
              <a:t>Recent </a:t>
            </a:r>
            <a:r>
              <a:rPr lang="en-GB" dirty="0"/>
              <a:t>studies may be incorporated due to the rapid evolution of social media.</a:t>
            </a:r>
            <a:endParaRPr dirty="0"/>
          </a:p>
        </p:txBody>
      </p:sp>
      <p:sp>
        <p:nvSpPr>
          <p:cNvPr id="5" name="Rectangle 4"/>
          <p:cNvSpPr/>
          <p:nvPr/>
        </p:nvSpPr>
        <p:spPr>
          <a:xfrm>
            <a:off x="0" y="6583680"/>
            <a:ext cx="12191695" cy="274320"/>
          </a:xfrm>
          <a:prstGeom prst="rect">
            <a:avLst/>
          </a:prstGeom>
          <a:solidFill>
            <a:srgbClr val="F2F6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10789920" y="6565392"/>
            <a:ext cx="731520" cy="201168"/>
          </a:xfrm>
          <a:prstGeom prst="rect">
            <a:avLst/>
          </a:prstGeom>
          <a:noFill/>
        </p:spPr>
        <p:txBody>
          <a:bodyPr wrap="none">
            <a:spAutoFit/>
          </a:bodyPr>
          <a:lstStyle/>
          <a:p>
            <a:pPr algn="r">
              <a:defRPr sz="1000">
                <a:solidFill>
                  <a:srgbClr val="646E78"/>
                </a:solidFill>
              </a:defRPr>
            </a:pPr>
            <a:r>
              <a:t>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51560"/>
          </a:xfrm>
          <a:prstGeom prst="rect">
            <a:avLst/>
          </a:prstGeom>
          <a:solidFill>
            <a:srgbClr val="192A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3965632" y="243870"/>
            <a:ext cx="5301451" cy="523220"/>
          </a:xfrm>
          <a:prstGeom prst="rect">
            <a:avLst/>
          </a:prstGeom>
          <a:noFill/>
        </p:spPr>
        <p:txBody>
          <a:bodyPr wrap="none">
            <a:spAutoFit/>
          </a:bodyPr>
          <a:lstStyle/>
          <a:p>
            <a:pPr>
              <a:defRPr sz="2800" b="1">
                <a:solidFill>
                  <a:srgbClr val="FFFFFF"/>
                </a:solidFill>
              </a:defRPr>
            </a:pPr>
            <a:r>
              <a:rPr dirty="0" smtClean="0"/>
              <a:t>Author </a:t>
            </a:r>
            <a:r>
              <a:rPr dirty="0"/>
              <a:t>Credibility &amp; Reliability</a:t>
            </a:r>
          </a:p>
        </p:txBody>
      </p:sp>
      <p:sp>
        <p:nvSpPr>
          <p:cNvPr id="4" name="TextBox 3"/>
          <p:cNvSpPr txBox="1"/>
          <p:nvPr/>
        </p:nvSpPr>
        <p:spPr>
          <a:xfrm>
            <a:off x="822960" y="1417320"/>
            <a:ext cx="10607040" cy="4221669"/>
          </a:xfrm>
          <a:prstGeom prst="rect">
            <a:avLst/>
          </a:prstGeom>
          <a:noFill/>
        </p:spPr>
        <p:txBody>
          <a:bodyPr wrap="square">
            <a:spAutoFit/>
          </a:bodyPr>
          <a:lstStyle/>
          <a:p>
            <a:pPr marL="342900" indent="-342900" algn="just">
              <a:lnSpc>
                <a:spcPct val="150000"/>
              </a:lnSpc>
              <a:spcAft>
                <a:spcPts val="1400"/>
              </a:spcAft>
              <a:buFont typeface="Wingdings" panose="05000000000000000000" pitchFamily="2" charset="2"/>
              <a:buChar char="§"/>
              <a:defRPr sz="2000">
                <a:solidFill>
                  <a:srgbClr val="232323"/>
                </a:solidFill>
              </a:defRPr>
            </a:pPr>
            <a:r>
              <a:rPr lang="en-GB" dirty="0" smtClean="0"/>
              <a:t>Authors</a:t>
            </a:r>
            <a:r>
              <a:rPr lang="en-GB" dirty="0"/>
              <a:t>: Sheshadri Chatterjee and Arpan Kumar Kar</a:t>
            </a:r>
          </a:p>
          <a:p>
            <a:pPr marL="342900" indent="-342900" algn="just">
              <a:lnSpc>
                <a:spcPct val="150000"/>
              </a:lnSpc>
              <a:spcAft>
                <a:spcPts val="1400"/>
              </a:spcAft>
              <a:buFont typeface="Wingdings" panose="05000000000000000000" pitchFamily="2" charset="2"/>
              <a:buChar char="§"/>
              <a:defRPr sz="2000">
                <a:solidFill>
                  <a:srgbClr val="232323"/>
                </a:solidFill>
              </a:defRPr>
            </a:pPr>
            <a:r>
              <a:rPr lang="en-GB" dirty="0" smtClean="0"/>
              <a:t>The </a:t>
            </a:r>
            <a:r>
              <a:rPr lang="en-GB" dirty="0"/>
              <a:t>findings are disseminated via a recognised scholarly publication.</a:t>
            </a:r>
          </a:p>
          <a:p>
            <a:pPr marL="342900" indent="-342900" algn="just">
              <a:lnSpc>
                <a:spcPct val="150000"/>
              </a:lnSpc>
              <a:spcAft>
                <a:spcPts val="1400"/>
              </a:spcAft>
              <a:buFont typeface="Wingdings" panose="05000000000000000000" pitchFamily="2" charset="2"/>
              <a:buChar char="§"/>
              <a:defRPr sz="2000">
                <a:solidFill>
                  <a:srgbClr val="232323"/>
                </a:solidFill>
              </a:defRPr>
            </a:pPr>
            <a:r>
              <a:rPr lang="en-GB" dirty="0" smtClean="0"/>
              <a:t>The </a:t>
            </a:r>
            <a:r>
              <a:rPr lang="en-GB" dirty="0"/>
              <a:t>research elucidates its conceptual framework and methodological approach.</a:t>
            </a:r>
          </a:p>
          <a:p>
            <a:pPr marL="342900" indent="-342900" algn="just">
              <a:lnSpc>
                <a:spcPct val="150000"/>
              </a:lnSpc>
              <a:spcAft>
                <a:spcPts val="1400"/>
              </a:spcAft>
              <a:buFont typeface="Wingdings" panose="05000000000000000000" pitchFamily="2" charset="2"/>
              <a:buChar char="§"/>
              <a:defRPr sz="2000">
                <a:solidFill>
                  <a:srgbClr val="232323"/>
                </a:solidFill>
              </a:defRPr>
            </a:pPr>
            <a:r>
              <a:rPr lang="en-GB" dirty="0" smtClean="0"/>
              <a:t>Data </a:t>
            </a:r>
            <a:r>
              <a:rPr lang="en-GB" dirty="0"/>
              <a:t>gathered from 310 companies</a:t>
            </a:r>
          </a:p>
          <a:p>
            <a:pPr marL="342900" indent="-342900" algn="just">
              <a:lnSpc>
                <a:spcPct val="150000"/>
              </a:lnSpc>
              <a:spcAft>
                <a:spcPts val="1400"/>
              </a:spcAft>
              <a:buFont typeface="Wingdings" panose="05000000000000000000" pitchFamily="2" charset="2"/>
              <a:buChar char="§"/>
              <a:defRPr sz="2000">
                <a:solidFill>
                  <a:srgbClr val="232323"/>
                </a:solidFill>
              </a:defRPr>
            </a:pPr>
            <a:r>
              <a:rPr lang="en-GB" dirty="0" smtClean="0"/>
              <a:t>Data </a:t>
            </a:r>
            <a:r>
              <a:rPr lang="en-GB" dirty="0"/>
              <a:t>evaluated by structural equation modelling</a:t>
            </a:r>
          </a:p>
          <a:p>
            <a:pPr marL="342900" indent="-342900" algn="just">
              <a:lnSpc>
                <a:spcPct val="150000"/>
              </a:lnSpc>
              <a:spcAft>
                <a:spcPts val="1400"/>
              </a:spcAft>
              <a:buFont typeface="Wingdings" panose="05000000000000000000" pitchFamily="2" charset="2"/>
              <a:buChar char="§"/>
              <a:defRPr sz="2000">
                <a:solidFill>
                  <a:srgbClr val="232323"/>
                </a:solidFill>
              </a:defRPr>
            </a:pPr>
            <a:r>
              <a:rPr lang="en-GB" dirty="0" smtClean="0"/>
              <a:t>Constraint</a:t>
            </a:r>
            <a:r>
              <a:rPr lang="en-GB" dirty="0"/>
              <a:t>: the study concentrates on small and medium enterprises in India.</a:t>
            </a:r>
            <a:endParaRPr dirty="0"/>
          </a:p>
        </p:txBody>
      </p:sp>
      <p:sp>
        <p:nvSpPr>
          <p:cNvPr id="5" name="Rectangle 4"/>
          <p:cNvSpPr/>
          <p:nvPr/>
        </p:nvSpPr>
        <p:spPr>
          <a:xfrm>
            <a:off x="0" y="6583680"/>
            <a:ext cx="12191695" cy="274320"/>
          </a:xfrm>
          <a:prstGeom prst="rect">
            <a:avLst/>
          </a:prstGeom>
          <a:solidFill>
            <a:srgbClr val="F2F6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10789920" y="6565392"/>
            <a:ext cx="731520" cy="201168"/>
          </a:xfrm>
          <a:prstGeom prst="rect">
            <a:avLst/>
          </a:prstGeom>
          <a:noFill/>
        </p:spPr>
        <p:txBody>
          <a:bodyPr wrap="none">
            <a:spAutoFit/>
          </a:bodyPr>
          <a:lstStyle/>
          <a:p>
            <a:pPr algn="r">
              <a:defRPr sz="1000">
                <a:solidFill>
                  <a:srgbClr val="646E78"/>
                </a:solidFill>
              </a:defRPr>
            </a:pPr>
            <a:r>
              <a:t>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51560"/>
          </a:xfrm>
          <a:prstGeom prst="rect">
            <a:avLst/>
          </a:prstGeom>
          <a:solidFill>
            <a:srgbClr val="192A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3817851" y="264170"/>
            <a:ext cx="5729454" cy="523220"/>
          </a:xfrm>
          <a:prstGeom prst="rect">
            <a:avLst/>
          </a:prstGeom>
          <a:noFill/>
        </p:spPr>
        <p:txBody>
          <a:bodyPr wrap="none">
            <a:spAutoFit/>
          </a:bodyPr>
          <a:lstStyle/>
          <a:p>
            <a:pPr>
              <a:defRPr sz="2800" b="1">
                <a:solidFill>
                  <a:srgbClr val="FFFFFF"/>
                </a:solidFill>
              </a:defRPr>
            </a:pPr>
            <a:r>
              <a:rPr dirty="0" smtClean="0"/>
              <a:t>Reflection</a:t>
            </a:r>
            <a:r>
              <a:rPr dirty="0"/>
              <a:t>: What I Found Difficult</a:t>
            </a:r>
          </a:p>
        </p:txBody>
      </p:sp>
      <p:sp>
        <p:nvSpPr>
          <p:cNvPr id="4" name="TextBox 3"/>
          <p:cNvSpPr txBox="1"/>
          <p:nvPr/>
        </p:nvSpPr>
        <p:spPr>
          <a:xfrm>
            <a:off x="822960" y="1417320"/>
            <a:ext cx="10607040" cy="3234219"/>
          </a:xfrm>
          <a:prstGeom prst="rect">
            <a:avLst/>
          </a:prstGeom>
          <a:noFill/>
        </p:spPr>
        <p:txBody>
          <a:bodyPr wrap="square">
            <a:spAutoFit/>
          </a:bodyPr>
          <a:lstStyle/>
          <a:p>
            <a:pPr marL="342900" indent="-342900" algn="just">
              <a:lnSpc>
                <a:spcPct val="150000"/>
              </a:lnSpc>
              <a:spcAft>
                <a:spcPts val="1400"/>
              </a:spcAft>
              <a:buFont typeface="Wingdings" panose="05000000000000000000" pitchFamily="2" charset="2"/>
              <a:buChar char="ü"/>
              <a:defRPr sz="2100">
                <a:solidFill>
                  <a:srgbClr val="232323"/>
                </a:solidFill>
              </a:defRPr>
            </a:pPr>
            <a:r>
              <a:rPr lang="en-GB" dirty="0" smtClean="0"/>
              <a:t>Determining </a:t>
            </a:r>
            <a:r>
              <a:rPr lang="en-GB" dirty="0"/>
              <a:t>which digital resources were truly trustworthy</a:t>
            </a:r>
          </a:p>
          <a:p>
            <a:pPr marL="342900" indent="-342900" algn="just">
              <a:lnSpc>
                <a:spcPct val="150000"/>
              </a:lnSpc>
              <a:spcAft>
                <a:spcPts val="1400"/>
              </a:spcAft>
              <a:buFont typeface="Wingdings" panose="05000000000000000000" pitchFamily="2" charset="2"/>
              <a:buChar char="ü"/>
              <a:defRPr sz="2100">
                <a:solidFill>
                  <a:srgbClr val="232323"/>
                </a:solidFill>
              </a:defRPr>
            </a:pPr>
            <a:r>
              <a:rPr lang="en-GB" dirty="0" smtClean="0"/>
              <a:t>Differentiating </a:t>
            </a:r>
            <a:r>
              <a:rPr lang="en-GB" dirty="0"/>
              <a:t>scholarly resources from general websites</a:t>
            </a:r>
          </a:p>
          <a:p>
            <a:pPr marL="342900" indent="-342900" algn="just">
              <a:lnSpc>
                <a:spcPct val="150000"/>
              </a:lnSpc>
              <a:spcAft>
                <a:spcPts val="1400"/>
              </a:spcAft>
              <a:buFont typeface="Wingdings" panose="05000000000000000000" pitchFamily="2" charset="2"/>
              <a:buChar char="ü"/>
              <a:defRPr sz="2100">
                <a:solidFill>
                  <a:srgbClr val="232323"/>
                </a:solidFill>
              </a:defRPr>
            </a:pPr>
            <a:r>
              <a:rPr lang="en-GB" dirty="0" smtClean="0"/>
              <a:t>Comprehending </a:t>
            </a:r>
            <a:r>
              <a:rPr lang="en-GB" dirty="0"/>
              <a:t>certain scholarly lexicon</a:t>
            </a:r>
          </a:p>
          <a:p>
            <a:pPr marL="342900" indent="-342900" algn="just">
              <a:lnSpc>
                <a:spcPct val="150000"/>
              </a:lnSpc>
              <a:spcAft>
                <a:spcPts val="1400"/>
              </a:spcAft>
              <a:buFont typeface="Wingdings" panose="05000000000000000000" pitchFamily="2" charset="2"/>
              <a:buChar char="ü"/>
              <a:defRPr sz="2100">
                <a:solidFill>
                  <a:srgbClr val="232323"/>
                </a:solidFill>
              </a:defRPr>
            </a:pPr>
            <a:r>
              <a:rPr lang="en-GB" dirty="0" smtClean="0"/>
              <a:t>Assessing </a:t>
            </a:r>
            <a:r>
              <a:rPr lang="en-GB" dirty="0"/>
              <a:t>both advantages and drawbacks</a:t>
            </a:r>
          </a:p>
          <a:p>
            <a:pPr marL="342900" indent="-342900" algn="just">
              <a:lnSpc>
                <a:spcPct val="150000"/>
              </a:lnSpc>
              <a:spcAft>
                <a:spcPts val="1400"/>
              </a:spcAft>
              <a:buFont typeface="Wingdings" panose="05000000000000000000" pitchFamily="2" charset="2"/>
              <a:buChar char="ü"/>
              <a:defRPr sz="2100">
                <a:solidFill>
                  <a:srgbClr val="232323"/>
                </a:solidFill>
              </a:defRPr>
            </a:pPr>
            <a:r>
              <a:rPr lang="en-GB" dirty="0" smtClean="0"/>
              <a:t>Verifying </a:t>
            </a:r>
            <a:r>
              <a:rPr lang="en-GB" dirty="0"/>
              <a:t>the author, publication, date, and research methodology</a:t>
            </a:r>
            <a:endParaRPr dirty="0"/>
          </a:p>
        </p:txBody>
      </p:sp>
      <p:sp>
        <p:nvSpPr>
          <p:cNvPr id="5" name="Rectangle 4"/>
          <p:cNvSpPr/>
          <p:nvPr/>
        </p:nvSpPr>
        <p:spPr>
          <a:xfrm>
            <a:off x="0" y="6583680"/>
            <a:ext cx="12191695" cy="274320"/>
          </a:xfrm>
          <a:prstGeom prst="rect">
            <a:avLst/>
          </a:prstGeom>
          <a:solidFill>
            <a:srgbClr val="F2F6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10789920" y="6565392"/>
            <a:ext cx="731520" cy="201168"/>
          </a:xfrm>
          <a:prstGeom prst="rect">
            <a:avLst/>
          </a:prstGeom>
          <a:noFill/>
        </p:spPr>
        <p:txBody>
          <a:bodyPr wrap="none">
            <a:spAutoFit/>
          </a:bodyPr>
          <a:lstStyle/>
          <a:p>
            <a:pPr algn="r">
              <a:defRPr sz="1000">
                <a:solidFill>
                  <a:srgbClr val="646E78"/>
                </a:solidFill>
              </a:defRPr>
            </a:pPr>
            <a:r>
              <a:t>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51560"/>
          </a:xfrm>
          <a:prstGeom prst="rect">
            <a:avLst/>
          </a:prstGeom>
          <a:solidFill>
            <a:srgbClr val="192A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3937923" y="151035"/>
            <a:ext cx="4716356" cy="523220"/>
          </a:xfrm>
          <a:prstGeom prst="rect">
            <a:avLst/>
          </a:prstGeom>
          <a:noFill/>
        </p:spPr>
        <p:txBody>
          <a:bodyPr wrap="none">
            <a:spAutoFit/>
          </a:bodyPr>
          <a:lstStyle/>
          <a:p>
            <a:pPr>
              <a:defRPr sz="2800" b="1">
                <a:solidFill>
                  <a:srgbClr val="FFFFFF"/>
                </a:solidFill>
              </a:defRPr>
            </a:pPr>
            <a:r>
              <a:rPr dirty="0" smtClean="0"/>
              <a:t>Reflection</a:t>
            </a:r>
            <a:r>
              <a:rPr dirty="0"/>
              <a:t>: What I Learned</a:t>
            </a:r>
          </a:p>
        </p:txBody>
      </p:sp>
      <p:sp>
        <p:nvSpPr>
          <p:cNvPr id="4" name="TextBox 3"/>
          <p:cNvSpPr txBox="1"/>
          <p:nvPr/>
        </p:nvSpPr>
        <p:spPr>
          <a:xfrm>
            <a:off x="822960" y="1417320"/>
            <a:ext cx="10607040" cy="3718967"/>
          </a:xfrm>
          <a:prstGeom prst="rect">
            <a:avLst/>
          </a:prstGeom>
          <a:noFill/>
        </p:spPr>
        <p:txBody>
          <a:bodyPr wrap="square">
            <a:spAutoFit/>
          </a:bodyPr>
          <a:lstStyle/>
          <a:p>
            <a:pPr marL="342900" indent="-342900" algn="just">
              <a:lnSpc>
                <a:spcPct val="150000"/>
              </a:lnSpc>
              <a:spcAft>
                <a:spcPts val="1400"/>
              </a:spcAft>
              <a:buFont typeface="Wingdings" panose="05000000000000000000" pitchFamily="2" charset="2"/>
              <a:buChar char="Ø"/>
              <a:defRPr sz="2100">
                <a:solidFill>
                  <a:srgbClr val="232323"/>
                </a:solidFill>
              </a:defRPr>
            </a:pPr>
            <a:r>
              <a:rPr lang="en-GB" dirty="0" smtClean="0"/>
              <a:t>Methods </a:t>
            </a:r>
            <a:r>
              <a:rPr lang="en-GB" dirty="0"/>
              <a:t>for recognising an appropriate scholarly source</a:t>
            </a:r>
          </a:p>
          <a:p>
            <a:pPr marL="342900" indent="-342900" algn="just">
              <a:lnSpc>
                <a:spcPct val="150000"/>
              </a:lnSpc>
              <a:spcAft>
                <a:spcPts val="1400"/>
              </a:spcAft>
              <a:buFont typeface="Wingdings" panose="05000000000000000000" pitchFamily="2" charset="2"/>
              <a:buChar char="Ø"/>
              <a:defRPr sz="2100">
                <a:solidFill>
                  <a:srgbClr val="232323"/>
                </a:solidFill>
              </a:defRPr>
            </a:pPr>
            <a:r>
              <a:rPr lang="en-GB" dirty="0" smtClean="0"/>
              <a:t>Methods </a:t>
            </a:r>
            <a:r>
              <a:rPr lang="en-GB" dirty="0"/>
              <a:t>for assessing relevance, trustworthiness, and reliability</a:t>
            </a:r>
          </a:p>
          <a:p>
            <a:pPr marL="342900" indent="-342900" algn="just">
              <a:lnSpc>
                <a:spcPct val="150000"/>
              </a:lnSpc>
              <a:spcAft>
                <a:spcPts val="1400"/>
              </a:spcAft>
              <a:buFont typeface="Wingdings" panose="05000000000000000000" pitchFamily="2" charset="2"/>
              <a:buChar char="Ø"/>
              <a:defRPr sz="2100">
                <a:solidFill>
                  <a:srgbClr val="232323"/>
                </a:solidFill>
              </a:defRPr>
            </a:pPr>
            <a:r>
              <a:rPr lang="en-GB" dirty="0" smtClean="0"/>
              <a:t>Avoid </a:t>
            </a:r>
            <a:r>
              <a:rPr lang="en-GB" dirty="0"/>
              <a:t>selecting a source only based on its prominence in search rankings.</a:t>
            </a:r>
          </a:p>
          <a:p>
            <a:pPr marL="342900" indent="-342900" algn="just">
              <a:lnSpc>
                <a:spcPct val="150000"/>
              </a:lnSpc>
              <a:spcAft>
                <a:spcPts val="1400"/>
              </a:spcAft>
              <a:buFont typeface="Wingdings" panose="05000000000000000000" pitchFamily="2" charset="2"/>
              <a:buChar char="Ø"/>
              <a:defRPr sz="2100">
                <a:solidFill>
                  <a:srgbClr val="232323"/>
                </a:solidFill>
              </a:defRPr>
            </a:pPr>
            <a:r>
              <a:rPr lang="en-GB" dirty="0"/>
              <a:t>Social media can facilitate marketing, interaction, and comprehension of customer needs.</a:t>
            </a:r>
          </a:p>
          <a:p>
            <a:pPr marL="342900" indent="-342900" algn="just">
              <a:lnSpc>
                <a:spcPct val="150000"/>
              </a:lnSpc>
              <a:spcAft>
                <a:spcPts val="1400"/>
              </a:spcAft>
              <a:buFont typeface="Wingdings" panose="05000000000000000000" pitchFamily="2" charset="2"/>
              <a:buChar char="Ø"/>
              <a:defRPr sz="2100">
                <a:solidFill>
                  <a:srgbClr val="232323"/>
                </a:solidFill>
              </a:defRPr>
            </a:pPr>
            <a:r>
              <a:rPr lang="en-GB" dirty="0" smtClean="0"/>
              <a:t>I </a:t>
            </a:r>
            <a:r>
              <a:rPr lang="en-GB" dirty="0"/>
              <a:t>possess greater assurance in assessing sources for upcoming tasks.</a:t>
            </a:r>
            <a:endParaRPr dirty="0"/>
          </a:p>
        </p:txBody>
      </p:sp>
      <p:sp>
        <p:nvSpPr>
          <p:cNvPr id="5" name="Rectangle 4"/>
          <p:cNvSpPr/>
          <p:nvPr/>
        </p:nvSpPr>
        <p:spPr>
          <a:xfrm>
            <a:off x="0" y="6583680"/>
            <a:ext cx="12191695" cy="274320"/>
          </a:xfrm>
          <a:prstGeom prst="rect">
            <a:avLst/>
          </a:prstGeom>
          <a:solidFill>
            <a:srgbClr val="F2F6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10789920" y="6565392"/>
            <a:ext cx="731520" cy="201168"/>
          </a:xfrm>
          <a:prstGeom prst="rect">
            <a:avLst/>
          </a:prstGeom>
          <a:noFill/>
        </p:spPr>
        <p:txBody>
          <a:bodyPr wrap="none">
            <a:spAutoFit/>
          </a:bodyPr>
          <a:lstStyle/>
          <a:p>
            <a:pPr algn="r">
              <a:defRPr sz="1000">
                <a:solidFill>
                  <a:srgbClr val="646E78"/>
                </a:solidFill>
              </a:defRPr>
            </a:pPr>
            <a:r>
              <a:t>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51560"/>
          </a:xfrm>
          <a:prstGeom prst="rect">
            <a:avLst/>
          </a:prstGeom>
          <a:solidFill>
            <a:srgbClr val="192A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166360" y="290391"/>
            <a:ext cx="2019531" cy="523220"/>
          </a:xfrm>
          <a:prstGeom prst="rect">
            <a:avLst/>
          </a:prstGeom>
          <a:noFill/>
        </p:spPr>
        <p:txBody>
          <a:bodyPr wrap="square">
            <a:spAutoFit/>
          </a:bodyPr>
          <a:lstStyle/>
          <a:p>
            <a:pPr>
              <a:defRPr sz="2800" b="1">
                <a:solidFill>
                  <a:srgbClr val="FFFFFF"/>
                </a:solidFill>
              </a:defRPr>
            </a:pPr>
            <a:r>
              <a:rPr dirty="0"/>
              <a:t>Reference</a:t>
            </a:r>
          </a:p>
        </p:txBody>
      </p:sp>
      <p:sp>
        <p:nvSpPr>
          <p:cNvPr id="5" name="TextBox 4"/>
          <p:cNvSpPr txBox="1"/>
          <p:nvPr/>
        </p:nvSpPr>
        <p:spPr>
          <a:xfrm>
            <a:off x="822960" y="4846320"/>
            <a:ext cx="10515600" cy="731520"/>
          </a:xfrm>
          <a:prstGeom prst="rect">
            <a:avLst/>
          </a:prstGeom>
          <a:noFill/>
        </p:spPr>
        <p:txBody>
          <a:bodyPr wrap="none">
            <a:spAutoFit/>
          </a:bodyPr>
          <a:lstStyle/>
          <a:p>
            <a:pPr algn="ctr">
              <a:defRPr sz="3000" b="1">
                <a:solidFill>
                  <a:srgbClr val="192A46"/>
                </a:solidFill>
              </a:defRPr>
            </a:pPr>
            <a:r>
              <a:t>Thank you for listening</a:t>
            </a:r>
          </a:p>
        </p:txBody>
      </p:sp>
      <p:sp>
        <p:nvSpPr>
          <p:cNvPr id="6" name="Rectangle 5"/>
          <p:cNvSpPr/>
          <p:nvPr/>
        </p:nvSpPr>
        <p:spPr>
          <a:xfrm>
            <a:off x="0" y="6583680"/>
            <a:ext cx="12191695" cy="274320"/>
          </a:xfrm>
          <a:prstGeom prst="rect">
            <a:avLst/>
          </a:prstGeom>
          <a:solidFill>
            <a:srgbClr val="F2F6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10789920" y="6565392"/>
            <a:ext cx="731520" cy="201168"/>
          </a:xfrm>
          <a:prstGeom prst="rect">
            <a:avLst/>
          </a:prstGeom>
          <a:noFill/>
        </p:spPr>
        <p:txBody>
          <a:bodyPr wrap="none">
            <a:spAutoFit/>
          </a:bodyPr>
          <a:lstStyle/>
          <a:p>
            <a:pPr algn="r">
              <a:defRPr sz="1000">
                <a:solidFill>
                  <a:srgbClr val="646E78"/>
                </a:solidFill>
              </a:defRPr>
            </a:pPr>
            <a:r>
              <a:t>9</a:t>
            </a:r>
          </a:p>
        </p:txBody>
      </p:sp>
      <p:pic>
        <p:nvPicPr>
          <p:cNvPr id="8" name="Picture 7"/>
          <p:cNvPicPr>
            <a:picLocks noChangeAspect="1"/>
          </p:cNvPicPr>
          <p:nvPr/>
        </p:nvPicPr>
        <p:blipFill>
          <a:blip r:embed="rId3"/>
          <a:stretch>
            <a:fillRect/>
          </a:stretch>
        </p:blipFill>
        <p:spPr>
          <a:xfrm>
            <a:off x="572715" y="1608686"/>
            <a:ext cx="11526859" cy="2476846"/>
          </a:xfrm>
          <a:prstGeom prst="rect">
            <a:avLst/>
          </a:prstGeo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14</TotalTime>
  <Words>1093</Words>
  <Application>Microsoft Office PowerPoint</Application>
  <PresentationFormat>Widescreen</PresentationFormat>
  <Paragraphs>63</Paragraphs>
  <Slides>9</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Century Gothic</vt:lpstr>
      <vt:lpstr>Courier New</vt:lpstr>
      <vt:lpstr>Wingdings</vt:lpstr>
      <vt:lpstr>Wingdings 3</vt:lpstr>
      <vt:lpstr>Ion Boardroom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generated using python-pptx</dc:description>
  <cp:lastModifiedBy>Microsoft account</cp:lastModifiedBy>
  <cp:revision>13</cp:revision>
  <dcterms:created xsi:type="dcterms:W3CDTF">2013-01-27T09:14:16Z</dcterms:created>
  <dcterms:modified xsi:type="dcterms:W3CDTF">2026-08-17T17:43:07Z</dcterms:modified>
  <cp:category/>
</cp:coreProperties>
</file>