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294" r:id="rId4"/>
  </p:sldMasterIdLst>
  <p:notesMasterIdLst>
    <p:notesMasterId r:id="rId38"/>
  </p:notesMasterIdLst>
  <p:handoutMasterIdLst>
    <p:handoutMasterId r:id="rId39"/>
  </p:handoutMasterIdLst>
  <p:sldIdLst>
    <p:sldId id="726" r:id="rId5"/>
    <p:sldId id="817" r:id="rId6"/>
    <p:sldId id="780" r:id="rId7"/>
    <p:sldId id="787" r:id="rId8"/>
    <p:sldId id="786" r:id="rId9"/>
    <p:sldId id="785" r:id="rId10"/>
    <p:sldId id="784" r:id="rId11"/>
    <p:sldId id="791" r:id="rId12"/>
    <p:sldId id="792" r:id="rId13"/>
    <p:sldId id="790" r:id="rId14"/>
    <p:sldId id="789" r:id="rId15"/>
    <p:sldId id="795" r:id="rId16"/>
    <p:sldId id="794" r:id="rId17"/>
    <p:sldId id="793" r:id="rId18"/>
    <p:sldId id="798" r:id="rId19"/>
    <p:sldId id="799" r:id="rId20"/>
    <p:sldId id="800" r:id="rId21"/>
    <p:sldId id="801" r:id="rId22"/>
    <p:sldId id="807" r:id="rId23"/>
    <p:sldId id="802" r:id="rId24"/>
    <p:sldId id="803" r:id="rId25"/>
    <p:sldId id="804" r:id="rId26"/>
    <p:sldId id="805" r:id="rId27"/>
    <p:sldId id="816" r:id="rId28"/>
    <p:sldId id="808" r:id="rId29"/>
    <p:sldId id="818" r:id="rId30"/>
    <p:sldId id="810" r:id="rId31"/>
    <p:sldId id="812" r:id="rId32"/>
    <p:sldId id="813" r:id="rId33"/>
    <p:sldId id="814" r:id="rId34"/>
    <p:sldId id="815" r:id="rId35"/>
    <p:sldId id="788" r:id="rId36"/>
    <p:sldId id="783" r:id="rId37"/>
  </p:sldIdLst>
  <p:sldSz cx="9144000" cy="6858000" type="screen4x3"/>
  <p:notesSz cx="9926638" cy="6797675"/>
  <p:defaultTextStyle>
    <a:defPPr>
      <a:defRPr lang="en-US"/>
    </a:defPPr>
    <a:lvl1pPr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33CC"/>
    <a:srgbClr val="2C2FA4"/>
    <a:srgbClr val="6600FF"/>
    <a:srgbClr val="FF0000"/>
    <a:srgbClr val="CCFFFF"/>
    <a:srgbClr val="993366"/>
    <a:srgbClr val="11B7BB"/>
    <a:srgbClr val="F8F8F8"/>
    <a:srgbClr val="00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480" autoAdjust="0"/>
    <p:restoredTop sz="96395" autoAdjust="0"/>
  </p:normalViewPr>
  <p:slideViewPr>
    <p:cSldViewPr>
      <p:cViewPr varScale="1">
        <p:scale>
          <a:sx n="115" d="100"/>
          <a:sy n="115" d="100"/>
        </p:scale>
        <p:origin x="1620"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4302125" cy="339725"/>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lvl1pPr eaLnBrk="0" hangingPunct="0">
              <a:defRPr sz="1200">
                <a:ea typeface="ＭＳ Ｐゴシック" pitchFamily="1" charset="-128"/>
                <a:cs typeface="+mn-cs"/>
              </a:defRPr>
            </a:lvl1pPr>
          </a:lstStyle>
          <a:p>
            <a:pPr>
              <a:defRPr/>
            </a:pPr>
            <a:endParaRPr lang="en-US"/>
          </a:p>
        </p:txBody>
      </p:sp>
      <p:sp>
        <p:nvSpPr>
          <p:cNvPr id="7171" name="Rectangle 3"/>
          <p:cNvSpPr>
            <a:spLocks noGrp="1" noChangeArrowheads="1"/>
          </p:cNvSpPr>
          <p:nvPr>
            <p:ph type="dt" sz="quarter" idx="1"/>
          </p:nvPr>
        </p:nvSpPr>
        <p:spPr bwMode="auto">
          <a:xfrm>
            <a:off x="5624513" y="0"/>
            <a:ext cx="4302125" cy="339725"/>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lvl1pPr algn="r" eaLnBrk="0" hangingPunct="0">
              <a:defRPr sz="1200">
                <a:ea typeface="ＭＳ Ｐゴシック" pitchFamily="1" charset="-128"/>
                <a:cs typeface="+mn-cs"/>
              </a:defRPr>
            </a:lvl1pPr>
          </a:lstStyle>
          <a:p>
            <a:pPr>
              <a:defRPr/>
            </a:pPr>
            <a:endParaRPr lang="en-US"/>
          </a:p>
        </p:txBody>
      </p:sp>
      <p:sp>
        <p:nvSpPr>
          <p:cNvPr id="7172" name="Rectangle 4"/>
          <p:cNvSpPr>
            <a:spLocks noGrp="1" noChangeArrowheads="1"/>
          </p:cNvSpPr>
          <p:nvPr>
            <p:ph type="ftr" sz="quarter" idx="2"/>
          </p:nvPr>
        </p:nvSpPr>
        <p:spPr bwMode="auto">
          <a:xfrm>
            <a:off x="0" y="6457950"/>
            <a:ext cx="4302125" cy="339725"/>
          </a:xfrm>
          <a:prstGeom prst="rect">
            <a:avLst/>
          </a:prstGeom>
          <a:noFill/>
          <a:ln w="9525">
            <a:noFill/>
            <a:miter lim="800000"/>
            <a:headEnd/>
            <a:tailEnd/>
          </a:ln>
        </p:spPr>
        <p:txBody>
          <a:bodyPr vert="horz" wrap="square" lIns="92933" tIns="46467" rIns="92933" bIns="46467" numCol="1" anchor="b" anchorCtr="0" compatLnSpc="1">
            <a:prstTxWarp prst="textNoShape">
              <a:avLst/>
            </a:prstTxWarp>
          </a:bodyPr>
          <a:lstStyle>
            <a:lvl1pPr eaLnBrk="0" hangingPunct="0">
              <a:defRPr sz="1200">
                <a:ea typeface="ＭＳ Ｐゴシック" pitchFamily="1" charset="-128"/>
                <a:cs typeface="+mn-cs"/>
              </a:defRPr>
            </a:lvl1pPr>
          </a:lstStyle>
          <a:p>
            <a:pPr>
              <a:defRPr/>
            </a:pPr>
            <a:endParaRPr lang="en-US"/>
          </a:p>
        </p:txBody>
      </p:sp>
      <p:sp>
        <p:nvSpPr>
          <p:cNvPr id="7173" name="Rectangle 5"/>
          <p:cNvSpPr>
            <a:spLocks noGrp="1" noChangeArrowheads="1"/>
          </p:cNvSpPr>
          <p:nvPr>
            <p:ph type="sldNum" sz="quarter" idx="3"/>
          </p:nvPr>
        </p:nvSpPr>
        <p:spPr bwMode="auto">
          <a:xfrm>
            <a:off x="5624513" y="6457950"/>
            <a:ext cx="4302125" cy="339725"/>
          </a:xfrm>
          <a:prstGeom prst="rect">
            <a:avLst/>
          </a:prstGeom>
          <a:noFill/>
          <a:ln w="9525">
            <a:noFill/>
            <a:miter lim="800000"/>
            <a:headEnd/>
            <a:tailEnd/>
          </a:ln>
        </p:spPr>
        <p:txBody>
          <a:bodyPr vert="horz" wrap="square" lIns="92933" tIns="46467" rIns="92933" bIns="46467" numCol="1" anchor="b" anchorCtr="0" compatLnSpc="1">
            <a:prstTxWarp prst="textNoShape">
              <a:avLst/>
            </a:prstTxWarp>
          </a:bodyPr>
          <a:lstStyle>
            <a:lvl1pPr algn="r" eaLnBrk="0" hangingPunct="0">
              <a:defRPr sz="1200" smtClean="0"/>
            </a:lvl1pPr>
          </a:lstStyle>
          <a:p>
            <a:pPr>
              <a:defRPr/>
            </a:pPr>
            <a:fld id="{C6EABAA7-497B-42EE-9FBB-5D50E30E78A2}" type="slidenum">
              <a:rPr lang="en-US" altLang="en-US"/>
              <a:pPr>
                <a:defRPr/>
              </a:pPr>
              <a:t>‹#›</a:t>
            </a:fld>
            <a:endParaRPr lang="en-US" altLang="en-US"/>
          </a:p>
        </p:txBody>
      </p:sp>
    </p:spTree>
    <p:extLst>
      <p:ext uri="{BB962C8B-B14F-4D97-AF65-F5344CB8AC3E}">
        <p14:creationId xmlns:p14="http://schemas.microsoft.com/office/powerpoint/2010/main" val="11002780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4302125" cy="339725"/>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lvl1pPr eaLnBrk="0" hangingPunct="0">
              <a:defRPr sz="1200">
                <a:ea typeface="ＭＳ Ｐゴシック" pitchFamily="1" charset="-128"/>
                <a:cs typeface="+mn-cs"/>
              </a:defRPr>
            </a:lvl1pPr>
          </a:lstStyle>
          <a:p>
            <a:pPr>
              <a:defRPr/>
            </a:pPr>
            <a:endParaRPr lang="en-US"/>
          </a:p>
        </p:txBody>
      </p:sp>
      <p:sp>
        <p:nvSpPr>
          <p:cNvPr id="3075" name="Rectangle 3"/>
          <p:cNvSpPr>
            <a:spLocks noGrp="1" noChangeArrowheads="1"/>
          </p:cNvSpPr>
          <p:nvPr>
            <p:ph type="dt" idx="1"/>
          </p:nvPr>
        </p:nvSpPr>
        <p:spPr bwMode="auto">
          <a:xfrm>
            <a:off x="5624513" y="0"/>
            <a:ext cx="4302125" cy="339725"/>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lvl1pPr algn="r" eaLnBrk="0" hangingPunct="0">
              <a:defRPr sz="1200">
                <a:ea typeface="ＭＳ Ｐゴシック" pitchFamily="1" charset="-128"/>
                <a:cs typeface="+mn-cs"/>
              </a:defRPr>
            </a:lvl1pPr>
          </a:lstStyle>
          <a:p>
            <a:pPr>
              <a:defRPr/>
            </a:pPr>
            <a:endParaRPr lang="en-US"/>
          </a:p>
        </p:txBody>
      </p:sp>
      <p:sp>
        <p:nvSpPr>
          <p:cNvPr id="16388" name="Rectangle 4"/>
          <p:cNvSpPr>
            <a:spLocks noGrp="1" noRot="1" noChangeAspect="1" noChangeArrowheads="1" noTextEdit="1"/>
          </p:cNvSpPr>
          <p:nvPr>
            <p:ph type="sldImg" idx="2"/>
          </p:nvPr>
        </p:nvSpPr>
        <p:spPr bwMode="auto">
          <a:xfrm>
            <a:off x="3265488" y="509588"/>
            <a:ext cx="3398837" cy="255111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7" name="Rectangle 5"/>
          <p:cNvSpPr>
            <a:spLocks noGrp="1" noChangeArrowheads="1"/>
          </p:cNvSpPr>
          <p:nvPr>
            <p:ph type="body" sz="quarter" idx="3"/>
          </p:nvPr>
        </p:nvSpPr>
        <p:spPr bwMode="auto">
          <a:xfrm>
            <a:off x="1322388" y="3228975"/>
            <a:ext cx="7281862" cy="3059113"/>
          </a:xfrm>
          <a:prstGeom prst="rect">
            <a:avLst/>
          </a:prstGeom>
          <a:noFill/>
          <a:ln w="9525">
            <a:noFill/>
            <a:miter lim="800000"/>
            <a:headEnd/>
            <a:tailEnd/>
          </a:ln>
        </p:spPr>
        <p:txBody>
          <a:bodyPr vert="horz" wrap="square" lIns="92933" tIns="46467" rIns="92933" bIns="46467"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3078" name="Rectangle 6"/>
          <p:cNvSpPr>
            <a:spLocks noGrp="1" noChangeArrowheads="1"/>
          </p:cNvSpPr>
          <p:nvPr>
            <p:ph type="ftr" sz="quarter" idx="4"/>
          </p:nvPr>
        </p:nvSpPr>
        <p:spPr bwMode="auto">
          <a:xfrm>
            <a:off x="0" y="6457950"/>
            <a:ext cx="4302125" cy="339725"/>
          </a:xfrm>
          <a:prstGeom prst="rect">
            <a:avLst/>
          </a:prstGeom>
          <a:noFill/>
          <a:ln w="9525">
            <a:noFill/>
            <a:miter lim="800000"/>
            <a:headEnd/>
            <a:tailEnd/>
          </a:ln>
        </p:spPr>
        <p:txBody>
          <a:bodyPr vert="horz" wrap="square" lIns="92933" tIns="46467" rIns="92933" bIns="46467" numCol="1" anchor="b" anchorCtr="0" compatLnSpc="1">
            <a:prstTxWarp prst="textNoShape">
              <a:avLst/>
            </a:prstTxWarp>
          </a:bodyPr>
          <a:lstStyle>
            <a:lvl1pPr eaLnBrk="0" hangingPunct="0">
              <a:defRPr sz="1200">
                <a:ea typeface="ＭＳ Ｐゴシック" pitchFamily="1" charset="-128"/>
                <a:cs typeface="+mn-cs"/>
              </a:defRPr>
            </a:lvl1pPr>
          </a:lstStyle>
          <a:p>
            <a:pPr>
              <a:defRPr/>
            </a:pPr>
            <a:endParaRPr lang="en-US"/>
          </a:p>
        </p:txBody>
      </p:sp>
      <p:sp>
        <p:nvSpPr>
          <p:cNvPr id="3079" name="Rectangle 7"/>
          <p:cNvSpPr>
            <a:spLocks noGrp="1" noChangeArrowheads="1"/>
          </p:cNvSpPr>
          <p:nvPr>
            <p:ph type="sldNum" sz="quarter" idx="5"/>
          </p:nvPr>
        </p:nvSpPr>
        <p:spPr bwMode="auto">
          <a:xfrm>
            <a:off x="5624513" y="6457950"/>
            <a:ext cx="4302125" cy="339725"/>
          </a:xfrm>
          <a:prstGeom prst="rect">
            <a:avLst/>
          </a:prstGeom>
          <a:noFill/>
          <a:ln w="9525">
            <a:noFill/>
            <a:miter lim="800000"/>
            <a:headEnd/>
            <a:tailEnd/>
          </a:ln>
        </p:spPr>
        <p:txBody>
          <a:bodyPr vert="horz" wrap="square" lIns="92933" tIns="46467" rIns="92933" bIns="46467" numCol="1" anchor="b" anchorCtr="0" compatLnSpc="1">
            <a:prstTxWarp prst="textNoShape">
              <a:avLst/>
            </a:prstTxWarp>
          </a:bodyPr>
          <a:lstStyle>
            <a:lvl1pPr algn="r" eaLnBrk="0" hangingPunct="0">
              <a:defRPr sz="1200" smtClean="0"/>
            </a:lvl1pPr>
          </a:lstStyle>
          <a:p>
            <a:pPr>
              <a:defRPr/>
            </a:pPr>
            <a:fld id="{457C3D76-FFCD-48B0-94B7-472EE74FB5F0}" type="slidenum">
              <a:rPr lang="en-US" altLang="en-US"/>
              <a:pPr>
                <a:defRPr/>
              </a:pPr>
              <a:t>‹#›</a:t>
            </a:fld>
            <a:endParaRPr lang="en-US" altLang="en-US"/>
          </a:p>
        </p:txBody>
      </p:sp>
    </p:spTree>
    <p:extLst>
      <p:ext uri="{BB962C8B-B14F-4D97-AF65-F5344CB8AC3E}">
        <p14:creationId xmlns:p14="http://schemas.microsoft.com/office/powerpoint/2010/main" val="223042867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1pPr>
    <a:lvl2pPr marL="457200"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2pPr>
    <a:lvl3pPr marL="914400"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3pPr>
    <a:lvl4pPr marL="1371600"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4pPr>
    <a:lvl5pPr marL="1828800" algn="l" rtl="0" eaLnBrk="0" fontAlgn="base" hangingPunct="0">
      <a:spcBef>
        <a:spcPct val="30000"/>
      </a:spcBef>
      <a:spcAft>
        <a:spcPct val="0"/>
      </a:spcAft>
      <a:defRPr sz="1200" kern="1200">
        <a:solidFill>
          <a:schemeClr val="tx1"/>
        </a:solidFill>
        <a:latin typeface="Arial" charset="0"/>
        <a:ea typeface="ＭＳ Ｐゴシック" pitchFamily="1" charset="-128"/>
        <a:cs typeface="ＭＳ Ｐゴシック"/>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Welcome</a:t>
            </a:r>
            <a:r>
              <a:rPr lang="en-GB" baseline="0" dirty="0" smtClean="0"/>
              <a:t> (Sara) – structure of session – over to Jane.</a:t>
            </a:r>
            <a:endParaRPr lang="en-GB" dirty="0"/>
          </a:p>
        </p:txBody>
      </p:sp>
      <p:sp>
        <p:nvSpPr>
          <p:cNvPr id="4" name="Slide Number Placeholder 3"/>
          <p:cNvSpPr>
            <a:spLocks noGrp="1"/>
          </p:cNvSpPr>
          <p:nvPr>
            <p:ph type="sldNum" sz="quarter" idx="10"/>
          </p:nvPr>
        </p:nvSpPr>
        <p:spPr/>
        <p:txBody>
          <a:bodyPr/>
          <a:lstStyle/>
          <a:p>
            <a:pPr>
              <a:defRPr/>
            </a:pPr>
            <a:fld id="{457C3D76-FFCD-48B0-94B7-472EE74FB5F0}" type="slidenum">
              <a:rPr lang="en-US" altLang="en-US" smtClean="0"/>
              <a:pPr>
                <a:defRPr/>
              </a:pPr>
              <a:t>1</a:t>
            </a:fld>
            <a:endParaRPr lang="en-US" altLang="en-US"/>
          </a:p>
        </p:txBody>
      </p:sp>
    </p:spTree>
    <p:extLst>
      <p:ext uri="{BB962C8B-B14F-4D97-AF65-F5344CB8AC3E}">
        <p14:creationId xmlns:p14="http://schemas.microsoft.com/office/powerpoint/2010/main" val="219558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With the RAL module reflection forms the foundation of your Learning Area/s and your reflective essay.</a:t>
            </a:r>
          </a:p>
          <a:p>
            <a:endParaRPr lang="en-GB" altLang="en-US" dirty="0"/>
          </a:p>
          <a:p>
            <a:r>
              <a:rPr lang="en-GB" altLang="en-US" dirty="0"/>
              <a:t>In terms of your Learning Area you are being asked to reflect on how you have learnt in an experiential way and what did you learn (e.g. by writing marketing plans, making a grant application, managing a project, researching and developing resources etc.)</a:t>
            </a:r>
          </a:p>
          <a:p>
            <a:endParaRPr lang="en-GB" altLang="en-US" dirty="0"/>
          </a:p>
          <a:p>
            <a:r>
              <a:rPr lang="en-GB" altLang="en-US" dirty="0"/>
              <a:t>The reflection is focussed on the theme of your experiential learning, identifying why you learnt something, how did you learn it, what did you learn, how did you apply your learning and what was the outcome. </a:t>
            </a:r>
          </a:p>
          <a:p>
            <a:endParaRPr lang="en-GB" altLang="en-US" dirty="0"/>
          </a:p>
          <a:p>
            <a:r>
              <a:rPr lang="en-GB" altLang="en-US" dirty="0"/>
              <a:t>(Your Reflective Essay is focussed on you and your recent experience of undertaking the RAL module. In the handbook you will find a list of useful questions that will help you structure your piece of reflective writing.)</a:t>
            </a: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29490" indent="-280573">
              <a:defRPr>
                <a:solidFill>
                  <a:schemeClr val="tx1"/>
                </a:solidFill>
                <a:latin typeface="Arial" panose="020B0604020202020204" pitchFamily="34" charset="0"/>
                <a:cs typeface="Arial" panose="020B0604020202020204" pitchFamily="34" charset="0"/>
              </a:defRPr>
            </a:lvl2pPr>
            <a:lvl3pPr marL="1122292" indent="-224459">
              <a:defRPr>
                <a:solidFill>
                  <a:schemeClr val="tx1"/>
                </a:solidFill>
                <a:latin typeface="Arial" panose="020B0604020202020204" pitchFamily="34" charset="0"/>
                <a:cs typeface="Arial" panose="020B0604020202020204" pitchFamily="34" charset="0"/>
              </a:defRPr>
            </a:lvl3pPr>
            <a:lvl4pPr marL="1571209" indent="-224459">
              <a:defRPr>
                <a:solidFill>
                  <a:schemeClr val="tx1"/>
                </a:solidFill>
                <a:latin typeface="Arial" panose="020B0604020202020204" pitchFamily="34" charset="0"/>
                <a:cs typeface="Arial" panose="020B0604020202020204" pitchFamily="34" charset="0"/>
              </a:defRPr>
            </a:lvl4pPr>
            <a:lvl5pPr marL="2020126" indent="-224459">
              <a:defRPr>
                <a:solidFill>
                  <a:schemeClr val="tx1"/>
                </a:solidFill>
                <a:latin typeface="Arial" panose="020B0604020202020204" pitchFamily="34" charset="0"/>
                <a:cs typeface="Arial" panose="020B0604020202020204" pitchFamily="34" charset="0"/>
              </a:defRPr>
            </a:lvl5pPr>
            <a:lvl6pPr marL="2469044" indent="-224459"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7961" indent="-224459"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6877" indent="-224459"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15794" indent="-224459"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CFB987-AC8D-4252-AD54-9A864D41E68F}" type="slidenum">
              <a:rPr lang="en-GB" altLang="en-US" smtClean="0">
                <a:solidFill>
                  <a:prstClr val="black"/>
                </a:solidFill>
                <a:latin typeface="Times New Roman" panose="02020603050405020304" pitchFamily="18" charset="0"/>
              </a:rPr>
              <a:pPr/>
              <a:t>15</a:t>
            </a:fld>
            <a:endParaRPr lang="en-GB" altLang="en-US">
              <a:solidFill>
                <a:prstClr val="black"/>
              </a:solidFill>
              <a:latin typeface="Times New Roman" panose="02020603050405020304" pitchFamily="18" charset="0"/>
            </a:endParaRPr>
          </a:p>
        </p:txBody>
      </p:sp>
    </p:spTree>
    <p:extLst>
      <p:ext uri="{BB962C8B-B14F-4D97-AF65-F5344CB8AC3E}">
        <p14:creationId xmlns:p14="http://schemas.microsoft.com/office/powerpoint/2010/main" val="1532959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When considering what is reflective writing there are a number of ways in which reflective thinking can be undertaken. As an example it may involve</a:t>
            </a:r>
          </a:p>
          <a:p>
            <a:endParaRPr lang="en-GB" altLang="en-US" dirty="0"/>
          </a:p>
          <a:p>
            <a:r>
              <a:rPr lang="en-GB" altLang="en-US" dirty="0"/>
              <a:t>Looking back at something (event or an idea) e.g. Programme of CPD that you have instigated and delivered in your organisation.</a:t>
            </a:r>
          </a:p>
          <a:p>
            <a:endParaRPr lang="en-GB" altLang="en-US" dirty="0"/>
          </a:p>
          <a:p>
            <a:r>
              <a:rPr lang="en-GB" altLang="en-US" dirty="0"/>
              <a:t>Analysing the event, thinking about it from the perspective of the participant, facilitator etc. Identifying how your analysis can connect with an academic model or theory. For example, someone who is new to managing CPD in an organisation and is tasked with organising a programme of CPD may have a limited understanding of Adult learning theory, Learning style theory and may not appreciate the impact these theories may have on the delivery of CPD events.</a:t>
            </a:r>
          </a:p>
          <a:p>
            <a:endParaRPr lang="en-GB" altLang="en-US" dirty="0"/>
          </a:p>
          <a:p>
            <a:r>
              <a:rPr lang="en-GB" altLang="en-US" dirty="0"/>
              <a:t>The final stage of reflective thinking is to identify the personal impact the learning has made on you as an individual. How will the learning help you in developing your professional practice as an organiser of CPD events. </a:t>
            </a:r>
          </a:p>
          <a:p>
            <a:endParaRPr lang="en-GB" altLang="en-US" dirty="0"/>
          </a:p>
          <a:p>
            <a:r>
              <a:rPr lang="en-GB" altLang="en-US" dirty="0"/>
              <a:t>From our discussions with you all it is evident that Paddy’s programme has had a significant impact on you as individuals in terms of developing a greater self-awareness and greater understanding of your role as a coach. Through the programme you will have also expanded your knowledge and understanding of the coaching tools together with the underpinning academic theory and good practice.</a:t>
            </a:r>
          </a:p>
          <a:p>
            <a:r>
              <a:rPr lang="en-GB" altLang="en-US" dirty="0"/>
              <a:t>This is valuable learning that can be used in your learning areas if it has been acquired in the last 5 years. </a:t>
            </a:r>
          </a:p>
        </p:txBody>
      </p:sp>
      <p:sp>
        <p:nvSpPr>
          <p:cNvPr id="4" name="Slide Number Placeholder 3"/>
          <p:cNvSpPr txBox="1">
            <a:spLocks noGrp="1"/>
          </p:cNvSpPr>
          <p:nvPr/>
        </p:nvSpPr>
        <p:spPr bwMode="auto">
          <a:xfrm>
            <a:off x="3756619" y="9188943"/>
            <a:ext cx="2873533" cy="485105"/>
          </a:xfrm>
          <a:prstGeom prst="rect">
            <a:avLst/>
          </a:prstGeom>
          <a:noFill/>
          <a:ln>
            <a:miter lim="800000"/>
            <a:headEnd/>
            <a:tailEnd/>
          </a:ln>
        </p:spPr>
        <p:txBody>
          <a:bodyPr lIns="93141" tIns="46571" rIns="93141" bIns="46571" anchor="b"/>
          <a:lstStyle/>
          <a:p>
            <a:pPr algn="r" eaLnBrk="0" fontAlgn="base" hangingPunct="0">
              <a:spcBef>
                <a:spcPct val="0"/>
              </a:spcBef>
              <a:spcAft>
                <a:spcPct val="0"/>
              </a:spcAft>
              <a:defRPr/>
            </a:pPr>
            <a:fld id="{F95B5C46-06F3-40D7-80C0-D108F8FA8DEC}" type="slidenum">
              <a:rPr lang="en-GB" sz="1200">
                <a:solidFill>
                  <a:srgbClr val="000000"/>
                </a:solidFill>
                <a:latin typeface="Times New Roman" pitchFamily="18" charset="0"/>
                <a:cs typeface="Arial" panose="020B0604020202020204" pitchFamily="34" charset="0"/>
              </a:rPr>
              <a:pPr algn="r" eaLnBrk="0" fontAlgn="base" hangingPunct="0">
                <a:spcBef>
                  <a:spcPct val="0"/>
                </a:spcBef>
                <a:spcAft>
                  <a:spcPct val="0"/>
                </a:spcAft>
                <a:defRPr/>
              </a:pPr>
              <a:t>16</a:t>
            </a:fld>
            <a:endParaRPr lang="en-GB" sz="1200" dirty="0">
              <a:solidFill>
                <a:srgbClr val="000000"/>
              </a:solidFill>
              <a:latin typeface="Times New Roman" pitchFamily="18" charset="0"/>
              <a:cs typeface="Arial" panose="020B0604020202020204" pitchFamily="34" charset="0"/>
            </a:endParaRPr>
          </a:p>
        </p:txBody>
      </p:sp>
    </p:spTree>
    <p:extLst>
      <p:ext uri="{BB962C8B-B14F-4D97-AF65-F5344CB8AC3E}">
        <p14:creationId xmlns:p14="http://schemas.microsoft.com/office/powerpoint/2010/main" val="3940095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You may have read in the RAL Handbook that when preparing your Learning Areas it is easy to fall in the trap of writing descriptively, providing a detailed report identifying the experiential and formal learning you have undertaken.</a:t>
            </a:r>
          </a:p>
          <a:p>
            <a:r>
              <a:rPr lang="en-GB" altLang="en-US" dirty="0"/>
              <a:t>IN order to respond to the module requirements it is essential that critical reflection is undertaken which is underpinned by academic theory.</a:t>
            </a:r>
          </a:p>
          <a:p>
            <a:endParaRPr lang="en-GB" altLang="en-US" dirty="0"/>
          </a:p>
          <a:p>
            <a:r>
              <a:rPr lang="en-GB" altLang="en-US" dirty="0"/>
              <a:t>The illustration above demonstrates the levels of reflection, we are aiming to achieve point d.</a:t>
            </a:r>
          </a:p>
          <a:p>
            <a:endParaRPr lang="en-GB" altLang="en-US" dirty="0"/>
          </a:p>
          <a:p>
            <a:r>
              <a:rPr lang="en-GB" altLang="en-US" dirty="0"/>
              <a:t>In considering how you will approach reflective writing for your Learning Area/s and your reflective essay you may wish to consider adopting a reflective model. </a:t>
            </a:r>
          </a:p>
          <a:p>
            <a:r>
              <a:rPr lang="en-GB" altLang="en-US" dirty="0"/>
              <a:t>You may find that some models may be preferable for your Learning Area whilst others may be more suited to your reflective essay.</a:t>
            </a:r>
          </a:p>
          <a:p>
            <a:endParaRPr lang="en-GB" altLang="en-US" dirty="0"/>
          </a:p>
          <a:p>
            <a:r>
              <a:rPr lang="en-GB" altLang="en-US" dirty="0"/>
              <a:t>There follows in the presentation some examples of reflective models that you may wish to research following the session.</a:t>
            </a:r>
          </a:p>
          <a:p>
            <a:endParaRPr lang="en-GB" altLang="en-US" dirty="0"/>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15462" indent="-274338">
              <a:defRPr>
                <a:solidFill>
                  <a:schemeClr val="tx1"/>
                </a:solidFill>
                <a:latin typeface="Arial" panose="020B0604020202020204" pitchFamily="34" charset="0"/>
                <a:cs typeface="Arial" panose="020B0604020202020204" pitchFamily="34" charset="0"/>
              </a:defRPr>
            </a:lvl2pPr>
            <a:lvl3pPr marL="1100471" indent="-219783">
              <a:defRPr>
                <a:solidFill>
                  <a:schemeClr val="tx1"/>
                </a:solidFill>
                <a:latin typeface="Arial" panose="020B0604020202020204" pitchFamily="34" charset="0"/>
                <a:cs typeface="Arial" panose="020B0604020202020204" pitchFamily="34" charset="0"/>
              </a:defRPr>
            </a:lvl3pPr>
            <a:lvl4pPr marL="1541594" indent="-219783">
              <a:defRPr>
                <a:solidFill>
                  <a:schemeClr val="tx1"/>
                </a:solidFill>
                <a:latin typeface="Arial" panose="020B0604020202020204" pitchFamily="34" charset="0"/>
                <a:cs typeface="Arial" panose="020B0604020202020204" pitchFamily="34" charset="0"/>
              </a:defRPr>
            </a:lvl4pPr>
            <a:lvl5pPr marL="1982716" indent="-219783">
              <a:defRPr>
                <a:solidFill>
                  <a:schemeClr val="tx1"/>
                </a:solidFill>
                <a:latin typeface="Arial" panose="020B0604020202020204" pitchFamily="34" charset="0"/>
                <a:cs typeface="Arial" panose="020B0604020202020204" pitchFamily="34" charset="0"/>
              </a:defRPr>
            </a:lvl5pPr>
            <a:lvl6pPr marL="2431634" indent="-21978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880551" indent="-21978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29468" indent="-21978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778385" indent="-21978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5551FFF-CFEA-4B40-881C-6C01F642FB9D}" type="slidenum">
              <a:rPr lang="en-GB" altLang="en-US" smtClean="0">
                <a:solidFill>
                  <a:srgbClr val="000000"/>
                </a:solidFill>
                <a:latin typeface="Times New Roman" panose="02020603050405020304" pitchFamily="18" charset="0"/>
              </a:rPr>
              <a:pPr/>
              <a:t>17</a:t>
            </a:fld>
            <a:endParaRPr lang="en-GB"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80848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ln/>
        </p:spPr>
        <p:txBody>
          <a:bodyPr/>
          <a:lstStyle/>
          <a:p>
            <a:pPr marL="330595" indent="-330595">
              <a:buFont typeface="Arial" panose="020B0604020202020204" pitchFamily="34" charset="0"/>
              <a:buChar char="•"/>
              <a:defRPr/>
            </a:pPr>
            <a:r>
              <a:rPr lang="en-GB" dirty="0">
                <a:solidFill>
                  <a:schemeClr val="tx2"/>
                </a:solidFill>
              </a:rPr>
              <a:t>Describe – the basic elements of the problem, task or situation;</a:t>
            </a:r>
          </a:p>
          <a:p>
            <a:pPr marL="330595" indent="-330595">
              <a:buFont typeface="Arial" panose="020B0604020202020204" pitchFamily="34" charset="0"/>
              <a:buChar char="•"/>
              <a:defRPr/>
            </a:pPr>
            <a:r>
              <a:rPr lang="en-GB" dirty="0">
                <a:solidFill>
                  <a:schemeClr val="tx2"/>
                </a:solidFill>
              </a:rPr>
              <a:t>Analyse – identify assumption, beliefs, rules, motives and any other factors underlying the current approach;</a:t>
            </a:r>
          </a:p>
          <a:p>
            <a:pPr marL="330595" indent="-330595">
              <a:buFont typeface="Arial" panose="020B0604020202020204" pitchFamily="34" charset="0"/>
              <a:buChar char="•"/>
              <a:defRPr/>
            </a:pPr>
            <a:r>
              <a:rPr lang="en-GB" dirty="0">
                <a:solidFill>
                  <a:schemeClr val="tx2"/>
                </a:solidFill>
              </a:rPr>
              <a:t>Theorize – what alternatives are possible? Comparative merits and drawbacks?</a:t>
            </a:r>
          </a:p>
          <a:p>
            <a:pPr marL="330595" indent="-330595">
              <a:buFont typeface="Arial" panose="020B0604020202020204" pitchFamily="34" charset="0"/>
              <a:buChar char="•"/>
              <a:defRPr/>
            </a:pPr>
            <a:r>
              <a:rPr lang="en-GB" dirty="0">
                <a:solidFill>
                  <a:schemeClr val="tx2"/>
                </a:solidFill>
              </a:rPr>
              <a:t>Act – try out a new approach, evaluate the results. </a:t>
            </a:r>
          </a:p>
          <a:p>
            <a:pPr marL="330595" indent="-330595">
              <a:buFont typeface="Arial" panose="020B0604020202020204" pitchFamily="34" charset="0"/>
              <a:buChar char="•"/>
              <a:defRPr/>
            </a:pPr>
            <a:endParaRPr lang="en-GB" dirty="0">
              <a:solidFill>
                <a:schemeClr val="tx2"/>
              </a:solidFill>
            </a:endParaRPr>
          </a:p>
          <a:p>
            <a:pPr>
              <a:defRPr/>
            </a:pPr>
            <a:r>
              <a:rPr lang="en-GB" dirty="0">
                <a:solidFill>
                  <a:schemeClr val="tx2"/>
                </a:solidFill>
              </a:rPr>
              <a:t>Peters, J., “Strategies for Reflective Practice.” In </a:t>
            </a:r>
            <a:r>
              <a:rPr lang="en-GB" i="1" dirty="0">
                <a:solidFill>
                  <a:schemeClr val="tx2"/>
                </a:solidFill>
              </a:rPr>
              <a:t>Professional Development for Educators of Adult and Continuing Education</a:t>
            </a:r>
            <a:r>
              <a:rPr lang="en-GB" dirty="0">
                <a:solidFill>
                  <a:schemeClr val="tx2"/>
                </a:solidFill>
              </a:rPr>
              <a:t>. No.51, edited by R. Brockett. San Francisco: </a:t>
            </a:r>
            <a:r>
              <a:rPr lang="en-GB" dirty="0" err="1">
                <a:solidFill>
                  <a:schemeClr val="tx2"/>
                </a:solidFill>
              </a:rPr>
              <a:t>Jossey</a:t>
            </a:r>
            <a:r>
              <a:rPr lang="en-GB" dirty="0">
                <a:solidFill>
                  <a:schemeClr val="tx2"/>
                </a:solidFill>
              </a:rPr>
              <a:t>-Bass, Fall 1991.</a:t>
            </a:r>
          </a:p>
          <a:p>
            <a:pPr marL="330595" indent="-330595">
              <a:buFont typeface="Arial" panose="020B0604020202020204" pitchFamily="34" charset="0"/>
              <a:buChar char="•"/>
              <a:defRPr/>
            </a:pPr>
            <a:endParaRPr lang="en-GB" dirty="0">
              <a:solidFill>
                <a:schemeClr val="tx2"/>
              </a:solidFill>
            </a:endParaRPr>
          </a:p>
          <a:p>
            <a:pPr>
              <a:defRPr/>
            </a:pPr>
            <a:endParaRPr lang="en-GB" dirty="0"/>
          </a:p>
        </p:txBody>
      </p:sp>
      <p:sp>
        <p:nvSpPr>
          <p:cNvPr id="4" name="Slide Number Placeholder 3"/>
          <p:cNvSpPr txBox="1">
            <a:spLocks noGrp="1"/>
          </p:cNvSpPr>
          <p:nvPr/>
        </p:nvSpPr>
        <p:spPr bwMode="auto">
          <a:xfrm>
            <a:off x="3756619" y="9188943"/>
            <a:ext cx="2873533" cy="485105"/>
          </a:xfrm>
          <a:prstGeom prst="rect">
            <a:avLst/>
          </a:prstGeom>
          <a:noFill/>
          <a:ln>
            <a:miter lim="800000"/>
            <a:headEnd/>
            <a:tailEnd/>
          </a:ln>
        </p:spPr>
        <p:txBody>
          <a:bodyPr lIns="93141" tIns="46571" rIns="93141" bIns="46571" anchor="b"/>
          <a:lstStyle/>
          <a:p>
            <a:pPr algn="r" eaLnBrk="0" fontAlgn="base" hangingPunct="0">
              <a:spcBef>
                <a:spcPct val="0"/>
              </a:spcBef>
              <a:spcAft>
                <a:spcPct val="0"/>
              </a:spcAft>
              <a:defRPr/>
            </a:pPr>
            <a:fld id="{7EF71BC8-3CCA-4A1C-8467-3880F39B0410}" type="slidenum">
              <a:rPr lang="en-GB" sz="1200">
                <a:solidFill>
                  <a:srgbClr val="000000"/>
                </a:solidFill>
                <a:latin typeface="Times New Roman" pitchFamily="18" charset="0"/>
                <a:cs typeface="Arial" panose="020B0604020202020204" pitchFamily="34" charset="0"/>
              </a:rPr>
              <a:pPr algn="r" eaLnBrk="0" fontAlgn="base" hangingPunct="0">
                <a:spcBef>
                  <a:spcPct val="0"/>
                </a:spcBef>
                <a:spcAft>
                  <a:spcPct val="0"/>
                </a:spcAft>
                <a:defRPr/>
              </a:pPr>
              <a:t>20</a:t>
            </a:fld>
            <a:endParaRPr lang="en-GB" sz="1200" dirty="0">
              <a:solidFill>
                <a:srgbClr val="000000"/>
              </a:solidFill>
              <a:latin typeface="Times New Roman" pitchFamily="18" charset="0"/>
              <a:cs typeface="Arial" panose="020B0604020202020204" pitchFamily="34" charset="0"/>
            </a:endParaRPr>
          </a:p>
        </p:txBody>
      </p:sp>
    </p:spTree>
    <p:extLst>
      <p:ext uri="{BB962C8B-B14F-4D97-AF65-F5344CB8AC3E}">
        <p14:creationId xmlns:p14="http://schemas.microsoft.com/office/powerpoint/2010/main" val="39170222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Driscoll, J., </a:t>
            </a:r>
            <a:r>
              <a:rPr lang="en-GB" altLang="en-US" i="1">
                <a:latin typeface="Arial" panose="020B0604020202020204" pitchFamily="34" charset="0"/>
              </a:rPr>
              <a:t>Practising clinical supervision</a:t>
            </a:r>
            <a:r>
              <a:rPr lang="en-GB" altLang="en-US">
                <a:latin typeface="Arial" panose="020B0604020202020204" pitchFamily="34" charset="0"/>
              </a:rPr>
              <a:t>. Edinburgh: Balliere Tindall, 2000.</a:t>
            </a:r>
          </a:p>
          <a:p>
            <a:endParaRPr lang="en-GB" altLang="en-US"/>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15462" indent="-274338">
              <a:defRPr>
                <a:solidFill>
                  <a:schemeClr val="tx1"/>
                </a:solidFill>
                <a:latin typeface="Arial" panose="020B0604020202020204" pitchFamily="34" charset="0"/>
                <a:cs typeface="Arial" panose="020B0604020202020204" pitchFamily="34" charset="0"/>
              </a:defRPr>
            </a:lvl2pPr>
            <a:lvl3pPr marL="1100471" indent="-219783">
              <a:defRPr>
                <a:solidFill>
                  <a:schemeClr val="tx1"/>
                </a:solidFill>
                <a:latin typeface="Arial" panose="020B0604020202020204" pitchFamily="34" charset="0"/>
                <a:cs typeface="Arial" panose="020B0604020202020204" pitchFamily="34" charset="0"/>
              </a:defRPr>
            </a:lvl3pPr>
            <a:lvl4pPr marL="1541594" indent="-219783">
              <a:defRPr>
                <a:solidFill>
                  <a:schemeClr val="tx1"/>
                </a:solidFill>
                <a:latin typeface="Arial" panose="020B0604020202020204" pitchFamily="34" charset="0"/>
                <a:cs typeface="Arial" panose="020B0604020202020204" pitchFamily="34" charset="0"/>
              </a:defRPr>
            </a:lvl4pPr>
            <a:lvl5pPr marL="1982716" indent="-219783">
              <a:defRPr>
                <a:solidFill>
                  <a:schemeClr val="tx1"/>
                </a:solidFill>
                <a:latin typeface="Arial" panose="020B0604020202020204" pitchFamily="34" charset="0"/>
                <a:cs typeface="Arial" panose="020B0604020202020204" pitchFamily="34" charset="0"/>
              </a:defRPr>
            </a:lvl5pPr>
            <a:lvl6pPr marL="2431634" indent="-21978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880551" indent="-21978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29468" indent="-21978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778385" indent="-21978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65EB0D-0EFF-4BC9-B989-F6DCC6F7CACA}" type="slidenum">
              <a:rPr lang="en-GB" altLang="en-US" smtClean="0">
                <a:solidFill>
                  <a:srgbClr val="000000"/>
                </a:solidFill>
                <a:latin typeface="Times New Roman" panose="02020603050405020304" pitchFamily="18" charset="0"/>
              </a:rPr>
              <a:pPr/>
              <a:t>21</a:t>
            </a:fld>
            <a:endParaRPr lang="en-GB"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38937950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15462" indent="-274338">
              <a:defRPr>
                <a:solidFill>
                  <a:schemeClr val="tx1"/>
                </a:solidFill>
                <a:latin typeface="Arial" panose="020B0604020202020204" pitchFamily="34" charset="0"/>
                <a:cs typeface="Arial" panose="020B0604020202020204" pitchFamily="34" charset="0"/>
              </a:defRPr>
            </a:lvl2pPr>
            <a:lvl3pPr marL="1100471" indent="-219783">
              <a:defRPr>
                <a:solidFill>
                  <a:schemeClr val="tx1"/>
                </a:solidFill>
                <a:latin typeface="Arial" panose="020B0604020202020204" pitchFamily="34" charset="0"/>
                <a:cs typeface="Arial" panose="020B0604020202020204" pitchFamily="34" charset="0"/>
              </a:defRPr>
            </a:lvl3pPr>
            <a:lvl4pPr marL="1541594" indent="-219783">
              <a:defRPr>
                <a:solidFill>
                  <a:schemeClr val="tx1"/>
                </a:solidFill>
                <a:latin typeface="Arial" panose="020B0604020202020204" pitchFamily="34" charset="0"/>
                <a:cs typeface="Arial" panose="020B0604020202020204" pitchFamily="34" charset="0"/>
              </a:defRPr>
            </a:lvl4pPr>
            <a:lvl5pPr marL="1982716" indent="-219783">
              <a:defRPr>
                <a:solidFill>
                  <a:schemeClr val="tx1"/>
                </a:solidFill>
                <a:latin typeface="Arial" panose="020B0604020202020204" pitchFamily="34" charset="0"/>
                <a:cs typeface="Arial" panose="020B0604020202020204" pitchFamily="34" charset="0"/>
              </a:defRPr>
            </a:lvl5pPr>
            <a:lvl6pPr marL="2431634" indent="-21978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880551" indent="-21978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29468" indent="-21978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778385" indent="-21978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94968E-1D2D-4A3C-844E-0C8CF14A5C65}" type="slidenum">
              <a:rPr lang="en-GB" altLang="en-US" smtClean="0">
                <a:solidFill>
                  <a:srgbClr val="000000"/>
                </a:solidFill>
                <a:latin typeface="Times New Roman" panose="02020603050405020304" pitchFamily="18" charset="0"/>
              </a:rPr>
              <a:pPr/>
              <a:t>22</a:t>
            </a:fld>
            <a:endParaRPr lang="en-GB"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4352500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spcBef>
                <a:spcPct val="50000"/>
              </a:spcBef>
            </a:pPr>
            <a:endParaRPr lang="en-GB" altLang="en-US"/>
          </a:p>
          <a:p>
            <a:endParaRPr lang="en-GB" altLang="en-US"/>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15462" indent="-274338">
              <a:defRPr>
                <a:solidFill>
                  <a:schemeClr val="tx1"/>
                </a:solidFill>
                <a:latin typeface="Arial" panose="020B0604020202020204" pitchFamily="34" charset="0"/>
                <a:cs typeface="Arial" panose="020B0604020202020204" pitchFamily="34" charset="0"/>
              </a:defRPr>
            </a:lvl2pPr>
            <a:lvl3pPr marL="1100471" indent="-219783">
              <a:defRPr>
                <a:solidFill>
                  <a:schemeClr val="tx1"/>
                </a:solidFill>
                <a:latin typeface="Arial" panose="020B0604020202020204" pitchFamily="34" charset="0"/>
                <a:cs typeface="Arial" panose="020B0604020202020204" pitchFamily="34" charset="0"/>
              </a:defRPr>
            </a:lvl3pPr>
            <a:lvl4pPr marL="1541594" indent="-219783">
              <a:defRPr>
                <a:solidFill>
                  <a:schemeClr val="tx1"/>
                </a:solidFill>
                <a:latin typeface="Arial" panose="020B0604020202020204" pitchFamily="34" charset="0"/>
                <a:cs typeface="Arial" panose="020B0604020202020204" pitchFamily="34" charset="0"/>
              </a:defRPr>
            </a:lvl4pPr>
            <a:lvl5pPr marL="1982716" indent="-219783">
              <a:defRPr>
                <a:solidFill>
                  <a:schemeClr val="tx1"/>
                </a:solidFill>
                <a:latin typeface="Arial" panose="020B0604020202020204" pitchFamily="34" charset="0"/>
                <a:cs typeface="Arial" panose="020B0604020202020204" pitchFamily="34" charset="0"/>
              </a:defRPr>
            </a:lvl5pPr>
            <a:lvl6pPr marL="2431634" indent="-21978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880551" indent="-21978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29468" indent="-21978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778385" indent="-21978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F011B12-F2B0-4293-8493-D7956E4C9EF4}" type="slidenum">
              <a:rPr lang="en-GB" altLang="en-US" smtClean="0">
                <a:solidFill>
                  <a:srgbClr val="000000"/>
                </a:solidFill>
                <a:latin typeface="Times New Roman" panose="02020603050405020304" pitchFamily="18" charset="0"/>
              </a:rPr>
              <a:pPr/>
              <a:t>23</a:t>
            </a:fld>
            <a:endParaRPr lang="en-GB" altLang="en-US">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566703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5F06F844-80B3-428A-B7D7-393895CFAF67}" type="slidenum">
              <a:rPr lang="en-GB" smtClean="0"/>
              <a:pPr>
                <a:defRPr/>
              </a:pPr>
              <a:t>25</a:t>
            </a:fld>
            <a:endParaRPr lang="en-GB"/>
          </a:p>
        </p:txBody>
      </p:sp>
    </p:spTree>
    <p:extLst>
      <p:ext uri="{BB962C8B-B14F-4D97-AF65-F5344CB8AC3E}">
        <p14:creationId xmlns:p14="http://schemas.microsoft.com/office/powerpoint/2010/main" val="19309735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40731C-79FE-42FE-86EC-52188402A4DB}" type="slidenum">
              <a:rPr lang="en-US" smtClean="0"/>
              <a:pPr/>
              <a:t>27</a:t>
            </a:fld>
            <a:endParaRPr lang="en-US"/>
          </a:p>
        </p:txBody>
      </p:sp>
    </p:spTree>
    <p:extLst>
      <p:ext uri="{BB962C8B-B14F-4D97-AF65-F5344CB8AC3E}">
        <p14:creationId xmlns:p14="http://schemas.microsoft.com/office/powerpoint/2010/main" val="35773022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40731C-79FE-42FE-86EC-52188402A4DB}" type="slidenum">
              <a:rPr lang="en-US" smtClean="0"/>
              <a:pPr/>
              <a:t>28</a:t>
            </a:fld>
            <a:endParaRPr lang="en-US"/>
          </a:p>
        </p:txBody>
      </p:sp>
    </p:spTree>
    <p:extLst>
      <p:ext uri="{BB962C8B-B14F-4D97-AF65-F5344CB8AC3E}">
        <p14:creationId xmlns:p14="http://schemas.microsoft.com/office/powerpoint/2010/main" val="16089249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C5E4A6-7B1B-B349-9119-F8C4EEFEB5C8}" type="slidenum">
              <a:rPr lang="en-US" smtClean="0"/>
              <a:t>29</a:t>
            </a:fld>
            <a:endParaRPr lang="en-US"/>
          </a:p>
        </p:txBody>
      </p:sp>
    </p:spTree>
    <p:extLst>
      <p:ext uri="{BB962C8B-B14F-4D97-AF65-F5344CB8AC3E}">
        <p14:creationId xmlns:p14="http://schemas.microsoft.com/office/powerpoint/2010/main" val="31624856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C5E4A6-7B1B-B349-9119-F8C4EEFEB5C8}" type="slidenum">
              <a:rPr lang="en-US" smtClean="0"/>
              <a:t>30</a:t>
            </a:fld>
            <a:endParaRPr lang="en-US"/>
          </a:p>
        </p:txBody>
      </p:sp>
    </p:spTree>
    <p:extLst>
      <p:ext uri="{BB962C8B-B14F-4D97-AF65-F5344CB8AC3E}">
        <p14:creationId xmlns:p14="http://schemas.microsoft.com/office/powerpoint/2010/main" val="15114033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C5E4A6-7B1B-B349-9119-F8C4EEFEB5C8}" type="slidenum">
              <a:rPr lang="en-US" smtClean="0"/>
              <a:t>31</a:t>
            </a:fld>
            <a:endParaRPr lang="en-US"/>
          </a:p>
        </p:txBody>
      </p:sp>
    </p:spTree>
    <p:extLst>
      <p:ext uri="{BB962C8B-B14F-4D97-AF65-F5344CB8AC3E}">
        <p14:creationId xmlns:p14="http://schemas.microsoft.com/office/powerpoint/2010/main" val="36979608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64B16257-31DF-4415-AE7F-42FE8C6516C7}" type="datetimeFigureOut">
              <a:rPr lang="en-GB"/>
              <a:pPr>
                <a:defRPr/>
              </a:pPr>
              <a:t>05/01/2021</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mn-ea"/>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28DE4592-5898-4940-9BCB-134B2E4A7201}" type="slidenum">
              <a:rPr lang="en-GB"/>
              <a:pPr>
                <a:defRPr/>
              </a:pPr>
              <a:t>‹#›</a:t>
            </a:fld>
            <a:endParaRPr lang="en-GB"/>
          </a:p>
        </p:txBody>
      </p:sp>
    </p:spTree>
    <p:extLst>
      <p:ext uri="{BB962C8B-B14F-4D97-AF65-F5344CB8AC3E}">
        <p14:creationId xmlns:p14="http://schemas.microsoft.com/office/powerpoint/2010/main" val="592008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378F1716-788D-4315-887D-55504373557F}" type="datetimeFigureOut">
              <a:rPr lang="en-GB"/>
              <a:pPr>
                <a:defRPr/>
              </a:pPr>
              <a:t>05/01/2021</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dirty="0">
                <a:solidFill>
                  <a:prstClr val="black"/>
                </a:solidFill>
                <a:latin typeface="Myriad Pro"/>
                <a:ea typeface="+mn-ea"/>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067FCC88-25AF-4668-9467-F6E75F53B171}" type="slidenum">
              <a:rPr lang="en-GB"/>
              <a:pPr>
                <a:defRPr/>
              </a:pPr>
              <a:t>‹#›</a:t>
            </a:fld>
            <a:endParaRPr lang="en-GB"/>
          </a:p>
        </p:txBody>
      </p:sp>
    </p:spTree>
    <p:extLst>
      <p:ext uri="{BB962C8B-B14F-4D97-AF65-F5344CB8AC3E}">
        <p14:creationId xmlns:p14="http://schemas.microsoft.com/office/powerpoint/2010/main" val="3503843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480AF6AA-B528-450D-843E-BF0F4367EA1F}" type="datetimeFigureOut">
              <a:rPr lang="en-GB"/>
              <a:pPr>
                <a:defRPr/>
              </a:pPr>
              <a:t>05/01/2021</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08318E3C-E8DD-4B37-90BC-559FD6D57623}" type="slidenum">
              <a:rPr lang="en-GB"/>
              <a:pPr>
                <a:defRPr/>
              </a:pPr>
              <a:t>‹#›</a:t>
            </a:fld>
            <a:endParaRPr lang="en-GB"/>
          </a:p>
        </p:txBody>
      </p:sp>
    </p:spTree>
    <p:extLst>
      <p:ext uri="{BB962C8B-B14F-4D97-AF65-F5344CB8AC3E}">
        <p14:creationId xmlns:p14="http://schemas.microsoft.com/office/powerpoint/2010/main" val="3273132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9B8A017F-37F6-4E47-BD8E-7A3D097185E7}" type="datetimeFigureOut">
              <a:rPr lang="en-GB"/>
              <a:pPr>
                <a:defRPr/>
              </a:pPr>
              <a:t>05/01/2021</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E2A4CCB3-6ECC-4B1D-A6D4-CFE9F6D83D9A}" type="slidenum">
              <a:rPr lang="en-GB"/>
              <a:pPr>
                <a:defRPr/>
              </a:pPr>
              <a:t>‹#›</a:t>
            </a:fld>
            <a:endParaRPr lang="en-GB"/>
          </a:p>
        </p:txBody>
      </p:sp>
    </p:spTree>
    <p:extLst>
      <p:ext uri="{BB962C8B-B14F-4D97-AF65-F5344CB8AC3E}">
        <p14:creationId xmlns:p14="http://schemas.microsoft.com/office/powerpoint/2010/main" val="133649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D0660750-28BE-4F15-ACDD-F4E544DC02AA}" type="datetimeFigureOut">
              <a:rPr lang="en-GB"/>
              <a:pPr>
                <a:defRPr/>
              </a:pPr>
              <a:t>05/01/2021</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9C887E5E-6E4F-443C-BD33-3236D98A425C}" type="slidenum">
              <a:rPr lang="en-GB"/>
              <a:pPr>
                <a:defRPr/>
              </a:pPr>
              <a:t>‹#›</a:t>
            </a:fld>
            <a:endParaRPr lang="en-GB"/>
          </a:p>
        </p:txBody>
      </p:sp>
    </p:spTree>
    <p:extLst>
      <p:ext uri="{BB962C8B-B14F-4D97-AF65-F5344CB8AC3E}">
        <p14:creationId xmlns:p14="http://schemas.microsoft.com/office/powerpoint/2010/main" val="3598379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2BA2C28D-E425-4B48-85FB-72B4E19EEBD6}" type="datetimeFigureOut">
              <a:rPr lang="en-GB"/>
              <a:pPr>
                <a:defRPr/>
              </a:pPr>
              <a:t>05/01/2021</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FF8A08E3-F727-41C4-9F45-4A815D4D7196}" type="slidenum">
              <a:rPr lang="en-GB"/>
              <a:pPr>
                <a:defRPr/>
              </a:pPr>
              <a:t>‹#›</a:t>
            </a:fld>
            <a:endParaRPr lang="en-GB"/>
          </a:p>
        </p:txBody>
      </p:sp>
    </p:spTree>
    <p:extLst>
      <p:ext uri="{BB962C8B-B14F-4D97-AF65-F5344CB8AC3E}">
        <p14:creationId xmlns:p14="http://schemas.microsoft.com/office/powerpoint/2010/main" val="1637142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D80E8082-AB94-43A7-A5C1-7A4CC54703EA}" type="datetimeFigureOut">
              <a:rPr lang="en-GB"/>
              <a:pPr>
                <a:defRPr/>
              </a:pPr>
              <a:t>05/01/2021</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8E4D13E6-0134-49E5-B34E-337C1596B92D}" type="slidenum">
              <a:rPr lang="en-GB"/>
              <a:pPr>
                <a:defRPr/>
              </a:pPr>
              <a:t>‹#›</a:t>
            </a:fld>
            <a:endParaRPr lang="en-GB"/>
          </a:p>
        </p:txBody>
      </p:sp>
    </p:spTree>
    <p:extLst>
      <p:ext uri="{BB962C8B-B14F-4D97-AF65-F5344CB8AC3E}">
        <p14:creationId xmlns:p14="http://schemas.microsoft.com/office/powerpoint/2010/main" val="3511450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8DAB6264-090E-4D49-841F-FF5B9F84F3F5}" type="datetimeFigureOut">
              <a:rPr lang="en-GB"/>
              <a:pPr>
                <a:defRPr/>
              </a:pPr>
              <a:t>05/01/2021</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DAC4FCD6-4BE9-4EA5-8362-85FF0B4E91A0}" type="slidenum">
              <a:rPr lang="en-GB"/>
              <a:pPr>
                <a:defRPr/>
              </a:pPr>
              <a:t>‹#›</a:t>
            </a:fld>
            <a:endParaRPr lang="en-GB"/>
          </a:p>
        </p:txBody>
      </p:sp>
    </p:spTree>
    <p:extLst>
      <p:ext uri="{BB962C8B-B14F-4D97-AF65-F5344CB8AC3E}">
        <p14:creationId xmlns:p14="http://schemas.microsoft.com/office/powerpoint/2010/main" val="4229290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566FE1D7-3BB3-4B84-8A7A-94D24318EC81}" type="datetimeFigureOut">
              <a:rPr lang="en-GB"/>
              <a:pPr>
                <a:defRPr/>
              </a:pPr>
              <a:t>05/01/2021</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E6EB408F-39A2-408D-8E34-9BFB2FA6A8EE}" type="slidenum">
              <a:rPr lang="en-GB"/>
              <a:pPr>
                <a:defRPr/>
              </a:pPr>
              <a:t>‹#›</a:t>
            </a:fld>
            <a:endParaRPr lang="en-GB"/>
          </a:p>
        </p:txBody>
      </p:sp>
    </p:spTree>
    <p:extLst>
      <p:ext uri="{BB962C8B-B14F-4D97-AF65-F5344CB8AC3E}">
        <p14:creationId xmlns:p14="http://schemas.microsoft.com/office/powerpoint/2010/main" val="4193591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A2C8011C-C221-4795-BE3A-A38CAB626F61}" type="datetimeFigureOut">
              <a:rPr lang="en-GB"/>
              <a:pPr>
                <a:defRPr/>
              </a:pPr>
              <a:t>05/01/2021</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B6B7A01A-38AC-4C4A-8AA7-88A84F8A3239}" type="slidenum">
              <a:rPr lang="en-GB"/>
              <a:pPr>
                <a:defRPr/>
              </a:pPr>
              <a:t>‹#›</a:t>
            </a:fld>
            <a:endParaRPr lang="en-GB"/>
          </a:p>
        </p:txBody>
      </p:sp>
    </p:spTree>
    <p:extLst>
      <p:ext uri="{BB962C8B-B14F-4D97-AF65-F5344CB8AC3E}">
        <p14:creationId xmlns:p14="http://schemas.microsoft.com/office/powerpoint/2010/main" val="357124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2ADB4227-A11D-45C7-9B60-B1CC63458FB4}" type="datetimeFigureOut">
              <a:rPr lang="en-GB"/>
              <a:pPr>
                <a:defRPr/>
              </a:pPr>
              <a:t>05/01/2021</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Verdana" panose="020B0604030504040204" pitchFamily="34" charset="0"/>
                <a:ea typeface="ＭＳ Ｐゴシック" panose="020B0600070205080204" pitchFamily="34" charset="-128"/>
              </a:defRPr>
            </a:lvl1pPr>
          </a:lstStyle>
          <a:p>
            <a:pPr>
              <a:defRPr/>
            </a:pPr>
            <a:fld id="{37AF3D70-1E3E-4AC5-A785-DA9FC99FC8FB}" type="slidenum">
              <a:rPr lang="en-GB"/>
              <a:pPr>
                <a:defRPr/>
              </a:pPr>
              <a:t>‹#›</a:t>
            </a:fld>
            <a:endParaRPr lang="en-GB"/>
          </a:p>
        </p:txBody>
      </p:sp>
    </p:spTree>
    <p:extLst>
      <p:ext uri="{BB962C8B-B14F-4D97-AF65-F5344CB8AC3E}">
        <p14:creationId xmlns:p14="http://schemas.microsoft.com/office/powerpoint/2010/main" val="3554379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smtClean="0">
                <a:solidFill>
                  <a:prstClr val="black">
                    <a:tint val="75000"/>
                  </a:prstClr>
                </a:solidFill>
                <a:latin typeface="Myriad Pro"/>
                <a:ea typeface="+mn-ea"/>
              </a:defRPr>
            </a:lvl1pPr>
          </a:lstStyle>
          <a:p>
            <a:pPr>
              <a:defRPr/>
            </a:pPr>
            <a:fld id="{EA089091-F57A-499B-8518-6437E76A9352}" type="datetimeFigureOut">
              <a:rPr lang="en-GB"/>
              <a:pPr>
                <a:defRPr/>
              </a:pPr>
              <a:t>05/01/2021</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prstClr val="black">
                    <a:tint val="75000"/>
                  </a:prstClr>
                </a:solidFill>
                <a:latin typeface="Myriad Pro"/>
                <a:ea typeface="+mn-ea"/>
              </a:defRPr>
            </a:lvl1pPr>
          </a:lstStyle>
          <a:p>
            <a:pPr>
              <a:defRPr/>
            </a:pPr>
            <a:fld id="{FFD08A52-7738-4E40-949B-5A56EC32EF9B}"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4330" r:id="rId1"/>
    <p:sldLayoutId id="2147484331" r:id="rId2"/>
    <p:sldLayoutId id="2147484332" r:id="rId3"/>
    <p:sldLayoutId id="2147484333" r:id="rId4"/>
    <p:sldLayoutId id="2147484334" r:id="rId5"/>
    <p:sldLayoutId id="2147484335" r:id="rId6"/>
    <p:sldLayoutId id="2147484336" r:id="rId7"/>
    <p:sldLayoutId id="2147484337" r:id="rId8"/>
    <p:sldLayoutId id="2147484338" r:id="rId9"/>
    <p:sldLayoutId id="2147484339" r:id="rId10"/>
    <p:sldLayoutId id="2147484340"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SntBj0FIApw" TargetMode="External"/><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eqKhrcxMA2U"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ites.cardiff.ac.uk/ilrb/resourcehub-2/managing/citing-and-referencing/harvard/"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2"/>
          <p:cNvSpPr>
            <a:spLocks noGrp="1"/>
          </p:cNvSpPr>
          <p:nvPr>
            <p:ph type="ctrTitle"/>
          </p:nvPr>
        </p:nvSpPr>
        <p:spPr>
          <a:xfrm>
            <a:off x="247085" y="2204864"/>
            <a:ext cx="8892480" cy="1470025"/>
          </a:xfrm>
        </p:spPr>
        <p:txBody>
          <a:bodyPr/>
          <a:lstStyle/>
          <a:p>
            <a:r>
              <a:rPr lang="en-GB" altLang="en-US" b="1" dirty="0" smtClean="0">
                <a:solidFill>
                  <a:schemeClr val="bg1"/>
                </a:solidFill>
              </a:rPr>
              <a:t/>
            </a:r>
            <a:br>
              <a:rPr lang="en-GB" altLang="en-US" b="1" dirty="0" smtClean="0">
                <a:solidFill>
                  <a:schemeClr val="bg1"/>
                </a:solidFill>
              </a:rPr>
            </a:br>
            <a:r>
              <a:rPr lang="en-GB" altLang="en-US" b="1" dirty="0" smtClean="0">
                <a:solidFill>
                  <a:schemeClr val="bg1"/>
                </a:solidFill>
              </a:rPr>
              <a:t>Future Leaders Programme</a:t>
            </a:r>
            <a:br>
              <a:rPr lang="en-GB" altLang="en-US" b="1" dirty="0" smtClean="0">
                <a:solidFill>
                  <a:schemeClr val="bg1"/>
                </a:solidFill>
              </a:rPr>
            </a:br>
            <a:r>
              <a:rPr lang="en-GB" altLang="en-US" b="1" dirty="0" smtClean="0">
                <a:solidFill>
                  <a:schemeClr val="bg1"/>
                </a:solidFill>
              </a:rPr>
              <a:t/>
            </a:r>
            <a:br>
              <a:rPr lang="en-GB" altLang="en-US" b="1" dirty="0" smtClean="0">
                <a:solidFill>
                  <a:schemeClr val="bg1"/>
                </a:solidFill>
              </a:rPr>
            </a:br>
            <a:r>
              <a:rPr lang="en-GB" altLang="en-US" sz="4000" b="1" dirty="0">
                <a:solidFill>
                  <a:schemeClr val="bg1"/>
                </a:solidFill>
              </a:rPr>
              <a:t>Authenticity and the Role of the Leader </a:t>
            </a:r>
            <a:r>
              <a:rPr lang="en-GB" altLang="en-US" b="1" dirty="0">
                <a:solidFill>
                  <a:schemeClr val="bg1"/>
                </a:solidFill>
              </a:rPr>
              <a:t/>
            </a:r>
            <a:br>
              <a:rPr lang="en-GB" altLang="en-US" b="1" dirty="0">
                <a:solidFill>
                  <a:schemeClr val="bg1"/>
                </a:solidFill>
              </a:rPr>
            </a:br>
            <a:r>
              <a:rPr lang="en-GB" altLang="en-US" sz="4000" b="1" dirty="0" smtClean="0">
                <a:solidFill>
                  <a:schemeClr val="bg1"/>
                </a:solidFill>
              </a:rPr>
              <a:t>BMPF7021</a:t>
            </a:r>
            <a:r>
              <a:rPr lang="en-GB" altLang="en-US" b="1" dirty="0" smtClean="0">
                <a:solidFill>
                  <a:schemeClr val="bg1"/>
                </a:solidFill>
              </a:rPr>
              <a:t/>
            </a:r>
            <a:br>
              <a:rPr lang="en-GB" altLang="en-US" b="1" dirty="0" smtClean="0">
                <a:solidFill>
                  <a:schemeClr val="bg1"/>
                </a:solidFill>
              </a:rPr>
            </a:br>
            <a:endParaRPr lang="en-US" altLang="en-US" b="1" dirty="0" smtClean="0">
              <a:solidFill>
                <a:schemeClr val="bg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Learning Outcomes</a:t>
            </a:r>
            <a:endParaRPr lang="en-GB" b="1" dirty="0">
              <a:solidFill>
                <a:schemeClr val="accent5">
                  <a:lumMod val="50000"/>
                </a:schemeClr>
              </a:solidFill>
            </a:endParaRPr>
          </a:p>
        </p:txBody>
      </p:sp>
      <p:sp>
        <p:nvSpPr>
          <p:cNvPr id="3" name="Content Placeholder 2"/>
          <p:cNvSpPr>
            <a:spLocks noGrp="1"/>
          </p:cNvSpPr>
          <p:nvPr>
            <p:ph idx="1"/>
          </p:nvPr>
        </p:nvSpPr>
        <p:spPr>
          <a:xfrm>
            <a:off x="457200" y="1393280"/>
            <a:ext cx="8229600" cy="3917032"/>
          </a:xfrm>
        </p:spPr>
        <p:txBody>
          <a:bodyPr/>
          <a:lstStyle/>
          <a:p>
            <a:r>
              <a:rPr lang="en-GB" dirty="0" smtClean="0"/>
              <a:t>Record information required to apply own learning to the module successfully</a:t>
            </a:r>
          </a:p>
          <a:p>
            <a:r>
              <a:rPr lang="en-GB" dirty="0" smtClean="0"/>
              <a:t>Recognise the type of structure required and the style/level of writing</a:t>
            </a:r>
          </a:p>
          <a:p>
            <a:r>
              <a:rPr lang="en-GB" dirty="0" smtClean="0"/>
              <a:t>Develop an awareness of a range of models of reflection </a:t>
            </a:r>
          </a:p>
          <a:p>
            <a:r>
              <a:rPr lang="en-GB" dirty="0" smtClean="0"/>
              <a:t>Consolidate knowledge of plagiarism and referencing</a:t>
            </a:r>
          </a:p>
          <a:p>
            <a:endParaRPr lang="en-GB" dirty="0"/>
          </a:p>
        </p:txBody>
      </p:sp>
    </p:spTree>
    <p:extLst>
      <p:ext uri="{BB962C8B-B14F-4D97-AF65-F5344CB8AC3E}">
        <p14:creationId xmlns:p14="http://schemas.microsoft.com/office/powerpoint/2010/main" val="1364373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1"/>
            <a:ext cx="8229600" cy="1143000"/>
          </a:xfrm>
        </p:spPr>
        <p:txBody>
          <a:bodyPr/>
          <a:lstStyle/>
          <a:p>
            <a:r>
              <a:rPr lang="en-GB" b="1" dirty="0" err="1" smtClean="0">
                <a:solidFill>
                  <a:schemeClr val="accent5">
                    <a:lumMod val="50000"/>
                  </a:schemeClr>
                </a:solidFill>
              </a:rPr>
              <a:t>PGCert</a:t>
            </a:r>
            <a:r>
              <a:rPr lang="en-GB" b="1" dirty="0" smtClean="0">
                <a:solidFill>
                  <a:schemeClr val="accent5">
                    <a:lumMod val="50000"/>
                  </a:schemeClr>
                </a:solidFill>
              </a:rPr>
              <a:t> Professional Practice</a:t>
            </a:r>
            <a:br>
              <a:rPr lang="en-GB" b="1" dirty="0" smtClean="0">
                <a:solidFill>
                  <a:schemeClr val="accent5">
                    <a:lumMod val="50000"/>
                  </a:schemeClr>
                </a:solidFill>
              </a:rPr>
            </a:br>
            <a:r>
              <a:rPr lang="en-GB" b="1" dirty="0" smtClean="0">
                <a:solidFill>
                  <a:schemeClr val="accent5">
                    <a:lumMod val="50000"/>
                  </a:schemeClr>
                </a:solidFill>
              </a:rPr>
              <a:t>(Strategic Leadership in HE)</a:t>
            </a:r>
            <a:endParaRPr lang="en-GB" b="1" dirty="0">
              <a:solidFill>
                <a:schemeClr val="accent5">
                  <a:lumMod val="50000"/>
                </a:schemeClr>
              </a:solidFill>
            </a:endParaRPr>
          </a:p>
        </p:txBody>
      </p:sp>
      <p:pic>
        <p:nvPicPr>
          <p:cNvPr id="5" name="Picture 4"/>
          <p:cNvPicPr>
            <a:picLocks noChangeAspect="1"/>
          </p:cNvPicPr>
          <p:nvPr/>
        </p:nvPicPr>
        <p:blipFill>
          <a:blip r:embed="rId2"/>
          <a:stretch>
            <a:fillRect/>
          </a:stretch>
        </p:blipFill>
        <p:spPr>
          <a:xfrm>
            <a:off x="461482" y="2636912"/>
            <a:ext cx="3092062" cy="2109399"/>
          </a:xfrm>
          <a:prstGeom prst="rect">
            <a:avLst/>
          </a:prstGeom>
        </p:spPr>
      </p:pic>
      <p:sp>
        <p:nvSpPr>
          <p:cNvPr id="6" name="Rounded Rectangle 5"/>
          <p:cNvSpPr/>
          <p:nvPr/>
        </p:nvSpPr>
        <p:spPr>
          <a:xfrm>
            <a:off x="3553544" y="2636911"/>
            <a:ext cx="3096344" cy="1054699"/>
          </a:xfrm>
          <a:prstGeom prst="roundRect">
            <a:avLst/>
          </a:prstGeom>
          <a:solidFill>
            <a:srgbClr val="2C2FA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Authenticity and the Role of the Leader</a:t>
            </a:r>
            <a:endParaRPr lang="en-GB" dirty="0"/>
          </a:p>
        </p:txBody>
      </p:sp>
      <p:sp>
        <p:nvSpPr>
          <p:cNvPr id="7" name="Rounded Rectangle 6"/>
          <p:cNvSpPr/>
          <p:nvPr/>
        </p:nvSpPr>
        <p:spPr>
          <a:xfrm>
            <a:off x="3553544" y="3691611"/>
            <a:ext cx="3106688" cy="1054700"/>
          </a:xfrm>
          <a:prstGeom prst="roundRect">
            <a:avLst/>
          </a:prstGeom>
          <a:solidFill>
            <a:srgbClr val="2C2FA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Leadership and Change</a:t>
            </a:r>
            <a:endParaRPr lang="en-GB" dirty="0"/>
          </a:p>
        </p:txBody>
      </p:sp>
    </p:spTree>
    <p:extLst>
      <p:ext uri="{BB962C8B-B14F-4D97-AF65-F5344CB8AC3E}">
        <p14:creationId xmlns:p14="http://schemas.microsoft.com/office/powerpoint/2010/main" val="3382621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sp>
        <p:nvSpPr>
          <p:cNvPr id="4" name="Title 1"/>
          <p:cNvSpPr txBox="1">
            <a:spLocks/>
          </p:cNvSpPr>
          <p:nvPr/>
        </p:nvSpPr>
        <p:spPr bwMode="auto">
          <a:xfrm>
            <a:off x="457200" y="457201"/>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pPr eaLnBrk="1" hangingPunct="1"/>
            <a:r>
              <a:rPr lang="en-GB" b="1" smtClean="0">
                <a:solidFill>
                  <a:schemeClr val="accent5">
                    <a:lumMod val="50000"/>
                  </a:schemeClr>
                </a:solidFill>
              </a:rPr>
              <a:t>PGCert Professional Practice</a:t>
            </a:r>
            <a:br>
              <a:rPr lang="en-GB" b="1" smtClean="0">
                <a:solidFill>
                  <a:schemeClr val="accent5">
                    <a:lumMod val="50000"/>
                  </a:schemeClr>
                </a:solidFill>
              </a:rPr>
            </a:br>
            <a:r>
              <a:rPr lang="en-GB" b="1" smtClean="0">
                <a:solidFill>
                  <a:schemeClr val="accent5">
                    <a:lumMod val="50000"/>
                  </a:schemeClr>
                </a:solidFill>
              </a:rPr>
              <a:t>(Strategic Leadership in HE)</a:t>
            </a:r>
            <a:endParaRPr lang="en-GB" b="1" dirty="0">
              <a:solidFill>
                <a:schemeClr val="accent5">
                  <a:lumMod val="50000"/>
                </a:schemeClr>
              </a:solidFill>
            </a:endParaRPr>
          </a:p>
        </p:txBody>
      </p:sp>
      <p:pic>
        <p:nvPicPr>
          <p:cNvPr id="5" name="Picture 4"/>
          <p:cNvPicPr>
            <a:picLocks noChangeAspect="1"/>
          </p:cNvPicPr>
          <p:nvPr/>
        </p:nvPicPr>
        <p:blipFill>
          <a:blip r:embed="rId2"/>
          <a:stretch>
            <a:fillRect/>
          </a:stretch>
        </p:blipFill>
        <p:spPr>
          <a:xfrm>
            <a:off x="461482" y="2636912"/>
            <a:ext cx="3092062" cy="2109399"/>
          </a:xfrm>
          <a:prstGeom prst="rect">
            <a:avLst/>
          </a:prstGeom>
        </p:spPr>
      </p:pic>
      <p:sp>
        <p:nvSpPr>
          <p:cNvPr id="6" name="Rounded Rectangle 5"/>
          <p:cNvSpPr/>
          <p:nvPr/>
        </p:nvSpPr>
        <p:spPr>
          <a:xfrm>
            <a:off x="3553544" y="2636911"/>
            <a:ext cx="3096344" cy="1054699"/>
          </a:xfrm>
          <a:prstGeom prst="roundRect">
            <a:avLst/>
          </a:prstGeom>
          <a:solidFill>
            <a:srgbClr val="2C2FA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Authenticity and the Role of the Leader</a:t>
            </a:r>
            <a:endParaRPr lang="en-GB" dirty="0"/>
          </a:p>
        </p:txBody>
      </p:sp>
      <p:sp>
        <p:nvSpPr>
          <p:cNvPr id="7" name="Rounded Rectangle 6"/>
          <p:cNvSpPr/>
          <p:nvPr/>
        </p:nvSpPr>
        <p:spPr>
          <a:xfrm>
            <a:off x="3553544" y="3691611"/>
            <a:ext cx="3106688" cy="1054700"/>
          </a:xfrm>
          <a:prstGeom prst="roundRect">
            <a:avLst/>
          </a:prstGeom>
          <a:solidFill>
            <a:srgbClr val="2C2FA4">
              <a:alpha val="27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Leadership and Change</a:t>
            </a:r>
            <a:endParaRPr lang="en-GB" dirty="0"/>
          </a:p>
        </p:txBody>
      </p:sp>
    </p:spTree>
    <p:extLst>
      <p:ext uri="{BB962C8B-B14F-4D97-AF65-F5344CB8AC3E}">
        <p14:creationId xmlns:p14="http://schemas.microsoft.com/office/powerpoint/2010/main" val="21305903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12968" cy="1143000"/>
          </a:xfrm>
        </p:spPr>
        <p:txBody>
          <a:bodyPr/>
          <a:lstStyle/>
          <a:p>
            <a:r>
              <a:rPr lang="en-GB" sz="3600" b="1" dirty="0" smtClean="0">
                <a:solidFill>
                  <a:schemeClr val="accent1">
                    <a:lumMod val="50000"/>
                  </a:schemeClr>
                </a:solidFill>
              </a:rPr>
              <a:t>Module BMPF7021</a:t>
            </a:r>
            <a:br>
              <a:rPr lang="en-GB" sz="3600" b="1" dirty="0" smtClean="0">
                <a:solidFill>
                  <a:schemeClr val="accent1">
                    <a:lumMod val="50000"/>
                  </a:schemeClr>
                </a:solidFill>
              </a:rPr>
            </a:br>
            <a:r>
              <a:rPr lang="en-GB" sz="3600" b="1" dirty="0" smtClean="0">
                <a:solidFill>
                  <a:schemeClr val="accent1">
                    <a:lumMod val="50000"/>
                  </a:schemeClr>
                </a:solidFill>
              </a:rPr>
              <a:t>Authenticity and the Role of the Leader</a:t>
            </a:r>
            <a:endParaRPr lang="en-GB" sz="3600" b="1" dirty="0">
              <a:solidFill>
                <a:schemeClr val="accent1">
                  <a:lumMod val="50000"/>
                </a:schemeClr>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66390" y="2500959"/>
            <a:ext cx="6411220" cy="2114845"/>
          </a:xfrm>
        </p:spPr>
      </p:pic>
    </p:spTree>
    <p:extLst>
      <p:ext uri="{BB962C8B-B14F-4D97-AF65-F5344CB8AC3E}">
        <p14:creationId xmlns:p14="http://schemas.microsoft.com/office/powerpoint/2010/main" val="10324439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rotWithShape="1">
          <a:blip r:embed="rId2"/>
          <a:srcRect l="62733" t="23651" r="17625" b="6864"/>
          <a:stretch/>
        </p:blipFill>
        <p:spPr>
          <a:xfrm>
            <a:off x="611560" y="1196752"/>
            <a:ext cx="3592114" cy="4176464"/>
          </a:xfrm>
          <a:prstGeom prst="rect">
            <a:avLst/>
          </a:prstGeom>
        </p:spPr>
      </p:pic>
      <p:sp>
        <p:nvSpPr>
          <p:cNvPr id="7" name="Title 1"/>
          <p:cNvSpPr>
            <a:spLocks noGrp="1"/>
          </p:cNvSpPr>
          <p:nvPr>
            <p:ph type="title"/>
          </p:nvPr>
        </p:nvSpPr>
        <p:spPr/>
        <p:txBody>
          <a:bodyPr/>
          <a:lstStyle/>
          <a:p>
            <a:pPr algn="l"/>
            <a:r>
              <a:rPr lang="en-GB" sz="3600" b="1" dirty="0" smtClean="0">
                <a:solidFill>
                  <a:schemeClr val="accent1">
                    <a:lumMod val="50000"/>
                  </a:schemeClr>
                </a:solidFill>
              </a:rPr>
              <a:t>Module BMPF7021 - Title Page</a:t>
            </a:r>
            <a:endParaRPr lang="en-GB" sz="3600" b="1" dirty="0">
              <a:solidFill>
                <a:schemeClr val="accent1">
                  <a:lumMod val="50000"/>
                </a:schemeClr>
              </a:solidFill>
            </a:endParaRPr>
          </a:p>
        </p:txBody>
      </p:sp>
      <p:sp>
        <p:nvSpPr>
          <p:cNvPr id="8" name="TextBox 7"/>
          <p:cNvSpPr txBox="1"/>
          <p:nvPr/>
        </p:nvSpPr>
        <p:spPr>
          <a:xfrm>
            <a:off x="4203674" y="1946156"/>
            <a:ext cx="4176464" cy="3046988"/>
          </a:xfrm>
          <a:prstGeom prst="rect">
            <a:avLst/>
          </a:prstGeom>
          <a:noFill/>
        </p:spPr>
        <p:txBody>
          <a:bodyPr wrap="square" rtlCol="0">
            <a:spAutoFit/>
          </a:bodyPr>
          <a:lstStyle/>
          <a:p>
            <a:r>
              <a:rPr lang="en-GB" dirty="0" smtClean="0"/>
              <a:t>Also, include:</a:t>
            </a:r>
          </a:p>
          <a:p>
            <a:endParaRPr lang="en-GB" dirty="0" smtClean="0"/>
          </a:p>
          <a:p>
            <a:pPr marL="342900" indent="-342900">
              <a:buFont typeface="Courier New" panose="02070309020205020404" pitchFamily="49" charset="0"/>
              <a:buChar char="o"/>
            </a:pPr>
            <a:r>
              <a:rPr lang="en-GB" dirty="0" smtClean="0"/>
              <a:t>Contents Page</a:t>
            </a:r>
          </a:p>
          <a:p>
            <a:pPr marL="342900" indent="-342900">
              <a:buFont typeface="Courier New" panose="02070309020205020404" pitchFamily="49" charset="0"/>
              <a:buChar char="o"/>
            </a:pPr>
            <a:r>
              <a:rPr lang="en-GB" dirty="0" smtClean="0"/>
              <a:t>Page numbers (footers)</a:t>
            </a:r>
          </a:p>
          <a:p>
            <a:pPr marL="342900" indent="-342900">
              <a:buFont typeface="Courier New" panose="02070309020205020404" pitchFamily="49" charset="0"/>
              <a:buChar char="o"/>
            </a:pPr>
            <a:r>
              <a:rPr lang="en-GB" dirty="0" smtClean="0"/>
              <a:t>Page of References</a:t>
            </a:r>
          </a:p>
          <a:p>
            <a:pPr marL="342900" indent="-342900">
              <a:buFont typeface="Courier New" panose="02070309020205020404" pitchFamily="49" charset="0"/>
              <a:buChar char="o"/>
            </a:pPr>
            <a:r>
              <a:rPr lang="en-GB" dirty="0" smtClean="0"/>
              <a:t>Appendices</a:t>
            </a:r>
          </a:p>
          <a:p>
            <a:pPr marL="342900" indent="-342900">
              <a:buFont typeface="Courier New" panose="02070309020205020404" pitchFamily="49" charset="0"/>
              <a:buChar char="o"/>
            </a:pPr>
            <a:r>
              <a:rPr lang="en-GB" dirty="0" smtClean="0"/>
              <a:t>(</a:t>
            </a:r>
            <a:r>
              <a:rPr lang="en-GB" smtClean="0"/>
              <a:t>Word count)</a:t>
            </a:r>
            <a:endParaRPr lang="en-GB" dirty="0"/>
          </a:p>
          <a:p>
            <a:pPr marL="342900" indent="-342900">
              <a:buFont typeface="Courier New" panose="02070309020205020404" pitchFamily="49" charset="0"/>
              <a:buChar char="o"/>
            </a:pPr>
            <a:endParaRPr lang="en-GB" dirty="0"/>
          </a:p>
        </p:txBody>
      </p:sp>
    </p:spTree>
    <p:extLst>
      <p:ext uri="{BB962C8B-B14F-4D97-AF65-F5344CB8AC3E}">
        <p14:creationId xmlns:p14="http://schemas.microsoft.com/office/powerpoint/2010/main" val="3523021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rPr>
              <a:t>Module </a:t>
            </a:r>
            <a:r>
              <a:rPr lang="en-GB" b="1" dirty="0" smtClean="0">
                <a:solidFill>
                  <a:schemeClr val="accent1">
                    <a:lumMod val="50000"/>
                  </a:schemeClr>
                </a:solidFill>
              </a:rPr>
              <a:t>BMPF7021</a:t>
            </a:r>
            <a:br>
              <a:rPr lang="en-GB" b="1" dirty="0" smtClean="0">
                <a:solidFill>
                  <a:schemeClr val="accent1">
                    <a:lumMod val="50000"/>
                  </a:schemeClr>
                </a:solidFill>
              </a:rPr>
            </a:br>
            <a:r>
              <a:rPr lang="en-GB" sz="4000" b="1" dirty="0" smtClean="0">
                <a:solidFill>
                  <a:schemeClr val="accent1">
                    <a:lumMod val="50000"/>
                  </a:schemeClr>
                </a:solidFill>
              </a:rPr>
              <a:t>Learning Outcomes</a:t>
            </a:r>
            <a:endParaRPr lang="en-GB" sz="40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49358" y="1916832"/>
            <a:ext cx="8229600" cy="2688152"/>
          </a:xfrm>
        </p:spPr>
      </p:pic>
    </p:spTree>
    <p:extLst>
      <p:ext uri="{BB962C8B-B14F-4D97-AF65-F5344CB8AC3E}">
        <p14:creationId xmlns:p14="http://schemas.microsoft.com/office/powerpoint/2010/main" val="38171470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860252"/>
            <a:ext cx="8229600" cy="1396258"/>
          </a:xfrm>
        </p:spPr>
      </p:pic>
      <p:sp>
        <p:nvSpPr>
          <p:cNvPr id="7" name="Title 1"/>
          <p:cNvSpPr>
            <a:spLocks noGrp="1"/>
          </p:cNvSpPr>
          <p:nvPr>
            <p:ph type="title"/>
          </p:nvPr>
        </p:nvSpPr>
        <p:spPr/>
        <p:txBody>
          <a:bodyPr/>
          <a:lstStyle/>
          <a:p>
            <a:r>
              <a:rPr lang="en-GB" b="1" dirty="0">
                <a:solidFill>
                  <a:schemeClr val="accent1">
                    <a:lumMod val="50000"/>
                  </a:schemeClr>
                </a:solidFill>
              </a:rPr>
              <a:t>Module </a:t>
            </a:r>
            <a:r>
              <a:rPr lang="en-GB" b="1" dirty="0" smtClean="0">
                <a:solidFill>
                  <a:schemeClr val="accent1">
                    <a:lumMod val="50000"/>
                  </a:schemeClr>
                </a:solidFill>
              </a:rPr>
              <a:t>BMPF7021</a:t>
            </a:r>
            <a:br>
              <a:rPr lang="en-GB" b="1" dirty="0" smtClean="0">
                <a:solidFill>
                  <a:schemeClr val="accent1">
                    <a:lumMod val="50000"/>
                  </a:schemeClr>
                </a:solidFill>
              </a:rPr>
            </a:br>
            <a:r>
              <a:rPr lang="en-GB" sz="4000" b="1" dirty="0" smtClean="0">
                <a:solidFill>
                  <a:schemeClr val="accent1">
                    <a:lumMod val="50000"/>
                  </a:schemeClr>
                </a:solidFill>
              </a:rPr>
              <a:t>Learning Outcomes</a:t>
            </a:r>
            <a:endParaRPr lang="en-GB" sz="4000" dirty="0"/>
          </a:p>
        </p:txBody>
      </p:sp>
    </p:spTree>
    <p:extLst>
      <p:ext uri="{BB962C8B-B14F-4D97-AF65-F5344CB8AC3E}">
        <p14:creationId xmlns:p14="http://schemas.microsoft.com/office/powerpoint/2010/main" val="41083793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860252"/>
            <a:ext cx="8229600" cy="1396258"/>
          </a:xfrm>
        </p:spPr>
      </p:pic>
      <p:sp>
        <p:nvSpPr>
          <p:cNvPr id="7" name="Title 1"/>
          <p:cNvSpPr>
            <a:spLocks noGrp="1"/>
          </p:cNvSpPr>
          <p:nvPr>
            <p:ph type="title"/>
          </p:nvPr>
        </p:nvSpPr>
        <p:spPr/>
        <p:txBody>
          <a:bodyPr/>
          <a:lstStyle/>
          <a:p>
            <a:r>
              <a:rPr lang="en-GB" b="1" dirty="0">
                <a:solidFill>
                  <a:schemeClr val="accent1">
                    <a:lumMod val="50000"/>
                  </a:schemeClr>
                </a:solidFill>
              </a:rPr>
              <a:t>Module </a:t>
            </a:r>
            <a:r>
              <a:rPr lang="en-GB" b="1" dirty="0" smtClean="0">
                <a:solidFill>
                  <a:schemeClr val="accent1">
                    <a:lumMod val="50000"/>
                  </a:schemeClr>
                </a:solidFill>
              </a:rPr>
              <a:t>BMPF7021</a:t>
            </a:r>
            <a:br>
              <a:rPr lang="en-GB" b="1" dirty="0" smtClean="0">
                <a:solidFill>
                  <a:schemeClr val="accent1">
                    <a:lumMod val="50000"/>
                  </a:schemeClr>
                </a:solidFill>
              </a:rPr>
            </a:br>
            <a:r>
              <a:rPr lang="en-GB" sz="4000" b="1" dirty="0" smtClean="0">
                <a:solidFill>
                  <a:schemeClr val="accent1">
                    <a:lumMod val="50000"/>
                  </a:schemeClr>
                </a:solidFill>
              </a:rPr>
              <a:t>Learning Outcomes</a:t>
            </a:r>
            <a:endParaRPr lang="en-GB" sz="4000" dirty="0"/>
          </a:p>
        </p:txBody>
      </p:sp>
      <p:sp>
        <p:nvSpPr>
          <p:cNvPr id="2" name="TextBox 1"/>
          <p:cNvSpPr txBox="1"/>
          <p:nvPr/>
        </p:nvSpPr>
        <p:spPr>
          <a:xfrm>
            <a:off x="539552" y="3645024"/>
            <a:ext cx="7920880" cy="792088"/>
          </a:xfrm>
          <a:prstGeom prst="rect">
            <a:avLst/>
          </a:prstGeom>
          <a:solidFill>
            <a:schemeClr val="bg1">
              <a:alpha val="70000"/>
            </a:schemeClr>
          </a:solidFill>
        </p:spPr>
        <p:txBody>
          <a:bodyPr wrap="square" rtlCol="0">
            <a:spAutoFit/>
          </a:bodyPr>
          <a:lstStyle/>
          <a:p>
            <a:endParaRPr lang="en-GB" dirty="0"/>
          </a:p>
        </p:txBody>
      </p:sp>
    </p:spTree>
    <p:extLst>
      <p:ext uri="{BB962C8B-B14F-4D97-AF65-F5344CB8AC3E}">
        <p14:creationId xmlns:p14="http://schemas.microsoft.com/office/powerpoint/2010/main" val="339275397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rPr>
              <a:t>Module BMPF7021</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634759"/>
            <a:ext cx="8229600" cy="3847245"/>
          </a:xfrm>
        </p:spPr>
      </p:pic>
    </p:spTree>
    <p:extLst>
      <p:ext uri="{BB962C8B-B14F-4D97-AF65-F5344CB8AC3E}">
        <p14:creationId xmlns:p14="http://schemas.microsoft.com/office/powerpoint/2010/main" val="33198346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281858"/>
            <a:ext cx="8229600" cy="2553046"/>
          </a:xfrm>
        </p:spPr>
      </p:pic>
      <p:sp>
        <p:nvSpPr>
          <p:cNvPr id="4" name="Title 1"/>
          <p:cNvSpPr txBox="1">
            <a:spLocks/>
          </p:cNvSpPr>
          <p:nvPr/>
        </p:nvSpPr>
        <p:spPr bwMode="auto">
          <a:xfrm>
            <a:off x="609600" y="4270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pPr eaLnBrk="1" hangingPunct="1"/>
            <a:r>
              <a:rPr lang="en-GB" b="1" dirty="0" smtClean="0">
                <a:solidFill>
                  <a:schemeClr val="accent1">
                    <a:lumMod val="50000"/>
                  </a:schemeClr>
                </a:solidFill>
              </a:rPr>
              <a:t>Module BMPF7021</a:t>
            </a:r>
            <a:endParaRPr lang="en-GB" dirty="0"/>
          </a:p>
        </p:txBody>
      </p:sp>
    </p:spTree>
    <p:extLst>
      <p:ext uri="{BB962C8B-B14F-4D97-AF65-F5344CB8AC3E}">
        <p14:creationId xmlns:p14="http://schemas.microsoft.com/office/powerpoint/2010/main" val="33473037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474076"/>
            <a:ext cx="8229600" cy="2168610"/>
          </a:xfrm>
        </p:spPr>
      </p:pic>
      <p:sp>
        <p:nvSpPr>
          <p:cNvPr id="4" name="Title 1"/>
          <p:cNvSpPr txBox="1">
            <a:spLocks/>
          </p:cNvSpPr>
          <p:nvPr/>
        </p:nvSpPr>
        <p:spPr bwMode="auto">
          <a:xfrm>
            <a:off x="609600" y="4270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pPr eaLnBrk="1" hangingPunct="1"/>
            <a:r>
              <a:rPr lang="en-GB" b="1" dirty="0" smtClean="0">
                <a:solidFill>
                  <a:schemeClr val="accent1">
                    <a:lumMod val="50000"/>
                  </a:schemeClr>
                </a:solidFill>
              </a:rPr>
              <a:t>Module BMPF7021</a:t>
            </a:r>
            <a:endParaRPr lang="en-GB" dirty="0"/>
          </a:p>
        </p:txBody>
      </p:sp>
    </p:spTree>
    <p:extLst>
      <p:ext uri="{BB962C8B-B14F-4D97-AF65-F5344CB8AC3E}">
        <p14:creationId xmlns:p14="http://schemas.microsoft.com/office/powerpoint/2010/main" val="125859891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654444"/>
            <a:ext cx="8229600" cy="1807875"/>
          </a:xfrm>
        </p:spPr>
      </p:pic>
      <p:sp>
        <p:nvSpPr>
          <p:cNvPr id="4" name="Title 1"/>
          <p:cNvSpPr txBox="1">
            <a:spLocks/>
          </p:cNvSpPr>
          <p:nvPr/>
        </p:nvSpPr>
        <p:spPr bwMode="auto">
          <a:xfrm>
            <a:off x="609600" y="4270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pPr eaLnBrk="1" hangingPunct="1"/>
            <a:r>
              <a:rPr lang="en-GB" b="1" dirty="0" smtClean="0">
                <a:solidFill>
                  <a:schemeClr val="accent1">
                    <a:lumMod val="50000"/>
                  </a:schemeClr>
                </a:solidFill>
              </a:rPr>
              <a:t>Module BMPF7021</a:t>
            </a:r>
            <a:endParaRPr lang="en-GB" dirty="0"/>
          </a:p>
        </p:txBody>
      </p:sp>
    </p:spTree>
    <p:extLst>
      <p:ext uri="{BB962C8B-B14F-4D97-AF65-F5344CB8AC3E}">
        <p14:creationId xmlns:p14="http://schemas.microsoft.com/office/powerpoint/2010/main" val="187042182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0616" y="1570038"/>
            <a:ext cx="7807567" cy="3916363"/>
          </a:xfrm>
        </p:spPr>
      </p:pic>
      <p:sp>
        <p:nvSpPr>
          <p:cNvPr id="4" name="Title 1"/>
          <p:cNvSpPr txBox="1">
            <a:spLocks/>
          </p:cNvSpPr>
          <p:nvPr/>
        </p:nvSpPr>
        <p:spPr bwMode="auto">
          <a:xfrm>
            <a:off x="609600" y="4270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pPr eaLnBrk="1" hangingPunct="1"/>
            <a:r>
              <a:rPr lang="en-GB" b="1" dirty="0" smtClean="0">
                <a:solidFill>
                  <a:schemeClr val="accent1">
                    <a:lumMod val="50000"/>
                  </a:schemeClr>
                </a:solidFill>
              </a:rPr>
              <a:t>Module BMPF7021</a:t>
            </a:r>
            <a:endParaRPr lang="en-GB" dirty="0"/>
          </a:p>
        </p:txBody>
      </p:sp>
    </p:spTree>
    <p:extLst>
      <p:ext uri="{BB962C8B-B14F-4D97-AF65-F5344CB8AC3E}">
        <p14:creationId xmlns:p14="http://schemas.microsoft.com/office/powerpoint/2010/main" val="41411201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43213" y="260350"/>
            <a:ext cx="7993062" cy="2432050"/>
          </a:xfrm>
          <a:prstGeom prst="rect">
            <a:avLst/>
          </a:prstGeom>
          <a:noFill/>
        </p:spPr>
        <p:txBody>
          <a:bodyPr>
            <a:spAutoFit/>
          </a:bodyPr>
          <a:lstStyle/>
          <a:p>
            <a:pPr>
              <a:defRPr/>
            </a:pPr>
            <a:r>
              <a:rPr lang="en-GB" altLang="en-US" sz="4800" b="1" i="1" dirty="0">
                <a:solidFill>
                  <a:srgbClr val="1106EC"/>
                </a:solidFill>
                <a:latin typeface="Arial" charset="0"/>
                <a:cs typeface="Arial" charset="0"/>
              </a:rPr>
              <a:t>Reflection</a:t>
            </a:r>
          </a:p>
          <a:p>
            <a:pPr>
              <a:defRPr/>
            </a:pPr>
            <a:endParaRPr lang="en-GB" altLang="en-US" sz="2000" b="1" i="1" dirty="0">
              <a:solidFill>
                <a:prstClr val="black"/>
              </a:solidFill>
              <a:latin typeface="Arial" charset="0"/>
              <a:cs typeface="Arial" charset="0"/>
            </a:endParaRPr>
          </a:p>
          <a:p>
            <a:pPr>
              <a:defRPr/>
            </a:pPr>
            <a:endParaRPr lang="en-GB" altLang="en-US" sz="2800" b="1" i="1" dirty="0">
              <a:solidFill>
                <a:srgbClr val="1106EC"/>
              </a:solidFill>
              <a:latin typeface="Arial" charset="0"/>
              <a:cs typeface="Arial" charset="0"/>
            </a:endParaRPr>
          </a:p>
          <a:p>
            <a:pPr marL="457200" indent="-457200">
              <a:buFont typeface="Wingdings" panose="05000000000000000000" pitchFamily="2" charset="2"/>
              <a:buChar char="ü"/>
              <a:defRPr/>
            </a:pPr>
            <a:endParaRPr lang="en-GB" altLang="en-US" sz="2800" i="1" dirty="0">
              <a:solidFill>
                <a:prstClr val="black"/>
              </a:solidFill>
              <a:latin typeface="Arial" charset="0"/>
              <a:cs typeface="Arial" charset="0"/>
            </a:endParaRPr>
          </a:p>
          <a:p>
            <a:pPr marL="342900" indent="-342900">
              <a:buFont typeface="Arial" panose="020B0604020202020204" pitchFamily="34" charset="0"/>
              <a:buChar char="•"/>
              <a:defRPr/>
            </a:pPr>
            <a:endParaRPr lang="en-GB" altLang="en-US" sz="2800" i="1" dirty="0">
              <a:solidFill>
                <a:prstClr val="black"/>
              </a:solidFill>
              <a:latin typeface="Arial" charset="0"/>
              <a:cs typeface="Arial" charset="0"/>
            </a:endParaRPr>
          </a:p>
        </p:txBody>
      </p:sp>
      <p:pic>
        <p:nvPicPr>
          <p:cNvPr id="37891"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87450" y="908050"/>
            <a:ext cx="6877050" cy="458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221869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3"/>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50000"/>
              </a:spcBef>
              <a:spcAft>
                <a:spcPct val="0"/>
              </a:spcAft>
              <a:buFontTx/>
              <a:buNone/>
            </a:pPr>
            <a:endParaRPr lang="cy-GB" altLang="en-US" sz="2400">
              <a:solidFill>
                <a:prstClr val="black"/>
              </a:solidFill>
              <a:latin typeface="Times New Roman" panose="02020603050405020304" pitchFamily="18" charset="0"/>
              <a:cs typeface="Arial" panose="020B0604020202020204" pitchFamily="34" charset="0"/>
            </a:endParaRPr>
          </a:p>
        </p:txBody>
      </p:sp>
      <p:sp>
        <p:nvSpPr>
          <p:cNvPr id="19460" name="Text Box 5"/>
          <p:cNvSpPr txBox="1">
            <a:spLocks noChangeArrowheads="1"/>
          </p:cNvSpPr>
          <p:nvPr/>
        </p:nvSpPr>
        <p:spPr bwMode="auto">
          <a:xfrm>
            <a:off x="419162" y="1112977"/>
            <a:ext cx="8458075" cy="4154984"/>
          </a:xfrm>
          <a:prstGeom prst="rect">
            <a:avLst/>
          </a:prstGeom>
          <a:noFill/>
          <a:ln w="9525">
            <a:noFill/>
            <a:miter lim="800000"/>
            <a:headEnd/>
            <a:tailEnd/>
          </a:ln>
        </p:spPr>
        <p:txBody>
          <a:bodyPr wrap="square">
            <a:spAutoFit/>
          </a:bodyPr>
          <a:lstStyle/>
          <a:p>
            <a:pPr eaLnBrk="0" fontAlgn="base" hangingPunct="0">
              <a:spcBef>
                <a:spcPct val="0"/>
              </a:spcBef>
              <a:spcAft>
                <a:spcPct val="0"/>
              </a:spcAft>
              <a:defRPr/>
            </a:pPr>
            <a:r>
              <a:rPr lang="en-GB" dirty="0">
                <a:latin typeface="Arial" panose="020B0604020202020204" pitchFamily="34" charset="0"/>
                <a:cs typeface="Arial" panose="020B0604020202020204" pitchFamily="34" charset="0"/>
              </a:rPr>
              <a:t>Reflective writing is evidence of reflective </a:t>
            </a:r>
          </a:p>
          <a:p>
            <a:pPr eaLnBrk="0" fontAlgn="base" hangingPunct="0">
              <a:spcBef>
                <a:spcPct val="0"/>
              </a:spcBef>
              <a:spcAft>
                <a:spcPct val="0"/>
              </a:spcAft>
              <a:defRPr/>
            </a:pPr>
            <a:r>
              <a:rPr lang="en-GB" dirty="0">
                <a:latin typeface="Arial" panose="020B0604020202020204" pitchFamily="34" charset="0"/>
                <a:cs typeface="Arial" panose="020B0604020202020204" pitchFamily="34" charset="0"/>
              </a:rPr>
              <a:t>thinking. It may involve:</a:t>
            </a:r>
          </a:p>
          <a:p>
            <a:pPr eaLnBrk="0" fontAlgn="base" hangingPunct="0">
              <a:spcBef>
                <a:spcPct val="0"/>
              </a:spcBef>
              <a:spcAft>
                <a:spcPct val="0"/>
              </a:spcAft>
              <a:defRPr/>
            </a:pPr>
            <a:endParaRPr lang="en-GB" dirty="0">
              <a:latin typeface="Arial" panose="020B0604020202020204" pitchFamily="34" charset="0"/>
              <a:cs typeface="Arial" panose="020B0604020202020204" pitchFamily="34" charset="0"/>
            </a:endParaRPr>
          </a:p>
          <a:p>
            <a:pPr marL="514350" indent="-514350" eaLnBrk="0" fontAlgn="base" hangingPunct="0">
              <a:spcBef>
                <a:spcPct val="0"/>
              </a:spcBef>
              <a:spcAft>
                <a:spcPct val="0"/>
              </a:spcAft>
              <a:buFont typeface="Wingdings" panose="05000000000000000000" pitchFamily="2" charset="2"/>
              <a:buChar char="ü"/>
              <a:defRPr/>
            </a:pPr>
            <a:r>
              <a:rPr lang="en-GB" dirty="0">
                <a:latin typeface="Arial" panose="020B0604020202020204" pitchFamily="34" charset="0"/>
                <a:cs typeface="Arial" panose="020B0604020202020204" pitchFamily="34" charset="0"/>
              </a:rPr>
              <a:t>Looking back at something </a:t>
            </a:r>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often an event but it could also be an idea or object</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marL="514350" indent="-514350" eaLnBrk="0" fontAlgn="base" hangingPunct="0">
              <a:spcBef>
                <a:spcPct val="0"/>
              </a:spcBef>
              <a:spcAft>
                <a:spcPct val="0"/>
              </a:spcAft>
              <a:buFont typeface="Wingdings" panose="05000000000000000000" pitchFamily="2" charset="2"/>
              <a:buChar char="ü"/>
              <a:defRPr/>
            </a:pPr>
            <a:r>
              <a:rPr lang="en-GB" dirty="0" smtClean="0">
                <a:latin typeface="Arial" panose="020B0604020202020204" pitchFamily="34" charset="0"/>
                <a:cs typeface="Arial" panose="020B0604020202020204" pitchFamily="34" charset="0"/>
              </a:rPr>
              <a:t>Analysing </a:t>
            </a:r>
            <a:r>
              <a:rPr lang="en-GB" dirty="0">
                <a:latin typeface="Arial" panose="020B0604020202020204" pitchFamily="34" charset="0"/>
                <a:cs typeface="Arial" panose="020B0604020202020204" pitchFamily="34" charset="0"/>
              </a:rPr>
              <a:t>the event or idea </a:t>
            </a:r>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thinking in depth from different perspectives, and trying </a:t>
            </a:r>
            <a:r>
              <a:rPr lang="en-GB" dirty="0" smtClean="0">
                <a:latin typeface="Arial" panose="020B0604020202020204" pitchFamily="34" charset="0"/>
                <a:cs typeface="Arial" panose="020B0604020202020204" pitchFamily="34" charset="0"/>
              </a:rPr>
              <a:t>  to </a:t>
            </a:r>
            <a:r>
              <a:rPr lang="en-GB" dirty="0">
                <a:latin typeface="Arial" panose="020B0604020202020204" pitchFamily="34" charset="0"/>
                <a:cs typeface="Arial" panose="020B0604020202020204" pitchFamily="34" charset="0"/>
              </a:rPr>
              <a:t>explain, </a:t>
            </a:r>
            <a:r>
              <a:rPr lang="en-GB" dirty="0" smtClean="0">
                <a:latin typeface="Arial" panose="020B0604020202020204" pitchFamily="34" charset="0"/>
                <a:cs typeface="Arial" panose="020B0604020202020204" pitchFamily="34" charset="0"/>
              </a:rPr>
              <a:t>often </a:t>
            </a:r>
            <a:r>
              <a:rPr lang="en-GB" dirty="0">
                <a:latin typeface="Arial" panose="020B0604020202020204" pitchFamily="34" charset="0"/>
                <a:cs typeface="Arial" panose="020B0604020202020204" pitchFamily="34" charset="0"/>
              </a:rPr>
              <a:t>with reference to a model or theory)</a:t>
            </a:r>
          </a:p>
          <a:p>
            <a:pPr marL="514350" indent="-514350" eaLnBrk="0" fontAlgn="base" hangingPunct="0">
              <a:spcBef>
                <a:spcPct val="0"/>
              </a:spcBef>
              <a:spcAft>
                <a:spcPct val="0"/>
              </a:spcAft>
              <a:buFont typeface="Wingdings" panose="05000000000000000000" pitchFamily="2" charset="2"/>
              <a:buChar char="ü"/>
              <a:defRPr/>
            </a:pPr>
            <a:r>
              <a:rPr lang="en-GB" dirty="0" smtClean="0">
                <a:latin typeface="Arial" panose="020B0604020202020204" pitchFamily="34" charset="0"/>
                <a:cs typeface="Arial" panose="020B0604020202020204" pitchFamily="34" charset="0"/>
              </a:rPr>
              <a:t>Thinking </a:t>
            </a:r>
            <a:r>
              <a:rPr lang="en-GB" dirty="0">
                <a:latin typeface="Arial" panose="020B0604020202020204" pitchFamily="34" charset="0"/>
                <a:cs typeface="Arial" panose="020B0604020202020204" pitchFamily="34" charset="0"/>
              </a:rPr>
              <a:t>carefully about what the event or idea means for you and your ongoing progress as a </a:t>
            </a:r>
            <a:r>
              <a:rPr lang="en-GB" dirty="0" smtClean="0">
                <a:latin typeface="Arial" panose="020B0604020202020204" pitchFamily="34" charset="0"/>
                <a:cs typeface="Arial" panose="020B0604020202020204" pitchFamily="34" charset="0"/>
              </a:rPr>
              <a:t>leader and practising professional </a:t>
            </a:r>
            <a:endParaRPr lang="en-GB" dirty="0">
              <a:latin typeface="Arial" panose="020B0604020202020204" pitchFamily="34" charset="0"/>
              <a:cs typeface="Arial" panose="020B0604020202020204" pitchFamily="34" charset="0"/>
            </a:endParaRPr>
          </a:p>
        </p:txBody>
      </p:sp>
      <p:sp>
        <p:nvSpPr>
          <p:cNvPr id="23556" name="TextBox 1"/>
          <p:cNvSpPr txBox="1">
            <a:spLocks noChangeArrowheads="1"/>
          </p:cNvSpPr>
          <p:nvPr/>
        </p:nvSpPr>
        <p:spPr bwMode="auto">
          <a:xfrm>
            <a:off x="506413" y="427038"/>
            <a:ext cx="792162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0"/>
              </a:spcBef>
              <a:spcAft>
                <a:spcPct val="0"/>
              </a:spcAft>
              <a:buFontTx/>
              <a:buNone/>
            </a:pPr>
            <a:r>
              <a:rPr lang="en-GB" altLang="en-US" sz="4000" b="1" dirty="0">
                <a:solidFill>
                  <a:srgbClr val="1F497D"/>
                </a:solidFill>
                <a:latin typeface="Arial" panose="020B0604020202020204" pitchFamily="34" charset="0"/>
                <a:cs typeface="Arial" panose="020B0604020202020204" pitchFamily="34" charset="0"/>
              </a:rPr>
              <a:t>R</a:t>
            </a:r>
            <a:r>
              <a:rPr lang="en-GB" altLang="en-US" sz="4000" b="1" dirty="0" smtClean="0">
                <a:solidFill>
                  <a:srgbClr val="1F497D"/>
                </a:solidFill>
                <a:latin typeface="Arial" panose="020B0604020202020204" pitchFamily="34" charset="0"/>
                <a:cs typeface="Arial" panose="020B0604020202020204" pitchFamily="34" charset="0"/>
              </a:rPr>
              <a:t>eflective Writing</a:t>
            </a:r>
            <a:endParaRPr lang="en-GB" altLang="en-US" sz="4000" b="1" dirty="0">
              <a:solidFill>
                <a:srgbClr val="1F497D"/>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843265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0" grpId="0"/>
      <p:bldP spid="2355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ChangeArrowheads="1"/>
          </p:cNvSpPr>
          <p:nvPr/>
        </p:nvSpPr>
        <p:spPr bwMode="auto">
          <a:xfrm>
            <a:off x="0" y="30337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0"/>
              </a:spcBef>
              <a:spcAft>
                <a:spcPct val="0"/>
              </a:spcAft>
              <a:buFontTx/>
              <a:buNone/>
            </a:pPr>
            <a:endParaRPr lang="en-US" altLang="en-US" sz="1800">
              <a:solidFill>
                <a:prstClr val="black"/>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0" y="2204865"/>
            <a:ext cx="5202163" cy="3456384"/>
          </a:xfrm>
          <a:prstGeom prst="rect">
            <a:avLst/>
          </a:prstGeom>
        </p:spPr>
      </p:pic>
      <p:sp>
        <p:nvSpPr>
          <p:cNvPr id="2" name="TextBox 1"/>
          <p:cNvSpPr txBox="1"/>
          <p:nvPr/>
        </p:nvSpPr>
        <p:spPr>
          <a:xfrm>
            <a:off x="431800" y="260648"/>
            <a:ext cx="8280400" cy="5262979"/>
          </a:xfrm>
          <a:prstGeom prst="rect">
            <a:avLst/>
          </a:prstGeom>
          <a:noFill/>
        </p:spPr>
        <p:txBody>
          <a:bodyPr>
            <a:spAutoFit/>
          </a:bodyPr>
          <a:lstStyle/>
          <a:p>
            <a:pPr eaLnBrk="0" fontAlgn="base" hangingPunct="0">
              <a:spcBef>
                <a:spcPct val="0"/>
              </a:spcBef>
              <a:spcAft>
                <a:spcPct val="0"/>
              </a:spcAft>
              <a:defRPr/>
            </a:pPr>
            <a:r>
              <a:rPr lang="en-GB" sz="4000" b="1" dirty="0">
                <a:solidFill>
                  <a:schemeClr val="accent5">
                    <a:lumMod val="50000"/>
                  </a:schemeClr>
                </a:solidFill>
                <a:latin typeface="Arial" panose="020B0604020202020204" pitchFamily="34" charset="0"/>
                <a:cs typeface="Arial" panose="020B0604020202020204" pitchFamily="34" charset="0"/>
              </a:rPr>
              <a:t>Levels of Reflection:</a:t>
            </a:r>
          </a:p>
          <a:p>
            <a:pPr eaLnBrk="0" fontAlgn="base" hangingPunct="0">
              <a:spcBef>
                <a:spcPct val="0"/>
              </a:spcBef>
              <a:spcAft>
                <a:spcPct val="0"/>
              </a:spcAft>
              <a:defRPr/>
            </a:pPr>
            <a:endParaRPr lang="en-GB" sz="3200" dirty="0">
              <a:solidFill>
                <a:prstClr val="black"/>
              </a:solidFill>
              <a:latin typeface="Arial" panose="020B0604020202020204" pitchFamily="34" charset="0"/>
              <a:cs typeface="Arial" panose="020B0604020202020204" pitchFamily="34" charset="0"/>
            </a:endParaRPr>
          </a:p>
          <a:p>
            <a:pPr marL="514350" indent="-514350" eaLnBrk="0" fontAlgn="base" hangingPunct="0">
              <a:spcBef>
                <a:spcPct val="0"/>
              </a:spcBef>
              <a:spcAft>
                <a:spcPct val="0"/>
              </a:spcAft>
              <a:buFont typeface="Arial" panose="020B0604020202020204" pitchFamily="34" charset="0"/>
              <a:buAutoNum type="alphaLcPeriod"/>
              <a:defRPr/>
            </a:pPr>
            <a:r>
              <a:rPr lang="en-GB" sz="2400" dirty="0">
                <a:latin typeface="Arial" panose="020B0604020202020204" pitchFamily="34" charset="0"/>
                <a:cs typeface="Arial" panose="020B0604020202020204" pitchFamily="34" charset="0"/>
              </a:rPr>
              <a:t>Descriptive</a:t>
            </a:r>
          </a:p>
          <a:p>
            <a:pPr marL="514350" indent="-514350" eaLnBrk="0" fontAlgn="base" hangingPunct="0">
              <a:spcBef>
                <a:spcPct val="0"/>
              </a:spcBef>
              <a:spcAft>
                <a:spcPct val="0"/>
              </a:spcAft>
              <a:buFontTx/>
              <a:buAutoNum type="alphaLcPeriod"/>
              <a:defRPr/>
            </a:pPr>
            <a:endParaRPr lang="en-GB" sz="2400" dirty="0">
              <a:latin typeface="Arial" panose="020B0604020202020204" pitchFamily="34" charset="0"/>
              <a:cs typeface="Arial" panose="020B0604020202020204" pitchFamily="34" charset="0"/>
            </a:endParaRPr>
          </a:p>
          <a:p>
            <a:pPr marL="514350" indent="-514350" eaLnBrk="0" fontAlgn="base" hangingPunct="0">
              <a:spcBef>
                <a:spcPct val="0"/>
              </a:spcBef>
              <a:spcAft>
                <a:spcPct val="0"/>
              </a:spcAft>
              <a:buFont typeface="Arial" panose="020B0604020202020204" pitchFamily="34" charset="0"/>
              <a:buAutoNum type="alphaLcPeriod"/>
              <a:defRPr/>
            </a:pPr>
            <a:r>
              <a:rPr lang="en-GB" sz="2400" dirty="0">
                <a:latin typeface="Arial" panose="020B0604020202020204" pitchFamily="34" charset="0"/>
                <a:cs typeface="Arial" panose="020B0604020202020204" pitchFamily="34" charset="0"/>
              </a:rPr>
              <a:t>Descriptive with some reflection/evaluation</a:t>
            </a:r>
          </a:p>
          <a:p>
            <a:pPr marL="514350" indent="-514350" eaLnBrk="0" fontAlgn="base" hangingPunct="0">
              <a:spcBef>
                <a:spcPct val="0"/>
              </a:spcBef>
              <a:spcAft>
                <a:spcPct val="0"/>
              </a:spcAft>
              <a:buFontTx/>
              <a:buAutoNum type="alphaLcPeriod"/>
              <a:defRPr/>
            </a:pPr>
            <a:endParaRPr lang="en-GB" sz="2400" dirty="0">
              <a:latin typeface="Arial" panose="020B0604020202020204" pitchFamily="34" charset="0"/>
              <a:cs typeface="Arial" panose="020B0604020202020204" pitchFamily="34" charset="0"/>
            </a:endParaRPr>
          </a:p>
          <a:p>
            <a:pPr marL="514350" indent="-514350" eaLnBrk="0" fontAlgn="base" hangingPunct="0">
              <a:spcBef>
                <a:spcPct val="0"/>
              </a:spcBef>
              <a:spcAft>
                <a:spcPct val="0"/>
              </a:spcAft>
              <a:buFont typeface="Arial" panose="020B0604020202020204" pitchFamily="34" charset="0"/>
              <a:buAutoNum type="alphaLcPeriod"/>
              <a:defRPr/>
            </a:pPr>
            <a:r>
              <a:rPr lang="en-GB" sz="2400" dirty="0">
                <a:latin typeface="Arial" panose="020B0604020202020204" pitchFamily="34" charset="0"/>
                <a:cs typeface="Arial" panose="020B0604020202020204" pitchFamily="34" charset="0"/>
              </a:rPr>
              <a:t>Catalogue reflection with some practical evidence/examples</a:t>
            </a:r>
          </a:p>
          <a:p>
            <a:pPr marL="514350" indent="-514350" eaLnBrk="0" fontAlgn="base" hangingPunct="0">
              <a:spcBef>
                <a:spcPct val="0"/>
              </a:spcBef>
              <a:spcAft>
                <a:spcPct val="0"/>
              </a:spcAft>
              <a:buFontTx/>
              <a:buAutoNum type="alphaLcPeriod"/>
              <a:defRPr/>
            </a:pPr>
            <a:endParaRPr lang="en-GB" sz="2400" dirty="0">
              <a:latin typeface="Arial" panose="020B0604020202020204" pitchFamily="34" charset="0"/>
              <a:cs typeface="Arial" panose="020B0604020202020204" pitchFamily="34" charset="0"/>
            </a:endParaRPr>
          </a:p>
          <a:p>
            <a:pPr marL="514350" indent="-514350" eaLnBrk="0" fontAlgn="base" hangingPunct="0">
              <a:spcBef>
                <a:spcPct val="0"/>
              </a:spcBef>
              <a:spcAft>
                <a:spcPct val="0"/>
              </a:spcAft>
              <a:buFont typeface="Arial" panose="020B0604020202020204" pitchFamily="34" charset="0"/>
              <a:buAutoNum type="alphaLcPeriod"/>
              <a:defRPr/>
            </a:pPr>
            <a:r>
              <a:rPr lang="en-GB" sz="2400" b="1" dirty="0">
                <a:latin typeface="Arial" panose="020B0604020202020204" pitchFamily="34" charset="0"/>
                <a:cs typeface="Arial" panose="020B0604020202020204" pitchFamily="34" charset="0"/>
              </a:rPr>
              <a:t>Critical reflection with </a:t>
            </a:r>
            <a:endParaRPr lang="en-GB" sz="2400" b="1" dirty="0" smtClean="0">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b="1" dirty="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     </a:t>
            </a:r>
            <a:r>
              <a:rPr lang="en-GB" sz="2400" b="1" dirty="0" smtClean="0">
                <a:latin typeface="Arial" panose="020B0604020202020204" pitchFamily="34" charset="0"/>
                <a:cs typeface="Arial" panose="020B0604020202020204" pitchFamily="34" charset="0"/>
              </a:rPr>
              <a:t>recommendations</a:t>
            </a:r>
            <a:endParaRPr lang="en-GB" sz="2400" b="1" dirty="0">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sz="2400" b="1" dirty="0">
                <a:latin typeface="Arial" panose="020B0604020202020204" pitchFamily="34" charset="0"/>
                <a:cs typeface="Arial" panose="020B0604020202020204" pitchFamily="34" charset="0"/>
              </a:rPr>
              <a:t>      and practical and literary </a:t>
            </a:r>
            <a:endParaRPr lang="en-GB" sz="2400" b="1" dirty="0" smtClean="0">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b="1" dirty="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     </a:t>
            </a:r>
            <a:r>
              <a:rPr lang="en-GB" sz="2400" b="1" dirty="0" smtClean="0">
                <a:latin typeface="Arial" panose="020B0604020202020204" pitchFamily="34" charset="0"/>
                <a:cs typeface="Arial" panose="020B0604020202020204" pitchFamily="34" charset="0"/>
              </a:rPr>
              <a:t>evidence</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801841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8106" y="1167258"/>
            <a:ext cx="3990975" cy="3990975"/>
          </a:xfrm>
          <a:prstGeom prst="rect">
            <a:avLst/>
          </a:prstGeom>
        </p:spPr>
      </p:pic>
      <p:sp>
        <p:nvSpPr>
          <p:cNvPr id="6" name="Rectangle 5"/>
          <p:cNvSpPr/>
          <p:nvPr/>
        </p:nvSpPr>
        <p:spPr>
          <a:xfrm>
            <a:off x="2483768" y="548680"/>
            <a:ext cx="4374232" cy="369332"/>
          </a:xfrm>
          <a:prstGeom prst="rect">
            <a:avLst/>
          </a:prstGeom>
        </p:spPr>
        <p:txBody>
          <a:bodyPr wrap="square">
            <a:spAutoFit/>
          </a:bodyPr>
          <a:lstStyle/>
          <a:p>
            <a:endParaRPr lang="en-GB" dirty="0"/>
          </a:p>
        </p:txBody>
      </p:sp>
      <p:sp>
        <p:nvSpPr>
          <p:cNvPr id="7" name="Rectangle 6"/>
          <p:cNvSpPr/>
          <p:nvPr/>
        </p:nvSpPr>
        <p:spPr>
          <a:xfrm>
            <a:off x="2384884" y="4725144"/>
            <a:ext cx="4572000" cy="1200329"/>
          </a:xfrm>
          <a:prstGeom prst="rect">
            <a:avLst/>
          </a:prstGeom>
        </p:spPr>
        <p:txBody>
          <a:bodyPr>
            <a:spAutoFit/>
          </a:bodyPr>
          <a:lstStyle/>
          <a:p>
            <a:endParaRPr lang="en-GB" dirty="0" smtClean="0">
              <a:hlinkClick r:id="rId3"/>
            </a:endParaRPr>
          </a:p>
          <a:p>
            <a:r>
              <a:rPr lang="en-GB" dirty="0" smtClean="0">
                <a:hlinkClick r:id="rId3"/>
              </a:rPr>
              <a:t>Reflective Writing Overview</a:t>
            </a:r>
            <a:endParaRPr lang="en-GB" dirty="0" smtClean="0"/>
          </a:p>
          <a:p>
            <a:endParaRPr lang="en-GB" dirty="0"/>
          </a:p>
        </p:txBody>
      </p:sp>
      <p:sp>
        <p:nvSpPr>
          <p:cNvPr id="8" name="Text Box 5"/>
          <p:cNvSpPr txBox="1">
            <a:spLocks noChangeArrowheads="1"/>
          </p:cNvSpPr>
          <p:nvPr/>
        </p:nvSpPr>
        <p:spPr bwMode="auto">
          <a:xfrm>
            <a:off x="519113" y="457200"/>
            <a:ext cx="820896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0"/>
              </a:spcBef>
              <a:spcAft>
                <a:spcPct val="0"/>
              </a:spcAft>
              <a:buFontTx/>
              <a:buNone/>
            </a:pPr>
            <a:r>
              <a:rPr lang="en-GB" altLang="en-US" sz="4000" b="1" dirty="0" smtClean="0">
                <a:solidFill>
                  <a:schemeClr val="accent5">
                    <a:lumMod val="50000"/>
                  </a:schemeClr>
                </a:solidFill>
                <a:latin typeface="Arial" panose="020B0604020202020204" pitchFamily="34" charset="0"/>
                <a:cs typeface="Arial" panose="020B0604020202020204" pitchFamily="34" charset="0"/>
              </a:rPr>
              <a:t>Reflective Writing</a:t>
            </a:r>
            <a:endParaRPr lang="en-GB" altLang="en-US" sz="1100" dirty="0">
              <a:solidFill>
                <a:srgbClr val="1F497D"/>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12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7" y="-243408"/>
            <a:ext cx="9144000" cy="6096000"/>
          </a:xfrm>
          <a:prstGeom prst="rect">
            <a:avLst/>
          </a:prstGeom>
        </p:spPr>
      </p:pic>
      <p:sp>
        <p:nvSpPr>
          <p:cNvPr id="5" name="Rectangle 4"/>
          <p:cNvSpPr/>
          <p:nvPr/>
        </p:nvSpPr>
        <p:spPr>
          <a:xfrm>
            <a:off x="1979712" y="404664"/>
            <a:ext cx="5703806" cy="769441"/>
          </a:xfrm>
          <a:prstGeom prst="rect">
            <a:avLst/>
          </a:prstGeom>
        </p:spPr>
        <p:txBody>
          <a:bodyPr wrap="none">
            <a:spAutoFit/>
          </a:bodyPr>
          <a:lstStyle/>
          <a:p>
            <a:r>
              <a:rPr lang="en-GB" altLang="en-US" sz="4400" b="1" dirty="0">
                <a:solidFill>
                  <a:schemeClr val="accent5">
                    <a:lumMod val="50000"/>
                  </a:schemeClr>
                </a:solidFill>
                <a:latin typeface="Arial" panose="020B0604020202020204" pitchFamily="34" charset="0"/>
                <a:cs typeface="Arial" panose="020B0604020202020204" pitchFamily="34" charset="0"/>
              </a:rPr>
              <a:t>Models of Reflection</a:t>
            </a:r>
            <a:endParaRPr lang="en-GB" altLang="en-US" sz="4400" dirty="0">
              <a:solidFill>
                <a:srgbClr val="1F497D"/>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354504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3"/>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50000"/>
              </a:spcBef>
              <a:spcAft>
                <a:spcPct val="0"/>
              </a:spcAft>
              <a:buFontTx/>
              <a:buNone/>
            </a:pPr>
            <a:endParaRPr lang="cy-GB" altLang="en-US" sz="2400">
              <a:solidFill>
                <a:prstClr val="black"/>
              </a:solidFill>
              <a:latin typeface="Times New Roman" panose="02020603050405020304" pitchFamily="18"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1691680" y="692696"/>
            <a:ext cx="6856299" cy="3312368"/>
          </a:xfrm>
          <a:prstGeom prst="rect">
            <a:avLst/>
          </a:prstGeom>
        </p:spPr>
      </p:pic>
      <p:sp>
        <p:nvSpPr>
          <p:cNvPr id="29702" name="Rectangle 1"/>
          <p:cNvSpPr>
            <a:spLocks noChangeArrowheads="1"/>
          </p:cNvSpPr>
          <p:nvPr/>
        </p:nvSpPr>
        <p:spPr bwMode="auto">
          <a:xfrm>
            <a:off x="125906" y="2852936"/>
            <a:ext cx="2491388"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0"/>
              </a:spcBef>
              <a:spcAft>
                <a:spcPct val="0"/>
              </a:spcAft>
              <a:buFontTx/>
              <a:buNone/>
            </a:pPr>
            <a:r>
              <a:rPr lang="en-GB" altLang="en-US" sz="4000" b="1" dirty="0" smtClean="0">
                <a:solidFill>
                  <a:schemeClr val="accent5">
                    <a:lumMod val="50000"/>
                  </a:schemeClr>
                </a:solidFill>
                <a:latin typeface="Arial" panose="020B0604020202020204" pitchFamily="34" charset="0"/>
                <a:cs typeface="Arial" panose="020B0604020202020204" pitchFamily="34" charset="0"/>
              </a:rPr>
              <a:t>Kolb’s</a:t>
            </a:r>
          </a:p>
          <a:p>
            <a:pPr eaLnBrk="0" fontAlgn="base" hangingPunct="0">
              <a:spcBef>
                <a:spcPct val="0"/>
              </a:spcBef>
              <a:spcAft>
                <a:spcPct val="0"/>
              </a:spcAft>
              <a:buFontTx/>
              <a:buNone/>
            </a:pPr>
            <a:r>
              <a:rPr lang="en-GB" altLang="en-US" sz="4000" b="1" dirty="0" smtClean="0">
                <a:solidFill>
                  <a:schemeClr val="accent5">
                    <a:lumMod val="50000"/>
                  </a:schemeClr>
                </a:solidFill>
                <a:latin typeface="Arial" panose="020B0604020202020204" pitchFamily="34" charset="0"/>
                <a:cs typeface="Arial" panose="020B0604020202020204" pitchFamily="34" charset="0"/>
              </a:rPr>
              <a:t>Learning </a:t>
            </a:r>
          </a:p>
          <a:p>
            <a:pPr eaLnBrk="0" fontAlgn="base" hangingPunct="0">
              <a:spcBef>
                <a:spcPct val="0"/>
              </a:spcBef>
              <a:spcAft>
                <a:spcPct val="0"/>
              </a:spcAft>
              <a:buFontTx/>
              <a:buNone/>
            </a:pPr>
            <a:r>
              <a:rPr lang="en-GB" altLang="en-US" sz="4000" b="1" dirty="0" smtClean="0">
                <a:solidFill>
                  <a:schemeClr val="accent5">
                    <a:lumMod val="50000"/>
                  </a:schemeClr>
                </a:solidFill>
                <a:latin typeface="Arial" panose="020B0604020202020204" pitchFamily="34" charset="0"/>
                <a:cs typeface="Arial" panose="020B0604020202020204" pitchFamily="34" charset="0"/>
              </a:rPr>
              <a:t>Cycle</a:t>
            </a:r>
          </a:p>
          <a:p>
            <a:pPr eaLnBrk="0" fontAlgn="base" hangingPunct="0">
              <a:spcBef>
                <a:spcPct val="0"/>
              </a:spcBef>
              <a:spcAft>
                <a:spcPct val="0"/>
              </a:spcAft>
              <a:buFontTx/>
              <a:buNone/>
            </a:pPr>
            <a:r>
              <a:rPr lang="en-GB" altLang="en-US" sz="4000" dirty="0" smtClean="0">
                <a:solidFill>
                  <a:schemeClr val="accent5">
                    <a:lumMod val="50000"/>
                  </a:schemeClr>
                </a:solidFill>
                <a:latin typeface="Arial" panose="020B0604020202020204" pitchFamily="34" charset="0"/>
                <a:cs typeface="Arial" panose="020B0604020202020204" pitchFamily="34" charset="0"/>
              </a:rPr>
              <a:t>(</a:t>
            </a:r>
            <a:r>
              <a:rPr lang="en-GB" altLang="en-US" sz="4000" dirty="0">
                <a:solidFill>
                  <a:schemeClr val="accent5">
                    <a:lumMod val="50000"/>
                  </a:schemeClr>
                </a:solidFill>
                <a:latin typeface="Arial" panose="020B0604020202020204" pitchFamily="34" charset="0"/>
                <a:cs typeface="Arial" panose="020B0604020202020204" pitchFamily="34" charset="0"/>
              </a:rPr>
              <a:t>1984)</a:t>
            </a:r>
          </a:p>
        </p:txBody>
      </p:sp>
    </p:spTree>
    <p:extLst>
      <p:ext uri="{BB962C8B-B14F-4D97-AF65-F5344CB8AC3E}">
        <p14:creationId xmlns:p14="http://schemas.microsoft.com/office/powerpoint/2010/main" val="64608289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6"/>
          <p:cNvSpPr>
            <a:spLocks noGrp="1" noChangeArrowheads="1"/>
          </p:cNvSpPr>
          <p:nvPr>
            <p:ph type="body" sz="half" idx="4294967295"/>
          </p:nvPr>
        </p:nvSpPr>
        <p:spPr>
          <a:xfrm>
            <a:off x="468312" y="549275"/>
            <a:ext cx="8424167" cy="4851400"/>
          </a:xfrm>
        </p:spPr>
        <p:txBody>
          <a:bodyPr/>
          <a:lstStyle/>
          <a:p>
            <a:pPr>
              <a:spcBef>
                <a:spcPct val="0"/>
              </a:spcBef>
              <a:buFontTx/>
              <a:buNone/>
              <a:defRPr/>
            </a:pPr>
            <a:r>
              <a:rPr lang="en-GB" sz="2400" b="1" dirty="0">
                <a:solidFill>
                  <a:schemeClr val="tx2"/>
                </a:solidFill>
                <a:latin typeface="Arial" panose="020B0604020202020204" pitchFamily="34" charset="0"/>
                <a:cs typeface="Arial" panose="020B0604020202020204" pitchFamily="34" charset="0"/>
              </a:rPr>
              <a:t>Driscoll </a:t>
            </a:r>
            <a:r>
              <a:rPr lang="en-GB" sz="2400" dirty="0">
                <a:solidFill>
                  <a:schemeClr val="tx2"/>
                </a:solidFill>
                <a:latin typeface="Arial" panose="020B0604020202020204" pitchFamily="34" charset="0"/>
                <a:cs typeface="Arial" panose="020B0604020202020204" pitchFamily="34" charset="0"/>
              </a:rPr>
              <a:t>(1994, 2000</a:t>
            </a:r>
            <a:r>
              <a:rPr lang="en-GB" sz="2400" dirty="0" smtClean="0">
                <a:solidFill>
                  <a:schemeClr val="tx2"/>
                </a:solidFill>
                <a:latin typeface="Arial" panose="020B0604020202020204" pitchFamily="34" charset="0"/>
                <a:cs typeface="Arial" panose="020B0604020202020204" pitchFamily="34" charset="0"/>
              </a:rPr>
              <a:t>) </a:t>
            </a:r>
            <a:r>
              <a:rPr lang="en-GB" sz="2400" dirty="0">
                <a:solidFill>
                  <a:schemeClr val="tx2"/>
                </a:solidFill>
                <a:latin typeface="Arial" panose="020B0604020202020204" pitchFamily="34" charset="0"/>
                <a:cs typeface="Arial" panose="020B0604020202020204" pitchFamily="34" charset="0"/>
              </a:rPr>
              <a:t>contains </a:t>
            </a:r>
            <a:r>
              <a:rPr lang="en-GB" sz="2400" dirty="0" smtClean="0">
                <a:solidFill>
                  <a:schemeClr val="tx2"/>
                </a:solidFill>
                <a:latin typeface="Arial" panose="020B0604020202020204" pitchFamily="34" charset="0"/>
                <a:cs typeface="Arial" panose="020B0604020202020204" pitchFamily="34" charset="0"/>
              </a:rPr>
              <a:t>three elements </a:t>
            </a:r>
            <a:r>
              <a:rPr lang="en-GB" sz="2400" dirty="0">
                <a:solidFill>
                  <a:schemeClr val="tx2"/>
                </a:solidFill>
                <a:latin typeface="Arial" panose="020B0604020202020204" pitchFamily="34" charset="0"/>
                <a:cs typeface="Arial" panose="020B0604020202020204" pitchFamily="34" charset="0"/>
              </a:rPr>
              <a:t>of reflection:</a:t>
            </a:r>
          </a:p>
          <a:p>
            <a:pPr>
              <a:spcBef>
                <a:spcPct val="0"/>
              </a:spcBef>
              <a:buFontTx/>
              <a:buNone/>
              <a:defRPr/>
            </a:pPr>
            <a:endParaRPr lang="en-GB" sz="2400" dirty="0">
              <a:solidFill>
                <a:schemeClr val="tx2"/>
              </a:solidFill>
              <a:latin typeface="Arial" panose="020B0604020202020204" pitchFamily="34" charset="0"/>
              <a:cs typeface="Arial" panose="020B0604020202020204" pitchFamily="34" charset="0"/>
            </a:endParaRPr>
          </a:p>
          <a:p>
            <a:pPr>
              <a:spcBef>
                <a:spcPct val="0"/>
              </a:spcBef>
              <a:buFontTx/>
              <a:buNone/>
              <a:defRPr/>
            </a:pPr>
            <a:endParaRPr lang="en-GB" sz="2800" dirty="0">
              <a:latin typeface="Arial" charset="0"/>
            </a:endParaRPr>
          </a:p>
        </p:txBody>
      </p:sp>
      <p:pic>
        <p:nvPicPr>
          <p:cNvPr id="2" name="Picture 1"/>
          <p:cNvPicPr>
            <a:picLocks noChangeAspect="1"/>
          </p:cNvPicPr>
          <p:nvPr/>
        </p:nvPicPr>
        <p:blipFill>
          <a:blip r:embed="rId3"/>
          <a:stretch>
            <a:fillRect/>
          </a:stretch>
        </p:blipFill>
        <p:spPr>
          <a:xfrm>
            <a:off x="2195736" y="1268760"/>
            <a:ext cx="5088262" cy="4032448"/>
          </a:xfrm>
          <a:prstGeom prst="rect">
            <a:avLst/>
          </a:prstGeom>
        </p:spPr>
      </p:pic>
    </p:spTree>
    <p:extLst>
      <p:ext uri="{BB962C8B-B14F-4D97-AF65-F5344CB8AC3E}">
        <p14:creationId xmlns:p14="http://schemas.microsoft.com/office/powerpoint/2010/main" val="947624203"/>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51050" y="1168400"/>
            <a:ext cx="4776788" cy="449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5" name="Rectangle 7"/>
          <p:cNvSpPr>
            <a:spLocks noChangeArrowheads="1"/>
          </p:cNvSpPr>
          <p:nvPr/>
        </p:nvSpPr>
        <p:spPr bwMode="auto">
          <a:xfrm>
            <a:off x="0" y="30337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0"/>
              </a:spcBef>
              <a:spcAft>
                <a:spcPct val="0"/>
              </a:spcAft>
              <a:buFontTx/>
              <a:buNone/>
            </a:pPr>
            <a:endParaRPr lang="en-US" altLang="en-US" sz="1800">
              <a:solidFill>
                <a:prstClr val="black"/>
              </a:solidFill>
              <a:latin typeface="Arial" panose="020B0604020202020204" pitchFamily="34" charset="0"/>
              <a:cs typeface="Arial" panose="020B0604020202020204" pitchFamily="34" charset="0"/>
            </a:endParaRPr>
          </a:p>
        </p:txBody>
      </p:sp>
      <p:sp>
        <p:nvSpPr>
          <p:cNvPr id="33796" name="TextBox 1"/>
          <p:cNvSpPr txBox="1">
            <a:spLocks noChangeArrowheads="1"/>
          </p:cNvSpPr>
          <p:nvPr/>
        </p:nvSpPr>
        <p:spPr bwMode="auto">
          <a:xfrm>
            <a:off x="539552" y="260648"/>
            <a:ext cx="82804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0" fontAlgn="base" hangingPunct="0">
              <a:spcBef>
                <a:spcPct val="0"/>
              </a:spcBef>
              <a:spcAft>
                <a:spcPct val="0"/>
              </a:spcAft>
              <a:buFontTx/>
              <a:buNone/>
            </a:pPr>
            <a:r>
              <a:rPr lang="en-GB" altLang="en-US" sz="4000" b="1" dirty="0">
                <a:solidFill>
                  <a:schemeClr val="accent5">
                    <a:lumMod val="50000"/>
                  </a:schemeClr>
                </a:solidFill>
                <a:latin typeface="Arial" panose="020B0604020202020204" pitchFamily="34" charset="0"/>
                <a:cs typeface="Arial" panose="020B0604020202020204" pitchFamily="34" charset="0"/>
              </a:rPr>
              <a:t>Gibbs’ model of reflection </a:t>
            </a:r>
            <a:r>
              <a:rPr lang="en-GB" altLang="en-US" sz="4000" dirty="0">
                <a:solidFill>
                  <a:schemeClr val="accent5">
                    <a:lumMod val="50000"/>
                  </a:schemeClr>
                </a:solidFill>
                <a:latin typeface="Arial" panose="020B0604020202020204" pitchFamily="34" charset="0"/>
                <a:cs typeface="Arial" panose="020B0604020202020204" pitchFamily="34" charset="0"/>
              </a:rPr>
              <a:t>(1998)</a:t>
            </a:r>
          </a:p>
        </p:txBody>
      </p:sp>
    </p:spTree>
    <p:extLst>
      <p:ext uri="{BB962C8B-B14F-4D97-AF65-F5344CB8AC3E}">
        <p14:creationId xmlns:p14="http://schemas.microsoft.com/office/powerpoint/2010/main" val="374244083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4"/>
          <p:cNvSpPr txBox="1">
            <a:spLocks noChangeArrowheads="1"/>
          </p:cNvSpPr>
          <p:nvPr/>
        </p:nvSpPr>
        <p:spPr bwMode="auto">
          <a:xfrm>
            <a:off x="611188" y="620713"/>
            <a:ext cx="77057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just" eaLnBrk="0" fontAlgn="base" hangingPunct="0">
              <a:spcBef>
                <a:spcPct val="50000"/>
              </a:spcBef>
              <a:spcAft>
                <a:spcPct val="0"/>
              </a:spcAft>
              <a:buFontTx/>
              <a:buNone/>
            </a:pPr>
            <a:r>
              <a:rPr lang="en-GB" altLang="en-US" sz="2400" b="1" i="1">
                <a:solidFill>
                  <a:srgbClr val="1F497D"/>
                </a:solidFill>
                <a:latin typeface="Arial" panose="020B0604020202020204" pitchFamily="34" charset="0"/>
                <a:cs typeface="Arial" panose="020B0604020202020204" pitchFamily="34" charset="0"/>
              </a:rPr>
              <a:t>Schön (1987) </a:t>
            </a:r>
          </a:p>
        </p:txBody>
      </p:sp>
      <p:pic>
        <p:nvPicPr>
          <p:cNvPr id="35843"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370013"/>
            <a:ext cx="6743700" cy="417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2013774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6243"/>
            <a:ext cx="9144000" cy="5733256"/>
          </a:xfrm>
          <a:prstGeom prst="rect">
            <a:avLst/>
          </a:prstGeom>
        </p:spPr>
      </p:pic>
      <p:sp>
        <p:nvSpPr>
          <p:cNvPr id="3" name="TextBox 2"/>
          <p:cNvSpPr txBox="1"/>
          <p:nvPr/>
        </p:nvSpPr>
        <p:spPr>
          <a:xfrm>
            <a:off x="323528" y="17190"/>
            <a:ext cx="8496944" cy="1323439"/>
          </a:xfrm>
          <a:prstGeom prst="rect">
            <a:avLst/>
          </a:prstGeom>
          <a:noFill/>
        </p:spPr>
        <p:txBody>
          <a:bodyPr wrap="square" rtlCol="0">
            <a:spAutoFit/>
          </a:bodyPr>
          <a:lstStyle/>
          <a:p>
            <a:r>
              <a:rPr lang="en-GB" sz="4000" b="1" dirty="0" smtClean="0">
                <a:solidFill>
                  <a:schemeClr val="accent5">
                    <a:lumMod val="50000"/>
                  </a:schemeClr>
                </a:solidFill>
              </a:rPr>
              <a:t>Academic Writing and Referencing</a:t>
            </a:r>
            <a:endParaRPr lang="en-GB" sz="4000" b="1" dirty="0">
              <a:solidFill>
                <a:schemeClr val="accent5">
                  <a:lumMod val="50000"/>
                </a:schemeClr>
              </a:solidFill>
            </a:endParaRPr>
          </a:p>
        </p:txBody>
      </p:sp>
    </p:spTree>
    <p:extLst>
      <p:ext uri="{BB962C8B-B14F-4D97-AF65-F5344CB8AC3E}">
        <p14:creationId xmlns:p14="http://schemas.microsoft.com/office/powerpoint/2010/main" val="4758536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733256"/>
          </a:xfrm>
          <a:prstGeom prst="rect">
            <a:avLst/>
          </a:prstGeom>
        </p:spPr>
      </p:pic>
      <p:sp>
        <p:nvSpPr>
          <p:cNvPr id="35842" name="Rectangle 2"/>
          <p:cNvSpPr>
            <a:spLocks noGrp="1" noChangeArrowheads="1"/>
          </p:cNvSpPr>
          <p:nvPr>
            <p:ph type="title"/>
          </p:nvPr>
        </p:nvSpPr>
        <p:spPr>
          <a:xfrm>
            <a:off x="449948" y="0"/>
            <a:ext cx="8229600" cy="1143000"/>
          </a:xfrm>
        </p:spPr>
        <p:txBody>
          <a:bodyPr>
            <a:normAutofit/>
          </a:bodyPr>
          <a:lstStyle/>
          <a:p>
            <a:r>
              <a:rPr lang="en-GB" altLang="en-US" sz="4800" b="1" dirty="0">
                <a:solidFill>
                  <a:schemeClr val="accent5">
                    <a:lumMod val="50000"/>
                  </a:schemeClr>
                </a:solidFill>
              </a:rPr>
              <a:t>Academic writing</a:t>
            </a:r>
            <a:endParaRPr lang="en-US" altLang="en-US" sz="4800" b="1" dirty="0">
              <a:solidFill>
                <a:schemeClr val="accent5">
                  <a:lumMod val="50000"/>
                </a:schemeClr>
              </a:solidFill>
            </a:endParaRPr>
          </a:p>
        </p:txBody>
      </p:sp>
    </p:spTree>
    <p:extLst>
      <p:ext uri="{BB962C8B-B14F-4D97-AF65-F5344CB8AC3E}">
        <p14:creationId xmlns:p14="http://schemas.microsoft.com/office/powerpoint/2010/main" val="148856916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p:nvPr/>
        </p:nvPicPr>
        <p:blipFill rotWithShape="1">
          <a:blip r:embed="rId2"/>
          <a:srcRect l="44649" t="17190" r="16906" b="20795"/>
          <a:stretch/>
        </p:blipFill>
        <p:spPr bwMode="auto">
          <a:xfrm>
            <a:off x="-34280" y="0"/>
            <a:ext cx="9252519" cy="5733256"/>
          </a:xfrm>
          <a:prstGeom prst="rect">
            <a:avLst/>
          </a:prstGeom>
          <a:ln>
            <a:noFill/>
          </a:ln>
          <a:extLst>
            <a:ext uri="{53640926-AAD7-44D8-BBD7-CCE9431645EC}">
              <a14:shadowObscured xmlns:a14="http://schemas.microsoft.com/office/drawing/2010/main"/>
            </a:ext>
          </a:extLst>
        </p:spPr>
      </p:pic>
      <p:sp>
        <p:nvSpPr>
          <p:cNvPr id="3" name="Content Placeholder 2"/>
          <p:cNvSpPr>
            <a:spLocks noGrp="1"/>
          </p:cNvSpPr>
          <p:nvPr>
            <p:ph idx="1"/>
          </p:nvPr>
        </p:nvSpPr>
        <p:spPr>
          <a:xfrm>
            <a:off x="611560" y="4005064"/>
            <a:ext cx="8229600" cy="792089"/>
          </a:xfrm>
        </p:spPr>
        <p:txBody>
          <a:bodyPr/>
          <a:lstStyle/>
          <a:p>
            <a:pPr marL="0" indent="0" algn="ctr">
              <a:buNone/>
            </a:pPr>
            <a:r>
              <a:rPr lang="en-GB" dirty="0" smtClean="0">
                <a:hlinkClick r:id="rId3"/>
              </a:rPr>
              <a:t>Importance of Referencing</a:t>
            </a:r>
            <a:endParaRPr lang="en-GB" dirty="0"/>
          </a:p>
        </p:txBody>
      </p:sp>
    </p:spTree>
    <p:extLst>
      <p:ext uri="{BB962C8B-B14F-4D97-AF65-F5344CB8AC3E}">
        <p14:creationId xmlns:p14="http://schemas.microsoft.com/office/powerpoint/2010/main" val="224772729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476672"/>
            <a:ext cx="8064896" cy="369332"/>
          </a:xfrm>
          <a:prstGeom prst="rect">
            <a:avLst/>
          </a:prstGeom>
          <a:noFill/>
        </p:spPr>
        <p:txBody>
          <a:bodyPr wrap="square" rtlCol="0">
            <a:spAutoFit/>
          </a:bodyPr>
          <a:lstStyle/>
          <a:p>
            <a:endParaRPr lang="en-GB" dirty="0"/>
          </a:p>
        </p:txBody>
      </p:sp>
      <p:sp>
        <p:nvSpPr>
          <p:cNvPr id="5" name="TextBox 4"/>
          <p:cNvSpPr txBox="1"/>
          <p:nvPr/>
        </p:nvSpPr>
        <p:spPr>
          <a:xfrm>
            <a:off x="467544" y="188640"/>
            <a:ext cx="8064896" cy="4955203"/>
          </a:xfrm>
          <a:prstGeom prst="rect">
            <a:avLst/>
          </a:prstGeom>
          <a:noFill/>
        </p:spPr>
        <p:txBody>
          <a:bodyPr wrap="square" rtlCol="0">
            <a:spAutoFit/>
          </a:bodyPr>
          <a:lstStyle/>
          <a:p>
            <a:r>
              <a:rPr lang="en-GB" sz="3200" b="1" dirty="0" smtClean="0">
                <a:solidFill>
                  <a:schemeClr val="accent5">
                    <a:lumMod val="50000"/>
                  </a:schemeClr>
                </a:solidFill>
                <a:ea typeface="+mj-ea"/>
                <a:cs typeface="+mj-cs"/>
              </a:rPr>
              <a:t>Plagiarism </a:t>
            </a:r>
            <a:r>
              <a:rPr lang="en-GB" sz="3200" b="1" dirty="0">
                <a:solidFill>
                  <a:schemeClr val="accent5">
                    <a:lumMod val="50000"/>
                  </a:schemeClr>
                </a:solidFill>
                <a:ea typeface="+mj-ea"/>
                <a:cs typeface="+mj-cs"/>
              </a:rPr>
              <a:t>defined</a:t>
            </a:r>
          </a:p>
          <a:p>
            <a:pPr algn="ctr"/>
            <a:endParaRPr lang="en-GB" sz="3200" i="1" dirty="0">
              <a:solidFill>
                <a:prstClr val="black"/>
              </a:solidFill>
              <a:ea typeface="+mj-ea"/>
              <a:cs typeface="+mj-cs"/>
            </a:endParaRPr>
          </a:p>
          <a:p>
            <a:pPr lvl="0"/>
            <a:r>
              <a:rPr lang="en-US" sz="2800" dirty="0" smtClean="0">
                <a:solidFill>
                  <a:prstClr val="black"/>
                </a:solidFill>
              </a:rPr>
              <a:t>“…uses </a:t>
            </a:r>
            <a:r>
              <a:rPr lang="en-US" sz="2800" dirty="0">
                <a:solidFill>
                  <a:prstClr val="black"/>
                </a:solidFill>
              </a:rPr>
              <a:t>words, ideas or work products, attributable to an identifiable person or source, without attributing the work to the source from which it was obtained, in a situation in which there was a legitimate expectation of original authorship, in order to obtain benefit, credit or gain</a:t>
            </a:r>
            <a:r>
              <a:rPr lang="en-US" sz="2800" dirty="0" smtClean="0">
                <a:solidFill>
                  <a:prstClr val="black"/>
                </a:solidFill>
              </a:rPr>
              <a:t>".</a:t>
            </a:r>
          </a:p>
          <a:p>
            <a:pPr lvl="0"/>
            <a:endParaRPr lang="en-US" sz="2800" dirty="0">
              <a:solidFill>
                <a:prstClr val="black"/>
              </a:solidFill>
            </a:endParaRPr>
          </a:p>
          <a:p>
            <a:pPr lvl="0"/>
            <a:r>
              <a:rPr lang="en-US" sz="2800" dirty="0">
                <a:solidFill>
                  <a:prstClr val="black"/>
                </a:solidFill>
              </a:rPr>
              <a:t>Fishman, </a:t>
            </a:r>
            <a:r>
              <a:rPr lang="en-US" sz="2800" dirty="0" smtClean="0">
                <a:solidFill>
                  <a:prstClr val="black"/>
                </a:solidFill>
              </a:rPr>
              <a:t>2010</a:t>
            </a:r>
            <a:endParaRPr lang="en-GB" sz="2800" i="1" dirty="0"/>
          </a:p>
        </p:txBody>
      </p:sp>
    </p:spTree>
    <p:extLst>
      <p:ext uri="{BB962C8B-B14F-4D97-AF65-F5344CB8AC3E}">
        <p14:creationId xmlns:p14="http://schemas.microsoft.com/office/powerpoint/2010/main" val="201190064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94260" y="2487649"/>
            <a:ext cx="1981200" cy="584775"/>
          </a:xfrm>
          <a:prstGeom prst="rect">
            <a:avLst/>
          </a:prstGeom>
          <a:solidFill>
            <a:srgbClr val="C00000"/>
          </a:solidFill>
          <a:ln>
            <a:solidFill>
              <a:srgbClr val="863232"/>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600" dirty="0" err="1" smtClean="0">
                <a:latin typeface="+mj-lt"/>
              </a:rPr>
              <a:t>Camymddygiad</a:t>
            </a:r>
            <a:r>
              <a:rPr lang="en-GB" sz="1600" dirty="0" smtClean="0">
                <a:latin typeface="+mj-lt"/>
              </a:rPr>
              <a:t> / </a:t>
            </a:r>
            <a:r>
              <a:rPr lang="en-GB" sz="1600" b="1" dirty="0" smtClean="0">
                <a:latin typeface="+mj-lt"/>
              </a:rPr>
              <a:t>Misconduct</a:t>
            </a:r>
            <a:endParaRPr lang="en-US" sz="1600" b="1" dirty="0">
              <a:latin typeface="+mj-lt"/>
            </a:endParaRPr>
          </a:p>
        </p:txBody>
      </p:sp>
      <p:sp>
        <p:nvSpPr>
          <p:cNvPr id="7" name="Rectangle 6"/>
          <p:cNvSpPr/>
          <p:nvPr/>
        </p:nvSpPr>
        <p:spPr>
          <a:xfrm>
            <a:off x="4860032" y="3747914"/>
            <a:ext cx="1981200" cy="1028700"/>
          </a:xfrm>
          <a:prstGeom prst="rect">
            <a:avLst/>
          </a:prstGeom>
          <a:solidFill>
            <a:srgbClr val="CA841C"/>
          </a:solidFill>
          <a:ln>
            <a:solidFill>
              <a:srgbClr val="A663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600" dirty="0" err="1">
                <a:solidFill>
                  <a:schemeClr val="tx1"/>
                </a:solidFill>
                <a:latin typeface="+mj-lt"/>
              </a:rPr>
              <a:t>Camddefnydd</a:t>
            </a:r>
            <a:r>
              <a:rPr lang="en-GB" sz="1600" dirty="0">
                <a:solidFill>
                  <a:schemeClr val="tx1"/>
                </a:solidFill>
                <a:latin typeface="+mj-lt"/>
              </a:rPr>
              <a:t> / </a:t>
            </a:r>
            <a:r>
              <a:rPr lang="en-GB" sz="1600" b="1" dirty="0">
                <a:solidFill>
                  <a:schemeClr val="tx1"/>
                </a:solidFill>
                <a:latin typeface="+mj-lt"/>
              </a:rPr>
              <a:t>Misuse</a:t>
            </a:r>
            <a:endParaRPr lang="en-US" sz="1600" b="1" dirty="0">
              <a:solidFill>
                <a:schemeClr val="tx1"/>
              </a:solidFill>
              <a:latin typeface="+mj-lt"/>
            </a:endParaRPr>
          </a:p>
        </p:txBody>
      </p:sp>
      <p:sp>
        <p:nvSpPr>
          <p:cNvPr id="8" name="Rectangle 7"/>
          <p:cNvSpPr/>
          <p:nvPr/>
        </p:nvSpPr>
        <p:spPr>
          <a:xfrm>
            <a:off x="1654628" y="4528964"/>
            <a:ext cx="2197291" cy="1028700"/>
          </a:xfrm>
          <a:prstGeom prst="rect">
            <a:avLst/>
          </a:prstGeom>
          <a:solidFill>
            <a:srgbClr val="92D050"/>
          </a:solidFill>
          <a:ln>
            <a:solidFill>
              <a:srgbClr val="61974B"/>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err="1">
                <a:solidFill>
                  <a:schemeClr val="tx1"/>
                </a:solidFill>
                <a:latin typeface="+mj-lt"/>
              </a:rPr>
              <a:t>Camddealltwlriaeth</a:t>
            </a:r>
            <a:r>
              <a:rPr lang="en-GB" sz="1600" dirty="0">
                <a:solidFill>
                  <a:schemeClr val="tx1"/>
                </a:solidFill>
                <a:latin typeface="+mj-lt"/>
              </a:rPr>
              <a:t> / </a:t>
            </a:r>
            <a:r>
              <a:rPr lang="en-GB" sz="1600" b="1" dirty="0">
                <a:solidFill>
                  <a:schemeClr val="tx1"/>
                </a:solidFill>
                <a:latin typeface="+mj-lt"/>
              </a:rPr>
              <a:t>Misunderstanding</a:t>
            </a:r>
            <a:endParaRPr lang="en-US" sz="1600" b="1" dirty="0">
              <a:solidFill>
                <a:schemeClr val="tx1"/>
              </a:solidFill>
              <a:latin typeface="+mj-lt"/>
            </a:endParaRPr>
          </a:p>
        </p:txBody>
      </p:sp>
      <p:sp>
        <p:nvSpPr>
          <p:cNvPr id="9" name="Rectangle 8"/>
          <p:cNvSpPr/>
          <p:nvPr/>
        </p:nvSpPr>
        <p:spPr>
          <a:xfrm>
            <a:off x="6156176" y="404664"/>
            <a:ext cx="2209800" cy="1339180"/>
          </a:xfrm>
          <a:prstGeom prst="rect">
            <a:avLst/>
          </a:prstGeom>
          <a:solidFill>
            <a:srgbClr val="C00000"/>
          </a:solidFill>
          <a:ln>
            <a:solidFill>
              <a:srgbClr val="863232"/>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600" dirty="0" err="1" smtClean="0">
                <a:latin typeface="+mj-lt"/>
              </a:rPr>
              <a:t>Twyll</a:t>
            </a:r>
            <a:r>
              <a:rPr lang="en-GB" sz="1600" dirty="0" smtClean="0">
                <a:latin typeface="+mj-lt"/>
              </a:rPr>
              <a:t> </a:t>
            </a:r>
            <a:r>
              <a:rPr lang="en-GB" sz="1600" dirty="0" err="1" smtClean="0">
                <a:latin typeface="+mj-lt"/>
              </a:rPr>
              <a:t>bwriadol</a:t>
            </a:r>
            <a:r>
              <a:rPr lang="en-GB" sz="1600" dirty="0" smtClean="0">
                <a:latin typeface="+mj-lt"/>
              </a:rPr>
              <a:t> – </a:t>
            </a:r>
            <a:r>
              <a:rPr lang="en-GB" sz="1600" dirty="0" err="1" smtClean="0">
                <a:latin typeface="+mj-lt"/>
              </a:rPr>
              <a:t>bwriad</a:t>
            </a:r>
            <a:r>
              <a:rPr lang="en-GB" sz="1600" dirty="0" smtClean="0">
                <a:latin typeface="+mj-lt"/>
              </a:rPr>
              <a:t> </a:t>
            </a:r>
            <a:r>
              <a:rPr lang="en-GB" sz="1600" dirty="0" err="1" smtClean="0">
                <a:latin typeface="+mj-lt"/>
              </a:rPr>
              <a:t>i</a:t>
            </a:r>
            <a:r>
              <a:rPr lang="en-GB" sz="1600" dirty="0" smtClean="0">
                <a:latin typeface="+mj-lt"/>
              </a:rPr>
              <a:t> </a:t>
            </a:r>
            <a:r>
              <a:rPr lang="en-GB" sz="1600" dirty="0" err="1" smtClean="0">
                <a:latin typeface="+mj-lt"/>
              </a:rPr>
              <a:t>dwyllo</a:t>
            </a:r>
            <a:r>
              <a:rPr lang="en-GB" sz="1600" dirty="0" smtClean="0">
                <a:latin typeface="+mj-lt"/>
              </a:rPr>
              <a:t> / </a:t>
            </a:r>
            <a:r>
              <a:rPr lang="en-GB" sz="1600" b="1" dirty="0" smtClean="0">
                <a:latin typeface="+mj-lt"/>
              </a:rPr>
              <a:t>Deliberate </a:t>
            </a:r>
            <a:r>
              <a:rPr lang="en-GB" sz="1600" b="1" dirty="0">
                <a:latin typeface="+mj-lt"/>
              </a:rPr>
              <a:t>cheating – intent to deceive</a:t>
            </a:r>
            <a:endParaRPr lang="en-US" sz="1600" b="1" dirty="0">
              <a:latin typeface="+mj-lt"/>
            </a:endParaRPr>
          </a:p>
        </p:txBody>
      </p:sp>
      <p:sp>
        <p:nvSpPr>
          <p:cNvPr id="10" name="Rectangle 9"/>
          <p:cNvSpPr/>
          <p:nvPr/>
        </p:nvSpPr>
        <p:spPr>
          <a:xfrm>
            <a:off x="3005440" y="1315661"/>
            <a:ext cx="2176264" cy="1527245"/>
          </a:xfrm>
          <a:prstGeom prst="rect">
            <a:avLst/>
          </a:prstGeom>
          <a:solidFill>
            <a:srgbClr val="CA841C"/>
          </a:solidFill>
          <a:ln>
            <a:solidFill>
              <a:srgbClr val="A663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600" dirty="0" err="1" smtClean="0">
                <a:solidFill>
                  <a:schemeClr val="tx1"/>
                </a:solidFill>
                <a:latin typeface="+mj-lt"/>
              </a:rPr>
              <a:t>Gwybod</a:t>
            </a:r>
            <a:r>
              <a:rPr lang="en-GB" sz="1600" dirty="0" smtClean="0">
                <a:solidFill>
                  <a:schemeClr val="tx1"/>
                </a:solidFill>
                <a:latin typeface="+mj-lt"/>
              </a:rPr>
              <a:t> y </a:t>
            </a:r>
            <a:r>
              <a:rPr lang="en-GB" sz="1600" dirty="0" err="1" smtClean="0">
                <a:solidFill>
                  <a:schemeClr val="tx1"/>
                </a:solidFill>
                <a:latin typeface="+mj-lt"/>
              </a:rPr>
              <a:t>rheolau</a:t>
            </a:r>
            <a:r>
              <a:rPr lang="en-GB" sz="1600" dirty="0" smtClean="0">
                <a:solidFill>
                  <a:schemeClr val="tx1"/>
                </a:solidFill>
                <a:latin typeface="+mj-lt"/>
              </a:rPr>
              <a:t> a </a:t>
            </a:r>
            <a:r>
              <a:rPr lang="en-GB" sz="1600" dirty="0" err="1" smtClean="0">
                <a:solidFill>
                  <a:schemeClr val="tx1"/>
                </a:solidFill>
                <a:latin typeface="+mj-lt"/>
              </a:rPr>
              <a:t>gwenud</a:t>
            </a:r>
            <a:r>
              <a:rPr lang="en-GB" sz="1600" dirty="0" smtClean="0">
                <a:solidFill>
                  <a:schemeClr val="tx1"/>
                </a:solidFill>
                <a:latin typeface="+mj-lt"/>
              </a:rPr>
              <a:t> </a:t>
            </a:r>
            <a:r>
              <a:rPr lang="en-GB" sz="1600" dirty="0" err="1" smtClean="0">
                <a:solidFill>
                  <a:schemeClr val="tx1"/>
                </a:solidFill>
                <a:latin typeface="+mj-lt"/>
              </a:rPr>
              <a:t>camgymeriad</a:t>
            </a:r>
            <a:r>
              <a:rPr lang="en-GB" sz="1600" dirty="0" smtClean="0">
                <a:solidFill>
                  <a:schemeClr val="tx1"/>
                </a:solidFill>
                <a:latin typeface="+mj-lt"/>
              </a:rPr>
              <a:t>. / </a:t>
            </a:r>
            <a:r>
              <a:rPr lang="en-GB" sz="1600" b="1" i="1" dirty="0" smtClean="0">
                <a:solidFill>
                  <a:schemeClr val="tx1"/>
                </a:solidFill>
                <a:latin typeface="+mj-lt"/>
              </a:rPr>
              <a:t>Knows </a:t>
            </a:r>
            <a:r>
              <a:rPr lang="en-GB" sz="1600" b="1" i="1" dirty="0">
                <a:solidFill>
                  <a:schemeClr val="tx1"/>
                </a:solidFill>
                <a:latin typeface="+mj-lt"/>
              </a:rPr>
              <a:t>the rules and makes a mistake</a:t>
            </a:r>
            <a:endParaRPr lang="en-US" sz="1600" b="1" i="1" dirty="0">
              <a:solidFill>
                <a:schemeClr val="tx1"/>
              </a:solidFill>
              <a:latin typeface="+mj-lt"/>
            </a:endParaRPr>
          </a:p>
        </p:txBody>
      </p:sp>
      <p:sp>
        <p:nvSpPr>
          <p:cNvPr id="11" name="Rectangle 10"/>
          <p:cNvSpPr/>
          <p:nvPr/>
        </p:nvSpPr>
        <p:spPr>
          <a:xfrm>
            <a:off x="457200" y="2392451"/>
            <a:ext cx="1981200" cy="1626535"/>
          </a:xfrm>
          <a:prstGeom prst="rect">
            <a:avLst/>
          </a:prstGeom>
          <a:solidFill>
            <a:srgbClr val="92D050"/>
          </a:solidFill>
          <a:ln>
            <a:solidFill>
              <a:srgbClr val="61974B"/>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err="1">
                <a:solidFill>
                  <a:schemeClr val="tx1"/>
                </a:solidFill>
                <a:latin typeface="+mj-lt"/>
              </a:rPr>
              <a:t>Ddim</a:t>
            </a:r>
            <a:r>
              <a:rPr lang="en-GB" sz="1600" dirty="0">
                <a:solidFill>
                  <a:schemeClr val="tx1"/>
                </a:solidFill>
                <a:latin typeface="+mj-lt"/>
              </a:rPr>
              <a:t> </a:t>
            </a:r>
            <a:r>
              <a:rPr lang="en-GB" sz="1600" dirty="0" err="1">
                <a:solidFill>
                  <a:schemeClr val="tx1"/>
                </a:solidFill>
                <a:latin typeface="+mj-lt"/>
              </a:rPr>
              <a:t>yn</a:t>
            </a:r>
            <a:r>
              <a:rPr lang="en-GB" sz="1600" dirty="0">
                <a:solidFill>
                  <a:schemeClr val="tx1"/>
                </a:solidFill>
                <a:latin typeface="+mj-lt"/>
              </a:rPr>
              <a:t> </a:t>
            </a:r>
            <a:r>
              <a:rPr lang="en-GB" sz="1600" dirty="0" err="1">
                <a:solidFill>
                  <a:schemeClr val="tx1"/>
                </a:solidFill>
                <a:latin typeface="+mj-lt"/>
              </a:rPr>
              <a:t>gwybod</a:t>
            </a:r>
            <a:r>
              <a:rPr lang="en-GB" sz="1600" dirty="0">
                <a:solidFill>
                  <a:schemeClr val="tx1"/>
                </a:solidFill>
                <a:latin typeface="+mj-lt"/>
              </a:rPr>
              <a:t> y </a:t>
            </a:r>
            <a:r>
              <a:rPr lang="en-GB" sz="1600" dirty="0" err="1">
                <a:solidFill>
                  <a:schemeClr val="tx1"/>
                </a:solidFill>
                <a:latin typeface="+mj-lt"/>
              </a:rPr>
              <a:t>rheolau</a:t>
            </a:r>
            <a:r>
              <a:rPr lang="en-GB" sz="1600" dirty="0">
                <a:solidFill>
                  <a:schemeClr val="tx1"/>
                </a:solidFill>
                <a:latin typeface="+mj-lt"/>
              </a:rPr>
              <a:t> </a:t>
            </a:r>
            <a:r>
              <a:rPr lang="en-GB" sz="1600" dirty="0" err="1">
                <a:solidFill>
                  <a:schemeClr val="tx1"/>
                </a:solidFill>
                <a:latin typeface="+mj-lt"/>
              </a:rPr>
              <a:t>a’u</a:t>
            </a:r>
            <a:r>
              <a:rPr lang="en-GB" sz="1600" dirty="0">
                <a:solidFill>
                  <a:schemeClr val="tx1"/>
                </a:solidFill>
                <a:latin typeface="+mj-lt"/>
              </a:rPr>
              <a:t> </a:t>
            </a:r>
            <a:r>
              <a:rPr lang="en-GB" sz="1600" dirty="0" err="1">
                <a:solidFill>
                  <a:schemeClr val="tx1"/>
                </a:solidFill>
                <a:latin typeface="+mj-lt"/>
              </a:rPr>
              <a:t>torri</a:t>
            </a:r>
            <a:r>
              <a:rPr lang="en-GB" sz="1600" dirty="0">
                <a:solidFill>
                  <a:schemeClr val="tx1"/>
                </a:solidFill>
                <a:latin typeface="+mj-lt"/>
              </a:rPr>
              <a:t>. / </a:t>
            </a:r>
            <a:r>
              <a:rPr lang="en-GB" sz="1600" b="1" i="1" dirty="0">
                <a:solidFill>
                  <a:schemeClr val="tx1"/>
                </a:solidFill>
                <a:latin typeface="+mj-lt"/>
              </a:rPr>
              <a:t>Doesn’t know the rules and breaks them</a:t>
            </a:r>
            <a:endParaRPr lang="en-US" sz="1600" b="1" i="1" dirty="0">
              <a:solidFill>
                <a:schemeClr val="tx1"/>
              </a:solidFill>
              <a:latin typeface="+mj-lt"/>
            </a:endParaRPr>
          </a:p>
        </p:txBody>
      </p:sp>
      <p:sp>
        <p:nvSpPr>
          <p:cNvPr id="4" name="TextBox 3"/>
          <p:cNvSpPr txBox="1"/>
          <p:nvPr/>
        </p:nvSpPr>
        <p:spPr>
          <a:xfrm>
            <a:off x="251520" y="188640"/>
            <a:ext cx="8299648" cy="584775"/>
          </a:xfrm>
          <a:prstGeom prst="rect">
            <a:avLst/>
          </a:prstGeom>
          <a:noFill/>
        </p:spPr>
        <p:txBody>
          <a:bodyPr wrap="square" rtlCol="0">
            <a:spAutoFit/>
          </a:bodyPr>
          <a:lstStyle/>
          <a:p>
            <a:r>
              <a:rPr lang="en-GB" sz="3200" b="1" dirty="0" smtClean="0">
                <a:solidFill>
                  <a:schemeClr val="accent5">
                    <a:lumMod val="50000"/>
                  </a:schemeClr>
                </a:solidFill>
                <a:ea typeface="+mj-ea"/>
                <a:cs typeface="+mj-cs"/>
              </a:rPr>
              <a:t>A </a:t>
            </a:r>
            <a:r>
              <a:rPr lang="en-GB" sz="3200" b="1" dirty="0">
                <a:solidFill>
                  <a:schemeClr val="accent5">
                    <a:lumMod val="50000"/>
                  </a:schemeClr>
                </a:solidFill>
                <a:ea typeface="+mj-ea"/>
                <a:cs typeface="+mj-cs"/>
              </a:rPr>
              <a:t>spectrum of plagiarism</a:t>
            </a:r>
            <a:endParaRPr lang="en-GB" sz="3200" b="1" dirty="0">
              <a:solidFill>
                <a:schemeClr val="accent5">
                  <a:lumMod val="50000"/>
                </a:schemeClr>
              </a:solidFill>
            </a:endParaRPr>
          </a:p>
        </p:txBody>
      </p:sp>
      <p:cxnSp>
        <p:nvCxnSpPr>
          <p:cNvPr id="21" name="Straight Arrow Connector 20"/>
          <p:cNvCxnSpPr/>
          <p:nvPr/>
        </p:nvCxnSpPr>
        <p:spPr>
          <a:xfrm flipV="1">
            <a:off x="463632" y="1678423"/>
            <a:ext cx="8375568" cy="3234308"/>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267744" y="1844824"/>
            <a:ext cx="2383672" cy="3787987"/>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220072" y="836712"/>
            <a:ext cx="2383672" cy="3787987"/>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329580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chemeClr val="accent5">
                    <a:lumMod val="50000"/>
                  </a:schemeClr>
                </a:solidFill>
              </a:rPr>
              <a:t>Harvard Referencing Examples</a:t>
            </a:r>
          </a:p>
        </p:txBody>
      </p:sp>
      <p:sp>
        <p:nvSpPr>
          <p:cNvPr id="4" name="Down Ribbon 3"/>
          <p:cNvSpPr/>
          <p:nvPr/>
        </p:nvSpPr>
        <p:spPr>
          <a:xfrm>
            <a:off x="534380" y="2276872"/>
            <a:ext cx="8075240" cy="2736304"/>
          </a:xfrm>
          <a:prstGeom prst="ribbon">
            <a:avLst/>
          </a:prstGeom>
          <a:ln/>
        </p:spPr>
        <p:style>
          <a:lnRef idx="1">
            <a:schemeClr val="accent5"/>
          </a:lnRef>
          <a:fillRef idx="3">
            <a:schemeClr val="accent5"/>
          </a:fillRef>
          <a:effectRef idx="2">
            <a:schemeClr val="accent5"/>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Myriad Pro"/>
                <a:ea typeface="+mn-ea"/>
                <a:cs typeface="+mn-cs"/>
              </a:rPr>
              <a:t>I don’t like referencing,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Myriad Pro"/>
                <a:ea typeface="+mn-ea"/>
                <a:cs typeface="+mn-cs"/>
              </a:rPr>
              <a:t>not et al</a:t>
            </a:r>
          </a:p>
        </p:txBody>
      </p:sp>
    </p:spTree>
    <p:extLst>
      <p:ext uri="{BB962C8B-B14F-4D97-AF65-F5344CB8AC3E}">
        <p14:creationId xmlns:p14="http://schemas.microsoft.com/office/powerpoint/2010/main" val="393872790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188161"/>
            <a:ext cx="8424936" cy="892695"/>
          </a:xfrm>
        </p:spPr>
        <p:txBody>
          <a:bodyPr>
            <a:normAutofit fontScale="92500" lnSpcReduction="20000"/>
          </a:bodyPr>
          <a:lstStyle/>
          <a:p>
            <a:pPr marL="0" indent="0">
              <a:buNone/>
            </a:pPr>
            <a:r>
              <a:rPr lang="en-GB" sz="1800" dirty="0">
                <a:hlinkClick r:id="rId3"/>
              </a:rPr>
              <a:t>http://sites.cardiff.ac.uk/ilrb/resourcehub-2/managing/citing-and-referencing/harvard/</a:t>
            </a:r>
            <a:endParaRPr lang="en-GB" sz="1800" dirty="0"/>
          </a:p>
          <a:p>
            <a:pPr marL="0" indent="0">
              <a:buNone/>
            </a:pPr>
            <a:r>
              <a:rPr lang="en-GB" sz="1800" dirty="0"/>
              <a:t>Activities: </a:t>
            </a:r>
            <a:r>
              <a:rPr lang="en-GB" sz="1800" b="1" dirty="0"/>
              <a:t>Compile the references </a:t>
            </a:r>
            <a:r>
              <a:rPr lang="en-GB" sz="1800" dirty="0"/>
              <a:t>(Harvard)</a:t>
            </a:r>
          </a:p>
          <a:p>
            <a:pPr marL="0" indent="0">
              <a:buNone/>
            </a:pPr>
            <a:r>
              <a:rPr lang="en-GB" sz="1800" dirty="0"/>
              <a:t>                </a:t>
            </a:r>
            <a:r>
              <a:rPr lang="en-GB" sz="1800" b="1" dirty="0"/>
              <a:t>Reference format quiz </a:t>
            </a:r>
            <a:r>
              <a:rPr lang="en-GB" sz="1800" dirty="0"/>
              <a:t>(Harvard)</a:t>
            </a:r>
          </a:p>
          <a:p>
            <a:endParaRPr lang="en-GB" sz="1800" dirty="0"/>
          </a:p>
        </p:txBody>
      </p:sp>
      <p:pic>
        <p:nvPicPr>
          <p:cNvPr id="4" name="Picture 3"/>
          <p:cNvPicPr>
            <a:picLocks noChangeAspect="1"/>
          </p:cNvPicPr>
          <p:nvPr/>
        </p:nvPicPr>
        <p:blipFill>
          <a:blip r:embed="rId4"/>
          <a:stretch>
            <a:fillRect/>
          </a:stretch>
        </p:blipFill>
        <p:spPr>
          <a:xfrm>
            <a:off x="467544" y="121929"/>
            <a:ext cx="8242506" cy="1074824"/>
          </a:xfrm>
          <a:prstGeom prst="rect">
            <a:avLst/>
          </a:prstGeom>
        </p:spPr>
      </p:pic>
      <p:pic>
        <p:nvPicPr>
          <p:cNvPr id="8" name="Picture 7"/>
          <p:cNvPicPr>
            <a:picLocks noChangeAspect="1"/>
          </p:cNvPicPr>
          <p:nvPr/>
        </p:nvPicPr>
        <p:blipFill>
          <a:blip r:embed="rId5"/>
          <a:stretch>
            <a:fillRect/>
          </a:stretch>
        </p:blipFill>
        <p:spPr>
          <a:xfrm>
            <a:off x="1115616" y="2034257"/>
            <a:ext cx="7416823" cy="3596033"/>
          </a:xfrm>
          <a:prstGeom prst="rect">
            <a:avLst/>
          </a:prstGeom>
        </p:spPr>
      </p:pic>
      <p:pic>
        <p:nvPicPr>
          <p:cNvPr id="9" name="Picture 8"/>
          <p:cNvPicPr>
            <a:picLocks noChangeAspect="1"/>
          </p:cNvPicPr>
          <p:nvPr/>
        </p:nvPicPr>
        <p:blipFill>
          <a:blip r:embed="rId6"/>
          <a:stretch>
            <a:fillRect/>
          </a:stretch>
        </p:blipFill>
        <p:spPr>
          <a:xfrm>
            <a:off x="179512" y="1772816"/>
            <a:ext cx="3672408" cy="3586760"/>
          </a:xfrm>
          <a:prstGeom prst="rect">
            <a:avLst/>
          </a:prstGeom>
        </p:spPr>
      </p:pic>
    </p:spTree>
    <p:extLst>
      <p:ext uri="{BB962C8B-B14F-4D97-AF65-F5344CB8AC3E}">
        <p14:creationId xmlns:p14="http://schemas.microsoft.com/office/powerpoint/2010/main" val="224871008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a:solidFill>
            <a:schemeClr val="accent5">
              <a:lumMod val="75000"/>
            </a:schemeClr>
          </a:solidFill>
        </p:spPr>
        <p:txBody>
          <a:bodyPr>
            <a:normAutofit/>
          </a:bodyPr>
          <a:lstStyle/>
          <a:p>
            <a:r>
              <a:rPr lang="en-GB" dirty="0">
                <a:solidFill>
                  <a:schemeClr val="bg1"/>
                </a:solidFill>
              </a:rPr>
              <a:t>Activity – Harvard Referencing</a:t>
            </a:r>
          </a:p>
        </p:txBody>
      </p:sp>
      <p:pic>
        <p:nvPicPr>
          <p:cNvPr id="6" name="Content Placeholder 5"/>
          <p:cNvPicPr>
            <a:picLocks noGrp="1" noChangeAspect="1"/>
          </p:cNvPicPr>
          <p:nvPr>
            <p:ph idx="1"/>
          </p:nvPr>
        </p:nvPicPr>
        <p:blipFill>
          <a:blip r:embed="rId3"/>
          <a:stretch>
            <a:fillRect/>
          </a:stretch>
        </p:blipFill>
        <p:spPr>
          <a:xfrm>
            <a:off x="1008579" y="1772816"/>
            <a:ext cx="7126842" cy="3913971"/>
          </a:xfrm>
          <a:prstGeom prst="rect">
            <a:avLst/>
          </a:prstGeom>
        </p:spPr>
      </p:pic>
      <p:sp>
        <p:nvSpPr>
          <p:cNvPr id="7" name="TextBox 6"/>
          <p:cNvSpPr txBox="1"/>
          <p:nvPr/>
        </p:nvSpPr>
        <p:spPr>
          <a:xfrm>
            <a:off x="457200" y="1259632"/>
            <a:ext cx="8003231"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Myriad Pro"/>
                <a:ea typeface="+mn-ea"/>
                <a:cs typeface="+mn-cs"/>
              </a:rPr>
              <a:t>http://sites.cardiff.ac.uk/ilrb/resource/harvardcompile/</a:t>
            </a:r>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8" name="Oval 7"/>
          <p:cNvSpPr/>
          <p:nvPr/>
        </p:nvSpPr>
        <p:spPr>
          <a:xfrm>
            <a:off x="1835696" y="3717032"/>
            <a:ext cx="864096" cy="576064"/>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9" name="Curved Right Arrow 8"/>
          <p:cNvSpPr/>
          <p:nvPr/>
        </p:nvSpPr>
        <p:spPr>
          <a:xfrm rot="19680532">
            <a:off x="591151" y="1682898"/>
            <a:ext cx="1090464" cy="3077477"/>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10" name="TextBox 9"/>
          <p:cNvSpPr txBox="1"/>
          <p:nvPr/>
        </p:nvSpPr>
        <p:spPr>
          <a:xfrm>
            <a:off x="198002" y="4005064"/>
            <a:ext cx="122413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4BACC6">
                    <a:lumMod val="50000"/>
                  </a:srgbClr>
                </a:solidFill>
                <a:effectLst/>
                <a:uLnTx/>
                <a:uFillTx/>
                <a:latin typeface="Myriad Pro"/>
                <a:ea typeface="+mn-ea"/>
                <a:cs typeface="+mn-cs"/>
              </a:rPr>
              <a:t>Click “View”</a:t>
            </a:r>
          </a:p>
        </p:txBody>
      </p:sp>
    </p:spTree>
    <p:extLst>
      <p:ext uri="{BB962C8B-B14F-4D97-AF65-F5344CB8AC3E}">
        <p14:creationId xmlns:p14="http://schemas.microsoft.com/office/powerpoint/2010/main" val="152718204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3688" y="548680"/>
            <a:ext cx="6048672" cy="4873465"/>
          </a:xfrm>
        </p:spPr>
      </p:pic>
    </p:spTree>
    <p:extLst>
      <p:ext uri="{BB962C8B-B14F-4D97-AF65-F5344CB8AC3E}">
        <p14:creationId xmlns:p14="http://schemas.microsoft.com/office/powerpoint/2010/main" val="191117612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0223"/>
            <a:ext cx="9144000" cy="5677951"/>
          </a:xfrm>
        </p:spPr>
      </p:pic>
    </p:spTree>
    <p:extLst>
      <p:ext uri="{BB962C8B-B14F-4D97-AF65-F5344CB8AC3E}">
        <p14:creationId xmlns:p14="http://schemas.microsoft.com/office/powerpoint/2010/main" val="331077951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DA58350210E814BBEB002AE780B8382" ma:contentTypeVersion="2" ma:contentTypeDescription="Create a new document." ma:contentTypeScope="" ma:versionID="0d7670dfd3053a0b857462f57913296d">
  <xsd:schema xmlns:xsd="http://www.w3.org/2001/XMLSchema" xmlns:xs="http://www.w3.org/2001/XMLSchema" xmlns:p="http://schemas.microsoft.com/office/2006/metadata/properties" xmlns:ns2="b1041cbb-386b-44f6-b641-02b5dbaf478b" targetNamespace="http://schemas.microsoft.com/office/2006/metadata/properties" ma:root="true" ma:fieldsID="b076f893fd7b201a350ddb804499dcd1" ns2:_="">
    <xsd:import namespace="b1041cbb-386b-44f6-b641-02b5dbaf478b"/>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041cbb-386b-44f6-b641-02b5dbaf478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B18F463-04B6-4EC6-AE94-CD28E8413495}">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b1041cbb-386b-44f6-b641-02b5dbaf478b"/>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E9A3CADF-7DFE-4E99-BED7-B00B79DF03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1041cbb-386b-44f6-b641-02b5dbaf47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30EF97E-659D-47EF-979D-0B4F28AA8D4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6325</TotalTime>
  <Words>1160</Words>
  <Application>Microsoft Office PowerPoint</Application>
  <PresentationFormat>On-screen Show (4:3)</PresentationFormat>
  <Paragraphs>134</Paragraphs>
  <Slides>33</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ＭＳ Ｐゴシック</vt:lpstr>
      <vt:lpstr>Arial</vt:lpstr>
      <vt:lpstr>Courier New</vt:lpstr>
      <vt:lpstr>Myriad Pro</vt:lpstr>
      <vt:lpstr>Times New Roman</vt:lpstr>
      <vt:lpstr>Verdana</vt:lpstr>
      <vt:lpstr>Wingdings</vt:lpstr>
      <vt:lpstr>20140311PresentationUWTSDTemplate</vt:lpstr>
      <vt:lpstr> Future Leaders Programme  Authenticity and the Role of the Leader  BMPF7021 </vt:lpstr>
      <vt:lpstr>Learning Outcomes</vt:lpstr>
      <vt:lpstr>PGCert Professional Practice (Strategic Leadership in HE)</vt:lpstr>
      <vt:lpstr>PowerPoint Presentation</vt:lpstr>
      <vt:lpstr>Module BMPF7021 Authenticity and the Role of the Leader</vt:lpstr>
      <vt:lpstr>Module BMPF7021 - Title Page</vt:lpstr>
      <vt:lpstr>Module BMPF7021 Learning Outcomes</vt:lpstr>
      <vt:lpstr>Module BMPF7021 Learning Outcomes</vt:lpstr>
      <vt:lpstr>Module BMPF7021 Learning Outcomes</vt:lpstr>
      <vt:lpstr>Module BMPF7021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Academic writing</vt:lpstr>
      <vt:lpstr>PowerPoint Presentation</vt:lpstr>
      <vt:lpstr>PowerPoint Presentation</vt:lpstr>
      <vt:lpstr>PowerPoint Presentation</vt:lpstr>
      <vt:lpstr>Harvard Referencing Examples</vt:lpstr>
      <vt:lpstr>PowerPoint Presentation</vt:lpstr>
      <vt:lpstr>Activity – Harvard Referencing</vt:lpstr>
      <vt:lpstr>PowerPoint Presentation</vt:lpstr>
      <vt:lpstr>PowerPoint Presentation</vt:lpstr>
    </vt:vector>
  </TitlesOfParts>
  <Company>Swansea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Swansea College</dc:title>
  <dc:creator>neil davies</dc:creator>
  <cp:lastModifiedBy>Julie Crossman</cp:lastModifiedBy>
  <cp:revision>540</cp:revision>
  <dcterms:created xsi:type="dcterms:W3CDTF">2007-01-10T11:14:17Z</dcterms:created>
  <dcterms:modified xsi:type="dcterms:W3CDTF">2021-01-05T12:54:09Z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0x010100FDA58350210E814BBEB002AE780B8382</vt:lpwstr>
  </property>
</Properties>
</file>