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6" r:id="rId3"/>
    <p:sldId id="267" r:id="rId4"/>
    <p:sldId id="257" r:id="rId5"/>
    <p:sldId id="258" r:id="rId6"/>
    <p:sldId id="26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9" r:id="rId15"/>
    <p:sldId id="270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53262F6F-5110-4E9A-A030-1C7383C7C001}" type="datetime1">
              <a:rPr lang="en-GB" smtClean="0"/>
              <a:pPr lvl="0"/>
              <a:t>29/12/2018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FAAC31FB-00D1-442F-AEF6-05AB56A619DE}" type="slidenum">
              <a:rPr lang="en-GB" smtClean="0"/>
              <a:t>‹#›</a:t>
            </a:fld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E9FAFC8E-1634-45C3-90A1-D20864D3E610}" type="datetime1">
              <a:rPr lang="en-GB" smtClean="0"/>
              <a:pPr lvl="0"/>
              <a:t>29/12/2018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21569454-DBB2-40FC-BB9F-0E3511BD59C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F4F3D4B8-41A8-4A1E-BBD8-913ACC06C5B9}" type="datetime1">
              <a:rPr lang="en-GB" smtClean="0"/>
              <a:pPr lvl="0"/>
              <a:t>29/12/2018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pPr lvl="0"/>
            <a:fld id="{54BB5588-3455-48EC-BFE8-801A5DD9CFFE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15211E26-9717-4DCB-9AEF-9DBB50B2CE89}" type="datetime1">
              <a:rPr lang="en-GB" smtClean="0"/>
              <a:pPr lvl="0"/>
              <a:t>29/12/2018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CEA3417E-1BE7-49AB-A213-BD2F17F8685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78923737-6297-4250-A3C6-1645008F0F24}" type="datetime1">
              <a:rPr lang="en-GB" smtClean="0"/>
              <a:pPr lvl="0"/>
              <a:t>29/12/2018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F95860F8-CC19-4D00-99C0-46F1ACF62D6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8265D884-9AC1-4E35-B03B-6885B6C0355A}" type="datetime1">
              <a:rPr lang="en-GB" smtClean="0"/>
              <a:pPr lvl="0"/>
              <a:t>29/12/2018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55395DAA-9F7B-4A46-8D88-EFEED8A1368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F4039FD6-441F-459C-B482-ED53615B3016}" type="datetime1">
              <a:rPr lang="en-GB" smtClean="0"/>
              <a:pPr lvl="0"/>
              <a:t>29/12/2018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CF0D0AB2-6DD1-4748-BB71-C80D377249F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BBA421F0-10E5-4539-8359-BC48CDFE0F92}" type="datetime1">
              <a:rPr lang="en-GB" smtClean="0"/>
              <a:pPr lvl="0"/>
              <a:t>29/12/2018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1D1502EF-CDAB-4734-8BCE-10D86FAB5EB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575EA9BB-AF8F-4F39-B27F-40363D10D9E3}" type="datetime1">
              <a:rPr lang="en-GB" smtClean="0"/>
              <a:pPr lvl="0"/>
              <a:t>29/12/2018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2356167C-26E7-4C9C-8215-C91E49A1F23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F3FF8362-0F9A-4A23-8E85-B8E7235713E7}" type="datetime1">
              <a:rPr lang="en-GB" smtClean="0"/>
              <a:pPr lvl="0"/>
              <a:t>29/12/2018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D130359E-F820-4741-8442-5AA402E2BED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60EC890E-5BD8-428F-BEFB-B642E0B44969}" type="datetime1">
              <a:rPr lang="en-GB" smtClean="0"/>
              <a:pPr lvl="0"/>
              <a:t>29/12/2018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18AD02C1-E028-41D9-9255-A956908CC89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pPr lvl="0"/>
            <a:fld id="{B45EFF64-A82D-44A6-9CA4-3961612EE80A}" type="datetime1">
              <a:rPr lang="en-GB" smtClean="0"/>
              <a:pPr lvl="0"/>
              <a:t>29/12/2018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pPr lvl="0"/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pPr lvl="0"/>
            <a:fld id="{21B08C9E-E711-42B6-A043-75D8776B485B}" type="slidenum">
              <a:rPr lang="en-GB" smtClean="0"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en-GB"/>
              <a:t>HPHI </a:t>
            </a:r>
            <a:r>
              <a:rPr lang="en-GB" smtClean="0"/>
              <a:t>5016 6016 </a:t>
            </a:r>
            <a:br>
              <a:rPr lang="en-GB" smtClean="0"/>
            </a:br>
            <a:r>
              <a:rPr lang="en-GB" smtClean="0"/>
              <a:t>A </a:t>
            </a:r>
            <a:r>
              <a:rPr lang="en-GB" dirty="0"/>
              <a:t>SENSE OF </a:t>
            </a:r>
            <a:r>
              <a:rPr lang="en-GB" dirty="0" smtClean="0"/>
              <a:t>PLACE -</a:t>
            </a:r>
            <a:r>
              <a:rPr lang="en-GB" dirty="0" err="1" smtClean="0"/>
              <a:t>iNTRODUCTION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3" name="Subtitle 2"/>
          <p:cNvSpPr txBox="1"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lvl="0"/>
            <a:r>
              <a:rPr lang="en-GB"/>
              <a:t>WALES 1870 – PRESENT 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Historians</a:t>
            </a: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1628800"/>
            <a:ext cx="2664295" cy="4392488"/>
          </a:xfrm>
        </p:spPr>
      </p:pic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0072" y="1700808"/>
            <a:ext cx="2880320" cy="4248472"/>
          </a:xfrm>
        </p:spPr>
      </p:pic>
    </p:spTree>
    <p:extLst>
      <p:ext uri="{BB962C8B-B14F-4D97-AF65-F5344CB8AC3E}">
        <p14:creationId xmlns:p14="http://schemas.microsoft.com/office/powerpoint/2010/main" val="22424888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Historians 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700808"/>
            <a:ext cx="3096344" cy="4320479"/>
          </a:xfrm>
        </p:spPr>
      </p:pic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1772816"/>
            <a:ext cx="3024336" cy="4176464"/>
          </a:xfrm>
        </p:spPr>
      </p:pic>
    </p:spTree>
    <p:extLst>
      <p:ext uri="{BB962C8B-B14F-4D97-AF65-F5344CB8AC3E}">
        <p14:creationId xmlns:p14="http://schemas.microsoft.com/office/powerpoint/2010/main" val="7288238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467541" y="404667"/>
            <a:ext cx="8229600" cy="1143000"/>
          </a:xfrm>
        </p:spPr>
        <p:txBody>
          <a:bodyPr>
            <a:normAutofit fontScale="90000"/>
          </a:bodyPr>
          <a:lstStyle/>
          <a:p>
            <a:pPr lvl="0"/>
            <a:r>
              <a:rPr lang="en-GB" sz="3700" dirty="0"/>
              <a:t>1. More than a geographical expression!  </a:t>
            </a:r>
          </a:p>
        </p:txBody>
      </p:sp>
      <p:pic>
        <p:nvPicPr>
          <p:cNvPr id="3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700866" y="1600200"/>
            <a:ext cx="3742267" cy="4708525"/>
          </a:xfr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Population 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47088" y="1542291"/>
            <a:ext cx="5449824" cy="493166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Journals </a:t>
            </a:r>
            <a:endParaRPr lang="en-GB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1772816"/>
            <a:ext cx="2664296" cy="4176464"/>
          </a:xfrm>
        </p:spPr>
      </p:pic>
      <p:pic>
        <p:nvPicPr>
          <p:cNvPr id="8" name="Content Placeholder 7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6" y="1916832"/>
            <a:ext cx="2592288" cy="3672408"/>
          </a:xfrm>
        </p:spPr>
      </p:pic>
    </p:spTree>
    <p:extLst>
      <p:ext uri="{BB962C8B-B14F-4D97-AF65-F5344CB8AC3E}">
        <p14:creationId xmlns:p14="http://schemas.microsoft.com/office/powerpoint/2010/main" val="42271705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/>
            <a:r>
              <a:rPr lang="en-GB"/>
              <a:t>Interpreting Population Trends</a:t>
            </a:r>
          </a:p>
        </p:txBody>
      </p:sp>
      <p:sp>
        <p:nvSpPr>
          <p:cNvPr id="3" name="Content Placeholder 4"/>
          <p:cNvSpPr txBox="1">
            <a:spLocks noGrp="1"/>
          </p:cNvSpPr>
          <p:nvPr>
            <p:ph sz="half" idx="1"/>
          </p:nvPr>
        </p:nvSpPr>
        <p:spPr>
          <a:xfrm>
            <a:off x="4648196" y="1600200"/>
            <a:ext cx="4038603" cy="4525959"/>
          </a:xfrm>
        </p:spPr>
        <p:txBody>
          <a:bodyPr/>
          <a:lstStyle/>
          <a:p>
            <a:pPr lvl="0"/>
            <a:r>
              <a:rPr lang="en-GB"/>
              <a:t>‘the population statistics…were testimony to the growth of buoyancy of industrial Wales’(</a:t>
            </a:r>
            <a:r>
              <a:rPr lang="en-GB" i="1"/>
              <a:t>Rebirth</a:t>
            </a:r>
            <a:r>
              <a:rPr lang="en-GB"/>
              <a:t>.p.5)</a:t>
            </a:r>
          </a:p>
          <a:p>
            <a:pPr lvl="0"/>
            <a:r>
              <a:rPr lang="en-GB"/>
              <a:t>The rise of ‘King Coal’</a:t>
            </a:r>
          </a:p>
          <a:p>
            <a:pPr lvl="0"/>
            <a:r>
              <a:rPr lang="en-GB"/>
              <a:t>Reflected rural decline in some counties </a:t>
            </a:r>
          </a:p>
        </p:txBody>
      </p:sp>
      <p:pic>
        <p:nvPicPr>
          <p:cNvPr id="4" name="Content Placeholder 7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1115613" y="1772820"/>
            <a:ext cx="2880323" cy="4176467"/>
          </a:xfr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Rural decline and Migration</a:t>
            </a:r>
          </a:p>
        </p:txBody>
      </p:sp>
      <p:pic>
        <p:nvPicPr>
          <p:cNvPr id="3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07506" y="1700811"/>
            <a:ext cx="4536502" cy="4392484"/>
          </a:xfrm>
        </p:spPr>
      </p:pic>
      <p:sp>
        <p:nvSpPr>
          <p:cNvPr id="4" name="Content Placeholder 3"/>
          <p:cNvSpPr txBox="1">
            <a:spLocks noGrp="1"/>
          </p:cNvSpPr>
          <p:nvPr>
            <p:ph sz="half" idx="2"/>
          </p:nvPr>
        </p:nvSpPr>
        <p:spPr/>
        <p:txBody>
          <a:bodyPr/>
          <a:lstStyle/>
          <a:p>
            <a:pPr lvl="0"/>
            <a:r>
              <a:rPr lang="en-GB" dirty="0"/>
              <a:t>Large numbers to English cities</a:t>
            </a:r>
          </a:p>
          <a:p>
            <a:pPr lvl="0"/>
            <a:r>
              <a:rPr lang="en-GB" dirty="0"/>
              <a:t>Large Welsh immigrant colonies in London, Birmingham, Manchester, Liverpool </a:t>
            </a:r>
          </a:p>
          <a:p>
            <a:pPr lvl="0"/>
            <a:endParaRPr lang="en-GB" dirty="0"/>
          </a:p>
          <a:p>
            <a:pPr lvl="0"/>
            <a:r>
              <a:rPr lang="en-GB" dirty="0"/>
              <a:t> </a:t>
            </a:r>
            <a:r>
              <a:rPr lang="en-GB" dirty="0" smtClean="0"/>
              <a:t>Liverpool – ‘auxiliary capital of Wales ‘ (</a:t>
            </a:r>
            <a:r>
              <a:rPr lang="en-GB" i="1" dirty="0" smtClean="0"/>
              <a:t>Rebirth</a:t>
            </a:r>
            <a:r>
              <a:rPr lang="en-GB" dirty="0" smtClean="0"/>
              <a:t> , p.6)</a:t>
            </a:r>
            <a:endParaRPr lang="en-GB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Overseas migration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1890- US Census – some 100,000 immigrants of Welsh origin. </a:t>
            </a:r>
          </a:p>
          <a:p>
            <a:r>
              <a:rPr lang="en-GB" dirty="0" smtClean="0"/>
              <a:t>New York State; Ohio </a:t>
            </a:r>
          </a:p>
          <a:p>
            <a:r>
              <a:rPr lang="en-GB" dirty="0" smtClean="0"/>
              <a:t>Pennsylvania; West Virginia</a:t>
            </a:r>
          </a:p>
          <a:p>
            <a:r>
              <a:rPr lang="en-GB" dirty="0" smtClean="0"/>
              <a:t>Mormons in Utah </a:t>
            </a:r>
          </a:p>
          <a:p>
            <a:r>
              <a:rPr lang="en-GB" dirty="0" smtClean="0"/>
              <a:t>Australia,  New Zealand; Patagonia 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70500" y="1799431"/>
            <a:ext cx="2794000" cy="4127500"/>
          </a:xfrm>
        </p:spPr>
      </p:pic>
    </p:spTree>
    <p:extLst>
      <p:ext uri="{BB962C8B-B14F-4D97-AF65-F5344CB8AC3E}">
        <p14:creationId xmlns:p14="http://schemas.microsoft.com/office/powerpoint/2010/main" val="274285111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Y DRYCH (MIRROR)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Welsh language monthly</a:t>
            </a:r>
          </a:p>
          <a:p>
            <a:r>
              <a:rPr lang="en-GB" dirty="0" smtClean="0"/>
              <a:t>Published in New York state </a:t>
            </a:r>
          </a:p>
          <a:p>
            <a:r>
              <a:rPr lang="en-GB" dirty="0"/>
              <a:t> </a:t>
            </a:r>
            <a:r>
              <a:rPr lang="en-GB" dirty="0" smtClean="0"/>
              <a:t>Available at Wales Newspapers on line:</a:t>
            </a:r>
          </a:p>
          <a:p>
            <a:r>
              <a:rPr lang="en-GB" dirty="0" smtClean="0"/>
              <a:t> http</a:t>
            </a:r>
            <a:r>
              <a:rPr lang="en-GB" dirty="0"/>
              <a:t>://newspapers.library.wales/browse/3534647</a:t>
            </a:r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2348880"/>
            <a:ext cx="4038600" cy="2664296"/>
          </a:xfrm>
        </p:spPr>
      </p:pic>
    </p:spTree>
    <p:extLst>
      <p:ext uri="{BB962C8B-B14F-4D97-AF65-F5344CB8AC3E}">
        <p14:creationId xmlns:p14="http://schemas.microsoft.com/office/powerpoint/2010/main" val="63066883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INTERNAL MIGRATION 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1772816"/>
            <a:ext cx="4038600" cy="4248472"/>
          </a:xfrm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Rural emigrants found new prospects within Wales </a:t>
            </a:r>
          </a:p>
          <a:p>
            <a:r>
              <a:rPr lang="en-GB" dirty="0" smtClean="0"/>
              <a:t>Mining areas and coastal ports</a:t>
            </a:r>
          </a:p>
          <a:p>
            <a:r>
              <a:rPr lang="en-GB" dirty="0" smtClean="0"/>
              <a:t>More significant than overseas migration </a:t>
            </a:r>
          </a:p>
          <a:p>
            <a:r>
              <a:rPr lang="en-GB" dirty="0" smtClean="0"/>
              <a:t>Seasonal and more permanent</a:t>
            </a:r>
          </a:p>
          <a:p>
            <a:r>
              <a:rPr lang="en-GB" dirty="0" smtClean="0"/>
              <a:t>Distinct from events in Ireland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734933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Forces of integration 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Despite divisions of geography; rural and urban distinctions; poor north-south transport links:</a:t>
            </a:r>
          </a:p>
          <a:p>
            <a:r>
              <a:rPr lang="en-GB" dirty="0" smtClean="0"/>
              <a:t>Wales remained a unified and integrated country – reinforced by the expansion of  Industrial and Urban Wales</a:t>
            </a:r>
          </a:p>
          <a:p>
            <a:r>
              <a:rPr lang="en-GB" dirty="0"/>
              <a:t>Remained more integrated than Scotland and Ireland  </a:t>
            </a:r>
          </a:p>
          <a:p>
            <a:r>
              <a:rPr lang="en-GB" dirty="0" smtClean="0"/>
              <a:t>National movement would flourish in the new towns of Wales</a:t>
            </a:r>
          </a:p>
        </p:txBody>
      </p:sp>
    </p:spTree>
    <p:extLst>
      <p:ext uri="{BB962C8B-B14F-4D97-AF65-F5344CB8AC3E}">
        <p14:creationId xmlns:p14="http://schemas.microsoft.com/office/powerpoint/2010/main" val="80586858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LIBERAL ASCENDANCY</a:t>
            </a:r>
            <a:endParaRPr lang="en-GB" dirty="0"/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4689" y="1600200"/>
            <a:ext cx="3303622" cy="4525963"/>
          </a:xfrm>
        </p:spPr>
      </p:pic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2081" y="1700808"/>
            <a:ext cx="2294582" cy="4320480"/>
          </a:xfrm>
        </p:spPr>
      </p:pic>
    </p:spTree>
    <p:extLst>
      <p:ext uri="{BB962C8B-B14F-4D97-AF65-F5344CB8AC3E}">
        <p14:creationId xmlns:p14="http://schemas.microsoft.com/office/powerpoint/2010/main" val="60563723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Economic progress</a:t>
            </a: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3062" y="2006600"/>
            <a:ext cx="5857875" cy="3895725"/>
          </a:xfrm>
        </p:spPr>
      </p:pic>
    </p:spTree>
    <p:extLst>
      <p:ext uri="{BB962C8B-B14F-4D97-AF65-F5344CB8AC3E}">
        <p14:creationId xmlns:p14="http://schemas.microsoft.com/office/powerpoint/2010/main" val="136606891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Total War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28750" y="2187575"/>
            <a:ext cx="6286500" cy="3533775"/>
          </a:xfrm>
        </p:spPr>
      </p:pic>
    </p:spTree>
    <p:extLst>
      <p:ext uri="{BB962C8B-B14F-4D97-AF65-F5344CB8AC3E}">
        <p14:creationId xmlns:p14="http://schemas.microsoft.com/office/powerpoint/2010/main" val="298786260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366</TotalTime>
  <Words>228</Words>
  <Application>Microsoft Office PowerPoint</Application>
  <PresentationFormat>On-screen Show (4:3)</PresentationFormat>
  <Paragraphs>41</Paragraphs>
  <Slides>15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Apex</vt:lpstr>
      <vt:lpstr>HPHI 5016 6016  A SENSE OF PLACE -iNTRODUCTION </vt:lpstr>
      <vt:lpstr>Historians</vt:lpstr>
      <vt:lpstr>Historians </vt:lpstr>
      <vt:lpstr>1. More than a geographical expression!  </vt:lpstr>
      <vt:lpstr>Population </vt:lpstr>
      <vt:lpstr>Journals </vt:lpstr>
      <vt:lpstr>Interpreting Population Trends</vt:lpstr>
      <vt:lpstr>Rural decline and Migration</vt:lpstr>
      <vt:lpstr>Overseas migration </vt:lpstr>
      <vt:lpstr>Y DRYCH (MIRROR)</vt:lpstr>
      <vt:lpstr>INTERNAL MIGRATION </vt:lpstr>
      <vt:lpstr>Forces of integration </vt:lpstr>
      <vt:lpstr>LIBERAL ASCENDANCY</vt:lpstr>
      <vt:lpstr>Economic progress</vt:lpstr>
      <vt:lpstr>Total War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HPHI 6001 A SENSE OF PLACE</dc:title>
  <dc:creator>Lester Mason</dc:creator>
  <cp:lastModifiedBy>Lester Mason</cp:lastModifiedBy>
  <cp:revision>24</cp:revision>
  <dcterms:created xsi:type="dcterms:W3CDTF">2018-01-14T10:53:05Z</dcterms:created>
  <dcterms:modified xsi:type="dcterms:W3CDTF">2018-12-29T13:51:34Z</dcterms:modified>
</cp:coreProperties>
</file>