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yan Lloyd" initials="RL" lastIdx="1" clrIdx="0">
    <p:extLst>
      <p:ext uri="{19B8F6BF-5375-455C-9EA6-DF929625EA0E}">
        <p15:presenceInfo xmlns:p15="http://schemas.microsoft.com/office/powerpoint/2012/main" userId="d87cc36827f959a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28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22AEC-B0C9-47AF-9E7C-333825D782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1CE45F-20C6-479B-BBC3-726616AA3A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C31FB-A86F-4EC7-88D2-F4BE27123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604A8-0D10-46B9-A063-DEAB33B9E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DCAB7-D1D4-4606-A023-8B593FB04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697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D7215-27B2-4D12-A3D6-BBCB73D95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2B5D3-9AEE-4303-935A-E33659899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C1726-F48F-4ED9-AC1F-ED2125056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85C147-B7B2-407C-ACF7-68E371C4B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A7E29-AF1B-46B1-B0CA-FDF3234B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176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2CE43-2C08-46B1-AB49-9D4EE8D46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05902C-993D-4FA1-8F4C-6A3DCB21E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1E9-A85D-4FDF-91C9-7F0EB0AE2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E3F22-F962-4A75-9852-E0F111274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72BC9-0136-4B69-9D05-C52A77474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24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A4407-160B-4196-85C7-7FACA51AE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581BA-45B1-4600-87E1-6D3BF88B06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D76AB-6A23-424E-844F-F7D1D4B644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304B5-DC35-40F9-B2D6-C77BA39C1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F5356-DF08-475E-BD53-C9CE14561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8933E-E7FA-4B6C-A64C-5BB3D3F1E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190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3B1C1-5F42-45F1-AF94-CC66E22D2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9DD1A1-7553-4665-8EC0-9A4AD7BC9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47F8DE-0F60-482A-8CF9-D084AAC3C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10DD6D-CFBF-440F-B41A-B1E132F468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FCBC3E-C65C-4174-B980-526AF691FB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41163-515D-4A68-9095-9BEAAE44E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5A64D9-7013-41E9-8456-93BE03F97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B79428-7478-4814-8A13-06A7C3B21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629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049C7-935C-4D2A-91CC-7E83D906C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9F30F9-BAC4-4232-9247-0BD4DFE0E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C3F56B-5650-4687-B900-48087ADE8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E852D-80E6-4A88-A4AA-2AFDC7250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270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42A74A-66FE-4B8E-9FFC-581C79ED9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AFC7C3-ED0E-41B5-AAEB-E4A7C4410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C52CAB-F44D-4370-8C7E-590AF55B5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382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57D19-C19E-48EA-878F-8229BF10C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47B33-264E-4C76-933A-5941188E6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C54493-FF68-4381-AA44-294C3A94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104A7A-6A32-4C72-A47E-E124ABA77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59E97-906E-4A2F-899E-295642C64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C13B5B-E7A7-4ECC-B46F-88A37C27C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64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ACEF5-F629-4E9F-A183-8CD067785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5B5A44-D0BD-4EF1-8360-21A2E02031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BF1A8-C558-4A5C-BEDD-CC4AC0EE73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19EAAA-3D05-4C2C-B418-97F6C2D22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1F95B-7670-4B92-A2B1-C4BE05C07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B072C-A973-4535-A1D9-EDE70A0CE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09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775C7-3B7C-4AB9-855F-3324FEFD5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3A0011-D992-412F-BBF1-A40BF5739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3B8DE-F271-4BE2-89E2-2B3E40FE3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16F86-FFE4-4A1D-BEB9-C686C4D01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9E26D6-F6B3-469D-8244-9FF604999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01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FFDC81-E5E0-4C0C-A9CC-987674EE30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9FC4AF-901F-4D5B-8F8E-4C862F699F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2C314-56B8-4CCE-988A-C7FC9F331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B8777-2DB0-467C-9C6D-3C8029CCA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C5624-CB33-4E69-95FD-C1211609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3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1880F1-C0AE-4F48-B69A-3063A74E5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0014A-6A96-4AE2-B7C6-47038AB72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4ED88-47C8-49C6-A573-A1EA6DA4DD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1ED4D-2DCA-4307-B3CF-7EC330AC301D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59A67-EF45-48ED-9AAB-30A775433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8AAAB-BA18-4C06-AE24-56D643B4D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723E8-9A0C-4672-84B9-38CC57E62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35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E90CE8E-0102-4EEC-AF82-5D9EB3F75268}"/>
              </a:ext>
            </a:extLst>
          </p:cNvPr>
          <p:cNvSpPr txBox="1"/>
          <p:nvPr/>
        </p:nvSpPr>
        <p:spPr>
          <a:xfrm>
            <a:off x="3221476" y="192574"/>
            <a:ext cx="5749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0000"/>
                </a:solidFill>
              </a:rPr>
              <a:t>Outdoor Learning and Adventurous Activities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962FE4F-436C-4594-8F8E-7D26960098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131" y="175258"/>
            <a:ext cx="831273" cy="10141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5FD4216-9255-476F-BA9B-78C134BD93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43744" y="175257"/>
            <a:ext cx="832125" cy="1014153"/>
          </a:xfrm>
          <a:prstGeom prst="rect">
            <a:avLst/>
          </a:prstGeom>
        </p:spPr>
      </p:pic>
      <p:sp>
        <p:nvSpPr>
          <p:cNvPr id="45" name="Oval 44">
            <a:extLst>
              <a:ext uri="{FF2B5EF4-FFF2-40B4-BE49-F238E27FC236}">
                <a16:creationId xmlns:a16="http://schemas.microsoft.com/office/drawing/2014/main" id="{37737E70-A9F4-432F-B516-EA7B0E44280F}"/>
              </a:ext>
            </a:extLst>
          </p:cNvPr>
          <p:cNvSpPr/>
          <p:nvPr/>
        </p:nvSpPr>
        <p:spPr>
          <a:xfrm>
            <a:off x="1858109" y="1754026"/>
            <a:ext cx="3802778" cy="152122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Advantages to a Models Based Approach in Physical Education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80490BE4-68FE-4AF3-9960-1AE3B35E65E4}"/>
              </a:ext>
            </a:extLst>
          </p:cNvPr>
          <p:cNvCxnSpPr>
            <a:cxnSpLocks/>
          </p:cNvCxnSpPr>
          <p:nvPr/>
        </p:nvCxnSpPr>
        <p:spPr>
          <a:xfrm flipH="1" flipV="1">
            <a:off x="2798093" y="1357217"/>
            <a:ext cx="101390" cy="496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865134C3-340D-4ADF-ADF8-D539194834E3}"/>
              </a:ext>
            </a:extLst>
          </p:cNvPr>
          <p:cNvSpPr txBox="1"/>
          <p:nvPr/>
        </p:nvSpPr>
        <p:spPr>
          <a:xfrm>
            <a:off x="1670859" y="760107"/>
            <a:ext cx="190138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Provides an overall plan and coherent approach to teaching and learning 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343FB07-0595-4410-A29E-ACEAADC620AA}"/>
              </a:ext>
            </a:extLst>
          </p:cNvPr>
          <p:cNvSpPr/>
          <p:nvPr/>
        </p:nvSpPr>
        <p:spPr>
          <a:xfrm rot="10800000" flipV="1">
            <a:off x="54327" y="1544516"/>
            <a:ext cx="1616532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Clarifies learning domains priorities and domain interaction 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9F67E2EE-DF75-4059-B06B-787B2543B1A9}"/>
              </a:ext>
            </a:extLst>
          </p:cNvPr>
          <p:cNvCxnSpPr/>
          <p:nvPr/>
        </p:nvCxnSpPr>
        <p:spPr>
          <a:xfrm flipH="1" flipV="1">
            <a:off x="1538591" y="1884684"/>
            <a:ext cx="548640" cy="3158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4568F70C-092A-4374-8831-339B5690C4F4}"/>
              </a:ext>
            </a:extLst>
          </p:cNvPr>
          <p:cNvSpPr/>
          <p:nvPr/>
        </p:nvSpPr>
        <p:spPr>
          <a:xfrm>
            <a:off x="216131" y="2691056"/>
            <a:ext cx="993077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Provides an instructional theme</a:t>
            </a: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F194DCA-6E95-41AA-AC7F-590C0B639E88}"/>
              </a:ext>
            </a:extLst>
          </p:cNvPr>
          <p:cNvCxnSpPr>
            <a:cxnSpLocks/>
          </p:cNvCxnSpPr>
          <p:nvPr/>
        </p:nvCxnSpPr>
        <p:spPr>
          <a:xfrm flipH="1">
            <a:off x="1298045" y="2901142"/>
            <a:ext cx="71682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60">
            <a:extLst>
              <a:ext uri="{FF2B5EF4-FFF2-40B4-BE49-F238E27FC236}">
                <a16:creationId xmlns:a16="http://schemas.microsoft.com/office/drawing/2014/main" id="{8484B42A-113D-4167-964A-03D41B309D91}"/>
              </a:ext>
            </a:extLst>
          </p:cNvPr>
          <p:cNvSpPr/>
          <p:nvPr/>
        </p:nvSpPr>
        <p:spPr>
          <a:xfrm>
            <a:off x="513652" y="3374592"/>
            <a:ext cx="2014451" cy="5941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Allows both teacher and students to understand current and upcoming events.</a:t>
            </a:r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FC29C319-FFF2-4469-8EB6-7BEFF2ECB127}"/>
              </a:ext>
            </a:extLst>
          </p:cNvPr>
          <p:cNvCxnSpPr>
            <a:cxnSpLocks/>
          </p:cNvCxnSpPr>
          <p:nvPr/>
        </p:nvCxnSpPr>
        <p:spPr>
          <a:xfrm flipH="1">
            <a:off x="2087231" y="3100046"/>
            <a:ext cx="479390" cy="3289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63">
            <a:extLst>
              <a:ext uri="{FF2B5EF4-FFF2-40B4-BE49-F238E27FC236}">
                <a16:creationId xmlns:a16="http://schemas.microsoft.com/office/drawing/2014/main" id="{7351F74D-E4BC-4F9A-8B9F-3C2FA4C7916E}"/>
              </a:ext>
            </a:extLst>
          </p:cNvPr>
          <p:cNvSpPr/>
          <p:nvPr/>
        </p:nvSpPr>
        <p:spPr>
          <a:xfrm>
            <a:off x="2993705" y="3617998"/>
            <a:ext cx="164923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Furnishes a unified theoretical framework.</a:t>
            </a:r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A38CEF8F-E813-4B2C-AAF8-120261F8DD51}"/>
              </a:ext>
            </a:extLst>
          </p:cNvPr>
          <p:cNvCxnSpPr>
            <a:cxnSpLocks/>
          </p:cNvCxnSpPr>
          <p:nvPr/>
        </p:nvCxnSpPr>
        <p:spPr>
          <a:xfrm>
            <a:off x="3576697" y="3228086"/>
            <a:ext cx="0" cy="3804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29C8C11C-EC1A-442D-B457-0F1A1DE6F5B0}"/>
              </a:ext>
            </a:extLst>
          </p:cNvPr>
          <p:cNvSpPr/>
          <p:nvPr/>
        </p:nvSpPr>
        <p:spPr>
          <a:xfrm>
            <a:off x="4519496" y="3577986"/>
            <a:ext cx="986066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Has research support.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64700968-FF10-4EA1-B14F-C3C68BC535C5}"/>
              </a:ext>
            </a:extLst>
          </p:cNvPr>
          <p:cNvCxnSpPr>
            <a:cxnSpLocks/>
          </p:cNvCxnSpPr>
          <p:nvPr/>
        </p:nvCxnSpPr>
        <p:spPr>
          <a:xfrm>
            <a:off x="4392909" y="3228086"/>
            <a:ext cx="216197" cy="3085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Rectangle 69">
            <a:extLst>
              <a:ext uri="{FF2B5EF4-FFF2-40B4-BE49-F238E27FC236}">
                <a16:creationId xmlns:a16="http://schemas.microsoft.com/office/drawing/2014/main" id="{204C166D-8606-40C4-8585-36F35D58A447}"/>
              </a:ext>
            </a:extLst>
          </p:cNvPr>
          <p:cNvSpPr/>
          <p:nvPr/>
        </p:nvSpPr>
        <p:spPr>
          <a:xfrm>
            <a:off x="5632149" y="3335500"/>
            <a:ext cx="159511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Promotes technical language for teachers 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7A2CB6C6-F912-4624-9D80-C6419ECD7F3A}"/>
              </a:ext>
            </a:extLst>
          </p:cNvPr>
          <p:cNvCxnSpPr>
            <a:cxnSpLocks/>
            <a:stCxn id="45" idx="5"/>
          </p:cNvCxnSpPr>
          <p:nvPr/>
        </p:nvCxnSpPr>
        <p:spPr>
          <a:xfrm>
            <a:off x="5103983" y="3052476"/>
            <a:ext cx="507210" cy="216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6FB56D30-3866-4FDE-8263-8DB27573BA55}"/>
              </a:ext>
            </a:extLst>
          </p:cNvPr>
          <p:cNvSpPr/>
          <p:nvPr/>
        </p:nvSpPr>
        <p:spPr>
          <a:xfrm>
            <a:off x="3811547" y="730157"/>
            <a:ext cx="1595118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Allows the relationship between instruction and learning to be verified.</a:t>
            </a:r>
          </a:p>
        </p:txBody>
      </p: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2BF18692-442C-4831-B457-9913E3EA12F2}"/>
              </a:ext>
            </a:extLst>
          </p:cNvPr>
          <p:cNvCxnSpPr>
            <a:cxnSpLocks/>
          </p:cNvCxnSpPr>
          <p:nvPr/>
        </p:nvCxnSpPr>
        <p:spPr>
          <a:xfrm flipV="1">
            <a:off x="4367921" y="1381077"/>
            <a:ext cx="73779" cy="4142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id="{68175BE4-4468-4031-B0BA-A831BA88DE1B}"/>
              </a:ext>
            </a:extLst>
          </p:cNvPr>
          <p:cNvSpPr/>
          <p:nvPr/>
        </p:nvSpPr>
        <p:spPr>
          <a:xfrm>
            <a:off x="5594647" y="1210303"/>
            <a:ext cx="159511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Allows for more valid assessments of learning.</a:t>
            </a:r>
          </a:p>
        </p:txBody>
      </p: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E508227A-20AB-4E7A-9EAC-A7A2B59DC145}"/>
              </a:ext>
            </a:extLst>
          </p:cNvPr>
          <p:cNvCxnSpPr/>
          <p:nvPr/>
        </p:nvCxnSpPr>
        <p:spPr>
          <a:xfrm flipV="1">
            <a:off x="5122566" y="1672828"/>
            <a:ext cx="449156" cy="3675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Rectangle 80">
            <a:extLst>
              <a:ext uri="{FF2B5EF4-FFF2-40B4-BE49-F238E27FC236}">
                <a16:creationId xmlns:a16="http://schemas.microsoft.com/office/drawing/2014/main" id="{D6678073-E680-4C38-A3A0-00BEC0E9A363}"/>
              </a:ext>
            </a:extLst>
          </p:cNvPr>
          <p:cNvSpPr/>
          <p:nvPr/>
        </p:nvSpPr>
        <p:spPr>
          <a:xfrm>
            <a:off x="6322932" y="2075289"/>
            <a:ext cx="2000704" cy="577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Encourages teacher decision making within a unified framework 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4B3946E1-C3FF-426A-BC46-E342D65FEC76}"/>
              </a:ext>
            </a:extLst>
          </p:cNvPr>
          <p:cNvCxnSpPr/>
          <p:nvPr/>
        </p:nvCxnSpPr>
        <p:spPr>
          <a:xfrm>
            <a:off x="5528226" y="2363829"/>
            <a:ext cx="58588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Rectangle 83">
            <a:extLst>
              <a:ext uri="{FF2B5EF4-FFF2-40B4-BE49-F238E27FC236}">
                <a16:creationId xmlns:a16="http://schemas.microsoft.com/office/drawing/2014/main" id="{DB8874D8-62B1-45C6-B565-35F7A08A90C3}"/>
              </a:ext>
            </a:extLst>
          </p:cNvPr>
          <p:cNvSpPr/>
          <p:nvPr/>
        </p:nvSpPr>
        <p:spPr>
          <a:xfrm>
            <a:off x="6293870" y="2786186"/>
            <a:ext cx="159511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rgbClr val="FF0000"/>
                </a:solidFill>
              </a:rPr>
              <a:t>Promotes standards and learning outcomes</a:t>
            </a: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05026E46-DD35-4F26-8AD5-20D5A1B7AE59}"/>
              </a:ext>
            </a:extLst>
          </p:cNvPr>
          <p:cNvCxnSpPr>
            <a:cxnSpLocks/>
          </p:cNvCxnSpPr>
          <p:nvPr/>
        </p:nvCxnSpPr>
        <p:spPr>
          <a:xfrm>
            <a:off x="5546343" y="2811523"/>
            <a:ext cx="549656" cy="979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Box 93">
            <a:extLst>
              <a:ext uri="{FF2B5EF4-FFF2-40B4-BE49-F238E27FC236}">
                <a16:creationId xmlns:a16="http://schemas.microsoft.com/office/drawing/2014/main" id="{694252C5-D755-4D5E-B4D1-F49D111FA1F9}"/>
              </a:ext>
            </a:extLst>
          </p:cNvPr>
          <p:cNvSpPr txBox="1"/>
          <p:nvPr/>
        </p:nvSpPr>
        <p:spPr>
          <a:xfrm>
            <a:off x="9516426" y="1280404"/>
            <a:ext cx="2201127" cy="212365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/>
              <a:t>Four non-negotiable features of a pedagogical model for outdoor adventure education</a:t>
            </a:r>
          </a:p>
          <a:p>
            <a:pPr algn="ctr"/>
            <a:endParaRPr lang="en-GB" sz="1100" b="1" u="sng" dirty="0"/>
          </a:p>
          <a:p>
            <a:pPr algn="ctr"/>
            <a:r>
              <a:rPr lang="en-GB" sz="1100" b="1" dirty="0"/>
              <a:t>Being Mainly Outdoors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Experiential learning and Reviewing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Challenge by Choice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Managed Risk</a:t>
            </a:r>
          </a:p>
        </p:txBody>
      </p:sp>
      <p:sp>
        <p:nvSpPr>
          <p:cNvPr id="95" name="Arrow: Right 94">
            <a:extLst>
              <a:ext uri="{FF2B5EF4-FFF2-40B4-BE49-F238E27FC236}">
                <a16:creationId xmlns:a16="http://schemas.microsoft.com/office/drawing/2014/main" id="{1B10D958-0D7C-4FB3-A652-47C7A86DED4A}"/>
              </a:ext>
            </a:extLst>
          </p:cNvPr>
          <p:cNvSpPr/>
          <p:nvPr/>
        </p:nvSpPr>
        <p:spPr>
          <a:xfrm>
            <a:off x="8229600" y="1991086"/>
            <a:ext cx="946214" cy="91837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058B0785-D71B-4141-872A-8EE859B6ED9C}"/>
              </a:ext>
            </a:extLst>
          </p:cNvPr>
          <p:cNvSpPr txBox="1"/>
          <p:nvPr/>
        </p:nvSpPr>
        <p:spPr>
          <a:xfrm>
            <a:off x="216131" y="4153484"/>
            <a:ext cx="6077739" cy="264687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1100" b="1" u="sng" dirty="0"/>
              <a:t>Role of  Outdoor Learning and Adventurous Activities within Physical Education</a:t>
            </a:r>
          </a:p>
          <a:p>
            <a:endParaRPr lang="en-GB" sz="1100" b="1" u="sng" dirty="0"/>
          </a:p>
          <a:p>
            <a:r>
              <a:rPr lang="en-GB" sz="1200" b="1" u="sng" dirty="0"/>
              <a:t>Key Stage 2</a:t>
            </a:r>
          </a:p>
          <a:p>
            <a:r>
              <a:rPr lang="en-GB" sz="900" b="1" dirty="0"/>
              <a:t>Provide challenges  of physical and problem-solving nature.</a:t>
            </a:r>
          </a:p>
          <a:p>
            <a:r>
              <a:rPr lang="en-GB" sz="900" b="1" dirty="0"/>
              <a:t>Acquiring necessary skills.</a:t>
            </a:r>
          </a:p>
          <a:p>
            <a:r>
              <a:rPr lang="en-GB" sz="900" b="1" dirty="0"/>
              <a:t>Being able to identify why they should be mindful of their own and others’ safety, and how to respect the environment.</a:t>
            </a:r>
          </a:p>
          <a:p>
            <a:r>
              <a:rPr lang="en-GB" sz="1200" b="1" u="sng" dirty="0"/>
              <a:t>Key Stage 3</a:t>
            </a:r>
          </a:p>
          <a:p>
            <a:r>
              <a:rPr lang="en-GB" sz="900" b="1" dirty="0"/>
              <a:t>Provide opportunities to develop a range of adventurous activities skills and techniques.</a:t>
            </a:r>
          </a:p>
          <a:p>
            <a:r>
              <a:rPr lang="en-GB" sz="900" b="1" dirty="0"/>
              <a:t>Plan, undertake and evaluate activities.</a:t>
            </a:r>
          </a:p>
          <a:p>
            <a:r>
              <a:rPr lang="en-GB" sz="900" b="1" dirty="0"/>
              <a:t>Take some responsibility for themselves, others and the learning environment.</a:t>
            </a:r>
          </a:p>
          <a:p>
            <a:r>
              <a:rPr lang="en-GB" sz="900" b="1" dirty="0"/>
              <a:t>Able to apply and evaluate the principles and practice of rescue and resuscitation.</a:t>
            </a:r>
          </a:p>
          <a:p>
            <a:r>
              <a:rPr lang="en-GB" sz="1200" b="1" u="sng" dirty="0"/>
              <a:t>Key Stage 4</a:t>
            </a:r>
          </a:p>
          <a:p>
            <a:r>
              <a:rPr lang="en-GB" sz="900" b="1" dirty="0"/>
              <a:t>Pupils should be given opportunities to refine and adapt techniques and skills and apply them safely.</a:t>
            </a:r>
          </a:p>
          <a:p>
            <a:r>
              <a:rPr lang="en-GB" sz="900" b="1" dirty="0"/>
              <a:t>Prepare for, undertake and review challenging activities safely.</a:t>
            </a:r>
          </a:p>
          <a:p>
            <a:r>
              <a:rPr lang="en-GB" sz="900" b="1" dirty="0"/>
              <a:t>Able to analyse the different options available in challenging activities.</a:t>
            </a:r>
          </a:p>
          <a:p>
            <a:r>
              <a:rPr lang="en-GB" sz="900" b="1" dirty="0"/>
              <a:t>Analyse strategies used as well as alternative strategies. </a:t>
            </a:r>
          </a:p>
          <a:p>
            <a:r>
              <a:rPr lang="en-GB" sz="900" b="1" dirty="0"/>
              <a:t>Revise plans effectively and adopt and adapt to different role.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2DD8B4-FB87-4400-90F5-69BE25C1063A}"/>
              </a:ext>
            </a:extLst>
          </p:cNvPr>
          <p:cNvSpPr txBox="1"/>
          <p:nvPr/>
        </p:nvSpPr>
        <p:spPr>
          <a:xfrm>
            <a:off x="7090756" y="4507427"/>
            <a:ext cx="4626797" cy="229293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100" b="1" u="sng" dirty="0"/>
              <a:t>Physical Literacy </a:t>
            </a:r>
          </a:p>
          <a:p>
            <a:pPr algn="ctr"/>
            <a:endParaRPr lang="en-GB" sz="1100" b="1" u="sng" dirty="0"/>
          </a:p>
          <a:p>
            <a:pPr algn="ctr"/>
            <a:r>
              <a:rPr lang="en-GB" sz="1100" b="1" dirty="0"/>
              <a:t>“The motivation, confidence, physical competence, knowledge and understanding to value and take responsibility for engagement in physical activities for life.” 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Active For Life - ‘outdoors offers endless opportunities for students to develop their physical literacy. Fundamentals like hopping, jumping, running, balancing, and agility can all be incorporated on a hike through the woods. Fort building… develops raising and lowering skills, with students lifting and placing sticks and logs into place.’</a:t>
            </a:r>
          </a:p>
          <a:p>
            <a:endParaRPr lang="en-GB" sz="1100" b="1" dirty="0"/>
          </a:p>
          <a:p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3114107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1C0371-4240-441A-B245-BF575385AC74}"/>
              </a:ext>
            </a:extLst>
          </p:cNvPr>
          <p:cNvSpPr txBox="1"/>
          <p:nvPr/>
        </p:nvSpPr>
        <p:spPr>
          <a:xfrm>
            <a:off x="307572" y="250107"/>
            <a:ext cx="10274531" cy="6024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</a:t>
            </a:r>
          </a:p>
          <a:p>
            <a:endParaRPr lang="en-GB" sz="1050" dirty="0"/>
          </a:p>
          <a:p>
            <a:r>
              <a:rPr lang="en-GB" sz="1050" dirty="0"/>
              <a:t>Bailey, R., Armour, K., Kirk, D., Jess, M., Pickup, I., Sandford, R. and BERA Physical Education and Sport P (2009). The educational benefits claimed for physical education and school sport: an academic review. Research Papers in Education, 24(1), pp.1-27.</a:t>
            </a:r>
          </a:p>
          <a:p>
            <a:endParaRPr lang="en-GB" sz="1050" dirty="0"/>
          </a:p>
          <a:p>
            <a:r>
              <a:rPr lang="en-GB" sz="1050" dirty="0"/>
              <a:t>Casey, A. (2012). Models-based practice: great white hope or white elephant?. Physical Education and Sport Pedagogy, 19(1), pp.18-34.</a:t>
            </a:r>
          </a:p>
          <a:p>
            <a:endParaRPr lang="en-GB" sz="1050" dirty="0"/>
          </a:p>
          <a:p>
            <a:r>
              <a:rPr lang="en-GB" sz="1050" dirty="0" err="1"/>
              <a:t>DfEE</a:t>
            </a:r>
            <a:r>
              <a:rPr lang="en-GB" sz="1050" dirty="0"/>
              <a:t>/QCA (Department for Education and Employment and Qualifications and Curriculum Authority). (1999). Physical Education: The National Curriculum for England. London: HMSO.</a:t>
            </a:r>
          </a:p>
          <a:p>
            <a:endParaRPr lang="en-GB" sz="1050" dirty="0"/>
          </a:p>
          <a:p>
            <a:r>
              <a:rPr lang="en-GB" sz="1050" dirty="0"/>
              <a:t>DfES/DCMA (Department for Education and Skills/Department for Culture, Media and Sport). (2008). Learning Through PE and Sport. Nottingham: DfES.</a:t>
            </a:r>
          </a:p>
          <a:p>
            <a:endParaRPr lang="en-GB" sz="1050" dirty="0"/>
          </a:p>
          <a:p>
            <a:r>
              <a:rPr lang="en-GB" sz="1050" dirty="0"/>
              <a:t>IPLA. (n.d.). Defining Physical Literacy - IPLA. Available at: https://www.physical-literacy.org.uk/defining-physical-literacy/ [Accessed 1 May 2018].</a:t>
            </a:r>
          </a:p>
          <a:p>
            <a:endParaRPr lang="en-GB" sz="1050" dirty="0"/>
          </a:p>
          <a:p>
            <a:r>
              <a:rPr lang="en-GB" sz="1050" dirty="0"/>
              <a:t>Joyce, B. R. and Weil, M. (1972). Models of teaching. 1st ed. Englewood Cliffs, N.J: Prentice-Hall.</a:t>
            </a:r>
          </a:p>
          <a:p>
            <a:endParaRPr lang="en-GB" sz="1050" dirty="0"/>
          </a:p>
          <a:p>
            <a:r>
              <a:rPr lang="en-GB" sz="1050" dirty="0"/>
              <a:t>Metzler, M. (2017). Instructional Models In Physical Education. 3rd ed. [</a:t>
            </a:r>
            <a:r>
              <a:rPr lang="en-GB" sz="1050" dirty="0" err="1"/>
              <a:t>S.l.</a:t>
            </a:r>
            <a:r>
              <a:rPr lang="en-GB" sz="1050" dirty="0"/>
              <a:t>]: Routledge.</a:t>
            </a:r>
          </a:p>
          <a:p>
            <a:endParaRPr lang="en-GB" sz="1050" dirty="0"/>
          </a:p>
          <a:p>
            <a:r>
              <a:rPr lang="en-GB" sz="1050" dirty="0" err="1"/>
              <a:t>Pinarski</a:t>
            </a:r>
            <a:r>
              <a:rPr lang="en-GB" sz="1050" dirty="0"/>
              <a:t>, J. (2017). Outdoor schools: finding physical literacy in the forest - Active For Life. Active For Life. Available at: https://activeforlife.com/physical-literacy-in-the-forest/ [Accessed 2 May 2018].</a:t>
            </a:r>
          </a:p>
          <a:p>
            <a:endParaRPr lang="en-GB" sz="1050" dirty="0"/>
          </a:p>
          <a:p>
            <a:r>
              <a:rPr lang="en-GB" sz="1050" dirty="0"/>
              <a:t>Priest, S. (1999). The Semantics of Adventure Programming. </a:t>
            </a:r>
            <a:r>
              <a:rPr lang="en-GB" sz="1050" i="1" dirty="0"/>
              <a:t>Adventure Programming</a:t>
            </a:r>
            <a:r>
              <a:rPr lang="en-GB" sz="1050" dirty="0"/>
              <a:t>, edited by J. C. Miles and S. Priest, pp.111– 114. State College, PA: Venture</a:t>
            </a:r>
          </a:p>
          <a:p>
            <a:endParaRPr lang="en-GB" sz="1050" dirty="0"/>
          </a:p>
          <a:p>
            <a:r>
              <a:rPr lang="en-GB" sz="1050" dirty="0"/>
              <a:t>Russell, C. V., and C. Bisson. (2003). Teaching Group Formation Activities, Group Formation Tools and Group Process Tools. </a:t>
            </a:r>
            <a:r>
              <a:rPr lang="en-GB" sz="1050" i="1" dirty="0"/>
              <a:t>Developing Challenge Course Programmes for Schools</a:t>
            </a:r>
            <a:r>
              <a:rPr lang="en-GB" sz="1050" dirty="0"/>
              <a:t>, </a:t>
            </a:r>
            <a:r>
              <a:rPr lang="en-GB" sz="1050"/>
              <a:t>edited by S</a:t>
            </a:r>
            <a:r>
              <a:rPr lang="en-GB" sz="1050" dirty="0"/>
              <a:t>. </a:t>
            </a:r>
            <a:r>
              <a:rPr lang="en-GB" sz="1050" dirty="0" err="1"/>
              <a:t>Wurdinger</a:t>
            </a:r>
            <a:r>
              <a:rPr lang="en-GB" sz="1050" dirty="0"/>
              <a:t> and J. Steffen, pp.103– 138. Dubuque, IA: Kendall Hunt.</a:t>
            </a:r>
          </a:p>
          <a:p>
            <a:endParaRPr lang="en-GB" sz="1050" dirty="0"/>
          </a:p>
          <a:p>
            <a:r>
              <a:rPr lang="en-GB" sz="1050" dirty="0"/>
              <a:t>Wainwright, N., and A. Williams. (2012). Miss That’s the Best PE Lesson We’ve Ever Had and We Couldn’t See for Most of the Adventurous Activities and Physical Education in Wales.</a:t>
            </a:r>
          </a:p>
          <a:p>
            <a:r>
              <a:rPr lang="en-GB" sz="1050" i="1" dirty="0"/>
              <a:t>Physical Education Matters. </a:t>
            </a:r>
            <a:r>
              <a:rPr lang="en-GB" sz="1050" dirty="0"/>
              <a:t>7(2), pp.51 –54.</a:t>
            </a:r>
          </a:p>
          <a:p>
            <a:endParaRPr lang="en-GB" sz="1050" dirty="0"/>
          </a:p>
          <a:p>
            <a:r>
              <a:rPr lang="en-GB" sz="1050" dirty="0"/>
              <a:t>Welsh Assembly Government (WAG). (2007). Physical Education in the National Curriculum: Key Stages 2–4. Cardiff: Department of Education, Lifelong Learning and Skills.</a:t>
            </a:r>
          </a:p>
          <a:p>
            <a:endParaRPr lang="en-GB" sz="1050" dirty="0"/>
          </a:p>
          <a:p>
            <a:r>
              <a:rPr lang="en-GB" sz="1050" dirty="0"/>
              <a:t>Williams, A. and Wainwright, N. (2015). A new pedagogical model for adventure in the curriculum: part one – advocating for the model. Physical Education and Sport Pedagogy, 21(5), pp.481-500.</a:t>
            </a:r>
          </a:p>
          <a:p>
            <a:endParaRPr lang="en-GB" sz="1050" dirty="0"/>
          </a:p>
          <a:p>
            <a:r>
              <a:rPr lang="en-GB" sz="1050" dirty="0"/>
              <a:t>Williams, A. and Wainwright, N. (2015). A new pedagogical model for adventure in the curriculum: part two – outlining the model. Physical Education and Sport Pedagogy, 21(6), pp.589-602.</a:t>
            </a:r>
          </a:p>
        </p:txBody>
      </p:sp>
    </p:spTree>
    <p:extLst>
      <p:ext uri="{BB962C8B-B14F-4D97-AF65-F5344CB8AC3E}">
        <p14:creationId xmlns:p14="http://schemas.microsoft.com/office/powerpoint/2010/main" val="2858951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587</Words>
  <Application>Microsoft Office PowerPoint</Application>
  <PresentationFormat>Widescreen</PresentationFormat>
  <Paragraphs>74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Lloyd</dc:creator>
  <cp:lastModifiedBy>Ryan Lloyd</cp:lastModifiedBy>
  <cp:revision>38</cp:revision>
  <cp:lastPrinted>2018-05-09T08:33:27Z</cp:lastPrinted>
  <dcterms:created xsi:type="dcterms:W3CDTF">2018-05-08T10:58:04Z</dcterms:created>
  <dcterms:modified xsi:type="dcterms:W3CDTF">2018-05-09T14:37:21Z</dcterms:modified>
</cp:coreProperties>
</file>