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0" r:id="rId4"/>
    <p:sldId id="264" r:id="rId5"/>
    <p:sldId id="258" r:id="rId6"/>
    <p:sldId id="268" r:id="rId7"/>
    <p:sldId id="265" r:id="rId8"/>
    <p:sldId id="269" r:id="rId9"/>
    <p:sldId id="270" r:id="rId10"/>
    <p:sldId id="266" r:id="rId11"/>
    <p:sldId id="267" r:id="rId12"/>
    <p:sldId id="262" r:id="rId13"/>
    <p:sldId id="272" r:id="rId14"/>
    <p:sldId id="263" r:id="rId15"/>
    <p:sldId id="273" r:id="rId16"/>
    <p:sldId id="271" r:id="rId17"/>
    <p:sldId id="274" r:id="rId18"/>
    <p:sldId id="275" r:id="rId19"/>
    <p:sldId id="276" r:id="rId20"/>
    <p:sldId id="277"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0" d="100"/>
          <a:sy n="50" d="100"/>
        </p:scale>
        <p:origin x="590" y="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CD696D47-F393-47C8-9CCF-B3CB4C4C746A}" type="datetimeFigureOut">
              <a:rPr lang="en-GB" smtClean="0"/>
              <a:t>04/10/2021</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A447908B-2738-4D5D-958D-B851BE12C30B}"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109148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D696D47-F393-47C8-9CCF-B3CB4C4C746A}" type="datetimeFigureOut">
              <a:rPr lang="en-GB" smtClean="0"/>
              <a:t>04/10/2021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47908B-2738-4D5D-958D-B851BE12C30B}" type="slidenum">
              <a:rPr lang="en-GB" smtClean="0"/>
              <a:t>‹#›</a:t>
            </a:fld>
            <a:endParaRPr lang="en-GB"/>
          </a:p>
        </p:txBody>
      </p:sp>
    </p:spTree>
    <p:extLst>
      <p:ext uri="{BB962C8B-B14F-4D97-AF65-F5344CB8AC3E}">
        <p14:creationId xmlns:p14="http://schemas.microsoft.com/office/powerpoint/2010/main" val="32531999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D696D47-F393-47C8-9CCF-B3CB4C4C746A}" type="datetimeFigureOut">
              <a:rPr lang="en-GB" smtClean="0"/>
              <a:t>04/10/2021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47908B-2738-4D5D-958D-B851BE12C30B}"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065650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D696D47-F393-47C8-9CCF-B3CB4C4C746A}" type="datetimeFigureOut">
              <a:rPr lang="en-GB" smtClean="0"/>
              <a:t>04/10/2021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47908B-2738-4D5D-958D-B851BE12C30B}" type="slidenum">
              <a:rPr lang="en-GB" smtClean="0"/>
              <a:t>‹#›</a:t>
            </a:fld>
            <a:endParaRPr lang="en-GB"/>
          </a:p>
        </p:txBody>
      </p:sp>
    </p:spTree>
    <p:extLst>
      <p:ext uri="{BB962C8B-B14F-4D97-AF65-F5344CB8AC3E}">
        <p14:creationId xmlns:p14="http://schemas.microsoft.com/office/powerpoint/2010/main" val="24021219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D696D47-F393-47C8-9CCF-B3CB4C4C746A}" type="datetimeFigureOut">
              <a:rPr lang="en-GB" smtClean="0"/>
              <a:t>04/10/2021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447908B-2738-4D5D-958D-B851BE12C30B}"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479903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D696D47-F393-47C8-9CCF-B3CB4C4C746A}" type="datetimeFigureOut">
              <a:rPr lang="en-GB" smtClean="0"/>
              <a:t>04/10/2021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447908B-2738-4D5D-958D-B851BE12C30B}"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710751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696D47-F393-47C8-9CCF-B3CB4C4C746A}" type="datetimeFigureOut">
              <a:rPr lang="en-GB" smtClean="0"/>
              <a:t>04/10/2021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447908B-2738-4D5D-958D-B851BE12C30B}" type="slidenum">
              <a:rPr lang="en-GB" smtClean="0"/>
              <a:t>‹#›</a:t>
            </a:fld>
            <a:endParaRPr lang="en-GB"/>
          </a:p>
        </p:txBody>
      </p:sp>
    </p:spTree>
    <p:extLst>
      <p:ext uri="{BB962C8B-B14F-4D97-AF65-F5344CB8AC3E}">
        <p14:creationId xmlns:p14="http://schemas.microsoft.com/office/powerpoint/2010/main" val="28493059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CD696D47-F393-47C8-9CCF-B3CB4C4C746A}" type="datetimeFigureOut">
              <a:rPr lang="en-GB" smtClean="0"/>
              <a:t>04/10/2021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47908B-2738-4D5D-958D-B851BE12C30B}"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812293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CD696D47-F393-47C8-9CCF-B3CB4C4C746A}" type="datetimeFigureOut">
              <a:rPr lang="en-GB" smtClean="0"/>
              <a:t>04/10/2021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47908B-2738-4D5D-958D-B851BE12C30B}" type="slidenum">
              <a:rPr lang="en-GB" smtClean="0"/>
              <a:t>‹#›</a:t>
            </a:fld>
            <a:endParaRPr lang="en-GB"/>
          </a:p>
        </p:txBody>
      </p:sp>
    </p:spTree>
    <p:extLst>
      <p:ext uri="{BB962C8B-B14F-4D97-AF65-F5344CB8AC3E}">
        <p14:creationId xmlns:p14="http://schemas.microsoft.com/office/powerpoint/2010/main" val="7231567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CD696D47-F393-47C8-9CCF-B3CB4C4C746A}" type="datetimeFigureOut">
              <a:rPr lang="en-GB" smtClean="0"/>
              <a:t>04/10/2021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47908B-2738-4D5D-958D-B851BE12C30B}" type="slidenum">
              <a:rPr lang="en-GB" smtClean="0"/>
              <a:t>‹#›</a:t>
            </a:fld>
            <a:endParaRPr lang="en-GB"/>
          </a:p>
        </p:txBody>
      </p:sp>
    </p:spTree>
    <p:extLst>
      <p:ext uri="{BB962C8B-B14F-4D97-AF65-F5344CB8AC3E}">
        <p14:creationId xmlns:p14="http://schemas.microsoft.com/office/powerpoint/2010/main" val="14616954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D696D47-F393-47C8-9CCF-B3CB4C4C746A}" type="datetimeFigureOut">
              <a:rPr lang="en-GB" smtClean="0"/>
              <a:t>04/10/2021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47908B-2738-4D5D-958D-B851BE12C30B}"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732242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D696D47-F393-47C8-9CCF-B3CB4C4C746A}" type="datetimeFigureOut">
              <a:rPr lang="en-GB" smtClean="0"/>
              <a:t>04/10/2021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47908B-2738-4D5D-958D-B851BE12C30B}"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777197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D696D47-F393-47C8-9CCF-B3CB4C4C746A}" type="datetimeFigureOut">
              <a:rPr lang="en-GB" smtClean="0"/>
              <a:t>04/10/2021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47908B-2738-4D5D-958D-B851BE12C30B}" type="slidenum">
              <a:rPr lang="en-GB" smtClean="0"/>
              <a:t>‹#›</a:t>
            </a:fld>
            <a:endParaRPr lang="en-GB"/>
          </a:p>
        </p:txBody>
      </p:sp>
    </p:spTree>
    <p:extLst>
      <p:ext uri="{BB962C8B-B14F-4D97-AF65-F5344CB8AC3E}">
        <p14:creationId xmlns:p14="http://schemas.microsoft.com/office/powerpoint/2010/main" val="17843871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D696D47-F393-47C8-9CCF-B3CB4C4C746A}" type="datetimeFigureOut">
              <a:rPr lang="en-GB" smtClean="0"/>
              <a:t>04/10/2021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47908B-2738-4D5D-958D-B851BE12C30B}"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52570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D696D47-F393-47C8-9CCF-B3CB4C4C746A}" type="datetimeFigureOut">
              <a:rPr lang="en-GB" smtClean="0"/>
              <a:t>04/10/2021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47908B-2738-4D5D-958D-B851BE12C30B}"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430263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D696D47-F393-47C8-9CCF-B3CB4C4C746A}" type="datetimeFigureOut">
              <a:rPr lang="en-GB" smtClean="0"/>
              <a:t>04/10/2021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47908B-2738-4D5D-958D-B851BE12C30B}"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040458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D696D47-F393-47C8-9CCF-B3CB4C4C746A}" type="datetimeFigureOut">
              <a:rPr lang="en-GB" smtClean="0"/>
              <a:t>04/10/2021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47908B-2738-4D5D-958D-B851BE12C30B}"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584569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D696D47-F393-47C8-9CCF-B3CB4C4C746A}" type="datetimeFigureOut">
              <a:rPr lang="en-GB" smtClean="0"/>
              <a:t>04/10/2021</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447908B-2738-4D5D-958D-B851BE12C30B}" type="slidenum">
              <a:rPr lang="en-GB" smtClean="0"/>
              <a:t>‹#›</a:t>
            </a:fld>
            <a:endParaRPr lang="en-GB"/>
          </a:p>
        </p:txBody>
      </p:sp>
    </p:spTree>
    <p:extLst>
      <p:ext uri="{BB962C8B-B14F-4D97-AF65-F5344CB8AC3E}">
        <p14:creationId xmlns:p14="http://schemas.microsoft.com/office/powerpoint/2010/main" val="31968299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84rXHqjltjs" TargetMode="External"/><Relationship Id="rId2" Type="http://schemas.openxmlformats.org/officeDocument/2006/relationships/hyperlink" Target="https://www.youtube.com/watch?v=RnCCY2YtVX0" TargetMode="External"/><Relationship Id="rId1" Type="http://schemas.openxmlformats.org/officeDocument/2006/relationships/slideLayout" Target="../slideLayouts/slideLayout2.xml"/><Relationship Id="rId4" Type="http://schemas.openxmlformats.org/officeDocument/2006/relationships/hyperlink" Target="https://www.youtube.com/watch?v=DJzhxU6fNxM"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hyperlink" Target="https://www.youtube.com/watch?v=A14zJN-niFI"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www.gov.cn/zhengce/content/2021-08/03/content_5629218.htm"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 Id="rId5" Type="http://schemas.openxmlformats.org/officeDocument/2006/relationships/image" Target="../media/image17.jpeg"/><Relationship Id="rId4" Type="http://schemas.openxmlformats.org/officeDocument/2006/relationships/image" Target="../media/image16.jpeg"/></Relationships>
</file>

<file path=ppt/slides/_rels/slide20.xml.rels><?xml version="1.0" encoding="UTF-8" standalone="yes"?>
<Relationships xmlns="http://schemas.openxmlformats.org/package/2006/relationships"><Relationship Id="rId2" Type="http://schemas.openxmlformats.org/officeDocument/2006/relationships/hyperlink" Target="https://www.youtube.com/watch?v=nuaJGPZCBYU"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D3AEF-A0C8-D745-929C-31B92CFA8794}"/>
              </a:ext>
            </a:extLst>
          </p:cNvPr>
          <p:cNvSpPr>
            <a:spLocks noGrp="1"/>
          </p:cNvSpPr>
          <p:nvPr>
            <p:ph type="ctrTitle"/>
          </p:nvPr>
        </p:nvSpPr>
        <p:spPr>
          <a:xfrm>
            <a:off x="2692398" y="1550505"/>
            <a:ext cx="6815669" cy="1948070"/>
          </a:xfrm>
        </p:spPr>
        <p:txBody>
          <a:bodyPr/>
          <a:lstStyle/>
          <a:p>
            <a:r>
              <a:rPr lang="en-US" altLang="zh-CN" sz="3200" dirty="0"/>
              <a:t>HPCH5010/6010 </a:t>
            </a:r>
            <a:br>
              <a:rPr lang="en-US" altLang="zh-CN" sz="3200" dirty="0"/>
            </a:br>
            <a:r>
              <a:rPr lang="en-US" altLang="zh-CN" sz="3200" dirty="0"/>
              <a:t>Chinese Wellbeing: from Philosophy and Religion to Culture</a:t>
            </a:r>
            <a:br>
              <a:rPr lang="en-US" altLang="zh-CN" sz="3200" dirty="0"/>
            </a:br>
            <a:r>
              <a:rPr lang="en-US" altLang="zh-CN" sz="3200" dirty="0"/>
              <a:t>Week </a:t>
            </a:r>
            <a:r>
              <a:rPr lang="en-US" altLang="zh-CN" sz="3200" dirty="0" smtClean="0"/>
              <a:t>4-1</a:t>
            </a:r>
            <a:endParaRPr lang="en-US" sz="2800" dirty="0"/>
          </a:p>
        </p:txBody>
      </p:sp>
      <p:sp>
        <p:nvSpPr>
          <p:cNvPr id="3" name="Subtitle 2">
            <a:extLst>
              <a:ext uri="{FF2B5EF4-FFF2-40B4-BE49-F238E27FC236}">
                <a16:creationId xmlns:a16="http://schemas.microsoft.com/office/drawing/2014/main" id="{0F4F688E-07B1-D142-BE03-4856ABFD2721}"/>
              </a:ext>
            </a:extLst>
          </p:cNvPr>
          <p:cNvSpPr>
            <a:spLocks noGrp="1"/>
          </p:cNvSpPr>
          <p:nvPr>
            <p:ph type="subTitle" idx="1"/>
          </p:nvPr>
        </p:nvSpPr>
        <p:spPr/>
        <p:txBody>
          <a:bodyPr>
            <a:normAutofit lnSpcReduction="10000"/>
          </a:bodyPr>
          <a:lstStyle/>
          <a:p>
            <a:r>
              <a:rPr lang="en-US" dirty="0" err="1"/>
              <a:t>Yiying</a:t>
            </a:r>
            <a:r>
              <a:rPr lang="en-US" dirty="0"/>
              <a:t> Jiao</a:t>
            </a:r>
          </a:p>
          <a:p>
            <a:r>
              <a:rPr lang="en-US" dirty="0"/>
              <a:t>Lecturer in Chinese Studies</a:t>
            </a:r>
          </a:p>
          <a:p>
            <a:r>
              <a:rPr lang="en-US" dirty="0"/>
              <a:t>Institute of Education and Humanities</a:t>
            </a:r>
          </a:p>
        </p:txBody>
      </p:sp>
    </p:spTree>
    <p:extLst>
      <p:ext uri="{BB962C8B-B14F-4D97-AF65-F5344CB8AC3E}">
        <p14:creationId xmlns:p14="http://schemas.microsoft.com/office/powerpoint/2010/main" val="189665805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Wellbeing and Its Current Development in Today's China</a:t>
            </a:r>
            <a:endParaRPr lang="en-GB" dirty="0"/>
          </a:p>
        </p:txBody>
      </p:sp>
      <p:sp>
        <p:nvSpPr>
          <p:cNvPr id="3" name="Content Placeholder 2"/>
          <p:cNvSpPr>
            <a:spLocks noGrp="1"/>
          </p:cNvSpPr>
          <p:nvPr>
            <p:ph idx="1"/>
          </p:nvPr>
        </p:nvSpPr>
        <p:spPr/>
        <p:txBody>
          <a:bodyPr/>
          <a:lstStyle/>
          <a:p>
            <a:r>
              <a:rPr lang="en-GB" dirty="0" smtClean="0"/>
              <a:t>Individuals</a:t>
            </a:r>
          </a:p>
          <a:p>
            <a:r>
              <a:rPr lang="en-GB" dirty="0" smtClean="0"/>
              <a:t>Organisations</a:t>
            </a:r>
          </a:p>
          <a:p>
            <a:r>
              <a:rPr lang="en-GB" dirty="0" smtClean="0"/>
              <a:t>Government</a:t>
            </a:r>
            <a:endParaRPr lang="en-GB" dirty="0"/>
          </a:p>
        </p:txBody>
      </p:sp>
    </p:spTree>
    <p:extLst>
      <p:ext uri="{BB962C8B-B14F-4D97-AF65-F5344CB8AC3E}">
        <p14:creationId xmlns:p14="http://schemas.microsoft.com/office/powerpoint/2010/main" val="6546247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Individuals’ Wellbeing</a:t>
            </a:r>
            <a:endParaRPr lang="en-GB" dirty="0"/>
          </a:p>
        </p:txBody>
      </p:sp>
      <p:sp>
        <p:nvSpPr>
          <p:cNvPr id="3" name="Content Placeholder 2"/>
          <p:cNvSpPr>
            <a:spLocks noGrp="1"/>
          </p:cNvSpPr>
          <p:nvPr>
            <p:ph idx="1"/>
          </p:nvPr>
        </p:nvSpPr>
        <p:spPr/>
        <p:txBody>
          <a:bodyPr/>
          <a:lstStyle/>
          <a:p>
            <a:pPr marL="0" indent="0">
              <a:buNone/>
            </a:pPr>
            <a:r>
              <a:rPr lang="en-GB" dirty="0" smtClean="0"/>
              <a:t>Daily Schedule</a:t>
            </a:r>
          </a:p>
          <a:p>
            <a:pPr marL="0" indent="0">
              <a:buNone/>
            </a:pPr>
            <a:r>
              <a:rPr lang="en-GB" dirty="0" smtClean="0"/>
              <a:t>Diet</a:t>
            </a:r>
          </a:p>
          <a:p>
            <a:pPr marL="0" indent="0">
              <a:buNone/>
            </a:pPr>
            <a:r>
              <a:rPr lang="en-GB" dirty="0" smtClean="0"/>
              <a:t>Exercises and health preservation methods</a:t>
            </a:r>
          </a:p>
          <a:p>
            <a:pPr marL="0" indent="0">
              <a:buNone/>
            </a:pPr>
            <a:endParaRPr lang="en-GB" dirty="0"/>
          </a:p>
        </p:txBody>
      </p:sp>
    </p:spTree>
    <p:extLst>
      <p:ext uri="{BB962C8B-B14F-4D97-AF65-F5344CB8AC3E}">
        <p14:creationId xmlns:p14="http://schemas.microsoft.com/office/powerpoint/2010/main" val="11628326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pathways4health.org/wp-content/uploads/2010/03/chinese-model.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62020" y="0"/>
            <a:ext cx="6217919" cy="683577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3154680" y="1028700"/>
            <a:ext cx="5588100" cy="739139"/>
          </a:xfrm>
        </p:spPr>
        <p:txBody>
          <a:bodyPr>
            <a:normAutofit/>
          </a:bodyPr>
          <a:lstStyle/>
          <a:p>
            <a:pPr marL="0" indent="0">
              <a:buNone/>
            </a:pPr>
            <a:r>
              <a:rPr lang="en-GB" sz="2000" dirty="0" smtClean="0"/>
              <a:t>Chinese Body Clock (according to TCM theories)</a:t>
            </a:r>
            <a:endParaRPr lang="en-GB" sz="2000" dirty="0"/>
          </a:p>
        </p:txBody>
      </p:sp>
    </p:spTree>
    <p:extLst>
      <p:ext uri="{BB962C8B-B14F-4D97-AF65-F5344CB8AC3E}">
        <p14:creationId xmlns:p14="http://schemas.microsoft.com/office/powerpoint/2010/main" val="18303016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Individuals’ Wellbeing</a:t>
            </a:r>
            <a:endParaRPr lang="en-GB" dirty="0"/>
          </a:p>
        </p:txBody>
      </p:sp>
      <p:sp>
        <p:nvSpPr>
          <p:cNvPr id="3" name="Content Placeholder 2"/>
          <p:cNvSpPr>
            <a:spLocks noGrp="1"/>
          </p:cNvSpPr>
          <p:nvPr>
            <p:ph idx="1"/>
          </p:nvPr>
        </p:nvSpPr>
        <p:spPr>
          <a:xfrm>
            <a:off x="807720" y="2514600"/>
            <a:ext cx="10561320" cy="3779520"/>
          </a:xfrm>
        </p:spPr>
        <p:txBody>
          <a:bodyPr>
            <a:normAutofit fontScale="85000" lnSpcReduction="10000"/>
          </a:bodyPr>
          <a:lstStyle/>
          <a:p>
            <a:pPr fontAlgn="base"/>
            <a:r>
              <a:rPr lang="en-GB" dirty="0"/>
              <a:t>The Body-Energy Clock is built upon the concept of the cyclical ebb and flow of energy throughout the body. During a 24-hour period (see diagram that follows) Qi moves in two-hour intervals through the organ systems. During sleep, Qi draws inward to restore the body. This phase is completed between 1 and 3 a.m., when the liver cleanses the blood and performs a myriad of functions that set the stage for Qi moving outward again.</a:t>
            </a:r>
          </a:p>
          <a:p>
            <a:pPr fontAlgn="base"/>
            <a:r>
              <a:rPr lang="en-GB" dirty="0"/>
              <a:t>In the 12-hour period following the peak functioning of the </a:t>
            </a:r>
            <a:r>
              <a:rPr lang="en-GB" dirty="0" err="1"/>
              <a:t>liverfrom</a:t>
            </a:r>
            <a:r>
              <a:rPr lang="en-GB" dirty="0"/>
              <a:t> 3 a.m. </a:t>
            </a:r>
            <a:r>
              <a:rPr lang="en-GB" dirty="0" err="1"/>
              <a:t>onwardenergy</a:t>
            </a:r>
            <a:r>
              <a:rPr lang="en-GB" dirty="0"/>
              <a:t> cycles to the organs associated with daily activity, digestion and elimination: the lungs, large intestine, stomach/pancreas, heart, small intestine. By mid-afternoon, energy again moves inward to support internal organs associated with restoring and maintaining the system. The purpose is to move fluids and heat, as well as to filter and </a:t>
            </a:r>
            <a:r>
              <a:rPr lang="en-GB" dirty="0" smtClean="0"/>
              <a:t>cleanse by </a:t>
            </a:r>
            <a:r>
              <a:rPr lang="en-GB" dirty="0"/>
              <a:t>the pericardium, triple burner (coordinates water functions and temperature), bladder/kidneys and the liver.</a:t>
            </a:r>
          </a:p>
          <a:p>
            <a:pPr marL="0" indent="0">
              <a:buNone/>
            </a:pPr>
            <a:r>
              <a:rPr lang="en-GB" dirty="0" smtClean="0"/>
              <a:t>(https</a:t>
            </a:r>
            <a:r>
              <a:rPr lang="en-GB" dirty="0"/>
              <a:t>://pathways4health.org/2010/03/04/the-chinese-body-clock-energy-patterns-through-24-hours</a:t>
            </a:r>
            <a:r>
              <a:rPr lang="en-GB" dirty="0" smtClean="0"/>
              <a:t>/)</a:t>
            </a:r>
            <a:endParaRPr lang="en-GB" dirty="0"/>
          </a:p>
        </p:txBody>
      </p:sp>
    </p:spTree>
    <p:extLst>
      <p:ext uri="{BB962C8B-B14F-4D97-AF65-F5344CB8AC3E}">
        <p14:creationId xmlns:p14="http://schemas.microsoft.com/office/powerpoint/2010/main" val="34282342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Individuals’ Wellbeing</a:t>
            </a:r>
          </a:p>
        </p:txBody>
      </p:sp>
      <p:sp>
        <p:nvSpPr>
          <p:cNvPr id="3" name="Content Placeholder 2"/>
          <p:cNvSpPr>
            <a:spLocks noGrp="1"/>
          </p:cNvSpPr>
          <p:nvPr>
            <p:ph idx="1"/>
          </p:nvPr>
        </p:nvSpPr>
        <p:spPr/>
        <p:txBody>
          <a:bodyPr>
            <a:normAutofit fontScale="85000" lnSpcReduction="20000"/>
          </a:bodyPr>
          <a:lstStyle/>
          <a:p>
            <a:pPr fontAlgn="base"/>
            <a:r>
              <a:rPr lang="en-GB" dirty="0"/>
              <a:t>When one organ is at its peak energy, the organ at the opposite side of the clock, 12 hours away, is at its lowest ebb. For example, between 1-3 a.m., the liver reaches its peak, doing its work to cleanse the blood, while the small intestine, the organ responsible for the absorption and assimilation of many key nutrients, is at its ebb. What does this tell us? Principally, that it must be taxing to the system to deal with late night meals and snacking. The body is not programmed to accommodate the modern habit of late-night screen-based stimulation and the eating habits that go with it. When we eat late at night, food is not well absorbed by the small intestine and the liver has little opportunity to do its job of housekeeping.</a:t>
            </a:r>
          </a:p>
          <a:p>
            <a:pPr fontAlgn="base"/>
            <a:r>
              <a:rPr lang="en-GB" dirty="0"/>
              <a:t>The idea, then, is to try when you can to plan daily activity around an organ systems peak energy, while avoiding actions that can tax a system when its energy is at its lowest ebb.</a:t>
            </a:r>
          </a:p>
          <a:p>
            <a:pPr marL="0" indent="0">
              <a:buNone/>
            </a:pPr>
            <a:endParaRPr lang="en-GB" dirty="0"/>
          </a:p>
        </p:txBody>
      </p:sp>
    </p:spTree>
    <p:extLst>
      <p:ext uri="{BB962C8B-B14F-4D97-AF65-F5344CB8AC3E}">
        <p14:creationId xmlns:p14="http://schemas.microsoft.com/office/powerpoint/2010/main" val="8060891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Individuals’ Wellbeing</a:t>
            </a:r>
            <a:endParaRPr lang="en-GB" dirty="0"/>
          </a:p>
        </p:txBody>
      </p:sp>
      <p:sp>
        <p:nvSpPr>
          <p:cNvPr id="3" name="Content Placeholder 2"/>
          <p:cNvSpPr>
            <a:spLocks noGrp="1"/>
          </p:cNvSpPr>
          <p:nvPr>
            <p:ph idx="1"/>
          </p:nvPr>
        </p:nvSpPr>
        <p:spPr>
          <a:xfrm>
            <a:off x="8473440" y="3230880"/>
            <a:ext cx="2423156" cy="2644988"/>
          </a:xfrm>
        </p:spPr>
        <p:txBody>
          <a:bodyPr/>
          <a:lstStyle/>
          <a:p>
            <a:pPr marL="0" indent="0">
              <a:buNone/>
            </a:pPr>
            <a:r>
              <a:rPr lang="en-GB" dirty="0" smtClean="0"/>
              <a:t>Sports grounds in the morning.</a:t>
            </a:r>
            <a:endParaRPr lang="en-GB" dirty="0"/>
          </a:p>
        </p:txBody>
      </p:sp>
      <p:pic>
        <p:nvPicPr>
          <p:cNvPr id="2050" name="Picture 2" descr="https://img2.baidu.com/it/u=2522328488,1856697336&amp;fm=26&amp;fmt=auto"/>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95401" y="2287587"/>
            <a:ext cx="6858000" cy="3857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423568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Individuals’ Wellbeing</a:t>
            </a:r>
          </a:p>
        </p:txBody>
      </p:sp>
      <p:pic>
        <p:nvPicPr>
          <p:cNvPr id="3074" name="Picture 2" descr="https://img0.baidu.com/it/u=2058046355,2468553482&amp;fm=26&amp;fmt=auto"/>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7461" y="2556930"/>
            <a:ext cx="4762500" cy="3571875"/>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https://img2.baidu.com/it/u=3972650484,309044734&amp;fm=26&amp;fmt=aut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68399" y="2035911"/>
            <a:ext cx="4572000" cy="3486151"/>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https://img1.baidu.com/it/u=79497074,2040898095&amp;fm=26&amp;fmt=aut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02095" y="2907448"/>
            <a:ext cx="5298818" cy="35290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9787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07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08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Individuals’ Wellbeing</a:t>
            </a:r>
          </a:p>
        </p:txBody>
      </p:sp>
      <p:sp>
        <p:nvSpPr>
          <p:cNvPr id="3" name="Content Placeholder 2"/>
          <p:cNvSpPr>
            <a:spLocks noGrp="1"/>
          </p:cNvSpPr>
          <p:nvPr>
            <p:ph idx="1"/>
          </p:nvPr>
        </p:nvSpPr>
        <p:spPr/>
        <p:txBody>
          <a:bodyPr>
            <a:normAutofit/>
          </a:bodyPr>
          <a:lstStyle/>
          <a:p>
            <a:pPr marL="0" indent="0">
              <a:buNone/>
            </a:pPr>
            <a:r>
              <a:rPr lang="en-US" b="1" dirty="0" smtClean="0"/>
              <a:t>Morning Exercises/Activities</a:t>
            </a:r>
          </a:p>
          <a:p>
            <a:pPr marL="0" indent="0">
              <a:buNone/>
            </a:pPr>
            <a:r>
              <a:rPr lang="en-US" dirty="0" smtClean="0"/>
              <a:t>Parks in China/Park Culture</a:t>
            </a:r>
            <a:endParaRPr lang="en-US" dirty="0"/>
          </a:p>
          <a:p>
            <a:pPr marL="0" indent="0">
              <a:buNone/>
            </a:pPr>
            <a:r>
              <a:rPr lang="en-US" dirty="0">
                <a:hlinkClick r:id="rId2"/>
              </a:rPr>
              <a:t>https://</a:t>
            </a:r>
            <a:r>
              <a:rPr lang="en-US" dirty="0" smtClean="0">
                <a:hlinkClick r:id="rId2"/>
              </a:rPr>
              <a:t>www.youtube.com/watch?v=RnCCY2YtVX0</a:t>
            </a:r>
            <a:endParaRPr lang="en-US" dirty="0" smtClean="0"/>
          </a:p>
          <a:p>
            <a:pPr marL="0" indent="0">
              <a:buNone/>
            </a:pPr>
            <a:r>
              <a:rPr lang="en-US" dirty="0">
                <a:hlinkClick r:id="rId3"/>
              </a:rPr>
              <a:t>https://</a:t>
            </a:r>
            <a:r>
              <a:rPr lang="en-US" dirty="0" smtClean="0">
                <a:hlinkClick r:id="rId3"/>
              </a:rPr>
              <a:t>www.youtube.com/watch?v=84rXHqjltjs</a:t>
            </a:r>
            <a:endParaRPr lang="en-US" dirty="0" smtClean="0"/>
          </a:p>
          <a:p>
            <a:pPr marL="0" indent="0">
              <a:buNone/>
            </a:pPr>
            <a:r>
              <a:rPr lang="en-US" dirty="0" smtClean="0">
                <a:hlinkClick r:id="rId4"/>
              </a:rPr>
              <a:t>https</a:t>
            </a:r>
            <a:r>
              <a:rPr lang="en-US" dirty="0">
                <a:hlinkClick r:id="rId4"/>
              </a:rPr>
              <a:t>://</a:t>
            </a:r>
            <a:r>
              <a:rPr lang="en-US" dirty="0" smtClean="0">
                <a:hlinkClick r:id="rId4"/>
              </a:rPr>
              <a:t>www.youtube.com/watch?v=DJzhxU6fNxM</a:t>
            </a:r>
            <a:endParaRPr lang="en-US" dirty="0" smtClean="0"/>
          </a:p>
          <a:p>
            <a:pPr marL="0" indent="0">
              <a:buNone/>
            </a:pPr>
            <a:endParaRPr lang="en-US" dirty="0" smtClean="0"/>
          </a:p>
          <a:p>
            <a:pPr marL="0" indent="0">
              <a:buNone/>
            </a:pPr>
            <a:endParaRPr lang="en-US" dirty="0" smtClean="0"/>
          </a:p>
          <a:p>
            <a:pPr marL="0" indent="0">
              <a:buNone/>
            </a:pPr>
            <a:endParaRPr lang="en-GB" dirty="0"/>
          </a:p>
        </p:txBody>
      </p:sp>
    </p:spTree>
    <p:extLst>
      <p:ext uri="{BB962C8B-B14F-4D97-AF65-F5344CB8AC3E}">
        <p14:creationId xmlns:p14="http://schemas.microsoft.com/office/powerpoint/2010/main" val="38891469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Individuals’ Wellbeing</a:t>
            </a:r>
            <a:endParaRPr lang="en-GB" dirty="0"/>
          </a:p>
        </p:txBody>
      </p:sp>
      <p:sp>
        <p:nvSpPr>
          <p:cNvPr id="3" name="Content Placeholder 2"/>
          <p:cNvSpPr>
            <a:spLocks noGrp="1"/>
          </p:cNvSpPr>
          <p:nvPr>
            <p:ph idx="1"/>
          </p:nvPr>
        </p:nvSpPr>
        <p:spPr>
          <a:xfrm>
            <a:off x="792480" y="2438400"/>
            <a:ext cx="10591800" cy="3718560"/>
          </a:xfrm>
        </p:spPr>
        <p:txBody>
          <a:bodyPr>
            <a:normAutofit fontScale="92500" lnSpcReduction="20000"/>
          </a:bodyPr>
          <a:lstStyle/>
          <a:p>
            <a:pPr marL="0" indent="0">
              <a:buNone/>
            </a:pPr>
            <a:r>
              <a:rPr lang="zh-CN" altLang="en-US" dirty="0"/>
              <a:t>广场</a:t>
            </a:r>
            <a:r>
              <a:rPr lang="zh-CN" altLang="en-US" dirty="0" smtClean="0"/>
              <a:t>舞 </a:t>
            </a:r>
            <a:r>
              <a:rPr lang="en-GB" dirty="0" smtClean="0"/>
              <a:t>Square dance</a:t>
            </a:r>
          </a:p>
          <a:p>
            <a:pPr marL="0" indent="0">
              <a:buNone/>
            </a:pPr>
            <a:r>
              <a:rPr lang="en-GB" dirty="0"/>
              <a:t>Square dance </a:t>
            </a:r>
            <a:r>
              <a:rPr lang="en-GB" dirty="0" smtClean="0"/>
              <a:t>gets </a:t>
            </a:r>
            <a:r>
              <a:rPr lang="en-GB" dirty="0"/>
              <a:t>its name because it gathers in the square. It integrates self entertainment and performance. It takes collective dance as the main performance form and fitness as the main </a:t>
            </a:r>
            <a:r>
              <a:rPr lang="en-GB" dirty="0" smtClean="0"/>
              <a:t>purpose</a:t>
            </a:r>
          </a:p>
          <a:p>
            <a:pPr marL="0" indent="0">
              <a:buNone/>
            </a:pPr>
            <a:r>
              <a:rPr lang="en-GB" dirty="0" smtClean="0"/>
              <a:t>Square </a:t>
            </a:r>
            <a:r>
              <a:rPr lang="en-GB" dirty="0"/>
              <a:t>dance is a rhythmic dance spontaneously carried out by residents in open spaces such as squares, courtyards and dams for the purpose of fitness. It is usually accompanied by music with high decibel and strong sense of rhythm</a:t>
            </a:r>
            <a:r>
              <a:rPr lang="en-GB" dirty="0" smtClean="0"/>
              <a:t>.</a:t>
            </a:r>
          </a:p>
          <a:p>
            <a:pPr marL="0" indent="0">
              <a:buNone/>
            </a:pPr>
            <a:r>
              <a:rPr lang="en-GB" dirty="0" smtClean="0"/>
              <a:t>Square </a:t>
            </a:r>
            <a:r>
              <a:rPr lang="en-GB" dirty="0"/>
              <a:t>dance is spontaneously organized by the masses in public places. Most of the participants are middle-aged and elderly people, most of whom are </a:t>
            </a:r>
            <a:r>
              <a:rPr lang="en-GB" dirty="0" smtClean="0"/>
              <a:t>females. </a:t>
            </a:r>
            <a:r>
              <a:rPr lang="en-GB" dirty="0"/>
              <a:t>Square dance is a dance created by </a:t>
            </a:r>
            <a:r>
              <a:rPr lang="en-GB" dirty="0" smtClean="0"/>
              <a:t>non-professional </a:t>
            </a:r>
            <a:r>
              <a:rPr lang="en-GB" dirty="0"/>
              <a:t>dancers and belongs to the general public. </a:t>
            </a:r>
            <a:r>
              <a:rPr lang="en-GB" dirty="0" smtClean="0"/>
              <a:t>Square dance styles can vary in regions..</a:t>
            </a:r>
            <a:endParaRPr lang="en-GB" dirty="0"/>
          </a:p>
        </p:txBody>
      </p:sp>
    </p:spTree>
    <p:extLst>
      <p:ext uri="{BB962C8B-B14F-4D97-AF65-F5344CB8AC3E}">
        <p14:creationId xmlns:p14="http://schemas.microsoft.com/office/powerpoint/2010/main" val="4503898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Individuals’ Wellbeing</a:t>
            </a:r>
            <a:endParaRPr lang="en-GB" dirty="0"/>
          </a:p>
        </p:txBody>
      </p:sp>
      <p:pic>
        <p:nvPicPr>
          <p:cNvPr id="4" name="Content Placeholder 3"/>
          <p:cNvPicPr>
            <a:picLocks noGrp="1" noChangeAspect="1"/>
          </p:cNvPicPr>
          <p:nvPr>
            <p:ph idx="1"/>
          </p:nvPr>
        </p:nvPicPr>
        <p:blipFill>
          <a:blip r:embed="rId2"/>
          <a:stretch>
            <a:fillRect/>
          </a:stretch>
        </p:blipFill>
        <p:spPr>
          <a:xfrm>
            <a:off x="0" y="2266262"/>
            <a:ext cx="5783581" cy="3855721"/>
          </a:xfrm>
          <a:prstGeom prst="rect">
            <a:avLst/>
          </a:prstGeom>
        </p:spPr>
      </p:pic>
      <p:pic>
        <p:nvPicPr>
          <p:cNvPr id="4098" name="Picture 2" descr="https://img1.baidu.com/it/u=1908018093,4274381029&amp;fm=253&amp;fmt=auto&amp;app=120&amp;f=JPEG?w=641&amp;h=42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86475" y="2160534"/>
            <a:ext cx="6105525" cy="406717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640080" y="6385560"/>
            <a:ext cx="5974080" cy="646331"/>
          </a:xfrm>
          <a:prstGeom prst="rect">
            <a:avLst/>
          </a:prstGeom>
          <a:noFill/>
        </p:spPr>
        <p:txBody>
          <a:bodyPr wrap="square" rtlCol="0">
            <a:spAutoFit/>
          </a:bodyPr>
          <a:lstStyle/>
          <a:p>
            <a:r>
              <a:rPr lang="en-GB" dirty="0">
                <a:hlinkClick r:id="rId4"/>
              </a:rPr>
              <a:t>https://</a:t>
            </a:r>
            <a:r>
              <a:rPr lang="en-GB" dirty="0" smtClean="0">
                <a:hlinkClick r:id="rId4"/>
              </a:rPr>
              <a:t>www.youtube.com/watch?v=A14zJN-niFI</a:t>
            </a:r>
            <a:endParaRPr lang="en-GB" dirty="0" smtClean="0"/>
          </a:p>
          <a:p>
            <a:endParaRPr lang="en-GB" dirty="0"/>
          </a:p>
        </p:txBody>
      </p:sp>
    </p:spTree>
    <p:extLst>
      <p:ext uri="{BB962C8B-B14F-4D97-AF65-F5344CB8AC3E}">
        <p14:creationId xmlns:p14="http://schemas.microsoft.com/office/powerpoint/2010/main" val="303566391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Governmental Level Effort and Promotions</a:t>
            </a:r>
            <a:endParaRPr lang="en-GB" dirty="0"/>
          </a:p>
        </p:txBody>
      </p:sp>
      <p:sp>
        <p:nvSpPr>
          <p:cNvPr id="3" name="Content Placeholder 2"/>
          <p:cNvSpPr>
            <a:spLocks noGrp="1"/>
          </p:cNvSpPr>
          <p:nvPr>
            <p:ph idx="1"/>
          </p:nvPr>
        </p:nvSpPr>
        <p:spPr/>
        <p:txBody>
          <a:bodyPr/>
          <a:lstStyle/>
          <a:p>
            <a:r>
              <a:rPr lang="en-GB" dirty="0" smtClean="0"/>
              <a:t>Street </a:t>
            </a:r>
            <a:r>
              <a:rPr lang="en-GB" dirty="0" err="1" smtClean="0"/>
              <a:t>Slogal</a:t>
            </a:r>
            <a:endParaRPr lang="en-GB" dirty="0" smtClean="0"/>
          </a:p>
          <a:p>
            <a:r>
              <a:rPr lang="en-GB" dirty="0" smtClean="0"/>
              <a:t>“National Fitness”</a:t>
            </a:r>
          </a:p>
          <a:p>
            <a:r>
              <a:rPr lang="en-GB" dirty="0" smtClean="0"/>
              <a:t>Eradicating Poverty in China</a:t>
            </a:r>
            <a:endParaRPr lang="en-GB" dirty="0"/>
          </a:p>
        </p:txBody>
      </p:sp>
    </p:spTree>
    <p:extLst>
      <p:ext uri="{BB962C8B-B14F-4D97-AF65-F5344CB8AC3E}">
        <p14:creationId xmlns:p14="http://schemas.microsoft.com/office/powerpoint/2010/main" val="29935378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Governmental Level Effort and Promotions</a:t>
            </a:r>
          </a:p>
        </p:txBody>
      </p:sp>
      <p:sp>
        <p:nvSpPr>
          <p:cNvPr id="3" name="Content Placeholder 2"/>
          <p:cNvSpPr>
            <a:spLocks noGrp="1"/>
          </p:cNvSpPr>
          <p:nvPr>
            <p:ph idx="1"/>
          </p:nvPr>
        </p:nvSpPr>
        <p:spPr/>
        <p:txBody>
          <a:bodyPr>
            <a:normAutofit fontScale="85000" lnSpcReduction="20000"/>
          </a:bodyPr>
          <a:lstStyle/>
          <a:p>
            <a:pPr marL="0" indent="0">
              <a:buNone/>
            </a:pPr>
            <a:r>
              <a:rPr lang="en-US" b="1" dirty="0" smtClean="0"/>
              <a:t>National Fitness Plan</a:t>
            </a:r>
          </a:p>
          <a:p>
            <a:pPr marL="0" indent="0">
              <a:buNone/>
            </a:pPr>
            <a:endParaRPr lang="en-US" dirty="0"/>
          </a:p>
          <a:p>
            <a:pPr marL="0" indent="0">
              <a:buNone/>
            </a:pPr>
            <a:r>
              <a:rPr lang="en-GB" dirty="0"/>
              <a:t>China's first sports law was passed in 1995, and the State Council promulgated the outline of the national fitness plan in the same year; Since then, a series of sports laws and regulations have been issued one after another. A survey released by the State Sports Administration shows that at present, China's sports population accounts for 33.9% of the total population aged 7-70, and 60.7% of urban residents go to various sports clubs to participate in fitness activities. The "national fitness plan", which aims to comprehensively improve the national physique and health level, focuses on teenagers and children, advocates that the whole </a:t>
            </a:r>
            <a:r>
              <a:rPr lang="en-GB" dirty="0" smtClean="0"/>
              <a:t>population </a:t>
            </a:r>
            <a:r>
              <a:rPr lang="en-GB" dirty="0"/>
              <a:t>participate in physical fitness activities more than once a day, learn more than two fitness methods, and conduct physique measurement once a year.</a:t>
            </a:r>
          </a:p>
        </p:txBody>
      </p:sp>
    </p:spTree>
    <p:extLst>
      <p:ext uri="{BB962C8B-B14F-4D97-AF65-F5344CB8AC3E}">
        <p14:creationId xmlns:p14="http://schemas.microsoft.com/office/powerpoint/2010/main" val="286011032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Governmental Level Effort and Promotions</a:t>
            </a:r>
          </a:p>
        </p:txBody>
      </p:sp>
      <p:sp>
        <p:nvSpPr>
          <p:cNvPr id="3" name="Content Placeholder 2"/>
          <p:cNvSpPr>
            <a:spLocks noGrp="1"/>
          </p:cNvSpPr>
          <p:nvPr>
            <p:ph idx="1"/>
          </p:nvPr>
        </p:nvSpPr>
        <p:spPr/>
        <p:txBody>
          <a:bodyPr>
            <a:normAutofit/>
          </a:bodyPr>
          <a:lstStyle/>
          <a:p>
            <a:pPr marL="0" indent="0">
              <a:buNone/>
            </a:pPr>
            <a:r>
              <a:rPr lang="en-GB" dirty="0"/>
              <a:t>In this 15 year plan, it is the government's goal to build a sports fitness service system for the public. There are </a:t>
            </a:r>
            <a:r>
              <a:rPr lang="en-GB" dirty="0" smtClean="0"/>
              <a:t>616,000 </a:t>
            </a:r>
            <a:r>
              <a:rPr lang="en-GB" dirty="0"/>
              <a:t>stadiums and gymnasiums of all kinds in China, and the vast majority of public stadiums and gymnasiums have been opened to the public; Various urban communities, parks, squares, lawns, roadsides and residential areas have generally set up convenient fitness places, and equipped with various forms of sports fitness equipment and facilities. </a:t>
            </a:r>
            <a:endParaRPr lang="en-GB" dirty="0" smtClean="0"/>
          </a:p>
          <a:p>
            <a:pPr marL="0" indent="0">
              <a:buNone/>
            </a:pPr>
            <a:endParaRPr lang="en-GB" dirty="0"/>
          </a:p>
        </p:txBody>
      </p:sp>
    </p:spTree>
    <p:extLst>
      <p:ext uri="{BB962C8B-B14F-4D97-AF65-F5344CB8AC3E}">
        <p14:creationId xmlns:p14="http://schemas.microsoft.com/office/powerpoint/2010/main" val="276314104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Governmental Level Effort and Promotions</a:t>
            </a:r>
          </a:p>
        </p:txBody>
      </p:sp>
      <p:sp>
        <p:nvSpPr>
          <p:cNvPr id="3" name="Content Placeholder 2"/>
          <p:cNvSpPr>
            <a:spLocks noGrp="1"/>
          </p:cNvSpPr>
          <p:nvPr>
            <p:ph idx="1"/>
          </p:nvPr>
        </p:nvSpPr>
        <p:spPr>
          <a:xfrm>
            <a:off x="944880" y="2606040"/>
            <a:ext cx="10530840" cy="3992880"/>
          </a:xfrm>
        </p:spPr>
        <p:txBody>
          <a:bodyPr>
            <a:noAutofit/>
          </a:bodyPr>
          <a:lstStyle/>
          <a:p>
            <a:pPr marL="0" indent="0">
              <a:buNone/>
            </a:pPr>
            <a:r>
              <a:rPr lang="en-GB" sz="1800" dirty="0"/>
              <a:t>According to the goal of the national fitness plan, by 2005, the number of people who regularly participate in physical exercise will reach more than 37% of the total population; 100% of communities in municipalities directly under the central government and economically developed provincial capital cities, 80% of communities in other cities and 25% of rural villages and towns have public welfare sports and fitness facilities; 80% of the communities in the provincial capital cities (the capital of autonomous regions) in the West and economically backward areas, 60% of the communities in other cities and 15% of rural villages and towns have public welfare sports facilities; The number of social sports instructors nationwide reached 350000; More than 70% of the urban streets, more than 70% of the counties and more than 50% of the townships in China have sports guidance </a:t>
            </a:r>
            <a:r>
              <a:rPr lang="en-GB" sz="1800" dirty="0" err="1"/>
              <a:t>centers</a:t>
            </a:r>
            <a:r>
              <a:rPr lang="en-GB" sz="1800" dirty="0"/>
              <a:t> or sports guidance stations; There are about 3000 youth sports clubs funded by the sports lottery public welfare fund. By 2010, the number of people who regularly participate in physical exercise will reach about 40% of the total population, and the national physique will be significantly improved; All physical exercise venues have been greatly increased to meet the fitness needs of the people.</a:t>
            </a:r>
          </a:p>
        </p:txBody>
      </p:sp>
    </p:spTree>
    <p:extLst>
      <p:ext uri="{BB962C8B-B14F-4D97-AF65-F5344CB8AC3E}">
        <p14:creationId xmlns:p14="http://schemas.microsoft.com/office/powerpoint/2010/main" val="183885568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Governmental Level Effort and Promotions</a:t>
            </a:r>
          </a:p>
        </p:txBody>
      </p:sp>
      <p:sp>
        <p:nvSpPr>
          <p:cNvPr id="3" name="Content Placeholder 2"/>
          <p:cNvSpPr>
            <a:spLocks noGrp="1"/>
          </p:cNvSpPr>
          <p:nvPr>
            <p:ph idx="1"/>
          </p:nvPr>
        </p:nvSpPr>
        <p:spPr/>
        <p:txBody>
          <a:bodyPr>
            <a:normAutofit fontScale="85000" lnSpcReduction="10000"/>
          </a:bodyPr>
          <a:lstStyle/>
          <a:p>
            <a:pPr marL="0" indent="0">
              <a:buNone/>
            </a:pPr>
            <a:r>
              <a:rPr lang="en-GB" dirty="0"/>
              <a:t>National Fitness </a:t>
            </a:r>
            <a:r>
              <a:rPr lang="en-GB" dirty="0" smtClean="0"/>
              <a:t>Plan (</a:t>
            </a:r>
            <a:r>
              <a:rPr lang="en-GB" dirty="0"/>
              <a:t>2021-2025</a:t>
            </a:r>
            <a:r>
              <a:rPr lang="en-GB" dirty="0" smtClean="0"/>
              <a:t>)</a:t>
            </a:r>
          </a:p>
          <a:p>
            <a:pPr marL="0" indent="0">
              <a:buNone/>
            </a:pPr>
            <a:endParaRPr lang="en-US" dirty="0"/>
          </a:p>
          <a:p>
            <a:pPr marL="0" indent="0">
              <a:buNone/>
            </a:pPr>
            <a:r>
              <a:rPr lang="en-GB" dirty="0"/>
              <a:t>Development goals. By 2025, the public service system for national fitness will be improved, the people's physical fitness will be more convenient, their fitness enthusiasm will be further improved, the number of participants in various sports will continue to increase, the proportion of people who often participate in physical exercise will reach 38.5%, and the three-level public fitness facilities at county (city, district), township (street), administrative village (community) and community 15 minute fitness circle will be fully covered, There are 2.16 social sports instructors per 1000 people, driving the total scale of the national sports industry to reach 5 trillion yuan.</a:t>
            </a:r>
          </a:p>
        </p:txBody>
      </p:sp>
    </p:spTree>
    <p:extLst>
      <p:ext uri="{BB962C8B-B14F-4D97-AF65-F5344CB8AC3E}">
        <p14:creationId xmlns:p14="http://schemas.microsoft.com/office/powerpoint/2010/main" val="413945765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Governmental Level Effort and Promotions</a:t>
            </a:r>
          </a:p>
        </p:txBody>
      </p:sp>
      <p:sp>
        <p:nvSpPr>
          <p:cNvPr id="3" name="Content Placeholder 2"/>
          <p:cNvSpPr>
            <a:spLocks noGrp="1"/>
          </p:cNvSpPr>
          <p:nvPr>
            <p:ph idx="1"/>
          </p:nvPr>
        </p:nvSpPr>
        <p:spPr>
          <a:xfrm>
            <a:off x="883920" y="2651759"/>
            <a:ext cx="10500360" cy="3931921"/>
          </a:xfrm>
        </p:spPr>
        <p:txBody>
          <a:bodyPr>
            <a:noAutofit/>
          </a:bodyPr>
          <a:lstStyle/>
          <a:p>
            <a:pPr marL="0" indent="0">
              <a:buNone/>
            </a:pPr>
            <a:r>
              <a:rPr lang="en-GB" sz="1800" dirty="0"/>
              <a:t>Increase the supply of national fitness venues and facilities. Formulate the overall plan for the construction of the National Trail System and the guidance for the construction of sports parks, supervise all localities to formulate a five-year action plan for the construction of fitness facilities, and implement the national fitness facilities project. Revitalize urban idle land, make good use of public welfare construction land, support land supply by leasing, advocate land comprehensive utilization, fully tap the potential of stock construction land, and plan and build accessible sites and facilities close to the community. Build or expand more than 2000 sports parks, national fitness </a:t>
            </a:r>
            <a:r>
              <a:rPr lang="en-GB" sz="1800" dirty="0" err="1"/>
              <a:t>centers</a:t>
            </a:r>
            <a:r>
              <a:rPr lang="en-GB" sz="1800" dirty="0"/>
              <a:t>, public stadiums and other fitness venues and facilities, supplement more than 5000 township (street) national fitness venues and equipment, build a number of mass skating rinks, and digitally upgrade and transform more than 1000 public stadiums </a:t>
            </a:r>
            <a:r>
              <a:rPr lang="en-GB" sz="1800" dirty="0" smtClean="0"/>
              <a:t>and</a:t>
            </a:r>
            <a:endParaRPr lang="en-GB" sz="1800" dirty="0"/>
          </a:p>
        </p:txBody>
      </p:sp>
    </p:spTree>
    <p:extLst>
      <p:ext uri="{BB962C8B-B14F-4D97-AF65-F5344CB8AC3E}">
        <p14:creationId xmlns:p14="http://schemas.microsoft.com/office/powerpoint/2010/main" val="155072800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Governmental Level Effort and Promotions</a:t>
            </a:r>
          </a:p>
        </p:txBody>
      </p:sp>
      <p:sp>
        <p:nvSpPr>
          <p:cNvPr id="3" name="Content Placeholder 2"/>
          <p:cNvSpPr>
            <a:spLocks noGrp="1"/>
          </p:cNvSpPr>
          <p:nvPr>
            <p:ph idx="1"/>
          </p:nvPr>
        </p:nvSpPr>
        <p:spPr/>
        <p:txBody>
          <a:bodyPr>
            <a:normAutofit fontScale="92500" lnSpcReduction="20000"/>
          </a:bodyPr>
          <a:lstStyle/>
          <a:p>
            <a:pPr marL="0" indent="0">
              <a:buNone/>
            </a:pPr>
            <a:r>
              <a:rPr lang="en-GB" dirty="0" err="1"/>
              <a:t>gymnasiums.We</a:t>
            </a:r>
            <a:r>
              <a:rPr lang="en-GB" dirty="0"/>
              <a:t> will carry out actions to improve the opening services of public sports venues, control the number of large venues, establish and improve the venue operation and management mechanism, transform and improve the venue hardware facilities, make a plan for the conversion of venue emergency refuge (insurance) functions, and improve the use efficiency of venues. We will strengthen the evaluation and supervision of the opening and use of public sports venues, optimize the performance management mode of free or low fee opening of venues, and strengthen the performance evaluation of the opening of venues to young people, the elderly and the disabled. We should do novel coronavirus pneumonia epidemic prevention and control normalization, and open the school sports venues to the society</a:t>
            </a:r>
            <a:r>
              <a:rPr lang="en-GB" dirty="0" smtClean="0"/>
              <a:t>.</a:t>
            </a:r>
          </a:p>
          <a:p>
            <a:pPr marL="0" indent="0">
              <a:buNone/>
            </a:pPr>
            <a:r>
              <a:rPr lang="en-GB" dirty="0">
                <a:hlinkClick r:id="rId2"/>
              </a:rPr>
              <a:t>http://</a:t>
            </a:r>
            <a:r>
              <a:rPr lang="en-GB" dirty="0" smtClean="0">
                <a:hlinkClick r:id="rId2"/>
              </a:rPr>
              <a:t>www.gov.cn/zhengce/content/2021-08/03/content_5629218.htm</a:t>
            </a:r>
            <a:endParaRPr lang="en-GB" dirty="0" smtClean="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67630260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Governmental Level Effort and Promotions</a:t>
            </a:r>
          </a:p>
        </p:txBody>
      </p:sp>
      <p:sp>
        <p:nvSpPr>
          <p:cNvPr id="3" name="Content Placeholder 2"/>
          <p:cNvSpPr>
            <a:spLocks noGrp="1"/>
          </p:cNvSpPr>
          <p:nvPr>
            <p:ph idx="1"/>
          </p:nvPr>
        </p:nvSpPr>
        <p:spPr/>
        <p:txBody>
          <a:bodyPr/>
          <a:lstStyle/>
          <a:p>
            <a:pPr marL="0" indent="0">
              <a:buNone/>
            </a:pPr>
            <a:r>
              <a:rPr lang="en-US" dirty="0" smtClean="0"/>
              <a:t>Street Slogans</a:t>
            </a:r>
            <a:endParaRPr lang="en-GB" dirty="0"/>
          </a:p>
        </p:txBody>
      </p:sp>
      <p:pic>
        <p:nvPicPr>
          <p:cNvPr id="5122" name="Picture 2" descr="https://img0.baidu.com/it/u=1695496747,1605449339&amp;fm=26&amp;fmt=auto"/>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69335" y="2303993"/>
            <a:ext cx="4762500" cy="3571875"/>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https://img0.baidu.com/it/u=4053827234,3283395782&amp;fm=26&amp;fmt=aut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95415" y="2072640"/>
            <a:ext cx="5086350" cy="2857500"/>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https://img0.baidu.com/it/u=2013740523,4049194201&amp;fm=26&amp;fmt=aut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88735" y="3974254"/>
            <a:ext cx="5562600" cy="2857500"/>
          </a:xfrm>
          <a:prstGeom prst="rect">
            <a:avLst/>
          </a:prstGeom>
          <a:noFill/>
          <a:extLst>
            <a:ext uri="{909E8E84-426E-40DD-AFC4-6F175D3DCCD1}">
              <a14:hiddenFill xmlns:a14="http://schemas.microsoft.com/office/drawing/2010/main">
                <a:solidFill>
                  <a:srgbClr val="FFFFFF"/>
                </a:solidFill>
              </a14:hiddenFill>
            </a:ext>
          </a:extLst>
        </p:spPr>
      </p:pic>
      <p:pic>
        <p:nvPicPr>
          <p:cNvPr id="5128" name="Picture 8" descr="https://img2.baidu.com/it/u=1437182056,1504344700&amp;fm=26&amp;fmt=auto"/>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56665" y="3144202"/>
            <a:ext cx="4762500" cy="3571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5846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Governmental Level Effort and Promotions</a:t>
            </a:r>
          </a:p>
        </p:txBody>
      </p:sp>
      <p:sp>
        <p:nvSpPr>
          <p:cNvPr id="3" name="Content Placeholder 2"/>
          <p:cNvSpPr>
            <a:spLocks noGrp="1"/>
          </p:cNvSpPr>
          <p:nvPr>
            <p:ph idx="1"/>
          </p:nvPr>
        </p:nvSpPr>
        <p:spPr/>
        <p:txBody>
          <a:bodyPr/>
          <a:lstStyle/>
          <a:p>
            <a:pPr marL="0" indent="0">
              <a:buNone/>
            </a:pPr>
            <a:r>
              <a:rPr lang="en-US" dirty="0" smtClean="0"/>
              <a:t>Government’s plan to eradicate poverty in China</a:t>
            </a:r>
          </a:p>
          <a:p>
            <a:pPr marL="0" indent="0">
              <a:buNone/>
            </a:pPr>
            <a:endParaRPr lang="en-US" dirty="0"/>
          </a:p>
          <a:p>
            <a:pPr marL="0" indent="0">
              <a:buNone/>
            </a:pPr>
            <a:r>
              <a:rPr lang="en-GB" dirty="0">
                <a:hlinkClick r:id="rId2"/>
              </a:rPr>
              <a:t>China's war on poverty</a:t>
            </a:r>
            <a:endParaRPr lang="en-GB" dirty="0"/>
          </a:p>
          <a:p>
            <a:pPr marL="0" indent="0">
              <a:buNone/>
            </a:pPr>
            <a:endParaRPr lang="en-GB" dirty="0"/>
          </a:p>
        </p:txBody>
      </p:sp>
    </p:spTree>
    <p:extLst>
      <p:ext uri="{BB962C8B-B14F-4D97-AF65-F5344CB8AC3E}">
        <p14:creationId xmlns:p14="http://schemas.microsoft.com/office/powerpoint/2010/main" val="1394768641"/>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94</TotalTime>
  <Words>1555</Words>
  <Application>Microsoft Office PowerPoint</Application>
  <PresentationFormat>Widescreen</PresentationFormat>
  <Paragraphs>64</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方正舒体</vt:lpstr>
      <vt:lpstr>Arial</vt:lpstr>
      <vt:lpstr>Garamond</vt:lpstr>
      <vt:lpstr>Organic</vt:lpstr>
      <vt:lpstr>HPCH5010/6010  Chinese Wellbeing: from Philosophy and Religion to Culture Week 4-1</vt:lpstr>
      <vt:lpstr>Wellbeing and Its Current Development in Today's China</vt:lpstr>
      <vt:lpstr>Individuals’ Wellbeing</vt:lpstr>
      <vt:lpstr>PowerPoint Presentation</vt:lpstr>
      <vt:lpstr>Individuals’ Wellbeing</vt:lpstr>
      <vt:lpstr>Individuals’ Wellbeing</vt:lpstr>
      <vt:lpstr>Individuals’ Wellbeing</vt:lpstr>
      <vt:lpstr>Individuals’ Wellbeing</vt:lpstr>
      <vt:lpstr>Individuals’ Wellbeing</vt:lpstr>
      <vt:lpstr>Individuals’ Wellbeing</vt:lpstr>
      <vt:lpstr>Individuals’ Wellbeing</vt:lpstr>
      <vt:lpstr>Governmental Level Effort and Promotions</vt:lpstr>
      <vt:lpstr>Governmental Level Effort and Promotions</vt:lpstr>
      <vt:lpstr>Governmental Level Effort and Promotions</vt:lpstr>
      <vt:lpstr>Governmental Level Effort and Promotions</vt:lpstr>
      <vt:lpstr>Governmental Level Effort and Promotions</vt:lpstr>
      <vt:lpstr>Governmental Level Effort and Promotions</vt:lpstr>
      <vt:lpstr>Governmental Level Effort and Promotions</vt:lpstr>
      <vt:lpstr>Governmental Level Effort and Promotions</vt:lpstr>
      <vt:lpstr>Governmental Level Effort and Promotions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HPCH5010/6010  Chinese Wellbeing: from Philosophy and Religion to Culture Week 4-1</dc:title>
  <dc:creator>Yiying Jiao</dc:creator>
  <cp:lastModifiedBy>Yiying Jiao</cp:lastModifiedBy>
  <cp:revision>4</cp:revision>
  <dcterms:created xsi:type="dcterms:W3CDTF">2021-10-04T07:21:08Z</dcterms:created>
  <dcterms:modified xsi:type="dcterms:W3CDTF">2021-10-04T08:55:13Z</dcterms:modified>
</cp:coreProperties>
</file>