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69FA7"/>
    <a:srgbClr val="4D1434"/>
    <a:srgbClr val="90316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414638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226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9471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110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035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697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064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566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78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716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62581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13668A1E-9AC8-4AEA-BD53-605A951A229E}" type="datetimeFigureOut">
              <a:rPr lang="en-GB" smtClean="0"/>
              <a:t>17/01/2018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CB0084DD-1323-456C-813E-B074D372A787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04017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upload.wikimedia.org/wikipedia/commons/thumb/9/9b/Republicanlogo.svg/2000px-Republicanlogo.svg.png" TargetMode="External"/><Relationship Id="rId3" Type="http://schemas.openxmlformats.org/officeDocument/2006/relationships/hyperlink" Target="https://i2-prod.mirror.co.uk/incoming/article6071586.ece/ALTERNATES/s615b/Job-Centre.jpg" TargetMode="External"/><Relationship Id="rId7" Type="http://schemas.openxmlformats.org/officeDocument/2006/relationships/hyperlink" Target="https://d3atsf3fgek2rw.cloudfront.net/content/uploads/2015/10/Conservatives-logo.jpg" TargetMode="External"/><Relationship Id="rId2" Type="http://schemas.openxmlformats.org/officeDocument/2006/relationships/hyperlink" Target="http://newsimg.bbc.co.uk/media/images/39048000/jpg/_39048849_vote_welsh_labour_2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wales.nhs.uk/gallery/NHS%20Wales%20Logo%202013.jpg" TargetMode="External"/><Relationship Id="rId5" Type="http://schemas.openxmlformats.org/officeDocument/2006/relationships/hyperlink" Target="https://www.libdemvoice.org/wp-content/uploads/2010/11/no-student-tuition-fees1.jpg" TargetMode="External"/><Relationship Id="rId4" Type="http://schemas.openxmlformats.org/officeDocument/2006/relationships/hyperlink" Target="http://broadoakschool.thedeantrust.co.uk/wp-content/uploads/2013/06/free-school-meals-matter-page.jpg" TargetMode="External"/><Relationship Id="rId9" Type="http://schemas.openxmlformats.org/officeDocument/2006/relationships/hyperlink" Target="http://edition.cnn.com/2017/03/14/politics/donald-trump-policy-numbers-impact/index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3">
            <a:extLst>
              <a:ext uri="{FF2B5EF4-FFF2-40B4-BE49-F238E27FC236}">
                <a16:creationId xmlns:a16="http://schemas.microsoft.com/office/drawing/2014/main" id="{F6FF103D-65A5-496A-9B61-995A9F81E68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25">
            <a:extLst>
              <a:ext uri="{FF2B5EF4-FFF2-40B4-BE49-F238E27FC236}">
                <a16:creationId xmlns:a16="http://schemas.microsoft.com/office/drawing/2014/main" id="{2DFDD496-1EBA-4A1D-A7EF-C3175608D3E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24130" y="3313354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24A275-10B2-4CE9-91D7-204F33A3C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5261" y="1577340"/>
            <a:ext cx="6705872" cy="3703320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dirty="0"/>
              <a:t>Current political and ethical landscape</a:t>
            </a:r>
            <a:br>
              <a:rPr lang="en-GB" sz="2800" dirty="0"/>
            </a:br>
            <a:r>
              <a:rPr lang="en-GB" sz="2800" dirty="0"/>
              <a:t>ECSS6002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39B198-0E3E-42A7-AAE5-481D74C50D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83599" y="1507414"/>
            <a:ext cx="3558345" cy="3703320"/>
          </a:xfrm>
          <a:ln w="57150">
            <a:noFill/>
          </a:ln>
        </p:spPr>
        <p:txBody>
          <a:bodyPr anchor="ctr">
            <a:normAutofit/>
          </a:bodyPr>
          <a:lstStyle/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Name: </a:t>
            </a:r>
            <a:r>
              <a:rPr lang="en-GB" sz="2000" dirty="0"/>
              <a:t>Ashleigh-Jade O’DRISCOLL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number:</a:t>
            </a:r>
            <a:r>
              <a:rPr lang="en-GB" sz="2400" dirty="0"/>
              <a:t> </a:t>
            </a:r>
            <a:r>
              <a:rPr lang="en-GB" sz="2000" dirty="0"/>
              <a:t>1500085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05351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21566B89-C470-4C69-8689-38673C7B71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11">
            <a:extLst>
              <a:ext uri="{FF2B5EF4-FFF2-40B4-BE49-F238E27FC236}">
                <a16:creationId xmlns:a16="http://schemas.microsoft.com/office/drawing/2014/main" id="{040708B1-1822-4D0E-B3F8-BF6E36438E3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1190" y="457201"/>
            <a:ext cx="7363959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EAB69CE-6296-4D71-8DB3-BF71FD5181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4F9CE0-37DC-434A-B0C6-6F6569EDF99B}"/>
              </a:ext>
            </a:extLst>
          </p:cNvPr>
          <p:cNvSpPr txBox="1"/>
          <p:nvPr/>
        </p:nvSpPr>
        <p:spPr>
          <a:xfrm>
            <a:off x="581190" y="717452"/>
            <a:ext cx="97489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200" dirty="0"/>
              <a:t>Q</a:t>
            </a:r>
            <a:r>
              <a:rPr lang="en-GB" sz="6000" dirty="0"/>
              <a:t>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3B37D0-730C-43FC-8DFD-E5FECE84576D}"/>
              </a:ext>
            </a:extLst>
          </p:cNvPr>
          <p:cNvSpPr txBox="1"/>
          <p:nvPr/>
        </p:nvSpPr>
        <p:spPr>
          <a:xfrm>
            <a:off x="1683434" y="903889"/>
            <a:ext cx="97489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Demonstrate your engagement with current political events, legislation and manifesto from a Wales, UK and World perspective. Students should draw upon a diverse range of information accessible sources.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7FBAC7-E116-416C-928D-86120E49F8BE}"/>
              </a:ext>
            </a:extLst>
          </p:cNvPr>
          <p:cNvSpPr txBox="1"/>
          <p:nvPr/>
        </p:nvSpPr>
        <p:spPr>
          <a:xfrm>
            <a:off x="1753327" y="2613392"/>
            <a:ext cx="99921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Manifestos of the: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Labour government in Wales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Conservative government in the UK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Republican government in America</a:t>
            </a:r>
          </a:p>
        </p:txBody>
      </p:sp>
    </p:spTree>
    <p:extLst>
      <p:ext uri="{BB962C8B-B14F-4D97-AF65-F5344CB8AC3E}">
        <p14:creationId xmlns:p14="http://schemas.microsoft.com/office/powerpoint/2010/main" val="2245225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088BEBF-B990-4227-91A8-07BE033E19B0}"/>
              </a:ext>
            </a:extLst>
          </p:cNvPr>
          <p:cNvSpPr/>
          <p:nvPr/>
        </p:nvSpPr>
        <p:spPr>
          <a:xfrm>
            <a:off x="450165" y="2071269"/>
            <a:ext cx="2658795" cy="40845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BD115-6623-4B97-9029-563CD9D83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515" y="2137292"/>
            <a:ext cx="11282289" cy="4825218"/>
          </a:xfrm>
        </p:spPr>
        <p:txBody>
          <a:bodyPr anchor="t"/>
          <a:lstStyle/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Economy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Education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Health and social Care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Housing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Brexit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B695AD5-5B72-4B5E-BB35-9DE6077CD8F0}"/>
              </a:ext>
            </a:extLst>
          </p:cNvPr>
          <p:cNvSpPr/>
          <p:nvPr/>
        </p:nvSpPr>
        <p:spPr>
          <a:xfrm>
            <a:off x="450165" y="590843"/>
            <a:ext cx="11282290" cy="126609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462C73-6816-47AD-829A-F8904F017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dirty="0"/>
              <a:t>Wales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BDB13E-B096-452C-9766-DC061712D9E9}"/>
              </a:ext>
            </a:extLst>
          </p:cNvPr>
          <p:cNvSpPr txBox="1"/>
          <p:nvPr/>
        </p:nvSpPr>
        <p:spPr>
          <a:xfrm>
            <a:off x="4719263" y="1968249"/>
            <a:ext cx="26587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Welsh Labour Party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F8858CD-C530-4EC0-81E1-DE34AB78F8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36" t="19129" r="27446" b="18665"/>
          <a:stretch/>
        </p:blipFill>
        <p:spPr>
          <a:xfrm>
            <a:off x="3319531" y="2071269"/>
            <a:ext cx="1305219" cy="13531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458E47-5FD9-45F4-8EC1-A0A7FF3CD96C}"/>
              </a:ext>
            </a:extLst>
          </p:cNvPr>
          <p:cNvSpPr txBox="1"/>
          <p:nvPr/>
        </p:nvSpPr>
        <p:spPr>
          <a:xfrm>
            <a:off x="4719264" y="2264955"/>
            <a:ext cx="72237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Labour is in power in Wales and we want to establish a real partnership with a UK Labour government… Wales needs a strong Labour Government and a big Welsh Labour team in Westminster fighting for the causes that matter’ (BBC, 2017)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5800383-9459-4FED-885F-B824ED4219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15" t="1071" r="36521" b="34539"/>
          <a:stretch/>
        </p:blipFill>
        <p:spPr>
          <a:xfrm>
            <a:off x="3622733" y="3882670"/>
            <a:ext cx="1527069" cy="1353196"/>
          </a:xfrm>
          <a:prstGeom prst="rect">
            <a:avLst/>
          </a:prstGeom>
        </p:spPr>
      </p:pic>
      <p:pic>
        <p:nvPicPr>
          <p:cNvPr id="16" name="Picture 15" descr="A close up of a sign&#10;&#10;Description generated with high confidence">
            <a:extLst>
              <a:ext uri="{FF2B5EF4-FFF2-40B4-BE49-F238E27FC236}">
                <a16:creationId xmlns:a16="http://schemas.microsoft.com/office/drawing/2014/main" id="{A4488F87-CEB8-4144-8590-3390F3CDAC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5273" y="3712071"/>
            <a:ext cx="1353196" cy="1353196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DA1C2EB4-149A-412A-B980-221A60A18BD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836" t="16067" r="52251" b="18859"/>
          <a:stretch/>
        </p:blipFill>
        <p:spPr>
          <a:xfrm>
            <a:off x="9936658" y="3712071"/>
            <a:ext cx="1565872" cy="1337573"/>
          </a:xfrm>
          <a:prstGeom prst="rect">
            <a:avLst/>
          </a:prstGeom>
        </p:spPr>
      </p:pic>
      <p:pic>
        <p:nvPicPr>
          <p:cNvPr id="19" name="Picture 18" descr="A picture containing clipart&#10;&#10;Description generated with very high confidence">
            <a:extLst>
              <a:ext uri="{FF2B5EF4-FFF2-40B4-BE49-F238E27FC236}">
                <a16:creationId xmlns:a16="http://schemas.microsoft.com/office/drawing/2014/main" id="{F20C6191-2EC3-41AC-AB69-60A01DEBA54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9802" y="5234310"/>
            <a:ext cx="1883014" cy="106202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C8EF90A0-AAF3-4A8E-BC48-2AC3810C814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t="2829" b="31858"/>
          <a:stretch/>
        </p:blipFill>
        <p:spPr>
          <a:xfrm>
            <a:off x="8339217" y="5065267"/>
            <a:ext cx="1468881" cy="138809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8FADF20-3902-4A48-B8AC-22E5F309D5AE}"/>
              </a:ext>
            </a:extLst>
          </p:cNvPr>
          <p:cNvSpPr txBox="1"/>
          <p:nvPr/>
        </p:nvSpPr>
        <p:spPr>
          <a:xfrm>
            <a:off x="7959250" y="6494993"/>
            <a:ext cx="4232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(Ratcliffe, 2017; Welsh Government, 2017)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6DC1259-6C3A-49D8-A430-728F91A23A46}"/>
              </a:ext>
            </a:extLst>
          </p:cNvPr>
          <p:cNvSpPr txBox="1"/>
          <p:nvPr/>
        </p:nvSpPr>
        <p:spPr>
          <a:xfrm>
            <a:off x="3203473" y="1832390"/>
            <a:ext cx="15807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Image 1</a:t>
            </a:r>
            <a:endParaRPr lang="en-GB" sz="12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8FDEB77-077F-4966-B090-645FA213946A}"/>
              </a:ext>
            </a:extLst>
          </p:cNvPr>
          <p:cNvSpPr/>
          <p:nvPr/>
        </p:nvSpPr>
        <p:spPr>
          <a:xfrm>
            <a:off x="3515850" y="3648165"/>
            <a:ext cx="6671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Image 2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F039D5-9B73-43D4-B144-83748DFC05B7}"/>
              </a:ext>
            </a:extLst>
          </p:cNvPr>
          <p:cNvSpPr/>
          <p:nvPr/>
        </p:nvSpPr>
        <p:spPr>
          <a:xfrm>
            <a:off x="6392669" y="3634327"/>
            <a:ext cx="6671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Image 3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A5EC516-B7D1-4CE3-8DA3-C4D49408531B}"/>
              </a:ext>
            </a:extLst>
          </p:cNvPr>
          <p:cNvSpPr/>
          <p:nvPr/>
        </p:nvSpPr>
        <p:spPr>
          <a:xfrm>
            <a:off x="9269488" y="3607140"/>
            <a:ext cx="6671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Image 4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DD6002B-44D7-4FEB-A30D-7A0B72CEFC89}"/>
              </a:ext>
            </a:extLst>
          </p:cNvPr>
          <p:cNvSpPr/>
          <p:nvPr/>
        </p:nvSpPr>
        <p:spPr>
          <a:xfrm>
            <a:off x="5025652" y="6299687"/>
            <a:ext cx="6671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Image 5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A5EB23-7FC9-48E2-AD41-E9BF46D5D308}"/>
              </a:ext>
            </a:extLst>
          </p:cNvPr>
          <p:cNvSpPr/>
          <p:nvPr/>
        </p:nvSpPr>
        <p:spPr>
          <a:xfrm>
            <a:off x="9572447" y="6157292"/>
            <a:ext cx="6671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Image 6</a:t>
            </a:r>
          </a:p>
        </p:txBody>
      </p:sp>
    </p:spTree>
    <p:extLst>
      <p:ext uri="{BB962C8B-B14F-4D97-AF65-F5344CB8AC3E}">
        <p14:creationId xmlns:p14="http://schemas.microsoft.com/office/powerpoint/2010/main" val="4174203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EBE45E0-5805-4208-A4B3-72951EE737C6}"/>
              </a:ext>
            </a:extLst>
          </p:cNvPr>
          <p:cNvSpPr/>
          <p:nvPr/>
        </p:nvSpPr>
        <p:spPr>
          <a:xfrm>
            <a:off x="450165" y="590843"/>
            <a:ext cx="11282289" cy="1266093"/>
          </a:xfrm>
          <a:prstGeom prst="rect">
            <a:avLst/>
          </a:prstGeom>
          <a:solidFill>
            <a:srgbClr val="903163"/>
          </a:solidFill>
          <a:ln>
            <a:solidFill>
              <a:srgbClr val="9031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40A0B-A175-4FA1-A764-72CC29111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dirty="0"/>
              <a:t>The UK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54E3B0-0F62-4064-92CE-57A64B6BC2A0}"/>
              </a:ext>
            </a:extLst>
          </p:cNvPr>
          <p:cNvSpPr/>
          <p:nvPr/>
        </p:nvSpPr>
        <p:spPr>
          <a:xfrm>
            <a:off x="450165" y="2071269"/>
            <a:ext cx="2658795" cy="4084575"/>
          </a:xfrm>
          <a:prstGeom prst="rect">
            <a:avLst/>
          </a:prstGeom>
          <a:solidFill>
            <a:srgbClr val="903163"/>
          </a:solidFill>
          <a:ln>
            <a:solidFill>
              <a:srgbClr val="90316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19623-D16D-4ED6-AB6B-B32EE2AF6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165" y="2393131"/>
            <a:ext cx="11029615" cy="3762713"/>
          </a:xfrm>
        </p:spPr>
        <p:txBody>
          <a:bodyPr>
            <a:normAutofit/>
          </a:bodyPr>
          <a:lstStyle/>
          <a:p>
            <a:pPr>
              <a:buClr>
                <a:srgbClr val="969FA7"/>
              </a:buClr>
            </a:pPr>
            <a:r>
              <a:rPr lang="en-GB" dirty="0">
                <a:solidFill>
                  <a:schemeClr val="bg1"/>
                </a:solidFill>
              </a:rPr>
              <a:t>Economy</a:t>
            </a:r>
          </a:p>
          <a:p>
            <a:pPr>
              <a:buClr>
                <a:srgbClr val="969FA7"/>
              </a:buClr>
            </a:pPr>
            <a:endParaRPr lang="en-GB" dirty="0">
              <a:solidFill>
                <a:schemeClr val="bg1"/>
              </a:solidFill>
            </a:endParaRPr>
          </a:p>
          <a:p>
            <a:pPr>
              <a:buClr>
                <a:srgbClr val="969FA7"/>
              </a:buClr>
            </a:pPr>
            <a:r>
              <a:rPr lang="en-GB" dirty="0">
                <a:solidFill>
                  <a:schemeClr val="bg1"/>
                </a:solidFill>
              </a:rPr>
              <a:t>Education</a:t>
            </a:r>
          </a:p>
          <a:p>
            <a:pPr>
              <a:buClr>
                <a:srgbClr val="969FA7"/>
              </a:buClr>
            </a:pPr>
            <a:endParaRPr lang="en-GB" dirty="0">
              <a:solidFill>
                <a:schemeClr val="bg1"/>
              </a:solidFill>
            </a:endParaRPr>
          </a:p>
          <a:p>
            <a:pPr>
              <a:buClr>
                <a:srgbClr val="969FA7"/>
              </a:buClr>
            </a:pPr>
            <a:r>
              <a:rPr lang="en-GB" dirty="0">
                <a:solidFill>
                  <a:schemeClr val="bg1"/>
                </a:solidFill>
              </a:rPr>
              <a:t>Health and social Care</a:t>
            </a:r>
          </a:p>
          <a:p>
            <a:pPr marL="0" indent="0">
              <a:buClr>
                <a:srgbClr val="969FA7"/>
              </a:buClr>
              <a:buNone/>
            </a:pPr>
            <a:endParaRPr lang="en-GB" dirty="0">
              <a:solidFill>
                <a:schemeClr val="bg1"/>
              </a:solidFill>
            </a:endParaRPr>
          </a:p>
          <a:p>
            <a:pPr>
              <a:buClr>
                <a:srgbClr val="969FA7"/>
              </a:buClr>
            </a:pPr>
            <a:r>
              <a:rPr lang="en-GB" dirty="0">
                <a:solidFill>
                  <a:schemeClr val="bg1"/>
                </a:solidFill>
              </a:rPr>
              <a:t>Brexit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5062201-49AC-4D2B-ABB4-5595C45BD232}"/>
              </a:ext>
            </a:extLst>
          </p:cNvPr>
          <p:cNvSpPr txBox="1"/>
          <p:nvPr/>
        </p:nvSpPr>
        <p:spPr>
          <a:xfrm>
            <a:off x="4511888" y="1994132"/>
            <a:ext cx="2419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Conservative Party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9A486F1-EE42-4BE4-838C-A6B202A654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135" r="17387"/>
          <a:stretch/>
        </p:blipFill>
        <p:spPr>
          <a:xfrm>
            <a:off x="3221502" y="2125844"/>
            <a:ext cx="1290386" cy="1391183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2E4C834-E06E-4F11-9DE0-841352377F2E}"/>
              </a:ext>
            </a:extLst>
          </p:cNvPr>
          <p:cNvSpPr/>
          <p:nvPr/>
        </p:nvSpPr>
        <p:spPr>
          <a:xfrm>
            <a:off x="4511888" y="2278012"/>
            <a:ext cx="72205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Gill Sans MT (body)"/>
              </a:rPr>
              <a:t>‘As we face this critical election for our country, I’m launching my manifesto for Britain’s future. A manifesto to see us through Brexit and beyond. A plan for a stronger, fairer, more prosperous Britain’ (May </a:t>
            </a:r>
            <a:r>
              <a:rPr lang="en-GB" i="1" dirty="0">
                <a:latin typeface="Gill Sans MT (body)"/>
              </a:rPr>
              <a:t>cited in</a:t>
            </a:r>
            <a:r>
              <a:rPr lang="en-GB" dirty="0">
                <a:latin typeface="Gill Sans MT (body)"/>
              </a:rPr>
              <a:t> </a:t>
            </a:r>
            <a:r>
              <a:rPr lang="en-GB" dirty="0" err="1">
                <a:latin typeface="Gill Sans MT (body)"/>
              </a:rPr>
              <a:t>Mabutt</a:t>
            </a:r>
            <a:r>
              <a:rPr lang="en-GB" dirty="0">
                <a:latin typeface="Gill Sans MT (body)"/>
              </a:rPr>
              <a:t>, 2017 p.2).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4075AFD-7714-4462-9C32-CDF58962D0F5}"/>
              </a:ext>
            </a:extLst>
          </p:cNvPr>
          <p:cNvSpPr txBox="1"/>
          <p:nvPr/>
        </p:nvSpPr>
        <p:spPr>
          <a:xfrm>
            <a:off x="8504192" y="3595386"/>
            <a:ext cx="389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969FA7"/>
              </a:buClr>
              <a:buFont typeface="Arial" panose="020B0604020202020204" pitchFamily="34" charset="0"/>
              <a:buChar char="•"/>
            </a:pPr>
            <a:r>
              <a:rPr lang="en-GB" dirty="0"/>
              <a:t>Increased national living wage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42C2AF-FEE5-48B4-BDC8-3DC55E152005}"/>
              </a:ext>
            </a:extLst>
          </p:cNvPr>
          <p:cNvSpPr/>
          <p:nvPr/>
        </p:nvSpPr>
        <p:spPr>
          <a:xfrm>
            <a:off x="6765514" y="6477706"/>
            <a:ext cx="54264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(BBC, 2017; Ratcliffe, 2017; Stewart and Asthana, 2017)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D6C4EB-AC6C-4B26-A738-F329ACC50529}"/>
              </a:ext>
            </a:extLst>
          </p:cNvPr>
          <p:cNvSpPr txBox="1"/>
          <p:nvPr/>
        </p:nvSpPr>
        <p:spPr>
          <a:xfrm>
            <a:off x="8504192" y="3902949"/>
            <a:ext cx="389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969FA7"/>
              </a:buClr>
              <a:buFont typeface="Arial" panose="020B0604020202020204" pitchFamily="34" charset="0"/>
              <a:buChar char="•"/>
            </a:pPr>
            <a:r>
              <a:rPr lang="en-GB" dirty="0"/>
              <a:t>Eradicate triple lock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AEB14D7-3C1E-4D84-AA90-BB41FFB67208}"/>
              </a:ext>
            </a:extLst>
          </p:cNvPr>
          <p:cNvSpPr txBox="1"/>
          <p:nvPr/>
        </p:nvSpPr>
        <p:spPr>
          <a:xfrm>
            <a:off x="8504192" y="5005661"/>
            <a:ext cx="389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969FA7"/>
              </a:buClr>
              <a:buFont typeface="Arial" panose="020B0604020202020204" pitchFamily="34" charset="0"/>
              <a:buChar char="•"/>
            </a:pPr>
            <a:r>
              <a:rPr lang="en-GB" dirty="0"/>
              <a:t>Self funded care costs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94B75ED-6960-478C-9C3E-2F3CE3162D08}"/>
              </a:ext>
            </a:extLst>
          </p:cNvPr>
          <p:cNvSpPr txBox="1"/>
          <p:nvPr/>
        </p:nvSpPr>
        <p:spPr>
          <a:xfrm>
            <a:off x="3397620" y="4368250"/>
            <a:ext cx="3896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969FA7"/>
              </a:buClr>
              <a:buFont typeface="Arial" panose="020B0604020202020204" pitchFamily="34" charset="0"/>
              <a:buChar char="•"/>
            </a:pPr>
            <a:r>
              <a:rPr lang="en-GB" dirty="0"/>
              <a:t>No free school dinners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083E3C-BD59-4CD7-98FC-D780B378F28C}"/>
              </a:ext>
            </a:extLst>
          </p:cNvPr>
          <p:cNvSpPr txBox="1"/>
          <p:nvPr/>
        </p:nvSpPr>
        <p:spPr>
          <a:xfrm>
            <a:off x="3397620" y="5670444"/>
            <a:ext cx="38967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969FA7"/>
              </a:buClr>
              <a:buFont typeface="Arial" panose="020B0604020202020204" pitchFamily="34" charset="0"/>
              <a:buChar char="•"/>
            </a:pPr>
            <a:r>
              <a:rPr lang="en-GB" dirty="0"/>
              <a:t>Leave the single market</a:t>
            </a:r>
          </a:p>
          <a:p>
            <a:pPr marL="285750" indent="-285750">
              <a:buClr>
                <a:srgbClr val="969FA7"/>
              </a:buClr>
              <a:buFont typeface="Arial" panose="020B0604020202020204" pitchFamily="34" charset="0"/>
              <a:buChar char="•"/>
            </a:pPr>
            <a:r>
              <a:rPr lang="en-GB" dirty="0"/>
              <a:t>Trade with Ireland</a:t>
            </a:r>
          </a:p>
          <a:p>
            <a:pPr marL="285750" indent="-285750">
              <a:buClr>
                <a:srgbClr val="969FA7"/>
              </a:buCl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730F3-1813-4E12-B9DD-CD944BA1B415}"/>
              </a:ext>
            </a:extLst>
          </p:cNvPr>
          <p:cNvSpPr/>
          <p:nvPr/>
        </p:nvSpPr>
        <p:spPr>
          <a:xfrm>
            <a:off x="3199525" y="1932769"/>
            <a:ext cx="6671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Image 7</a:t>
            </a:r>
          </a:p>
        </p:txBody>
      </p:sp>
    </p:spTree>
    <p:extLst>
      <p:ext uri="{BB962C8B-B14F-4D97-AF65-F5344CB8AC3E}">
        <p14:creationId xmlns:p14="http://schemas.microsoft.com/office/powerpoint/2010/main" val="2822498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57ED6A0-FDC0-4FA6-8189-CDA857F998B5}"/>
              </a:ext>
            </a:extLst>
          </p:cNvPr>
          <p:cNvSpPr/>
          <p:nvPr/>
        </p:nvSpPr>
        <p:spPr>
          <a:xfrm>
            <a:off x="450165" y="2071269"/>
            <a:ext cx="2658795" cy="4084575"/>
          </a:xfrm>
          <a:prstGeom prst="rect">
            <a:avLst/>
          </a:prstGeom>
          <a:solidFill>
            <a:srgbClr val="969FA7"/>
          </a:solidFill>
          <a:ln>
            <a:solidFill>
              <a:srgbClr val="969FA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4068A6D-0A9E-43C8-8AE1-799431693030}"/>
              </a:ext>
            </a:extLst>
          </p:cNvPr>
          <p:cNvSpPr/>
          <p:nvPr/>
        </p:nvSpPr>
        <p:spPr>
          <a:xfrm>
            <a:off x="442869" y="612322"/>
            <a:ext cx="11282289" cy="1266093"/>
          </a:xfrm>
          <a:prstGeom prst="rect">
            <a:avLst/>
          </a:prstGeom>
          <a:solidFill>
            <a:srgbClr val="969FA7"/>
          </a:solidFill>
          <a:ln>
            <a:solidFill>
              <a:srgbClr val="969FA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F2D7F-B13A-4FCC-A28A-A990BFFBF2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en-GB" dirty="0"/>
              <a:t>The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0AA5A-DCAD-4851-91CC-853E104DE2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165" y="2088655"/>
            <a:ext cx="11029615" cy="3919080"/>
          </a:xfrm>
        </p:spPr>
        <p:txBody>
          <a:bodyPr>
            <a:normAutofit/>
          </a:bodyPr>
          <a:lstStyle/>
          <a:p>
            <a:pPr>
              <a:buClr>
                <a:srgbClr val="4D1434"/>
              </a:buClr>
            </a:pPr>
            <a:r>
              <a:rPr lang="en-GB" dirty="0">
                <a:solidFill>
                  <a:schemeClr val="bg1"/>
                </a:solidFill>
              </a:rPr>
              <a:t>Economy</a:t>
            </a:r>
          </a:p>
          <a:p>
            <a:pPr>
              <a:buClr>
                <a:srgbClr val="4D1434"/>
              </a:buClr>
            </a:pPr>
            <a:endParaRPr lang="en-GB" dirty="0">
              <a:solidFill>
                <a:schemeClr val="bg1"/>
              </a:solidFill>
            </a:endParaRPr>
          </a:p>
          <a:p>
            <a:pPr>
              <a:buClr>
                <a:srgbClr val="4D1434"/>
              </a:buClr>
            </a:pPr>
            <a:r>
              <a:rPr lang="en-GB" dirty="0">
                <a:solidFill>
                  <a:schemeClr val="bg1"/>
                </a:solidFill>
              </a:rPr>
              <a:t>Health and social Care</a:t>
            </a:r>
          </a:p>
          <a:p>
            <a:pPr marL="0" indent="0">
              <a:buNone/>
            </a:pPr>
            <a:endParaRPr lang="en-GB" dirty="0"/>
          </a:p>
          <a:p>
            <a:pPr>
              <a:buClr>
                <a:srgbClr val="4D1434"/>
              </a:buClr>
            </a:pPr>
            <a:r>
              <a:rPr lang="en-GB" dirty="0">
                <a:solidFill>
                  <a:schemeClr val="bg1"/>
                </a:solidFill>
              </a:rPr>
              <a:t>Immigration</a:t>
            </a:r>
          </a:p>
        </p:txBody>
      </p:sp>
      <p:pic>
        <p:nvPicPr>
          <p:cNvPr id="10" name="Picture 9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9A6A918F-0E1A-4F59-B48C-16D5E701BC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9358" y="2064764"/>
            <a:ext cx="1578503" cy="137093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A9B2510-3E25-4F0E-A38E-21E2750156A9}"/>
              </a:ext>
            </a:extLst>
          </p:cNvPr>
          <p:cNvSpPr/>
          <p:nvPr/>
        </p:nvSpPr>
        <p:spPr>
          <a:xfrm>
            <a:off x="4907861" y="2150064"/>
            <a:ext cx="70637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American Republican Party</a:t>
            </a:r>
          </a:p>
          <a:p>
            <a:r>
              <a:rPr lang="en-GB" dirty="0"/>
              <a:t>The Republican Party is fighting for a freer and stronger America where everyone has the opportunity to achieve the American Dream (Growth and Opportunity Project, 2018)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1EBA7EC-C8BB-4D7F-9F35-0913643876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358" y="3913317"/>
            <a:ext cx="5962650" cy="123825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D701D41-F779-45D4-BC4C-9F0BD5FDE3A3}"/>
              </a:ext>
            </a:extLst>
          </p:cNvPr>
          <p:cNvSpPr/>
          <p:nvPr/>
        </p:nvSpPr>
        <p:spPr>
          <a:xfrm>
            <a:off x="10688186" y="6488668"/>
            <a:ext cx="20739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333333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(BBC, 2017)</a:t>
            </a:r>
            <a:endParaRPr lang="en-GB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61907C5-DD06-41BF-9304-2D02E69A606F}"/>
              </a:ext>
            </a:extLst>
          </p:cNvPr>
          <p:cNvSpPr/>
          <p:nvPr/>
        </p:nvSpPr>
        <p:spPr>
          <a:xfrm>
            <a:off x="4686590" y="5385295"/>
            <a:ext cx="75062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262626"/>
                </a:solidFill>
                <a:latin typeface="CNN"/>
              </a:rPr>
              <a:t>‘Round up and deport the millions of men, women and children who live in this country without documentation’ (Watkins, 2017)</a:t>
            </a: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9C86A0C-1D81-4E42-9B0C-894A23A47E74}"/>
              </a:ext>
            </a:extLst>
          </p:cNvPr>
          <p:cNvSpPr/>
          <p:nvPr/>
        </p:nvSpPr>
        <p:spPr>
          <a:xfrm>
            <a:off x="3131920" y="1882221"/>
            <a:ext cx="6671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Image 8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8E01E42-3B3B-41D9-B202-888CB50C7602}"/>
              </a:ext>
            </a:extLst>
          </p:cNvPr>
          <p:cNvSpPr/>
          <p:nvPr/>
        </p:nvSpPr>
        <p:spPr>
          <a:xfrm>
            <a:off x="3401079" y="5013067"/>
            <a:ext cx="66717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Image 9</a:t>
            </a:r>
          </a:p>
        </p:txBody>
      </p:sp>
    </p:spTree>
    <p:extLst>
      <p:ext uri="{BB962C8B-B14F-4D97-AF65-F5344CB8AC3E}">
        <p14:creationId xmlns:p14="http://schemas.microsoft.com/office/powerpoint/2010/main" val="113142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97077-DD3C-421B-8F82-F6E8643AF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6EAB5-FAEC-4338-9B08-5F845408C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74" y="1921565"/>
            <a:ext cx="11160233" cy="4936435"/>
          </a:xfrm>
        </p:spPr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BBC (2017). </a:t>
            </a:r>
            <a:r>
              <a:rPr lang="en-GB" i="1" dirty="0"/>
              <a:t>General election 2017: Welsh Labour manifesto at-a-Glance</a:t>
            </a:r>
            <a:r>
              <a:rPr lang="en-GB" dirty="0"/>
              <a:t>. Available at: http://www.bbc.co.uk/news/uk-wales-politics-39998249 [Accessed: 17 January 2018].</a:t>
            </a:r>
          </a:p>
          <a:p>
            <a:pPr marL="0" indent="0">
              <a:buNone/>
            </a:pPr>
            <a:r>
              <a:rPr lang="en-GB" dirty="0"/>
              <a:t>BBC (2017). </a:t>
            </a:r>
            <a:r>
              <a:rPr lang="en-GB" i="1" dirty="0"/>
              <a:t>Reality Check: Where the parties stand on the minimum wage</a:t>
            </a:r>
            <a:r>
              <a:rPr lang="en-GB" dirty="0"/>
              <a:t>. Available at: http://www.bbc.co.uk/news/election-2017-40107605 [Accessed: 17 January 2018]. </a:t>
            </a:r>
          </a:p>
          <a:p>
            <a:pPr marL="0" indent="0">
              <a:buNone/>
            </a:pPr>
            <a:r>
              <a:rPr lang="en-GB" dirty="0"/>
              <a:t>BBC (2017). </a:t>
            </a:r>
            <a:r>
              <a:rPr lang="en-GB" i="1" dirty="0"/>
              <a:t>Trump's campaign promises - has he delivered on them?</a:t>
            </a:r>
            <a:r>
              <a:rPr lang="en-GB" dirty="0"/>
              <a:t> Available at: http://www.bbc.co.uk/news/world-us-canada-37982000 [Accessed: 17 January 2018]. </a:t>
            </a:r>
          </a:p>
          <a:p>
            <a:pPr marL="0" indent="0">
              <a:buNone/>
            </a:pPr>
            <a:r>
              <a:rPr lang="en-GB" dirty="0"/>
              <a:t>Growth and Opportunity Project (2018). </a:t>
            </a:r>
            <a:r>
              <a:rPr lang="en-GB" i="1" dirty="0"/>
              <a:t>The Party of Opportunity.</a:t>
            </a:r>
            <a:r>
              <a:rPr lang="en-GB" dirty="0"/>
              <a:t> Available at: https://gop.com/our-gop/ [Accessed: 17 January 2018].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dirty="0" err="1"/>
              <a:t>Mabutt</a:t>
            </a:r>
            <a:r>
              <a:rPr lang="en-GB" dirty="0"/>
              <a:t>, A. (2017). </a:t>
            </a:r>
            <a:r>
              <a:rPr lang="en-GB" i="1" dirty="0"/>
              <a:t>Forward Together: Our Plan for a Stronger Britain and a Prosperous Future</a:t>
            </a:r>
            <a:r>
              <a:rPr lang="en-GB" dirty="0"/>
              <a:t>. Available at: https://issuu.com/conservativeparty/docs/ge2017_manifesto_a5_digital/1?ff=true&amp;e=16696947/48955343 [Accessed: 17 January 2018].</a:t>
            </a:r>
          </a:p>
          <a:p>
            <a:pPr marL="0" indent="0">
              <a:buNone/>
            </a:pPr>
            <a:r>
              <a:rPr lang="en-GB" dirty="0"/>
              <a:t>Ratcliffe, R. (2017). </a:t>
            </a:r>
            <a:r>
              <a:rPr lang="en-GB" i="1" dirty="0"/>
              <a:t>Party manifestos at a glance</a:t>
            </a:r>
            <a:r>
              <a:rPr lang="en-GB" dirty="0"/>
              <a:t>. Available at: https://www.theguardian.com/politics/2017/jun/03/party-manifestos-at-a-glance [Accessed: 17 January 2018]. </a:t>
            </a:r>
          </a:p>
          <a:p>
            <a:pPr marL="0" indent="0">
              <a:buNone/>
            </a:pPr>
            <a:r>
              <a:rPr lang="en-GB" dirty="0"/>
              <a:t>Stewart, H. and Asthana, A. (2017). </a:t>
            </a:r>
            <a:r>
              <a:rPr lang="en-GB" i="1" dirty="0"/>
              <a:t>Theresa May weighing up cheaper 'double lock' for pensions.</a:t>
            </a:r>
            <a:r>
              <a:rPr lang="en-GB" dirty="0"/>
              <a:t> Available at: https://www.theguardian.com/money/2017/apr/26/theresa-may-considering-scrapping-triple-lock-on-pensions [Accessed: 17 January 2018]</a:t>
            </a:r>
          </a:p>
          <a:p>
            <a:pPr marL="0" indent="0">
              <a:buNone/>
            </a:pPr>
            <a:r>
              <a:rPr lang="en-GB" dirty="0"/>
              <a:t>Watkins, E. (2017). </a:t>
            </a:r>
            <a:r>
              <a:rPr lang="en-GB" i="1" dirty="0"/>
              <a:t>Trump's policies and how they'll change America -- in charts.</a:t>
            </a:r>
            <a:r>
              <a:rPr lang="en-GB" dirty="0"/>
              <a:t> Available at: http://edition.cnn.com/2017/03/14/politics/donald-trump-policy-numbers-impact/index.html [Accessed: 17 January 2018]. </a:t>
            </a:r>
          </a:p>
          <a:p>
            <a:pPr marL="0" indent="0">
              <a:buNone/>
            </a:pPr>
            <a:r>
              <a:rPr lang="en-GB" dirty="0"/>
              <a:t>Welsh Government (2017). </a:t>
            </a:r>
            <a:r>
              <a:rPr lang="en-GB" i="1" dirty="0"/>
              <a:t>Securing Wales’ Future Moving from the European Union to a new relationship with Europe</a:t>
            </a:r>
            <a:r>
              <a:rPr lang="en-GB" dirty="0"/>
              <a:t>.  Available at: https://beta.gov.wales/sites/default/files/2017-04/170424-securing-wales-future-yf-en.pdf [Accessed: 17 January 2018]. </a:t>
            </a:r>
          </a:p>
        </p:txBody>
      </p:sp>
    </p:spTree>
    <p:extLst>
      <p:ext uri="{BB962C8B-B14F-4D97-AF65-F5344CB8AC3E}">
        <p14:creationId xmlns:p14="http://schemas.microsoft.com/office/powerpoint/2010/main" val="2643024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C80CB-BB10-4952-B3E5-82C04ED6F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Images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1 - </a:t>
            </a:r>
            <a:r>
              <a:rPr lang="en-GB" u="sng" dirty="0">
                <a:hlinkClick r:id="rId2"/>
              </a:rPr>
              <a:t>http://newsimg.bbc.co.uk/media/images/39048000/jpg/_39048849_vote_welsh_labour_203.jpg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2 - </a:t>
            </a:r>
            <a:r>
              <a:rPr lang="en-GB" u="sng" dirty="0">
                <a:hlinkClick r:id="rId3"/>
              </a:rPr>
              <a:t>https://i2-prod.mirror.co.uk/incoming/article6071586.ece/ALTERNATES/s615b/Job-Centre.jpg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3 -  </a:t>
            </a:r>
            <a:r>
              <a:rPr lang="en-GB" u="sng" dirty="0">
                <a:hlinkClick r:id="rId4"/>
              </a:rPr>
              <a:t>http://broadoakschool.thedeantrust.co.uk/wp-content/uploads/2013/06/free-school-meals-matter-page.jpg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4 - </a:t>
            </a:r>
            <a:r>
              <a:rPr lang="en-GB" u="sng" dirty="0">
                <a:hlinkClick r:id="rId5"/>
              </a:rPr>
              <a:t>https://www.libdemvoice.org/wp-content/uploads/2010/11/no-student-tuition-fees1.jpg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5 - </a:t>
            </a:r>
            <a:r>
              <a:rPr lang="en-GB" u="sng" dirty="0">
                <a:hlinkClick r:id="rId6"/>
              </a:rPr>
              <a:t>http://www.wales.nhs.uk/gallery/NHS%20Wales%20Logo%202013.jpg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6 - </a:t>
            </a:r>
            <a:r>
              <a:rPr lang="en-GB" u="sng" dirty="0">
                <a:hlinkClick r:id="rId7"/>
              </a:rPr>
              <a:t>https://d3atsf3fgek2rw.cloudfront.net/content/uploads/2015/10/Conservatives-logo.jpg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7 - </a:t>
            </a:r>
            <a:r>
              <a:rPr lang="en-GB" u="sng" dirty="0">
                <a:hlinkClick r:id="rId8"/>
              </a:rPr>
              <a:t>https://upload.wikimedia.org/wikipedia/commons/thumb/9/9b/Republicanlogo.svg/2000px-Republicanlogo.svg.png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8 - </a:t>
            </a:r>
            <a:r>
              <a:rPr lang="en-GB" u="sng" dirty="0">
                <a:hlinkClick r:id="rId9"/>
              </a:rPr>
              <a:t>http://edition.cnn.com/2017/03/14/politics/donald-trump-policy-numbers-impact/index.html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1095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343</TotalTime>
  <Words>894</Words>
  <Application>Microsoft Office PowerPoint</Application>
  <PresentationFormat>Widescreen</PresentationFormat>
  <Paragraphs>84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</vt:lpstr>
      <vt:lpstr>Calibri</vt:lpstr>
      <vt:lpstr>CNN</vt:lpstr>
      <vt:lpstr>Gill Sans MT</vt:lpstr>
      <vt:lpstr>Gill Sans MT (body)</vt:lpstr>
      <vt:lpstr>Times New Roman</vt:lpstr>
      <vt:lpstr>Wingdings 2</vt:lpstr>
      <vt:lpstr>Dividend</vt:lpstr>
      <vt:lpstr>Current political and ethical landscape ECSS6002</vt:lpstr>
      <vt:lpstr>PowerPoint Presentation</vt:lpstr>
      <vt:lpstr>Wales</vt:lpstr>
      <vt:lpstr>The UK</vt:lpstr>
      <vt:lpstr>The World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Current political and ethical landscape ECSS6002</dc:title>
  <dc:creator>Ashleigh-Jade O'Driscoll (1500085)</dc:creator>
  <cp:lastModifiedBy>Ashleigh-Jade O'Driscoll (1500085)</cp:lastModifiedBy>
  <cp:revision>26</cp:revision>
  <dcterms:created xsi:type="dcterms:W3CDTF">2018-01-17T13:43:01Z</dcterms:created>
  <dcterms:modified xsi:type="dcterms:W3CDTF">2018-01-17T19:26:52Z</dcterms:modified>
</cp:coreProperties>
</file>