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4"/>
  </p:notesMasterIdLst>
  <p:sldIdLst>
    <p:sldId id="256" r:id="rId2"/>
    <p:sldId id="460" r:id="rId3"/>
    <p:sldId id="453" r:id="rId4"/>
    <p:sldId id="455" r:id="rId5"/>
    <p:sldId id="260" r:id="rId6"/>
    <p:sldId id="259" r:id="rId7"/>
    <p:sldId id="344" r:id="rId8"/>
    <p:sldId id="345" r:id="rId9"/>
    <p:sldId id="347" r:id="rId10"/>
    <p:sldId id="442" r:id="rId11"/>
    <p:sldId id="443" r:id="rId12"/>
    <p:sldId id="439" r:id="rId13"/>
    <p:sldId id="440" r:id="rId14"/>
    <p:sldId id="322" r:id="rId15"/>
    <p:sldId id="265" r:id="rId16"/>
    <p:sldId id="325" r:id="rId17"/>
    <p:sldId id="340" r:id="rId18"/>
    <p:sldId id="335" r:id="rId19"/>
    <p:sldId id="329" r:id="rId20"/>
    <p:sldId id="336" r:id="rId21"/>
    <p:sldId id="338" r:id="rId22"/>
    <p:sldId id="337" r:id="rId23"/>
    <p:sldId id="331" r:id="rId24"/>
    <p:sldId id="318" r:id="rId25"/>
    <p:sldId id="456" r:id="rId26"/>
    <p:sldId id="348" r:id="rId27"/>
    <p:sldId id="438" r:id="rId28"/>
    <p:sldId id="350" r:id="rId29"/>
    <p:sldId id="448" r:id="rId30"/>
    <p:sldId id="447" r:id="rId31"/>
    <p:sldId id="327" r:id="rId32"/>
    <p:sldId id="319" r:id="rId33"/>
    <p:sldId id="342" r:id="rId34"/>
    <p:sldId id="449" r:id="rId35"/>
    <p:sldId id="457" r:id="rId36"/>
    <p:sldId id="458" r:id="rId37"/>
    <p:sldId id="450" r:id="rId38"/>
    <p:sldId id="451" r:id="rId39"/>
    <p:sldId id="452" r:id="rId40"/>
    <p:sldId id="434" r:id="rId41"/>
    <p:sldId id="421" r:id="rId42"/>
    <p:sldId id="459"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54172" autoAdjust="0"/>
  </p:normalViewPr>
  <p:slideViewPr>
    <p:cSldViewPr snapToGrid="0">
      <p:cViewPr varScale="1">
        <p:scale>
          <a:sx n="61" d="100"/>
          <a:sy n="61" d="100"/>
        </p:scale>
        <p:origin x="1740" y="78"/>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C9E3C0B-46AC-44DF-B15E-392C5B94FDBE}" type="doc">
      <dgm:prSet loTypeId="urn:microsoft.com/office/officeart/2005/8/layout/chevron2" loCatId="list" qsTypeId="urn:microsoft.com/office/officeart/2005/8/quickstyle/simple1" qsCatId="simple" csTypeId="urn:microsoft.com/office/officeart/2005/8/colors/accent0_1" csCatId="mainScheme" phldr="1"/>
      <dgm:spPr/>
      <dgm:t>
        <a:bodyPr/>
        <a:lstStyle/>
        <a:p>
          <a:endParaRPr lang="en-GB"/>
        </a:p>
      </dgm:t>
    </dgm:pt>
    <dgm:pt modelId="{2A168082-5000-4A86-84E4-D66710AFA8D6}">
      <dgm:prSet phldrT="[Text]"/>
      <dgm:spPr/>
      <dgm:t>
        <a:bodyPr/>
        <a:lstStyle/>
        <a:p>
          <a:r>
            <a:rPr lang="en-GB" dirty="0"/>
            <a:t>W</a:t>
          </a:r>
        </a:p>
      </dgm:t>
    </dgm:pt>
    <dgm:pt modelId="{6EC70639-1AE2-4AFC-96B6-69D742C2465C}" type="parTrans" cxnId="{41E56A45-6F14-4EBA-93A6-C701E2F41744}">
      <dgm:prSet/>
      <dgm:spPr/>
      <dgm:t>
        <a:bodyPr/>
        <a:lstStyle/>
        <a:p>
          <a:endParaRPr lang="en-GB"/>
        </a:p>
      </dgm:t>
    </dgm:pt>
    <dgm:pt modelId="{CD54025F-116C-4F13-A51A-297589582C89}" type="sibTrans" cxnId="{41E56A45-6F14-4EBA-93A6-C701E2F41744}">
      <dgm:prSet/>
      <dgm:spPr/>
      <dgm:t>
        <a:bodyPr/>
        <a:lstStyle/>
        <a:p>
          <a:endParaRPr lang="en-GB"/>
        </a:p>
      </dgm:t>
    </dgm:pt>
    <dgm:pt modelId="{F35D2E83-E892-4C03-A7D9-196B572771AA}">
      <dgm:prSet phldrT="[Text]"/>
      <dgm:spPr/>
      <dgm:t>
        <a:bodyPr/>
        <a:lstStyle/>
        <a:p>
          <a:r>
            <a:rPr lang="en-GB" dirty="0"/>
            <a:t>Weaknesses (internal factor)</a:t>
          </a:r>
        </a:p>
      </dgm:t>
    </dgm:pt>
    <dgm:pt modelId="{F1EC778E-3950-4389-8810-2772BB1D8D79}" type="parTrans" cxnId="{C6382DE9-EBA1-48EF-8EDF-03B1B47400AB}">
      <dgm:prSet/>
      <dgm:spPr/>
      <dgm:t>
        <a:bodyPr/>
        <a:lstStyle/>
        <a:p>
          <a:endParaRPr lang="en-GB"/>
        </a:p>
      </dgm:t>
    </dgm:pt>
    <dgm:pt modelId="{A6011648-64DA-49E4-8551-A634EDD00E5C}" type="sibTrans" cxnId="{C6382DE9-EBA1-48EF-8EDF-03B1B47400AB}">
      <dgm:prSet/>
      <dgm:spPr/>
      <dgm:t>
        <a:bodyPr/>
        <a:lstStyle/>
        <a:p>
          <a:endParaRPr lang="en-GB"/>
        </a:p>
      </dgm:t>
    </dgm:pt>
    <dgm:pt modelId="{812FF340-A2F9-4185-8145-DA12FEE8897A}">
      <dgm:prSet phldrT="[Text]"/>
      <dgm:spPr/>
      <dgm:t>
        <a:bodyPr/>
        <a:lstStyle/>
        <a:p>
          <a:r>
            <a:rPr lang="en-GB" dirty="0"/>
            <a:t>O</a:t>
          </a:r>
        </a:p>
      </dgm:t>
    </dgm:pt>
    <dgm:pt modelId="{34D7A7AB-EBF1-4AD4-A4D6-17D0DC067689}" type="parTrans" cxnId="{A9161BDB-3811-426B-81F0-69AAB96F6B03}">
      <dgm:prSet/>
      <dgm:spPr/>
      <dgm:t>
        <a:bodyPr/>
        <a:lstStyle/>
        <a:p>
          <a:endParaRPr lang="en-GB"/>
        </a:p>
      </dgm:t>
    </dgm:pt>
    <dgm:pt modelId="{7439258D-FB5B-4A30-8E8F-ABDA8172BC60}" type="sibTrans" cxnId="{A9161BDB-3811-426B-81F0-69AAB96F6B03}">
      <dgm:prSet/>
      <dgm:spPr/>
      <dgm:t>
        <a:bodyPr/>
        <a:lstStyle/>
        <a:p>
          <a:endParaRPr lang="en-GB"/>
        </a:p>
      </dgm:t>
    </dgm:pt>
    <dgm:pt modelId="{FC6D8D6C-78D2-40BF-B309-BDD07C6B0A3D}">
      <dgm:prSet phldrT="[Text]"/>
      <dgm:spPr/>
      <dgm:t>
        <a:bodyPr/>
        <a:lstStyle/>
        <a:p>
          <a:r>
            <a:rPr lang="en-GB" dirty="0"/>
            <a:t>Opportunities (external factor)</a:t>
          </a:r>
        </a:p>
      </dgm:t>
    </dgm:pt>
    <dgm:pt modelId="{9D8CB80D-AD5A-459F-A645-13B01C2ABD54}" type="parTrans" cxnId="{6CF8D7C8-F3A1-4E67-8CF7-7D68F46E929F}">
      <dgm:prSet/>
      <dgm:spPr/>
      <dgm:t>
        <a:bodyPr/>
        <a:lstStyle/>
        <a:p>
          <a:endParaRPr lang="en-GB"/>
        </a:p>
      </dgm:t>
    </dgm:pt>
    <dgm:pt modelId="{4F4DD008-090F-4042-AA27-1D16581F7CD0}" type="sibTrans" cxnId="{6CF8D7C8-F3A1-4E67-8CF7-7D68F46E929F}">
      <dgm:prSet/>
      <dgm:spPr/>
      <dgm:t>
        <a:bodyPr/>
        <a:lstStyle/>
        <a:p>
          <a:endParaRPr lang="en-GB"/>
        </a:p>
      </dgm:t>
    </dgm:pt>
    <dgm:pt modelId="{4A96E003-9D95-4C3E-B6C3-7D38C976488E}">
      <dgm:prSet phldrT="[Text]"/>
      <dgm:spPr/>
      <dgm:t>
        <a:bodyPr/>
        <a:lstStyle/>
        <a:p>
          <a:r>
            <a:rPr lang="en-GB" dirty="0"/>
            <a:t>T</a:t>
          </a:r>
        </a:p>
      </dgm:t>
    </dgm:pt>
    <dgm:pt modelId="{8C7EBDA6-E77F-4AC9-BA9F-DA258F58B1D3}" type="parTrans" cxnId="{1E216817-F122-4388-ADEB-C64ECA820F16}">
      <dgm:prSet/>
      <dgm:spPr/>
      <dgm:t>
        <a:bodyPr/>
        <a:lstStyle/>
        <a:p>
          <a:endParaRPr lang="en-GB"/>
        </a:p>
      </dgm:t>
    </dgm:pt>
    <dgm:pt modelId="{878A529C-4C2F-4636-9E2D-C2F09E6C4998}" type="sibTrans" cxnId="{1E216817-F122-4388-ADEB-C64ECA820F16}">
      <dgm:prSet/>
      <dgm:spPr/>
      <dgm:t>
        <a:bodyPr/>
        <a:lstStyle/>
        <a:p>
          <a:endParaRPr lang="en-GB"/>
        </a:p>
      </dgm:t>
    </dgm:pt>
    <dgm:pt modelId="{9CC897E0-7149-4319-8432-E6F6DF2A3C2E}">
      <dgm:prSet phldrT="[Text]"/>
      <dgm:spPr/>
      <dgm:t>
        <a:bodyPr/>
        <a:lstStyle/>
        <a:p>
          <a:r>
            <a:rPr lang="en-GB" dirty="0"/>
            <a:t>Threats (external factor)</a:t>
          </a:r>
        </a:p>
      </dgm:t>
    </dgm:pt>
    <dgm:pt modelId="{EF222973-26EB-42CA-B626-FC719601103C}" type="parTrans" cxnId="{41BDCD4E-DB09-4A48-A610-1B30C8189DE8}">
      <dgm:prSet/>
      <dgm:spPr/>
      <dgm:t>
        <a:bodyPr/>
        <a:lstStyle/>
        <a:p>
          <a:endParaRPr lang="en-GB"/>
        </a:p>
      </dgm:t>
    </dgm:pt>
    <dgm:pt modelId="{92D34AF5-3209-429D-A574-8BF1836AFA13}" type="sibTrans" cxnId="{41BDCD4E-DB09-4A48-A610-1B30C8189DE8}">
      <dgm:prSet/>
      <dgm:spPr/>
      <dgm:t>
        <a:bodyPr/>
        <a:lstStyle/>
        <a:p>
          <a:endParaRPr lang="en-GB"/>
        </a:p>
      </dgm:t>
    </dgm:pt>
    <dgm:pt modelId="{ED3E9757-72FD-4485-8CB2-D0AEB7F16AE4}">
      <dgm:prSet/>
      <dgm:spPr/>
      <dgm:t>
        <a:bodyPr/>
        <a:lstStyle/>
        <a:p>
          <a:r>
            <a:rPr lang="en-GB" dirty="0"/>
            <a:t>S</a:t>
          </a:r>
        </a:p>
      </dgm:t>
    </dgm:pt>
    <dgm:pt modelId="{9E271EC7-99DF-46F1-B49A-52B493318218}" type="parTrans" cxnId="{82F0B40C-DFDA-408B-B56D-B932AC860D4E}">
      <dgm:prSet/>
      <dgm:spPr/>
      <dgm:t>
        <a:bodyPr/>
        <a:lstStyle/>
        <a:p>
          <a:endParaRPr lang="en-GB"/>
        </a:p>
      </dgm:t>
    </dgm:pt>
    <dgm:pt modelId="{0450429A-E3A8-491F-A060-E479990399E7}" type="sibTrans" cxnId="{82F0B40C-DFDA-408B-B56D-B932AC860D4E}">
      <dgm:prSet/>
      <dgm:spPr/>
      <dgm:t>
        <a:bodyPr/>
        <a:lstStyle/>
        <a:p>
          <a:endParaRPr lang="en-GB"/>
        </a:p>
      </dgm:t>
    </dgm:pt>
    <dgm:pt modelId="{32D9C32C-3631-4570-911C-E1042FBBDE8D}">
      <dgm:prSet/>
      <dgm:spPr/>
      <dgm:t>
        <a:bodyPr/>
        <a:lstStyle/>
        <a:p>
          <a:r>
            <a:rPr lang="en-GB" dirty="0"/>
            <a:t>Strengths (internal factor)</a:t>
          </a:r>
        </a:p>
      </dgm:t>
    </dgm:pt>
    <dgm:pt modelId="{EC50A68F-1532-4CF2-85A2-7B7626AEC8BA}" type="parTrans" cxnId="{CAACF390-864B-4307-96AF-20CC4AD41DA8}">
      <dgm:prSet/>
      <dgm:spPr/>
      <dgm:t>
        <a:bodyPr/>
        <a:lstStyle/>
        <a:p>
          <a:endParaRPr lang="en-GB"/>
        </a:p>
      </dgm:t>
    </dgm:pt>
    <dgm:pt modelId="{ECE66D8C-E299-4471-B4DB-3681442B4BF3}" type="sibTrans" cxnId="{CAACF390-864B-4307-96AF-20CC4AD41DA8}">
      <dgm:prSet/>
      <dgm:spPr/>
      <dgm:t>
        <a:bodyPr/>
        <a:lstStyle/>
        <a:p>
          <a:endParaRPr lang="en-GB"/>
        </a:p>
      </dgm:t>
    </dgm:pt>
    <dgm:pt modelId="{F3E63228-B188-4610-B671-305221A8402F}" type="pres">
      <dgm:prSet presAssocID="{FC9E3C0B-46AC-44DF-B15E-392C5B94FDBE}" presName="linearFlow" presStyleCnt="0">
        <dgm:presLayoutVars>
          <dgm:dir/>
          <dgm:animLvl val="lvl"/>
          <dgm:resizeHandles val="exact"/>
        </dgm:presLayoutVars>
      </dgm:prSet>
      <dgm:spPr/>
    </dgm:pt>
    <dgm:pt modelId="{98272FBA-C818-4658-B512-9B59D6C29B38}" type="pres">
      <dgm:prSet presAssocID="{ED3E9757-72FD-4485-8CB2-D0AEB7F16AE4}" presName="composite" presStyleCnt="0"/>
      <dgm:spPr/>
    </dgm:pt>
    <dgm:pt modelId="{81D48349-DF8F-4538-BBA8-050A82216D14}" type="pres">
      <dgm:prSet presAssocID="{ED3E9757-72FD-4485-8CB2-D0AEB7F16AE4}" presName="parentText" presStyleLbl="alignNode1" presStyleIdx="0" presStyleCnt="4">
        <dgm:presLayoutVars>
          <dgm:chMax val="1"/>
          <dgm:bulletEnabled val="1"/>
        </dgm:presLayoutVars>
      </dgm:prSet>
      <dgm:spPr/>
    </dgm:pt>
    <dgm:pt modelId="{F29A2C66-8FD6-449A-BBD2-C8054DF9C0D5}" type="pres">
      <dgm:prSet presAssocID="{ED3E9757-72FD-4485-8CB2-D0AEB7F16AE4}" presName="descendantText" presStyleLbl="alignAcc1" presStyleIdx="0" presStyleCnt="4">
        <dgm:presLayoutVars>
          <dgm:bulletEnabled val="1"/>
        </dgm:presLayoutVars>
      </dgm:prSet>
      <dgm:spPr/>
    </dgm:pt>
    <dgm:pt modelId="{432BFAD5-CB80-4E2B-973D-1E03987F90DB}" type="pres">
      <dgm:prSet presAssocID="{0450429A-E3A8-491F-A060-E479990399E7}" presName="sp" presStyleCnt="0"/>
      <dgm:spPr/>
    </dgm:pt>
    <dgm:pt modelId="{9E2491A1-7EB8-4A24-A03D-CC176ACECBBD}" type="pres">
      <dgm:prSet presAssocID="{2A168082-5000-4A86-84E4-D66710AFA8D6}" presName="composite" presStyleCnt="0"/>
      <dgm:spPr/>
    </dgm:pt>
    <dgm:pt modelId="{5138A969-5617-4300-B819-109E0BE2AFA0}" type="pres">
      <dgm:prSet presAssocID="{2A168082-5000-4A86-84E4-D66710AFA8D6}" presName="parentText" presStyleLbl="alignNode1" presStyleIdx="1" presStyleCnt="4">
        <dgm:presLayoutVars>
          <dgm:chMax val="1"/>
          <dgm:bulletEnabled val="1"/>
        </dgm:presLayoutVars>
      </dgm:prSet>
      <dgm:spPr/>
    </dgm:pt>
    <dgm:pt modelId="{9E42134D-A14E-429B-909D-752AC256AA77}" type="pres">
      <dgm:prSet presAssocID="{2A168082-5000-4A86-84E4-D66710AFA8D6}" presName="descendantText" presStyleLbl="alignAcc1" presStyleIdx="1" presStyleCnt="4">
        <dgm:presLayoutVars>
          <dgm:bulletEnabled val="1"/>
        </dgm:presLayoutVars>
      </dgm:prSet>
      <dgm:spPr/>
    </dgm:pt>
    <dgm:pt modelId="{24A227B6-1301-4A3C-AEE5-6806CD957EF8}" type="pres">
      <dgm:prSet presAssocID="{CD54025F-116C-4F13-A51A-297589582C89}" presName="sp" presStyleCnt="0"/>
      <dgm:spPr/>
    </dgm:pt>
    <dgm:pt modelId="{A94461DC-2CAC-4BA2-B7D6-80E62F72B212}" type="pres">
      <dgm:prSet presAssocID="{812FF340-A2F9-4185-8145-DA12FEE8897A}" presName="composite" presStyleCnt="0"/>
      <dgm:spPr/>
    </dgm:pt>
    <dgm:pt modelId="{F929FD78-4601-4468-A115-DA062CF23421}" type="pres">
      <dgm:prSet presAssocID="{812FF340-A2F9-4185-8145-DA12FEE8897A}" presName="parentText" presStyleLbl="alignNode1" presStyleIdx="2" presStyleCnt="4">
        <dgm:presLayoutVars>
          <dgm:chMax val="1"/>
          <dgm:bulletEnabled val="1"/>
        </dgm:presLayoutVars>
      </dgm:prSet>
      <dgm:spPr/>
    </dgm:pt>
    <dgm:pt modelId="{D0BFFC46-00AC-4DFD-BD83-C16CF9C8D5C4}" type="pres">
      <dgm:prSet presAssocID="{812FF340-A2F9-4185-8145-DA12FEE8897A}" presName="descendantText" presStyleLbl="alignAcc1" presStyleIdx="2" presStyleCnt="4">
        <dgm:presLayoutVars>
          <dgm:bulletEnabled val="1"/>
        </dgm:presLayoutVars>
      </dgm:prSet>
      <dgm:spPr/>
    </dgm:pt>
    <dgm:pt modelId="{7464F5CB-FB9F-4D00-868C-6AF143AB0FF9}" type="pres">
      <dgm:prSet presAssocID="{7439258D-FB5B-4A30-8E8F-ABDA8172BC60}" presName="sp" presStyleCnt="0"/>
      <dgm:spPr/>
    </dgm:pt>
    <dgm:pt modelId="{22B2082A-E24A-41F4-A9DA-48C296E90334}" type="pres">
      <dgm:prSet presAssocID="{4A96E003-9D95-4C3E-B6C3-7D38C976488E}" presName="composite" presStyleCnt="0"/>
      <dgm:spPr/>
    </dgm:pt>
    <dgm:pt modelId="{B3D6E41E-0B28-4EB1-8CA4-50554CC2F9C0}" type="pres">
      <dgm:prSet presAssocID="{4A96E003-9D95-4C3E-B6C3-7D38C976488E}" presName="parentText" presStyleLbl="alignNode1" presStyleIdx="3" presStyleCnt="4">
        <dgm:presLayoutVars>
          <dgm:chMax val="1"/>
          <dgm:bulletEnabled val="1"/>
        </dgm:presLayoutVars>
      </dgm:prSet>
      <dgm:spPr/>
    </dgm:pt>
    <dgm:pt modelId="{4E7CE5FE-F797-43E9-A9CB-AA7CD6BF1A2F}" type="pres">
      <dgm:prSet presAssocID="{4A96E003-9D95-4C3E-B6C3-7D38C976488E}" presName="descendantText" presStyleLbl="alignAcc1" presStyleIdx="3" presStyleCnt="4">
        <dgm:presLayoutVars>
          <dgm:bulletEnabled val="1"/>
        </dgm:presLayoutVars>
      </dgm:prSet>
      <dgm:spPr/>
    </dgm:pt>
  </dgm:ptLst>
  <dgm:cxnLst>
    <dgm:cxn modelId="{411B2B07-A518-41E4-AE6A-C80AB4156C5B}" type="presOf" srcId="{9CC897E0-7149-4319-8432-E6F6DF2A3C2E}" destId="{4E7CE5FE-F797-43E9-A9CB-AA7CD6BF1A2F}" srcOrd="0" destOrd="0" presId="urn:microsoft.com/office/officeart/2005/8/layout/chevron2"/>
    <dgm:cxn modelId="{82F0B40C-DFDA-408B-B56D-B932AC860D4E}" srcId="{FC9E3C0B-46AC-44DF-B15E-392C5B94FDBE}" destId="{ED3E9757-72FD-4485-8CB2-D0AEB7F16AE4}" srcOrd="0" destOrd="0" parTransId="{9E271EC7-99DF-46F1-B49A-52B493318218}" sibTransId="{0450429A-E3A8-491F-A060-E479990399E7}"/>
    <dgm:cxn modelId="{20DA8911-4318-447D-9AE9-2F636B4C8260}" type="presOf" srcId="{FC6D8D6C-78D2-40BF-B309-BDD07C6B0A3D}" destId="{D0BFFC46-00AC-4DFD-BD83-C16CF9C8D5C4}" srcOrd="0" destOrd="0" presId="urn:microsoft.com/office/officeart/2005/8/layout/chevron2"/>
    <dgm:cxn modelId="{1E216817-F122-4388-ADEB-C64ECA820F16}" srcId="{FC9E3C0B-46AC-44DF-B15E-392C5B94FDBE}" destId="{4A96E003-9D95-4C3E-B6C3-7D38C976488E}" srcOrd="3" destOrd="0" parTransId="{8C7EBDA6-E77F-4AC9-BA9F-DA258F58B1D3}" sibTransId="{878A529C-4C2F-4636-9E2D-C2F09E6C4998}"/>
    <dgm:cxn modelId="{5EED811B-F23B-4834-9D66-E1F2D113C3BA}" type="presOf" srcId="{32D9C32C-3631-4570-911C-E1042FBBDE8D}" destId="{F29A2C66-8FD6-449A-BBD2-C8054DF9C0D5}" srcOrd="0" destOrd="0" presId="urn:microsoft.com/office/officeart/2005/8/layout/chevron2"/>
    <dgm:cxn modelId="{DFDB5B1C-EF92-4D12-A7F5-F7AE62978488}" type="presOf" srcId="{ED3E9757-72FD-4485-8CB2-D0AEB7F16AE4}" destId="{81D48349-DF8F-4538-BBA8-050A82216D14}" srcOrd="0" destOrd="0" presId="urn:microsoft.com/office/officeart/2005/8/layout/chevron2"/>
    <dgm:cxn modelId="{4A43692B-2A0D-46B1-975E-80C390DE8D13}" type="presOf" srcId="{812FF340-A2F9-4185-8145-DA12FEE8897A}" destId="{F929FD78-4601-4468-A115-DA062CF23421}" srcOrd="0" destOrd="0" presId="urn:microsoft.com/office/officeart/2005/8/layout/chevron2"/>
    <dgm:cxn modelId="{41E56A45-6F14-4EBA-93A6-C701E2F41744}" srcId="{FC9E3C0B-46AC-44DF-B15E-392C5B94FDBE}" destId="{2A168082-5000-4A86-84E4-D66710AFA8D6}" srcOrd="1" destOrd="0" parTransId="{6EC70639-1AE2-4AFC-96B6-69D742C2465C}" sibTransId="{CD54025F-116C-4F13-A51A-297589582C89}"/>
    <dgm:cxn modelId="{41BDCD4E-DB09-4A48-A610-1B30C8189DE8}" srcId="{4A96E003-9D95-4C3E-B6C3-7D38C976488E}" destId="{9CC897E0-7149-4319-8432-E6F6DF2A3C2E}" srcOrd="0" destOrd="0" parTransId="{EF222973-26EB-42CA-B626-FC719601103C}" sibTransId="{92D34AF5-3209-429D-A574-8BF1836AFA13}"/>
    <dgm:cxn modelId="{7A06A77C-6ED1-4893-9A09-5D6D6E03F1A5}" type="presOf" srcId="{2A168082-5000-4A86-84E4-D66710AFA8D6}" destId="{5138A969-5617-4300-B819-109E0BE2AFA0}" srcOrd="0" destOrd="0" presId="urn:microsoft.com/office/officeart/2005/8/layout/chevron2"/>
    <dgm:cxn modelId="{9A6F8D81-17A1-4D7B-8495-E3947EEC7720}" type="presOf" srcId="{4A96E003-9D95-4C3E-B6C3-7D38C976488E}" destId="{B3D6E41E-0B28-4EB1-8CA4-50554CC2F9C0}" srcOrd="0" destOrd="0" presId="urn:microsoft.com/office/officeart/2005/8/layout/chevron2"/>
    <dgm:cxn modelId="{CAACF390-864B-4307-96AF-20CC4AD41DA8}" srcId="{ED3E9757-72FD-4485-8CB2-D0AEB7F16AE4}" destId="{32D9C32C-3631-4570-911C-E1042FBBDE8D}" srcOrd="0" destOrd="0" parTransId="{EC50A68F-1532-4CF2-85A2-7B7626AEC8BA}" sibTransId="{ECE66D8C-E299-4471-B4DB-3681442B4BF3}"/>
    <dgm:cxn modelId="{6CF8D7C8-F3A1-4E67-8CF7-7D68F46E929F}" srcId="{812FF340-A2F9-4185-8145-DA12FEE8897A}" destId="{FC6D8D6C-78D2-40BF-B309-BDD07C6B0A3D}" srcOrd="0" destOrd="0" parTransId="{9D8CB80D-AD5A-459F-A645-13B01C2ABD54}" sibTransId="{4F4DD008-090F-4042-AA27-1D16581F7CD0}"/>
    <dgm:cxn modelId="{600E0DD2-2FC3-4CA4-8F28-127004CDD3C2}" type="presOf" srcId="{FC9E3C0B-46AC-44DF-B15E-392C5B94FDBE}" destId="{F3E63228-B188-4610-B671-305221A8402F}" srcOrd="0" destOrd="0" presId="urn:microsoft.com/office/officeart/2005/8/layout/chevron2"/>
    <dgm:cxn modelId="{A9161BDB-3811-426B-81F0-69AAB96F6B03}" srcId="{FC9E3C0B-46AC-44DF-B15E-392C5B94FDBE}" destId="{812FF340-A2F9-4185-8145-DA12FEE8897A}" srcOrd="2" destOrd="0" parTransId="{34D7A7AB-EBF1-4AD4-A4D6-17D0DC067689}" sibTransId="{7439258D-FB5B-4A30-8E8F-ABDA8172BC60}"/>
    <dgm:cxn modelId="{C6382DE9-EBA1-48EF-8EDF-03B1B47400AB}" srcId="{2A168082-5000-4A86-84E4-D66710AFA8D6}" destId="{F35D2E83-E892-4C03-A7D9-196B572771AA}" srcOrd="0" destOrd="0" parTransId="{F1EC778E-3950-4389-8810-2772BB1D8D79}" sibTransId="{A6011648-64DA-49E4-8551-A634EDD00E5C}"/>
    <dgm:cxn modelId="{B0F363FD-0765-4759-978E-3803874AAE6D}" type="presOf" srcId="{F35D2E83-E892-4C03-A7D9-196B572771AA}" destId="{9E42134D-A14E-429B-909D-752AC256AA77}" srcOrd="0" destOrd="0" presId="urn:microsoft.com/office/officeart/2005/8/layout/chevron2"/>
    <dgm:cxn modelId="{FB823E86-7487-47E5-B830-D7BAB973D39B}" type="presParOf" srcId="{F3E63228-B188-4610-B671-305221A8402F}" destId="{98272FBA-C818-4658-B512-9B59D6C29B38}" srcOrd="0" destOrd="0" presId="urn:microsoft.com/office/officeart/2005/8/layout/chevron2"/>
    <dgm:cxn modelId="{087763BD-49C5-48D4-A09F-F5A993A804A8}" type="presParOf" srcId="{98272FBA-C818-4658-B512-9B59D6C29B38}" destId="{81D48349-DF8F-4538-BBA8-050A82216D14}" srcOrd="0" destOrd="0" presId="urn:microsoft.com/office/officeart/2005/8/layout/chevron2"/>
    <dgm:cxn modelId="{C9B68D3B-477A-4F05-89EF-079DF76F8DAD}" type="presParOf" srcId="{98272FBA-C818-4658-B512-9B59D6C29B38}" destId="{F29A2C66-8FD6-449A-BBD2-C8054DF9C0D5}" srcOrd="1" destOrd="0" presId="urn:microsoft.com/office/officeart/2005/8/layout/chevron2"/>
    <dgm:cxn modelId="{E272B8E8-1294-4FF0-A081-2468D9845D62}" type="presParOf" srcId="{F3E63228-B188-4610-B671-305221A8402F}" destId="{432BFAD5-CB80-4E2B-973D-1E03987F90DB}" srcOrd="1" destOrd="0" presId="urn:microsoft.com/office/officeart/2005/8/layout/chevron2"/>
    <dgm:cxn modelId="{34786FA3-BBB3-4424-B335-0F9C1DC38078}" type="presParOf" srcId="{F3E63228-B188-4610-B671-305221A8402F}" destId="{9E2491A1-7EB8-4A24-A03D-CC176ACECBBD}" srcOrd="2" destOrd="0" presId="urn:microsoft.com/office/officeart/2005/8/layout/chevron2"/>
    <dgm:cxn modelId="{11293AC4-E851-43F0-8656-D1A59A8C5C2E}" type="presParOf" srcId="{9E2491A1-7EB8-4A24-A03D-CC176ACECBBD}" destId="{5138A969-5617-4300-B819-109E0BE2AFA0}" srcOrd="0" destOrd="0" presId="urn:microsoft.com/office/officeart/2005/8/layout/chevron2"/>
    <dgm:cxn modelId="{6BA7EDD2-FDEC-4BEC-9FFF-E57C47C9BF4F}" type="presParOf" srcId="{9E2491A1-7EB8-4A24-A03D-CC176ACECBBD}" destId="{9E42134D-A14E-429B-909D-752AC256AA77}" srcOrd="1" destOrd="0" presId="urn:microsoft.com/office/officeart/2005/8/layout/chevron2"/>
    <dgm:cxn modelId="{1B77D800-E9D2-404B-8BDC-0441449F3753}" type="presParOf" srcId="{F3E63228-B188-4610-B671-305221A8402F}" destId="{24A227B6-1301-4A3C-AEE5-6806CD957EF8}" srcOrd="3" destOrd="0" presId="urn:microsoft.com/office/officeart/2005/8/layout/chevron2"/>
    <dgm:cxn modelId="{95AAA301-785C-4F9F-893D-D63E3D6C2A2D}" type="presParOf" srcId="{F3E63228-B188-4610-B671-305221A8402F}" destId="{A94461DC-2CAC-4BA2-B7D6-80E62F72B212}" srcOrd="4" destOrd="0" presId="urn:microsoft.com/office/officeart/2005/8/layout/chevron2"/>
    <dgm:cxn modelId="{92F9DF7E-43CE-48BF-A71D-44484DCC32A7}" type="presParOf" srcId="{A94461DC-2CAC-4BA2-B7D6-80E62F72B212}" destId="{F929FD78-4601-4468-A115-DA062CF23421}" srcOrd="0" destOrd="0" presId="urn:microsoft.com/office/officeart/2005/8/layout/chevron2"/>
    <dgm:cxn modelId="{E03DFA59-BC95-4187-8347-894DDDF27D2C}" type="presParOf" srcId="{A94461DC-2CAC-4BA2-B7D6-80E62F72B212}" destId="{D0BFFC46-00AC-4DFD-BD83-C16CF9C8D5C4}" srcOrd="1" destOrd="0" presId="urn:microsoft.com/office/officeart/2005/8/layout/chevron2"/>
    <dgm:cxn modelId="{ABD764C6-D5D0-4B8E-97E5-43B6AB9F0F49}" type="presParOf" srcId="{F3E63228-B188-4610-B671-305221A8402F}" destId="{7464F5CB-FB9F-4D00-868C-6AF143AB0FF9}" srcOrd="5" destOrd="0" presId="urn:microsoft.com/office/officeart/2005/8/layout/chevron2"/>
    <dgm:cxn modelId="{8528DC5B-D4FF-4AE7-B7C0-9095B35FFF01}" type="presParOf" srcId="{F3E63228-B188-4610-B671-305221A8402F}" destId="{22B2082A-E24A-41F4-A9DA-48C296E90334}" srcOrd="6" destOrd="0" presId="urn:microsoft.com/office/officeart/2005/8/layout/chevron2"/>
    <dgm:cxn modelId="{9A029C28-152C-402A-B603-C03964A72D10}" type="presParOf" srcId="{22B2082A-E24A-41F4-A9DA-48C296E90334}" destId="{B3D6E41E-0B28-4EB1-8CA4-50554CC2F9C0}" srcOrd="0" destOrd="0" presId="urn:microsoft.com/office/officeart/2005/8/layout/chevron2"/>
    <dgm:cxn modelId="{A226A62B-D5E5-4A12-840F-AE51119295BA}" type="presParOf" srcId="{22B2082A-E24A-41F4-A9DA-48C296E90334}" destId="{4E7CE5FE-F797-43E9-A9CB-AA7CD6BF1A2F}"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D7235A7-D587-476E-9ECD-5374C13714D0}" type="doc">
      <dgm:prSet loTypeId="urn:microsoft.com/office/officeart/2008/layout/RadialCluster" loCatId="relationship" qsTypeId="urn:microsoft.com/office/officeart/2005/8/quickstyle/simple1" qsCatId="simple" csTypeId="urn:microsoft.com/office/officeart/2005/8/colors/accent1_2" csCatId="accent1" phldr="1"/>
      <dgm:spPr/>
      <dgm:t>
        <a:bodyPr/>
        <a:lstStyle/>
        <a:p>
          <a:endParaRPr lang="en-GB"/>
        </a:p>
      </dgm:t>
    </dgm:pt>
    <dgm:pt modelId="{985AEF3C-E830-4B8C-87D0-AE9118BFF91A}">
      <dgm:prSet phldrT="[Text]" custT="1"/>
      <dgm:spPr>
        <a:noFill/>
        <a:ln>
          <a:solidFill>
            <a:srgbClr val="0070C0"/>
          </a:solidFill>
        </a:ln>
      </dgm:spPr>
      <dgm:t>
        <a:bodyPr/>
        <a:lstStyle/>
        <a:p>
          <a:r>
            <a:rPr lang="en-GB" sz="2000" dirty="0">
              <a:solidFill>
                <a:schemeClr val="tx1"/>
              </a:solidFill>
            </a:rPr>
            <a:t>Organisation</a:t>
          </a:r>
        </a:p>
      </dgm:t>
    </dgm:pt>
    <dgm:pt modelId="{680C0BA3-72E7-4208-A4AB-EF6D062BF0D4}" type="parTrans" cxnId="{E816FC4F-77B1-44AB-BFD1-2B737A7EC53A}">
      <dgm:prSet/>
      <dgm:spPr/>
      <dgm:t>
        <a:bodyPr/>
        <a:lstStyle/>
        <a:p>
          <a:endParaRPr lang="en-GB">
            <a:solidFill>
              <a:schemeClr val="tx1"/>
            </a:solidFill>
          </a:endParaRPr>
        </a:p>
      </dgm:t>
    </dgm:pt>
    <dgm:pt modelId="{A220D791-CF37-4888-B78B-C18FA56D0637}" type="sibTrans" cxnId="{E816FC4F-77B1-44AB-BFD1-2B737A7EC53A}">
      <dgm:prSet/>
      <dgm:spPr/>
      <dgm:t>
        <a:bodyPr/>
        <a:lstStyle/>
        <a:p>
          <a:endParaRPr lang="en-GB">
            <a:solidFill>
              <a:schemeClr val="tx1"/>
            </a:solidFill>
          </a:endParaRPr>
        </a:p>
      </dgm:t>
    </dgm:pt>
    <dgm:pt modelId="{6996542A-5E41-4EFF-B48A-9C9572C6C5DA}">
      <dgm:prSet phldrT="[Text]" custT="1"/>
      <dgm:spPr>
        <a:noFill/>
        <a:ln>
          <a:solidFill>
            <a:srgbClr val="0070C0"/>
          </a:solidFill>
        </a:ln>
      </dgm:spPr>
      <dgm:t>
        <a:bodyPr/>
        <a:lstStyle/>
        <a:p>
          <a:r>
            <a:rPr lang="en-GB" sz="2000" dirty="0">
              <a:solidFill>
                <a:schemeClr val="tx1"/>
              </a:solidFill>
            </a:rPr>
            <a:t>Social</a:t>
          </a:r>
        </a:p>
      </dgm:t>
    </dgm:pt>
    <dgm:pt modelId="{B151D216-4AA6-48FA-871A-6258F41BC67F}" type="parTrans" cxnId="{7E7DA017-4610-489C-8CCB-8570ECB1BEBB}">
      <dgm:prSet/>
      <dgm:spPr/>
      <dgm:t>
        <a:bodyPr/>
        <a:lstStyle/>
        <a:p>
          <a:endParaRPr lang="en-GB">
            <a:solidFill>
              <a:schemeClr val="tx1"/>
            </a:solidFill>
          </a:endParaRPr>
        </a:p>
      </dgm:t>
    </dgm:pt>
    <dgm:pt modelId="{FF05558B-2444-476E-B5F2-0E16BD63EE55}" type="sibTrans" cxnId="{7E7DA017-4610-489C-8CCB-8570ECB1BEBB}">
      <dgm:prSet/>
      <dgm:spPr/>
      <dgm:t>
        <a:bodyPr/>
        <a:lstStyle/>
        <a:p>
          <a:endParaRPr lang="en-GB">
            <a:solidFill>
              <a:schemeClr val="tx1"/>
            </a:solidFill>
          </a:endParaRPr>
        </a:p>
      </dgm:t>
    </dgm:pt>
    <dgm:pt modelId="{7FEC5E13-71E8-44D2-BB23-87D6E2EE0E33}">
      <dgm:prSet phldrT="[Text]" custT="1"/>
      <dgm:spPr>
        <a:noFill/>
        <a:ln>
          <a:solidFill>
            <a:srgbClr val="0070C0"/>
          </a:solidFill>
        </a:ln>
      </dgm:spPr>
      <dgm:t>
        <a:bodyPr/>
        <a:lstStyle/>
        <a:p>
          <a:r>
            <a:rPr lang="en-GB" sz="2000" dirty="0">
              <a:solidFill>
                <a:schemeClr val="tx1"/>
              </a:solidFill>
            </a:rPr>
            <a:t>Communication</a:t>
          </a:r>
        </a:p>
      </dgm:t>
    </dgm:pt>
    <dgm:pt modelId="{23BADDF2-650E-471F-BD9C-4BD34B8AFACC}" type="parTrans" cxnId="{525ECEE4-496F-4A77-834B-82030E5372B6}">
      <dgm:prSet/>
      <dgm:spPr/>
      <dgm:t>
        <a:bodyPr/>
        <a:lstStyle/>
        <a:p>
          <a:endParaRPr lang="en-GB">
            <a:solidFill>
              <a:schemeClr val="tx1"/>
            </a:solidFill>
          </a:endParaRPr>
        </a:p>
      </dgm:t>
    </dgm:pt>
    <dgm:pt modelId="{4EA2027D-221B-4C47-9BED-2596C45504ED}" type="sibTrans" cxnId="{525ECEE4-496F-4A77-834B-82030E5372B6}">
      <dgm:prSet/>
      <dgm:spPr/>
      <dgm:t>
        <a:bodyPr/>
        <a:lstStyle/>
        <a:p>
          <a:endParaRPr lang="en-GB">
            <a:solidFill>
              <a:schemeClr val="tx1"/>
            </a:solidFill>
          </a:endParaRPr>
        </a:p>
      </dgm:t>
    </dgm:pt>
    <dgm:pt modelId="{FEFA3FD9-6FAC-4D05-A38B-6B2F95BA6682}">
      <dgm:prSet phldrT="[Text]" custT="1"/>
      <dgm:spPr>
        <a:noFill/>
        <a:ln>
          <a:solidFill>
            <a:srgbClr val="0070C0"/>
          </a:solidFill>
        </a:ln>
      </dgm:spPr>
      <dgm:t>
        <a:bodyPr/>
        <a:lstStyle/>
        <a:p>
          <a:r>
            <a:rPr lang="en-GB" sz="2000" dirty="0">
              <a:solidFill>
                <a:schemeClr val="tx1"/>
              </a:solidFill>
            </a:rPr>
            <a:t>Culture</a:t>
          </a:r>
        </a:p>
      </dgm:t>
    </dgm:pt>
    <dgm:pt modelId="{F7B0A4DB-7464-46A3-86F3-E6A40E72AFB9}" type="parTrans" cxnId="{4DA46760-C6EB-479B-9A1E-84E4A82249B7}">
      <dgm:prSet/>
      <dgm:spPr/>
      <dgm:t>
        <a:bodyPr/>
        <a:lstStyle/>
        <a:p>
          <a:endParaRPr lang="en-GB">
            <a:solidFill>
              <a:schemeClr val="tx1"/>
            </a:solidFill>
          </a:endParaRPr>
        </a:p>
      </dgm:t>
    </dgm:pt>
    <dgm:pt modelId="{5F27FA88-D956-41FE-8B9D-5C0862D20FCE}" type="sibTrans" cxnId="{4DA46760-C6EB-479B-9A1E-84E4A82249B7}">
      <dgm:prSet/>
      <dgm:spPr/>
      <dgm:t>
        <a:bodyPr/>
        <a:lstStyle/>
        <a:p>
          <a:endParaRPr lang="en-GB">
            <a:solidFill>
              <a:schemeClr val="tx1"/>
            </a:solidFill>
          </a:endParaRPr>
        </a:p>
      </dgm:t>
    </dgm:pt>
    <dgm:pt modelId="{66B010E3-FC55-4CBE-87DF-B992AB72072D}">
      <dgm:prSet phldrT="[Text]" custT="1"/>
      <dgm:spPr>
        <a:noFill/>
        <a:ln>
          <a:solidFill>
            <a:srgbClr val="0070C0"/>
          </a:solidFill>
        </a:ln>
      </dgm:spPr>
      <dgm:t>
        <a:bodyPr/>
        <a:lstStyle/>
        <a:p>
          <a:r>
            <a:rPr lang="en-GB" sz="2000" dirty="0">
              <a:solidFill>
                <a:schemeClr val="tx1"/>
              </a:solidFill>
            </a:rPr>
            <a:t>Layout</a:t>
          </a:r>
        </a:p>
      </dgm:t>
    </dgm:pt>
    <dgm:pt modelId="{4EB3A2B0-E17D-4E04-85BF-107CF87B36D9}" type="parTrans" cxnId="{B275184F-3CE3-4E80-BC8D-E1A45B7B996A}">
      <dgm:prSet/>
      <dgm:spPr/>
      <dgm:t>
        <a:bodyPr/>
        <a:lstStyle/>
        <a:p>
          <a:endParaRPr lang="en-GB">
            <a:solidFill>
              <a:schemeClr val="tx1"/>
            </a:solidFill>
          </a:endParaRPr>
        </a:p>
      </dgm:t>
    </dgm:pt>
    <dgm:pt modelId="{5AB77C42-3248-4A7F-8119-0BBD8220AC2E}" type="sibTrans" cxnId="{B275184F-3CE3-4E80-BC8D-E1A45B7B996A}">
      <dgm:prSet/>
      <dgm:spPr/>
      <dgm:t>
        <a:bodyPr/>
        <a:lstStyle/>
        <a:p>
          <a:endParaRPr lang="en-GB">
            <a:solidFill>
              <a:schemeClr val="tx1"/>
            </a:solidFill>
          </a:endParaRPr>
        </a:p>
      </dgm:t>
    </dgm:pt>
    <dgm:pt modelId="{2B5C93A6-229B-4703-80D3-DF590ACF45F7}">
      <dgm:prSet phldrT="[Text]" custT="1"/>
      <dgm:spPr>
        <a:noFill/>
        <a:ln>
          <a:solidFill>
            <a:srgbClr val="0070C0"/>
          </a:solidFill>
        </a:ln>
      </dgm:spPr>
      <dgm:t>
        <a:bodyPr/>
        <a:lstStyle/>
        <a:p>
          <a:r>
            <a:rPr lang="en-GB" sz="2000" dirty="0">
              <a:solidFill>
                <a:schemeClr val="tx1"/>
              </a:solidFill>
            </a:rPr>
            <a:t>Technology</a:t>
          </a:r>
        </a:p>
      </dgm:t>
    </dgm:pt>
    <dgm:pt modelId="{59F20D68-5A1B-4B06-9FBB-ED8724D85FD2}" type="parTrans" cxnId="{35B927FC-2432-45BF-A4EC-A0CF1FAD4E94}">
      <dgm:prSet/>
      <dgm:spPr/>
      <dgm:t>
        <a:bodyPr/>
        <a:lstStyle/>
        <a:p>
          <a:endParaRPr lang="en-GB">
            <a:solidFill>
              <a:schemeClr val="tx1"/>
            </a:solidFill>
          </a:endParaRPr>
        </a:p>
      </dgm:t>
    </dgm:pt>
    <dgm:pt modelId="{DA0D5333-D42C-4D68-9D3A-748260A8AA05}" type="sibTrans" cxnId="{35B927FC-2432-45BF-A4EC-A0CF1FAD4E94}">
      <dgm:prSet/>
      <dgm:spPr/>
      <dgm:t>
        <a:bodyPr/>
        <a:lstStyle/>
        <a:p>
          <a:endParaRPr lang="en-GB">
            <a:solidFill>
              <a:schemeClr val="tx1"/>
            </a:solidFill>
          </a:endParaRPr>
        </a:p>
      </dgm:t>
    </dgm:pt>
    <dgm:pt modelId="{3ADA879F-3DDA-4CD4-906D-2D090A95F9A8}">
      <dgm:prSet phldrT="[Text]" custT="1"/>
      <dgm:spPr>
        <a:noFill/>
        <a:ln>
          <a:solidFill>
            <a:srgbClr val="0070C0"/>
          </a:solidFill>
        </a:ln>
      </dgm:spPr>
      <dgm:t>
        <a:bodyPr/>
        <a:lstStyle/>
        <a:p>
          <a:r>
            <a:rPr lang="en-GB" sz="2000" dirty="0">
              <a:solidFill>
                <a:schemeClr val="tx1"/>
              </a:solidFill>
            </a:rPr>
            <a:t>Power</a:t>
          </a:r>
        </a:p>
        <a:p>
          <a:r>
            <a:rPr lang="en-GB" sz="2000" dirty="0">
              <a:solidFill>
                <a:schemeClr val="tx1"/>
              </a:solidFill>
            </a:rPr>
            <a:t>Conflict</a:t>
          </a:r>
        </a:p>
      </dgm:t>
    </dgm:pt>
    <dgm:pt modelId="{88FF4ADC-D4F0-4BE5-9328-5009498B4870}" type="parTrans" cxnId="{DB2E75DA-788F-4946-86FC-7316E5093C57}">
      <dgm:prSet/>
      <dgm:spPr/>
      <dgm:t>
        <a:bodyPr/>
        <a:lstStyle/>
        <a:p>
          <a:endParaRPr lang="en-GB">
            <a:solidFill>
              <a:schemeClr val="tx1"/>
            </a:solidFill>
          </a:endParaRPr>
        </a:p>
      </dgm:t>
    </dgm:pt>
    <dgm:pt modelId="{5991C8DC-FAFB-433A-B7DE-E760C78A8A79}" type="sibTrans" cxnId="{DB2E75DA-788F-4946-86FC-7316E5093C57}">
      <dgm:prSet/>
      <dgm:spPr/>
      <dgm:t>
        <a:bodyPr/>
        <a:lstStyle/>
        <a:p>
          <a:endParaRPr lang="en-GB">
            <a:solidFill>
              <a:schemeClr val="tx1"/>
            </a:solidFill>
          </a:endParaRPr>
        </a:p>
      </dgm:t>
    </dgm:pt>
    <dgm:pt modelId="{CC88F77F-1E41-47B9-8088-F5AA7B50832D}">
      <dgm:prSet phldrT="[Text]" custT="1"/>
      <dgm:spPr>
        <a:noFill/>
        <a:ln>
          <a:solidFill>
            <a:srgbClr val="0070C0"/>
          </a:solidFill>
        </a:ln>
      </dgm:spPr>
      <dgm:t>
        <a:bodyPr/>
        <a:lstStyle/>
        <a:p>
          <a:r>
            <a:rPr lang="en-GB" sz="2000" dirty="0">
              <a:solidFill>
                <a:schemeClr val="tx1"/>
              </a:solidFill>
            </a:rPr>
            <a:t>Financial</a:t>
          </a:r>
        </a:p>
      </dgm:t>
    </dgm:pt>
    <dgm:pt modelId="{52444627-9544-4724-AE89-01612EA35C1F}" type="parTrans" cxnId="{EB86ADF0-2936-44E8-AEC0-13F160690C2C}">
      <dgm:prSet/>
      <dgm:spPr/>
      <dgm:t>
        <a:bodyPr/>
        <a:lstStyle/>
        <a:p>
          <a:endParaRPr lang="en-GB">
            <a:solidFill>
              <a:schemeClr val="tx1"/>
            </a:solidFill>
          </a:endParaRPr>
        </a:p>
      </dgm:t>
    </dgm:pt>
    <dgm:pt modelId="{70BE7298-5542-49A1-86EC-F1F4BE45A9EF}" type="sibTrans" cxnId="{EB86ADF0-2936-44E8-AEC0-13F160690C2C}">
      <dgm:prSet/>
      <dgm:spPr/>
      <dgm:t>
        <a:bodyPr/>
        <a:lstStyle/>
        <a:p>
          <a:endParaRPr lang="en-GB">
            <a:solidFill>
              <a:schemeClr val="tx1"/>
            </a:solidFill>
          </a:endParaRPr>
        </a:p>
      </dgm:t>
    </dgm:pt>
    <dgm:pt modelId="{2C2D0D1D-78CA-47FF-ACE9-7EF05C98715B}" type="pres">
      <dgm:prSet presAssocID="{6D7235A7-D587-476E-9ECD-5374C13714D0}" presName="Name0" presStyleCnt="0">
        <dgm:presLayoutVars>
          <dgm:chMax val="1"/>
          <dgm:chPref val="1"/>
          <dgm:dir/>
          <dgm:animOne val="branch"/>
          <dgm:animLvl val="lvl"/>
        </dgm:presLayoutVars>
      </dgm:prSet>
      <dgm:spPr/>
    </dgm:pt>
    <dgm:pt modelId="{EF245624-D934-417F-AEBF-3B6DD9FB3F60}" type="pres">
      <dgm:prSet presAssocID="{985AEF3C-E830-4B8C-87D0-AE9118BFF91A}" presName="singleCycle" presStyleCnt="0"/>
      <dgm:spPr/>
    </dgm:pt>
    <dgm:pt modelId="{EA440E7E-C46E-4DAF-B74A-677EFE679399}" type="pres">
      <dgm:prSet presAssocID="{985AEF3C-E830-4B8C-87D0-AE9118BFF91A}" presName="singleCenter" presStyleLbl="node1" presStyleIdx="0" presStyleCnt="8" custScaleX="123677">
        <dgm:presLayoutVars>
          <dgm:chMax val="7"/>
          <dgm:chPref val="7"/>
        </dgm:presLayoutVars>
      </dgm:prSet>
      <dgm:spPr/>
    </dgm:pt>
    <dgm:pt modelId="{5A1369B6-B9DE-4DE7-BBA0-F9AEA64233BA}" type="pres">
      <dgm:prSet presAssocID="{B151D216-4AA6-48FA-871A-6258F41BC67F}" presName="Name56" presStyleLbl="parChTrans1D2" presStyleIdx="0" presStyleCnt="7"/>
      <dgm:spPr/>
    </dgm:pt>
    <dgm:pt modelId="{20F7D41D-7067-463E-8E67-701CF14B381F}" type="pres">
      <dgm:prSet presAssocID="{6996542A-5E41-4EFF-B48A-9C9572C6C5DA}" presName="text0" presStyleLbl="node1" presStyleIdx="1" presStyleCnt="8" custScaleX="214847" custScaleY="97658">
        <dgm:presLayoutVars>
          <dgm:bulletEnabled val="1"/>
        </dgm:presLayoutVars>
      </dgm:prSet>
      <dgm:spPr/>
    </dgm:pt>
    <dgm:pt modelId="{95981E18-78EF-4DFD-8BE7-58419D008414}" type="pres">
      <dgm:prSet presAssocID="{23BADDF2-650E-471F-BD9C-4BD34B8AFACC}" presName="Name56" presStyleLbl="parChTrans1D2" presStyleIdx="1" presStyleCnt="7"/>
      <dgm:spPr/>
    </dgm:pt>
    <dgm:pt modelId="{86402267-930E-42FD-A778-1D709D8E1E62}" type="pres">
      <dgm:prSet presAssocID="{7FEC5E13-71E8-44D2-BB23-87D6E2EE0E33}" presName="text0" presStyleLbl="node1" presStyleIdx="2" presStyleCnt="8" custScaleX="214847" custScaleY="97658" custRadScaleRad="133842" custRadScaleInc="40753">
        <dgm:presLayoutVars>
          <dgm:bulletEnabled val="1"/>
        </dgm:presLayoutVars>
      </dgm:prSet>
      <dgm:spPr/>
    </dgm:pt>
    <dgm:pt modelId="{7308F0DF-1E3B-4BF1-8B63-6237518FE44B}" type="pres">
      <dgm:prSet presAssocID="{F7B0A4DB-7464-46A3-86F3-E6A40E72AFB9}" presName="Name56" presStyleLbl="parChTrans1D2" presStyleIdx="2" presStyleCnt="7"/>
      <dgm:spPr/>
    </dgm:pt>
    <dgm:pt modelId="{EBFEF680-BD6D-46A5-995C-C855FF1F6595}" type="pres">
      <dgm:prSet presAssocID="{FEFA3FD9-6FAC-4D05-A38B-6B2F95BA6682}" presName="text0" presStyleLbl="node1" presStyleIdx="3" presStyleCnt="8" custScaleX="214847" custScaleY="97658" custRadScaleRad="122519" custRadScaleInc="-9306">
        <dgm:presLayoutVars>
          <dgm:bulletEnabled val="1"/>
        </dgm:presLayoutVars>
      </dgm:prSet>
      <dgm:spPr/>
    </dgm:pt>
    <dgm:pt modelId="{47E61333-7590-4618-9749-79F3EF9BA2D3}" type="pres">
      <dgm:prSet presAssocID="{4EB3A2B0-E17D-4E04-85BF-107CF87B36D9}" presName="Name56" presStyleLbl="parChTrans1D2" presStyleIdx="3" presStyleCnt="7"/>
      <dgm:spPr/>
    </dgm:pt>
    <dgm:pt modelId="{59BBF9DD-4ACB-499D-ADE7-2FE44A8ABED4}" type="pres">
      <dgm:prSet presAssocID="{66B010E3-FC55-4CBE-87DF-B992AB72072D}" presName="text0" presStyleLbl="node1" presStyleIdx="4" presStyleCnt="8" custScaleX="214847" custScaleY="97658" custRadScaleRad="118205" custRadScaleInc="-56882">
        <dgm:presLayoutVars>
          <dgm:bulletEnabled val="1"/>
        </dgm:presLayoutVars>
      </dgm:prSet>
      <dgm:spPr/>
    </dgm:pt>
    <dgm:pt modelId="{549C7055-B9C5-4763-9046-A42C72BEF68B}" type="pres">
      <dgm:prSet presAssocID="{59F20D68-5A1B-4B06-9FBB-ED8724D85FD2}" presName="Name56" presStyleLbl="parChTrans1D2" presStyleIdx="4" presStyleCnt="7"/>
      <dgm:spPr/>
    </dgm:pt>
    <dgm:pt modelId="{B96C36DB-8423-4052-B5E2-4E4F1E7392BF}" type="pres">
      <dgm:prSet presAssocID="{2B5C93A6-229B-4703-80D3-DF590ACF45F7}" presName="text0" presStyleLbl="node1" presStyleIdx="5" presStyleCnt="8" custScaleX="214847" custScaleY="97658" custRadScaleRad="107663" custRadScaleInc="29079">
        <dgm:presLayoutVars>
          <dgm:bulletEnabled val="1"/>
        </dgm:presLayoutVars>
      </dgm:prSet>
      <dgm:spPr/>
    </dgm:pt>
    <dgm:pt modelId="{95E6B4EA-8827-4156-8F7C-CDEC72555EF5}" type="pres">
      <dgm:prSet presAssocID="{88FF4ADC-D4F0-4BE5-9328-5009498B4870}" presName="Name56" presStyleLbl="parChTrans1D2" presStyleIdx="5" presStyleCnt="7"/>
      <dgm:spPr/>
    </dgm:pt>
    <dgm:pt modelId="{FAA8D9A4-07E2-4651-A2D9-E692F38401DE}" type="pres">
      <dgm:prSet presAssocID="{3ADA879F-3DDA-4CD4-906D-2D090A95F9A8}" presName="text0" presStyleLbl="node1" presStyleIdx="6" presStyleCnt="8" custScaleX="214847" custScaleY="97658" custRadScaleRad="125613" custRadScaleInc="12754">
        <dgm:presLayoutVars>
          <dgm:bulletEnabled val="1"/>
        </dgm:presLayoutVars>
      </dgm:prSet>
      <dgm:spPr/>
    </dgm:pt>
    <dgm:pt modelId="{ECBD1D24-CC36-470E-B2E9-8139066A2E75}" type="pres">
      <dgm:prSet presAssocID="{52444627-9544-4724-AE89-01612EA35C1F}" presName="Name56" presStyleLbl="parChTrans1D2" presStyleIdx="6" presStyleCnt="7"/>
      <dgm:spPr/>
    </dgm:pt>
    <dgm:pt modelId="{17B0DA3C-5B0C-4D11-9326-0EE9834A2F3D}" type="pres">
      <dgm:prSet presAssocID="{CC88F77F-1E41-47B9-8088-F5AA7B50832D}" presName="text0" presStyleLbl="node1" presStyleIdx="7" presStyleCnt="8" custScaleX="214847" custScaleY="97658" custRadScaleRad="140146" custRadScaleInc="-47270">
        <dgm:presLayoutVars>
          <dgm:bulletEnabled val="1"/>
        </dgm:presLayoutVars>
      </dgm:prSet>
      <dgm:spPr/>
    </dgm:pt>
  </dgm:ptLst>
  <dgm:cxnLst>
    <dgm:cxn modelId="{7E7DA017-4610-489C-8CCB-8570ECB1BEBB}" srcId="{985AEF3C-E830-4B8C-87D0-AE9118BFF91A}" destId="{6996542A-5E41-4EFF-B48A-9C9572C6C5DA}" srcOrd="0" destOrd="0" parTransId="{B151D216-4AA6-48FA-871A-6258F41BC67F}" sibTransId="{FF05558B-2444-476E-B5F2-0E16BD63EE55}"/>
    <dgm:cxn modelId="{1940AC18-19C6-4647-AC85-D64B4EFE5D8F}" type="presOf" srcId="{88FF4ADC-D4F0-4BE5-9328-5009498B4870}" destId="{95E6B4EA-8827-4156-8F7C-CDEC72555EF5}" srcOrd="0" destOrd="0" presId="urn:microsoft.com/office/officeart/2008/layout/RadialCluster"/>
    <dgm:cxn modelId="{8753E236-E742-407F-8375-ED4EB1F0A58B}" type="presOf" srcId="{F7B0A4DB-7464-46A3-86F3-E6A40E72AFB9}" destId="{7308F0DF-1E3B-4BF1-8B63-6237518FE44B}" srcOrd="0" destOrd="0" presId="urn:microsoft.com/office/officeart/2008/layout/RadialCluster"/>
    <dgm:cxn modelId="{4DA46760-C6EB-479B-9A1E-84E4A82249B7}" srcId="{985AEF3C-E830-4B8C-87D0-AE9118BFF91A}" destId="{FEFA3FD9-6FAC-4D05-A38B-6B2F95BA6682}" srcOrd="2" destOrd="0" parTransId="{F7B0A4DB-7464-46A3-86F3-E6A40E72AFB9}" sibTransId="{5F27FA88-D956-41FE-8B9D-5C0862D20FCE}"/>
    <dgm:cxn modelId="{9D076E60-4337-457E-83AD-01E37C87E8A9}" type="presOf" srcId="{985AEF3C-E830-4B8C-87D0-AE9118BFF91A}" destId="{EA440E7E-C46E-4DAF-B74A-677EFE679399}" srcOrd="0" destOrd="0" presId="urn:microsoft.com/office/officeart/2008/layout/RadialCluster"/>
    <dgm:cxn modelId="{8521EC44-0C80-4638-8683-48E6E12BE4C2}" type="presOf" srcId="{4EB3A2B0-E17D-4E04-85BF-107CF87B36D9}" destId="{47E61333-7590-4618-9749-79F3EF9BA2D3}" srcOrd="0" destOrd="0" presId="urn:microsoft.com/office/officeart/2008/layout/RadialCluster"/>
    <dgm:cxn modelId="{7C305769-31DE-4E5B-B6E9-FDBE2C53093D}" type="presOf" srcId="{23BADDF2-650E-471F-BD9C-4BD34B8AFACC}" destId="{95981E18-78EF-4DFD-8BE7-58419D008414}" srcOrd="0" destOrd="0" presId="urn:microsoft.com/office/officeart/2008/layout/RadialCluster"/>
    <dgm:cxn modelId="{B275184F-3CE3-4E80-BC8D-E1A45B7B996A}" srcId="{985AEF3C-E830-4B8C-87D0-AE9118BFF91A}" destId="{66B010E3-FC55-4CBE-87DF-B992AB72072D}" srcOrd="3" destOrd="0" parTransId="{4EB3A2B0-E17D-4E04-85BF-107CF87B36D9}" sibTransId="{5AB77C42-3248-4A7F-8119-0BBD8220AC2E}"/>
    <dgm:cxn modelId="{ADB6CA4F-C1CC-4E0F-96FA-A5FBCC1CB018}" type="presOf" srcId="{66B010E3-FC55-4CBE-87DF-B992AB72072D}" destId="{59BBF9DD-4ACB-499D-ADE7-2FE44A8ABED4}" srcOrd="0" destOrd="0" presId="urn:microsoft.com/office/officeart/2008/layout/RadialCluster"/>
    <dgm:cxn modelId="{E816FC4F-77B1-44AB-BFD1-2B737A7EC53A}" srcId="{6D7235A7-D587-476E-9ECD-5374C13714D0}" destId="{985AEF3C-E830-4B8C-87D0-AE9118BFF91A}" srcOrd="0" destOrd="0" parTransId="{680C0BA3-72E7-4208-A4AB-EF6D062BF0D4}" sibTransId="{A220D791-CF37-4888-B78B-C18FA56D0637}"/>
    <dgm:cxn modelId="{A423C873-EAEE-469D-A940-B0B88434EB0A}" type="presOf" srcId="{2B5C93A6-229B-4703-80D3-DF590ACF45F7}" destId="{B96C36DB-8423-4052-B5E2-4E4F1E7392BF}" srcOrd="0" destOrd="0" presId="urn:microsoft.com/office/officeart/2008/layout/RadialCluster"/>
    <dgm:cxn modelId="{A36AF875-B9F5-4958-9260-73175BD350B5}" type="presOf" srcId="{52444627-9544-4724-AE89-01612EA35C1F}" destId="{ECBD1D24-CC36-470E-B2E9-8139066A2E75}" srcOrd="0" destOrd="0" presId="urn:microsoft.com/office/officeart/2008/layout/RadialCluster"/>
    <dgm:cxn modelId="{15C3A48A-75A8-438E-84DE-B53537F7FBF7}" type="presOf" srcId="{FEFA3FD9-6FAC-4D05-A38B-6B2F95BA6682}" destId="{EBFEF680-BD6D-46A5-995C-C855FF1F6595}" srcOrd="0" destOrd="0" presId="urn:microsoft.com/office/officeart/2008/layout/RadialCluster"/>
    <dgm:cxn modelId="{96B85A90-7A60-48ED-971F-74AB53019BAC}" type="presOf" srcId="{59F20D68-5A1B-4B06-9FBB-ED8724D85FD2}" destId="{549C7055-B9C5-4763-9046-A42C72BEF68B}" srcOrd="0" destOrd="0" presId="urn:microsoft.com/office/officeart/2008/layout/RadialCluster"/>
    <dgm:cxn modelId="{3EF3F5A4-5233-4D5F-91EA-4AEB55CCA650}" type="presOf" srcId="{CC88F77F-1E41-47B9-8088-F5AA7B50832D}" destId="{17B0DA3C-5B0C-4D11-9326-0EE9834A2F3D}" srcOrd="0" destOrd="0" presId="urn:microsoft.com/office/officeart/2008/layout/RadialCluster"/>
    <dgm:cxn modelId="{DF5DACBB-60B4-49E2-99F1-AA3A3472214E}" type="presOf" srcId="{6D7235A7-D587-476E-9ECD-5374C13714D0}" destId="{2C2D0D1D-78CA-47FF-ACE9-7EF05C98715B}" srcOrd="0" destOrd="0" presId="urn:microsoft.com/office/officeart/2008/layout/RadialCluster"/>
    <dgm:cxn modelId="{CC359EC7-6E26-4D86-98F3-D13689E798CE}" type="presOf" srcId="{B151D216-4AA6-48FA-871A-6258F41BC67F}" destId="{5A1369B6-B9DE-4DE7-BBA0-F9AEA64233BA}" srcOrd="0" destOrd="0" presId="urn:microsoft.com/office/officeart/2008/layout/RadialCluster"/>
    <dgm:cxn modelId="{CF8E9CCE-EFB2-4A42-B5BD-05195585B527}" type="presOf" srcId="{7FEC5E13-71E8-44D2-BB23-87D6E2EE0E33}" destId="{86402267-930E-42FD-A778-1D709D8E1E62}" srcOrd="0" destOrd="0" presId="urn:microsoft.com/office/officeart/2008/layout/RadialCluster"/>
    <dgm:cxn modelId="{DB2E75DA-788F-4946-86FC-7316E5093C57}" srcId="{985AEF3C-E830-4B8C-87D0-AE9118BFF91A}" destId="{3ADA879F-3DDA-4CD4-906D-2D090A95F9A8}" srcOrd="5" destOrd="0" parTransId="{88FF4ADC-D4F0-4BE5-9328-5009498B4870}" sibTransId="{5991C8DC-FAFB-433A-B7DE-E760C78A8A79}"/>
    <dgm:cxn modelId="{0139DADC-A0E8-4516-A8A9-EB68367CC045}" type="presOf" srcId="{6996542A-5E41-4EFF-B48A-9C9572C6C5DA}" destId="{20F7D41D-7067-463E-8E67-701CF14B381F}" srcOrd="0" destOrd="0" presId="urn:microsoft.com/office/officeart/2008/layout/RadialCluster"/>
    <dgm:cxn modelId="{525ECEE4-496F-4A77-834B-82030E5372B6}" srcId="{985AEF3C-E830-4B8C-87D0-AE9118BFF91A}" destId="{7FEC5E13-71E8-44D2-BB23-87D6E2EE0E33}" srcOrd="1" destOrd="0" parTransId="{23BADDF2-650E-471F-BD9C-4BD34B8AFACC}" sibTransId="{4EA2027D-221B-4C47-9BED-2596C45504ED}"/>
    <dgm:cxn modelId="{EB86ADF0-2936-44E8-AEC0-13F160690C2C}" srcId="{985AEF3C-E830-4B8C-87D0-AE9118BFF91A}" destId="{CC88F77F-1E41-47B9-8088-F5AA7B50832D}" srcOrd="6" destOrd="0" parTransId="{52444627-9544-4724-AE89-01612EA35C1F}" sibTransId="{70BE7298-5542-49A1-86EC-F1F4BE45A9EF}"/>
    <dgm:cxn modelId="{56C76BF9-6B63-4040-BF70-304A9E94110B}" type="presOf" srcId="{3ADA879F-3DDA-4CD4-906D-2D090A95F9A8}" destId="{FAA8D9A4-07E2-4651-A2D9-E692F38401DE}" srcOrd="0" destOrd="0" presId="urn:microsoft.com/office/officeart/2008/layout/RadialCluster"/>
    <dgm:cxn modelId="{35B927FC-2432-45BF-A4EC-A0CF1FAD4E94}" srcId="{985AEF3C-E830-4B8C-87D0-AE9118BFF91A}" destId="{2B5C93A6-229B-4703-80D3-DF590ACF45F7}" srcOrd="4" destOrd="0" parTransId="{59F20D68-5A1B-4B06-9FBB-ED8724D85FD2}" sibTransId="{DA0D5333-D42C-4D68-9D3A-748260A8AA05}"/>
    <dgm:cxn modelId="{9A2F504D-8D83-41A0-9C13-1C75354A5201}" type="presParOf" srcId="{2C2D0D1D-78CA-47FF-ACE9-7EF05C98715B}" destId="{EF245624-D934-417F-AEBF-3B6DD9FB3F60}" srcOrd="0" destOrd="0" presId="urn:microsoft.com/office/officeart/2008/layout/RadialCluster"/>
    <dgm:cxn modelId="{9CF2375F-CF12-461B-AD53-6D64DBF93888}" type="presParOf" srcId="{EF245624-D934-417F-AEBF-3B6DD9FB3F60}" destId="{EA440E7E-C46E-4DAF-B74A-677EFE679399}" srcOrd="0" destOrd="0" presId="urn:microsoft.com/office/officeart/2008/layout/RadialCluster"/>
    <dgm:cxn modelId="{073AB487-FA81-40AD-9A07-F8792C84A506}" type="presParOf" srcId="{EF245624-D934-417F-AEBF-3B6DD9FB3F60}" destId="{5A1369B6-B9DE-4DE7-BBA0-F9AEA64233BA}" srcOrd="1" destOrd="0" presId="urn:microsoft.com/office/officeart/2008/layout/RadialCluster"/>
    <dgm:cxn modelId="{F5428D0B-C3CB-4425-A80C-8BC8831DDB53}" type="presParOf" srcId="{EF245624-D934-417F-AEBF-3B6DD9FB3F60}" destId="{20F7D41D-7067-463E-8E67-701CF14B381F}" srcOrd="2" destOrd="0" presId="urn:microsoft.com/office/officeart/2008/layout/RadialCluster"/>
    <dgm:cxn modelId="{01398C43-5370-424F-ACD3-3E43B3913723}" type="presParOf" srcId="{EF245624-D934-417F-AEBF-3B6DD9FB3F60}" destId="{95981E18-78EF-4DFD-8BE7-58419D008414}" srcOrd="3" destOrd="0" presId="urn:microsoft.com/office/officeart/2008/layout/RadialCluster"/>
    <dgm:cxn modelId="{AA20D8D4-5464-4526-BECF-A5A765CAB38C}" type="presParOf" srcId="{EF245624-D934-417F-AEBF-3B6DD9FB3F60}" destId="{86402267-930E-42FD-A778-1D709D8E1E62}" srcOrd="4" destOrd="0" presId="urn:microsoft.com/office/officeart/2008/layout/RadialCluster"/>
    <dgm:cxn modelId="{F7334976-3501-4178-8BF8-64EA3BD34D52}" type="presParOf" srcId="{EF245624-D934-417F-AEBF-3B6DD9FB3F60}" destId="{7308F0DF-1E3B-4BF1-8B63-6237518FE44B}" srcOrd="5" destOrd="0" presId="urn:microsoft.com/office/officeart/2008/layout/RadialCluster"/>
    <dgm:cxn modelId="{40121542-81DD-41EC-B751-53C0231CB3E5}" type="presParOf" srcId="{EF245624-D934-417F-AEBF-3B6DD9FB3F60}" destId="{EBFEF680-BD6D-46A5-995C-C855FF1F6595}" srcOrd="6" destOrd="0" presId="urn:microsoft.com/office/officeart/2008/layout/RadialCluster"/>
    <dgm:cxn modelId="{29450FA6-E0E5-447C-8C83-05AA4A2755E2}" type="presParOf" srcId="{EF245624-D934-417F-AEBF-3B6DD9FB3F60}" destId="{47E61333-7590-4618-9749-79F3EF9BA2D3}" srcOrd="7" destOrd="0" presId="urn:microsoft.com/office/officeart/2008/layout/RadialCluster"/>
    <dgm:cxn modelId="{51183634-285F-4C9E-B4E8-DD9160DA5ADD}" type="presParOf" srcId="{EF245624-D934-417F-AEBF-3B6DD9FB3F60}" destId="{59BBF9DD-4ACB-499D-ADE7-2FE44A8ABED4}" srcOrd="8" destOrd="0" presId="urn:microsoft.com/office/officeart/2008/layout/RadialCluster"/>
    <dgm:cxn modelId="{D728DBD5-11ED-443D-954D-C6EE1F969D94}" type="presParOf" srcId="{EF245624-D934-417F-AEBF-3B6DD9FB3F60}" destId="{549C7055-B9C5-4763-9046-A42C72BEF68B}" srcOrd="9" destOrd="0" presId="urn:microsoft.com/office/officeart/2008/layout/RadialCluster"/>
    <dgm:cxn modelId="{99AD05EC-D897-4B83-9C17-F71E13BD3FC2}" type="presParOf" srcId="{EF245624-D934-417F-AEBF-3B6DD9FB3F60}" destId="{B96C36DB-8423-4052-B5E2-4E4F1E7392BF}" srcOrd="10" destOrd="0" presId="urn:microsoft.com/office/officeart/2008/layout/RadialCluster"/>
    <dgm:cxn modelId="{F866C1CE-ACBE-48DE-8CDD-27AA42333B3F}" type="presParOf" srcId="{EF245624-D934-417F-AEBF-3B6DD9FB3F60}" destId="{95E6B4EA-8827-4156-8F7C-CDEC72555EF5}" srcOrd="11" destOrd="0" presId="urn:microsoft.com/office/officeart/2008/layout/RadialCluster"/>
    <dgm:cxn modelId="{47A217A4-CD9F-4683-BB43-C2B8C26BAD08}" type="presParOf" srcId="{EF245624-D934-417F-AEBF-3B6DD9FB3F60}" destId="{FAA8D9A4-07E2-4651-A2D9-E692F38401DE}" srcOrd="12" destOrd="0" presId="urn:microsoft.com/office/officeart/2008/layout/RadialCluster"/>
    <dgm:cxn modelId="{C0E42E6A-0358-4762-A417-2257C24C0730}" type="presParOf" srcId="{EF245624-D934-417F-AEBF-3B6DD9FB3F60}" destId="{ECBD1D24-CC36-470E-B2E9-8139066A2E75}" srcOrd="13" destOrd="0" presId="urn:microsoft.com/office/officeart/2008/layout/RadialCluster"/>
    <dgm:cxn modelId="{EA597B3E-B2BA-475A-9299-143635A0DA7D}" type="presParOf" srcId="{EF245624-D934-417F-AEBF-3B6DD9FB3F60}" destId="{17B0DA3C-5B0C-4D11-9326-0EE9834A2F3D}" srcOrd="14" destOrd="0" presId="urn:microsoft.com/office/officeart/2008/layout/RadialCluster"/>
  </dgm:cxnLst>
  <dgm:bg>
    <a:noFill/>
  </dgm:bg>
  <dgm:whole>
    <a:ln w="9525" cap="flat" cmpd="sng" algn="ctr">
      <a:noFill/>
      <a:prstDash val="solid"/>
      <a:round/>
      <a:headEnd type="none" w="med" len="med"/>
      <a:tailEnd type="none" w="med" len="med"/>
    </a:ln>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B9E5EB5-26FB-4590-B5A7-E90716295010}" type="doc">
      <dgm:prSet loTypeId="urn:microsoft.com/office/officeart/2005/8/layout/vList5" loCatId="list" qsTypeId="urn:microsoft.com/office/officeart/2005/8/quickstyle/simple1" qsCatId="simple" csTypeId="urn:microsoft.com/office/officeart/2005/8/colors/accent0_1" csCatId="mainScheme" phldr="1"/>
      <dgm:spPr/>
      <dgm:t>
        <a:bodyPr/>
        <a:lstStyle/>
        <a:p>
          <a:endParaRPr lang="en-GB"/>
        </a:p>
      </dgm:t>
    </dgm:pt>
    <dgm:pt modelId="{BE133D14-BDA1-47D5-93EB-3774190FD3F1}">
      <dgm:prSet phldrT="[Text]" custT="1"/>
      <dgm:spPr/>
      <dgm:t>
        <a:bodyPr/>
        <a:lstStyle/>
        <a:p>
          <a:r>
            <a:rPr lang="en-GB" sz="3000" dirty="0"/>
            <a:t>Power</a:t>
          </a:r>
        </a:p>
      </dgm:t>
    </dgm:pt>
    <dgm:pt modelId="{7217E9E7-2994-40A4-A4A4-47D1D61A9FB3}" type="parTrans" cxnId="{05D94039-9677-4276-BEE3-60AC9BFDBF93}">
      <dgm:prSet/>
      <dgm:spPr/>
      <dgm:t>
        <a:bodyPr/>
        <a:lstStyle/>
        <a:p>
          <a:endParaRPr lang="en-GB"/>
        </a:p>
      </dgm:t>
    </dgm:pt>
    <dgm:pt modelId="{16AA659D-AD80-430F-8E37-34801139EB11}" type="sibTrans" cxnId="{05D94039-9677-4276-BEE3-60AC9BFDBF93}">
      <dgm:prSet/>
      <dgm:spPr/>
      <dgm:t>
        <a:bodyPr/>
        <a:lstStyle/>
        <a:p>
          <a:endParaRPr lang="en-GB"/>
        </a:p>
      </dgm:t>
    </dgm:pt>
    <dgm:pt modelId="{FC8C8BA8-1423-4DA7-AD0F-814677B64640}">
      <dgm:prSet phldrT="[Text]"/>
      <dgm:spPr/>
      <dgm:t>
        <a:bodyPr/>
        <a:lstStyle/>
        <a:p>
          <a:r>
            <a:rPr lang="en-GB" dirty="0"/>
            <a:t>Competitive</a:t>
          </a:r>
        </a:p>
      </dgm:t>
    </dgm:pt>
    <dgm:pt modelId="{C24F1B1D-E9F3-4A51-BB85-3BA99E39D54E}" type="parTrans" cxnId="{8C04AA84-D1D3-4DEC-9AF7-8CF92E8DAF11}">
      <dgm:prSet/>
      <dgm:spPr/>
      <dgm:t>
        <a:bodyPr/>
        <a:lstStyle/>
        <a:p>
          <a:endParaRPr lang="en-GB"/>
        </a:p>
      </dgm:t>
    </dgm:pt>
    <dgm:pt modelId="{334A953E-92A2-4F08-9406-C26311E93AAC}" type="sibTrans" cxnId="{8C04AA84-D1D3-4DEC-9AF7-8CF92E8DAF11}">
      <dgm:prSet/>
      <dgm:spPr/>
      <dgm:t>
        <a:bodyPr/>
        <a:lstStyle/>
        <a:p>
          <a:endParaRPr lang="en-GB"/>
        </a:p>
      </dgm:t>
    </dgm:pt>
    <dgm:pt modelId="{6B4D06B5-906C-4F52-ABAC-B9B1BD3B8E2D}">
      <dgm:prSet phldrT="[Text]"/>
      <dgm:spPr/>
      <dgm:t>
        <a:bodyPr/>
        <a:lstStyle/>
        <a:p>
          <a:r>
            <a:rPr lang="en-GB" dirty="0"/>
            <a:t>Top down approach</a:t>
          </a:r>
        </a:p>
      </dgm:t>
    </dgm:pt>
    <dgm:pt modelId="{A8C06380-9E39-4286-88E1-C9888FB8E93D}" type="parTrans" cxnId="{2B3739CD-B3E9-4F98-B183-010E5262A932}">
      <dgm:prSet/>
      <dgm:spPr/>
      <dgm:t>
        <a:bodyPr/>
        <a:lstStyle/>
        <a:p>
          <a:endParaRPr lang="en-GB"/>
        </a:p>
      </dgm:t>
    </dgm:pt>
    <dgm:pt modelId="{C5635758-C5FB-45DB-9498-264D85E6F7C7}" type="sibTrans" cxnId="{2B3739CD-B3E9-4F98-B183-010E5262A932}">
      <dgm:prSet/>
      <dgm:spPr/>
      <dgm:t>
        <a:bodyPr/>
        <a:lstStyle/>
        <a:p>
          <a:endParaRPr lang="en-GB"/>
        </a:p>
      </dgm:t>
    </dgm:pt>
    <dgm:pt modelId="{D90A73F2-D2CC-40E6-94C9-091FAA28C6CF}">
      <dgm:prSet phldrT="[Text]" custT="1"/>
      <dgm:spPr/>
      <dgm:t>
        <a:bodyPr/>
        <a:lstStyle/>
        <a:p>
          <a:r>
            <a:rPr lang="en-GB" sz="3000" dirty="0"/>
            <a:t>People</a:t>
          </a:r>
        </a:p>
      </dgm:t>
    </dgm:pt>
    <dgm:pt modelId="{B17D39B1-F5AC-4F88-B7E3-AE360AD0F360}" type="parTrans" cxnId="{B4FB067F-A8E8-4921-B90A-B753F6DEA866}">
      <dgm:prSet/>
      <dgm:spPr/>
      <dgm:t>
        <a:bodyPr/>
        <a:lstStyle/>
        <a:p>
          <a:endParaRPr lang="en-GB"/>
        </a:p>
      </dgm:t>
    </dgm:pt>
    <dgm:pt modelId="{8A4BEE13-5537-46E2-B48C-B7EBD6D06EB4}" type="sibTrans" cxnId="{B4FB067F-A8E8-4921-B90A-B753F6DEA866}">
      <dgm:prSet/>
      <dgm:spPr/>
      <dgm:t>
        <a:bodyPr/>
        <a:lstStyle/>
        <a:p>
          <a:endParaRPr lang="en-GB"/>
        </a:p>
      </dgm:t>
    </dgm:pt>
    <dgm:pt modelId="{182723FF-7313-48A0-9D5D-2BA06B84E7D1}">
      <dgm:prSet phldrT="[Text]"/>
      <dgm:spPr/>
      <dgm:t>
        <a:bodyPr/>
        <a:lstStyle/>
        <a:p>
          <a:r>
            <a:rPr lang="en-GB" dirty="0"/>
            <a:t>Consensual</a:t>
          </a:r>
        </a:p>
      </dgm:t>
    </dgm:pt>
    <dgm:pt modelId="{EF4C30B6-EE27-475C-8511-ADD3CEF6E4DB}" type="parTrans" cxnId="{877A36AE-752C-446E-9B23-A5089867DB5E}">
      <dgm:prSet/>
      <dgm:spPr/>
      <dgm:t>
        <a:bodyPr/>
        <a:lstStyle/>
        <a:p>
          <a:endParaRPr lang="en-GB"/>
        </a:p>
      </dgm:t>
    </dgm:pt>
    <dgm:pt modelId="{88FA4911-F2C2-4BCC-A935-0004C3167505}" type="sibTrans" cxnId="{877A36AE-752C-446E-9B23-A5089867DB5E}">
      <dgm:prSet/>
      <dgm:spPr/>
      <dgm:t>
        <a:bodyPr/>
        <a:lstStyle/>
        <a:p>
          <a:endParaRPr lang="en-GB"/>
        </a:p>
      </dgm:t>
    </dgm:pt>
    <dgm:pt modelId="{9505FBCF-6660-45F5-A834-F3AD5C108943}">
      <dgm:prSet phldrT="[Text]"/>
      <dgm:spPr/>
      <dgm:t>
        <a:bodyPr/>
        <a:lstStyle/>
        <a:p>
          <a:r>
            <a:rPr lang="en-GB" dirty="0"/>
            <a:t>Management control rejected</a:t>
          </a:r>
        </a:p>
      </dgm:t>
    </dgm:pt>
    <dgm:pt modelId="{DE610F56-3998-4C23-97D2-0F76D7C6A9D9}" type="parTrans" cxnId="{BA0850E6-FD4F-4F6B-999D-9FE91A006C50}">
      <dgm:prSet/>
      <dgm:spPr/>
      <dgm:t>
        <a:bodyPr/>
        <a:lstStyle/>
        <a:p>
          <a:endParaRPr lang="en-GB"/>
        </a:p>
      </dgm:t>
    </dgm:pt>
    <dgm:pt modelId="{DD9B8E13-62F4-4A1A-8DFB-0FB8786B8EE4}" type="sibTrans" cxnId="{BA0850E6-FD4F-4F6B-999D-9FE91A006C50}">
      <dgm:prSet/>
      <dgm:spPr/>
      <dgm:t>
        <a:bodyPr/>
        <a:lstStyle/>
        <a:p>
          <a:endParaRPr lang="en-GB"/>
        </a:p>
      </dgm:t>
    </dgm:pt>
    <dgm:pt modelId="{AAC2BAFC-57F4-4401-8005-3E1EC71A8A19}">
      <dgm:prSet phldrT="[Text]" custT="1"/>
      <dgm:spPr/>
      <dgm:t>
        <a:bodyPr/>
        <a:lstStyle/>
        <a:p>
          <a:r>
            <a:rPr lang="en-GB" sz="3000" dirty="0"/>
            <a:t>Task</a:t>
          </a:r>
        </a:p>
      </dgm:t>
    </dgm:pt>
    <dgm:pt modelId="{71B0E6E1-0DDE-471A-BBA3-01CEFF36CEE2}" type="parTrans" cxnId="{E7CF6270-BECC-4C0F-B87C-5203517B79B6}">
      <dgm:prSet/>
      <dgm:spPr/>
      <dgm:t>
        <a:bodyPr/>
        <a:lstStyle/>
        <a:p>
          <a:endParaRPr lang="en-GB"/>
        </a:p>
      </dgm:t>
    </dgm:pt>
    <dgm:pt modelId="{6BC4952E-E9B4-430F-B84D-96F586ACEF5A}" type="sibTrans" cxnId="{E7CF6270-BECC-4C0F-B87C-5203517B79B6}">
      <dgm:prSet/>
      <dgm:spPr/>
      <dgm:t>
        <a:bodyPr/>
        <a:lstStyle/>
        <a:p>
          <a:endParaRPr lang="en-GB"/>
        </a:p>
      </dgm:t>
    </dgm:pt>
    <dgm:pt modelId="{46DDEA1C-5A61-4660-A0A5-53D328DADAD2}">
      <dgm:prSet phldrT="[Text]"/>
      <dgm:spPr/>
      <dgm:t>
        <a:bodyPr/>
        <a:lstStyle/>
        <a:p>
          <a:r>
            <a:rPr lang="en-GB" dirty="0"/>
            <a:t>Focus on skills and competency</a:t>
          </a:r>
        </a:p>
      </dgm:t>
    </dgm:pt>
    <dgm:pt modelId="{4CFEFF7C-B22B-439D-BA9D-15BCD9EF947F}" type="parTrans" cxnId="{1A91734C-11F8-4931-AF30-6725B428CEBC}">
      <dgm:prSet/>
      <dgm:spPr/>
      <dgm:t>
        <a:bodyPr/>
        <a:lstStyle/>
        <a:p>
          <a:endParaRPr lang="en-GB"/>
        </a:p>
      </dgm:t>
    </dgm:pt>
    <dgm:pt modelId="{5107A11D-DC38-40D8-A08F-51B56D516C9D}" type="sibTrans" cxnId="{1A91734C-11F8-4931-AF30-6725B428CEBC}">
      <dgm:prSet/>
      <dgm:spPr/>
      <dgm:t>
        <a:bodyPr/>
        <a:lstStyle/>
        <a:p>
          <a:endParaRPr lang="en-GB"/>
        </a:p>
      </dgm:t>
    </dgm:pt>
    <dgm:pt modelId="{7D57662F-6B6B-4A81-89B6-A6F94F2A00CA}">
      <dgm:prSet phldrT="[Text]"/>
      <dgm:spPr/>
      <dgm:t>
        <a:bodyPr/>
        <a:lstStyle/>
        <a:p>
          <a:r>
            <a:rPr lang="en-GB" dirty="0"/>
            <a:t>Dynamic</a:t>
          </a:r>
        </a:p>
      </dgm:t>
    </dgm:pt>
    <dgm:pt modelId="{6D06BEEA-9534-4182-BE68-32DD050B2C23}" type="parTrans" cxnId="{4BC0CBA7-6514-49FF-8386-BE8CE33219A3}">
      <dgm:prSet/>
      <dgm:spPr/>
      <dgm:t>
        <a:bodyPr/>
        <a:lstStyle/>
        <a:p>
          <a:endParaRPr lang="en-GB"/>
        </a:p>
      </dgm:t>
    </dgm:pt>
    <dgm:pt modelId="{9ABBDBAC-800A-45A2-B309-8C2C8F28E105}" type="sibTrans" cxnId="{4BC0CBA7-6514-49FF-8386-BE8CE33219A3}">
      <dgm:prSet/>
      <dgm:spPr/>
      <dgm:t>
        <a:bodyPr/>
        <a:lstStyle/>
        <a:p>
          <a:endParaRPr lang="en-GB"/>
        </a:p>
      </dgm:t>
    </dgm:pt>
    <dgm:pt modelId="{80CFC302-EC9C-4E86-9F80-1D25D3311460}">
      <dgm:prSet custT="1"/>
      <dgm:spPr/>
      <dgm:t>
        <a:bodyPr/>
        <a:lstStyle/>
        <a:p>
          <a:r>
            <a:rPr lang="en-GB" sz="3000" dirty="0"/>
            <a:t>Role</a:t>
          </a:r>
        </a:p>
      </dgm:t>
    </dgm:pt>
    <dgm:pt modelId="{D16DBDAC-5C7B-4DCE-AFFB-9664B90BF924}" type="parTrans" cxnId="{F32910AF-86BF-47A7-B1AD-3AEAC9EFCC6A}">
      <dgm:prSet/>
      <dgm:spPr/>
      <dgm:t>
        <a:bodyPr/>
        <a:lstStyle/>
        <a:p>
          <a:endParaRPr lang="en-GB"/>
        </a:p>
      </dgm:t>
    </dgm:pt>
    <dgm:pt modelId="{0C385DA4-5575-41B8-9FE2-E1E5642E5BE4}" type="sibTrans" cxnId="{F32910AF-86BF-47A7-B1AD-3AEAC9EFCC6A}">
      <dgm:prSet/>
      <dgm:spPr/>
      <dgm:t>
        <a:bodyPr/>
        <a:lstStyle/>
        <a:p>
          <a:endParaRPr lang="en-GB"/>
        </a:p>
      </dgm:t>
    </dgm:pt>
    <dgm:pt modelId="{E96F08B1-1E47-45BB-8E38-52DCF3AE6D6F}" type="pres">
      <dgm:prSet presAssocID="{BB9E5EB5-26FB-4590-B5A7-E90716295010}" presName="Name0" presStyleCnt="0">
        <dgm:presLayoutVars>
          <dgm:dir/>
          <dgm:animLvl val="lvl"/>
          <dgm:resizeHandles val="exact"/>
        </dgm:presLayoutVars>
      </dgm:prSet>
      <dgm:spPr/>
    </dgm:pt>
    <dgm:pt modelId="{D3E07D4C-CB05-48E3-B538-4696F4D21311}" type="pres">
      <dgm:prSet presAssocID="{BE133D14-BDA1-47D5-93EB-3774190FD3F1}" presName="linNode" presStyleCnt="0"/>
      <dgm:spPr/>
    </dgm:pt>
    <dgm:pt modelId="{17B778E6-31AB-4176-948F-47E9C4A4BC9E}" type="pres">
      <dgm:prSet presAssocID="{BE133D14-BDA1-47D5-93EB-3774190FD3F1}" presName="parentText" presStyleLbl="node1" presStyleIdx="0" presStyleCnt="4">
        <dgm:presLayoutVars>
          <dgm:chMax val="1"/>
          <dgm:bulletEnabled val="1"/>
        </dgm:presLayoutVars>
      </dgm:prSet>
      <dgm:spPr/>
    </dgm:pt>
    <dgm:pt modelId="{EF5C437D-E816-42A3-A4ED-B78C97E1BB88}" type="pres">
      <dgm:prSet presAssocID="{BE133D14-BDA1-47D5-93EB-3774190FD3F1}" presName="descendantText" presStyleLbl="alignAccFollowNode1" presStyleIdx="0" presStyleCnt="3">
        <dgm:presLayoutVars>
          <dgm:bulletEnabled val="1"/>
        </dgm:presLayoutVars>
      </dgm:prSet>
      <dgm:spPr/>
    </dgm:pt>
    <dgm:pt modelId="{99FC2CBB-B97C-4A81-9BE4-EE774B8E4115}" type="pres">
      <dgm:prSet presAssocID="{16AA659D-AD80-430F-8E37-34801139EB11}" presName="sp" presStyleCnt="0"/>
      <dgm:spPr/>
    </dgm:pt>
    <dgm:pt modelId="{5B397372-F2C3-4A18-98B1-9DBA2ED62D26}" type="pres">
      <dgm:prSet presAssocID="{D90A73F2-D2CC-40E6-94C9-091FAA28C6CF}" presName="linNode" presStyleCnt="0"/>
      <dgm:spPr/>
    </dgm:pt>
    <dgm:pt modelId="{BA7058AF-1C14-472E-B460-59CD8057AD2C}" type="pres">
      <dgm:prSet presAssocID="{D90A73F2-D2CC-40E6-94C9-091FAA28C6CF}" presName="parentText" presStyleLbl="node1" presStyleIdx="1" presStyleCnt="4">
        <dgm:presLayoutVars>
          <dgm:chMax val="1"/>
          <dgm:bulletEnabled val="1"/>
        </dgm:presLayoutVars>
      </dgm:prSet>
      <dgm:spPr/>
    </dgm:pt>
    <dgm:pt modelId="{49ECEDCB-5BFC-44B3-AF46-4F2F88683FA4}" type="pres">
      <dgm:prSet presAssocID="{D90A73F2-D2CC-40E6-94C9-091FAA28C6CF}" presName="descendantText" presStyleLbl="alignAccFollowNode1" presStyleIdx="1" presStyleCnt="3">
        <dgm:presLayoutVars>
          <dgm:bulletEnabled val="1"/>
        </dgm:presLayoutVars>
      </dgm:prSet>
      <dgm:spPr/>
    </dgm:pt>
    <dgm:pt modelId="{790A78EB-156E-4D0A-843C-8A6440777AA9}" type="pres">
      <dgm:prSet presAssocID="{8A4BEE13-5537-46E2-B48C-B7EBD6D06EB4}" presName="sp" presStyleCnt="0"/>
      <dgm:spPr/>
    </dgm:pt>
    <dgm:pt modelId="{B440816E-1165-46A2-B24C-67985A90DFD6}" type="pres">
      <dgm:prSet presAssocID="{AAC2BAFC-57F4-4401-8005-3E1EC71A8A19}" presName="linNode" presStyleCnt="0"/>
      <dgm:spPr/>
    </dgm:pt>
    <dgm:pt modelId="{48D2385D-611D-4E18-AC34-5B2234917F1F}" type="pres">
      <dgm:prSet presAssocID="{AAC2BAFC-57F4-4401-8005-3E1EC71A8A19}" presName="parentText" presStyleLbl="node1" presStyleIdx="2" presStyleCnt="4">
        <dgm:presLayoutVars>
          <dgm:chMax val="1"/>
          <dgm:bulletEnabled val="1"/>
        </dgm:presLayoutVars>
      </dgm:prSet>
      <dgm:spPr/>
    </dgm:pt>
    <dgm:pt modelId="{12F99597-8AC0-47A8-B30E-661CD60D42DF}" type="pres">
      <dgm:prSet presAssocID="{AAC2BAFC-57F4-4401-8005-3E1EC71A8A19}" presName="descendantText" presStyleLbl="alignAccFollowNode1" presStyleIdx="2" presStyleCnt="3">
        <dgm:presLayoutVars>
          <dgm:bulletEnabled val="1"/>
        </dgm:presLayoutVars>
      </dgm:prSet>
      <dgm:spPr/>
    </dgm:pt>
    <dgm:pt modelId="{13A0AB97-BDA7-4879-B10C-D9C68A56EFB8}" type="pres">
      <dgm:prSet presAssocID="{6BC4952E-E9B4-430F-B84D-96F586ACEF5A}" presName="sp" presStyleCnt="0"/>
      <dgm:spPr/>
    </dgm:pt>
    <dgm:pt modelId="{8D88EDF1-3CA5-47B1-9F0A-2AA822C57CC2}" type="pres">
      <dgm:prSet presAssocID="{80CFC302-EC9C-4E86-9F80-1D25D3311460}" presName="linNode" presStyleCnt="0"/>
      <dgm:spPr/>
    </dgm:pt>
    <dgm:pt modelId="{D2727F80-1EBA-4AA8-AD9F-35C57A113A44}" type="pres">
      <dgm:prSet presAssocID="{80CFC302-EC9C-4E86-9F80-1D25D3311460}" presName="parentText" presStyleLbl="node1" presStyleIdx="3" presStyleCnt="4">
        <dgm:presLayoutVars>
          <dgm:chMax val="1"/>
          <dgm:bulletEnabled val="1"/>
        </dgm:presLayoutVars>
      </dgm:prSet>
      <dgm:spPr/>
    </dgm:pt>
  </dgm:ptLst>
  <dgm:cxnLst>
    <dgm:cxn modelId="{53123C0C-342B-4A8A-A732-20F5A44BA487}" type="presOf" srcId="{FC8C8BA8-1423-4DA7-AD0F-814677B64640}" destId="{EF5C437D-E816-42A3-A4ED-B78C97E1BB88}" srcOrd="0" destOrd="0" presId="urn:microsoft.com/office/officeart/2005/8/layout/vList5"/>
    <dgm:cxn modelId="{7712882C-7CCE-428F-B2A0-A84ED800F6A1}" type="presOf" srcId="{182723FF-7313-48A0-9D5D-2BA06B84E7D1}" destId="{49ECEDCB-5BFC-44B3-AF46-4F2F88683FA4}" srcOrd="0" destOrd="0" presId="urn:microsoft.com/office/officeart/2005/8/layout/vList5"/>
    <dgm:cxn modelId="{05D94039-9677-4276-BEE3-60AC9BFDBF93}" srcId="{BB9E5EB5-26FB-4590-B5A7-E90716295010}" destId="{BE133D14-BDA1-47D5-93EB-3774190FD3F1}" srcOrd="0" destOrd="0" parTransId="{7217E9E7-2994-40A4-A4A4-47D1D61A9FB3}" sibTransId="{16AA659D-AD80-430F-8E37-34801139EB11}"/>
    <dgm:cxn modelId="{863B823B-50B3-4D81-8C18-5BA4F914389E}" type="presOf" srcId="{BB9E5EB5-26FB-4590-B5A7-E90716295010}" destId="{E96F08B1-1E47-45BB-8E38-52DCF3AE6D6F}" srcOrd="0" destOrd="0" presId="urn:microsoft.com/office/officeart/2005/8/layout/vList5"/>
    <dgm:cxn modelId="{3EF56E47-2A86-43BE-B868-13AD82448B24}" type="presOf" srcId="{9505FBCF-6660-45F5-A834-F3AD5C108943}" destId="{49ECEDCB-5BFC-44B3-AF46-4F2F88683FA4}" srcOrd="0" destOrd="1" presId="urn:microsoft.com/office/officeart/2005/8/layout/vList5"/>
    <dgm:cxn modelId="{1A91734C-11F8-4931-AF30-6725B428CEBC}" srcId="{AAC2BAFC-57F4-4401-8005-3E1EC71A8A19}" destId="{46DDEA1C-5A61-4660-A0A5-53D328DADAD2}" srcOrd="0" destOrd="0" parTransId="{4CFEFF7C-B22B-439D-BA9D-15BCD9EF947F}" sibTransId="{5107A11D-DC38-40D8-A08F-51B56D516C9D}"/>
    <dgm:cxn modelId="{E7CF6270-BECC-4C0F-B87C-5203517B79B6}" srcId="{BB9E5EB5-26FB-4590-B5A7-E90716295010}" destId="{AAC2BAFC-57F4-4401-8005-3E1EC71A8A19}" srcOrd="2" destOrd="0" parTransId="{71B0E6E1-0DDE-471A-BBA3-01CEFF36CEE2}" sibTransId="{6BC4952E-E9B4-430F-B84D-96F586ACEF5A}"/>
    <dgm:cxn modelId="{5D84D254-210C-4C1D-A01C-07CF367B30C7}" type="presOf" srcId="{BE133D14-BDA1-47D5-93EB-3774190FD3F1}" destId="{17B778E6-31AB-4176-948F-47E9C4A4BC9E}" srcOrd="0" destOrd="0" presId="urn:microsoft.com/office/officeart/2005/8/layout/vList5"/>
    <dgm:cxn modelId="{B4FB067F-A8E8-4921-B90A-B753F6DEA866}" srcId="{BB9E5EB5-26FB-4590-B5A7-E90716295010}" destId="{D90A73F2-D2CC-40E6-94C9-091FAA28C6CF}" srcOrd="1" destOrd="0" parTransId="{B17D39B1-F5AC-4F88-B7E3-AE360AD0F360}" sibTransId="{8A4BEE13-5537-46E2-B48C-B7EBD6D06EB4}"/>
    <dgm:cxn modelId="{8C04AA84-D1D3-4DEC-9AF7-8CF92E8DAF11}" srcId="{BE133D14-BDA1-47D5-93EB-3774190FD3F1}" destId="{FC8C8BA8-1423-4DA7-AD0F-814677B64640}" srcOrd="0" destOrd="0" parTransId="{C24F1B1D-E9F3-4A51-BB85-3BA99E39D54E}" sibTransId="{334A953E-92A2-4F08-9406-C26311E93AAC}"/>
    <dgm:cxn modelId="{A1C82E95-9191-4B71-95D3-487C439F52EC}" type="presOf" srcId="{7D57662F-6B6B-4A81-89B6-A6F94F2A00CA}" destId="{12F99597-8AC0-47A8-B30E-661CD60D42DF}" srcOrd="0" destOrd="1" presId="urn:microsoft.com/office/officeart/2005/8/layout/vList5"/>
    <dgm:cxn modelId="{4BC0CBA7-6514-49FF-8386-BE8CE33219A3}" srcId="{AAC2BAFC-57F4-4401-8005-3E1EC71A8A19}" destId="{7D57662F-6B6B-4A81-89B6-A6F94F2A00CA}" srcOrd="1" destOrd="0" parTransId="{6D06BEEA-9534-4182-BE68-32DD050B2C23}" sibTransId="{9ABBDBAC-800A-45A2-B309-8C2C8F28E105}"/>
    <dgm:cxn modelId="{877A36AE-752C-446E-9B23-A5089867DB5E}" srcId="{D90A73F2-D2CC-40E6-94C9-091FAA28C6CF}" destId="{182723FF-7313-48A0-9D5D-2BA06B84E7D1}" srcOrd="0" destOrd="0" parTransId="{EF4C30B6-EE27-475C-8511-ADD3CEF6E4DB}" sibTransId="{88FA4911-F2C2-4BCC-A935-0004C3167505}"/>
    <dgm:cxn modelId="{F32910AF-86BF-47A7-B1AD-3AEAC9EFCC6A}" srcId="{BB9E5EB5-26FB-4590-B5A7-E90716295010}" destId="{80CFC302-EC9C-4E86-9F80-1D25D3311460}" srcOrd="3" destOrd="0" parTransId="{D16DBDAC-5C7B-4DCE-AFFB-9664B90BF924}" sibTransId="{0C385DA4-5575-41B8-9FE2-E1E5642E5BE4}"/>
    <dgm:cxn modelId="{110B61CC-E5F6-4939-A585-C5E901E0542B}" type="presOf" srcId="{46DDEA1C-5A61-4660-A0A5-53D328DADAD2}" destId="{12F99597-8AC0-47A8-B30E-661CD60D42DF}" srcOrd="0" destOrd="0" presId="urn:microsoft.com/office/officeart/2005/8/layout/vList5"/>
    <dgm:cxn modelId="{2B3739CD-B3E9-4F98-B183-010E5262A932}" srcId="{BE133D14-BDA1-47D5-93EB-3774190FD3F1}" destId="{6B4D06B5-906C-4F52-ABAC-B9B1BD3B8E2D}" srcOrd="1" destOrd="0" parTransId="{A8C06380-9E39-4286-88E1-C9888FB8E93D}" sibTransId="{C5635758-C5FB-45DB-9498-264D85E6F7C7}"/>
    <dgm:cxn modelId="{A77D66D4-CABB-42F8-94DE-5853168F3BA9}" type="presOf" srcId="{AAC2BAFC-57F4-4401-8005-3E1EC71A8A19}" destId="{48D2385D-611D-4E18-AC34-5B2234917F1F}" srcOrd="0" destOrd="0" presId="urn:microsoft.com/office/officeart/2005/8/layout/vList5"/>
    <dgm:cxn modelId="{CD2698E1-8B3C-47DC-87A3-DD0AD7E32828}" type="presOf" srcId="{6B4D06B5-906C-4F52-ABAC-B9B1BD3B8E2D}" destId="{EF5C437D-E816-42A3-A4ED-B78C97E1BB88}" srcOrd="0" destOrd="1" presId="urn:microsoft.com/office/officeart/2005/8/layout/vList5"/>
    <dgm:cxn modelId="{BA0850E6-FD4F-4F6B-999D-9FE91A006C50}" srcId="{D90A73F2-D2CC-40E6-94C9-091FAA28C6CF}" destId="{9505FBCF-6660-45F5-A834-F3AD5C108943}" srcOrd="1" destOrd="0" parTransId="{DE610F56-3998-4C23-97D2-0F76D7C6A9D9}" sibTransId="{DD9B8E13-62F4-4A1A-8DFB-0FB8786B8EE4}"/>
    <dgm:cxn modelId="{275EB0F7-D1C0-42F0-B5D6-BCF36B24B7D4}" type="presOf" srcId="{80CFC302-EC9C-4E86-9F80-1D25D3311460}" destId="{D2727F80-1EBA-4AA8-AD9F-35C57A113A44}" srcOrd="0" destOrd="0" presId="urn:microsoft.com/office/officeart/2005/8/layout/vList5"/>
    <dgm:cxn modelId="{2B05A5F8-0F2B-412A-A94F-733ED5FEAAA3}" type="presOf" srcId="{D90A73F2-D2CC-40E6-94C9-091FAA28C6CF}" destId="{BA7058AF-1C14-472E-B460-59CD8057AD2C}" srcOrd="0" destOrd="0" presId="urn:microsoft.com/office/officeart/2005/8/layout/vList5"/>
    <dgm:cxn modelId="{60A85639-056F-4AC8-B1B5-EA250F35580C}" type="presParOf" srcId="{E96F08B1-1E47-45BB-8E38-52DCF3AE6D6F}" destId="{D3E07D4C-CB05-48E3-B538-4696F4D21311}" srcOrd="0" destOrd="0" presId="urn:microsoft.com/office/officeart/2005/8/layout/vList5"/>
    <dgm:cxn modelId="{693D25EB-5210-4098-A039-7A5671B874BB}" type="presParOf" srcId="{D3E07D4C-CB05-48E3-B538-4696F4D21311}" destId="{17B778E6-31AB-4176-948F-47E9C4A4BC9E}" srcOrd="0" destOrd="0" presId="urn:microsoft.com/office/officeart/2005/8/layout/vList5"/>
    <dgm:cxn modelId="{6701CC96-B30E-44E8-A7A8-6FF6A988A571}" type="presParOf" srcId="{D3E07D4C-CB05-48E3-B538-4696F4D21311}" destId="{EF5C437D-E816-42A3-A4ED-B78C97E1BB88}" srcOrd="1" destOrd="0" presId="urn:microsoft.com/office/officeart/2005/8/layout/vList5"/>
    <dgm:cxn modelId="{B256A22A-4284-4843-A03E-A13C084B2281}" type="presParOf" srcId="{E96F08B1-1E47-45BB-8E38-52DCF3AE6D6F}" destId="{99FC2CBB-B97C-4A81-9BE4-EE774B8E4115}" srcOrd="1" destOrd="0" presId="urn:microsoft.com/office/officeart/2005/8/layout/vList5"/>
    <dgm:cxn modelId="{A9CD6133-DE86-478A-B786-389FD600874E}" type="presParOf" srcId="{E96F08B1-1E47-45BB-8E38-52DCF3AE6D6F}" destId="{5B397372-F2C3-4A18-98B1-9DBA2ED62D26}" srcOrd="2" destOrd="0" presId="urn:microsoft.com/office/officeart/2005/8/layout/vList5"/>
    <dgm:cxn modelId="{E2FC55EF-CAEF-499D-894A-7D7EB6565EC6}" type="presParOf" srcId="{5B397372-F2C3-4A18-98B1-9DBA2ED62D26}" destId="{BA7058AF-1C14-472E-B460-59CD8057AD2C}" srcOrd="0" destOrd="0" presId="urn:microsoft.com/office/officeart/2005/8/layout/vList5"/>
    <dgm:cxn modelId="{E94DE115-2864-4E9C-8C32-878F65C28D07}" type="presParOf" srcId="{5B397372-F2C3-4A18-98B1-9DBA2ED62D26}" destId="{49ECEDCB-5BFC-44B3-AF46-4F2F88683FA4}" srcOrd="1" destOrd="0" presId="urn:microsoft.com/office/officeart/2005/8/layout/vList5"/>
    <dgm:cxn modelId="{DBF63590-DCA9-4A6D-A104-248032F4EB5A}" type="presParOf" srcId="{E96F08B1-1E47-45BB-8E38-52DCF3AE6D6F}" destId="{790A78EB-156E-4D0A-843C-8A6440777AA9}" srcOrd="3" destOrd="0" presId="urn:microsoft.com/office/officeart/2005/8/layout/vList5"/>
    <dgm:cxn modelId="{2AEDE617-721A-4ADC-9518-D58ABDA2FD79}" type="presParOf" srcId="{E96F08B1-1E47-45BB-8E38-52DCF3AE6D6F}" destId="{B440816E-1165-46A2-B24C-67985A90DFD6}" srcOrd="4" destOrd="0" presId="urn:microsoft.com/office/officeart/2005/8/layout/vList5"/>
    <dgm:cxn modelId="{C80C1184-03AC-4F1B-85FB-F78A2F55BBF2}" type="presParOf" srcId="{B440816E-1165-46A2-B24C-67985A90DFD6}" destId="{48D2385D-611D-4E18-AC34-5B2234917F1F}" srcOrd="0" destOrd="0" presId="urn:microsoft.com/office/officeart/2005/8/layout/vList5"/>
    <dgm:cxn modelId="{4B78B088-1315-444E-9F28-3D16AEA21797}" type="presParOf" srcId="{B440816E-1165-46A2-B24C-67985A90DFD6}" destId="{12F99597-8AC0-47A8-B30E-661CD60D42DF}" srcOrd="1" destOrd="0" presId="urn:microsoft.com/office/officeart/2005/8/layout/vList5"/>
    <dgm:cxn modelId="{66922473-B3A4-4739-BA16-87B3C7DADD12}" type="presParOf" srcId="{E96F08B1-1E47-45BB-8E38-52DCF3AE6D6F}" destId="{13A0AB97-BDA7-4879-B10C-D9C68A56EFB8}" srcOrd="5" destOrd="0" presId="urn:microsoft.com/office/officeart/2005/8/layout/vList5"/>
    <dgm:cxn modelId="{C0783E5A-1DC9-4498-9338-0EFFD02E27B2}" type="presParOf" srcId="{E96F08B1-1E47-45BB-8E38-52DCF3AE6D6F}" destId="{8D88EDF1-3CA5-47B1-9F0A-2AA822C57CC2}" srcOrd="6" destOrd="0" presId="urn:microsoft.com/office/officeart/2005/8/layout/vList5"/>
    <dgm:cxn modelId="{874ED4D6-ADE7-422A-9982-97D2E94D9D38}" type="presParOf" srcId="{8D88EDF1-3CA5-47B1-9F0A-2AA822C57CC2}" destId="{D2727F80-1EBA-4AA8-AD9F-35C57A113A44}"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D48349-DF8F-4538-BBA8-050A82216D14}">
      <dsp:nvSpPr>
        <dsp:cNvPr id="0" name=""/>
        <dsp:cNvSpPr/>
      </dsp:nvSpPr>
      <dsp:spPr>
        <a:xfrm rot="5400000">
          <a:off x="-219471" y="219479"/>
          <a:ext cx="1463145" cy="1024202"/>
        </a:xfrm>
        <a:prstGeom prst="chevron">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GB" sz="2600" kern="1200" dirty="0"/>
            <a:t>S</a:t>
          </a:r>
        </a:p>
      </dsp:txBody>
      <dsp:txXfrm rot="-5400000">
        <a:off x="1" y="512108"/>
        <a:ext cx="1024202" cy="438943"/>
      </dsp:txXfrm>
    </dsp:sp>
    <dsp:sp modelId="{F29A2C66-8FD6-449A-BBD2-C8054DF9C0D5}">
      <dsp:nvSpPr>
        <dsp:cNvPr id="0" name=""/>
        <dsp:cNvSpPr/>
      </dsp:nvSpPr>
      <dsp:spPr>
        <a:xfrm rot="5400000">
          <a:off x="4100578" y="-3076368"/>
          <a:ext cx="951044" cy="7103797"/>
        </a:xfrm>
        <a:prstGeom prst="round2SameRect">
          <a:avLst/>
        </a:prstGeom>
        <a:solidFill>
          <a:schemeClr val="dk1">
            <a:alpha val="90000"/>
            <a:tint val="40000"/>
            <a:hueOff val="0"/>
            <a:satOff val="0"/>
            <a:lumOff val="0"/>
            <a:alphaOff val="0"/>
          </a:schemeClr>
        </a:solidFill>
        <a:ln w="25400" cap="flat"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0256" tIns="24130" rIns="24130" bIns="24130" numCol="1" spcCol="1270" anchor="ctr" anchorCtr="0">
          <a:noAutofit/>
        </a:bodyPr>
        <a:lstStyle/>
        <a:p>
          <a:pPr marL="285750" lvl="1" indent="-285750" algn="l" defTabSz="1689100">
            <a:lnSpc>
              <a:spcPct val="90000"/>
            </a:lnSpc>
            <a:spcBef>
              <a:spcPct val="0"/>
            </a:spcBef>
            <a:spcAft>
              <a:spcPct val="15000"/>
            </a:spcAft>
            <a:buChar char="•"/>
          </a:pPr>
          <a:r>
            <a:rPr lang="en-GB" sz="3800" kern="1200" dirty="0"/>
            <a:t>Strengths (internal factor)</a:t>
          </a:r>
        </a:p>
      </dsp:txBody>
      <dsp:txXfrm rot="-5400000">
        <a:off x="1024202" y="46434"/>
        <a:ext cx="7057371" cy="858192"/>
      </dsp:txXfrm>
    </dsp:sp>
    <dsp:sp modelId="{5138A969-5617-4300-B819-109E0BE2AFA0}">
      <dsp:nvSpPr>
        <dsp:cNvPr id="0" name=""/>
        <dsp:cNvSpPr/>
      </dsp:nvSpPr>
      <dsp:spPr>
        <a:xfrm rot="5400000">
          <a:off x="-219471" y="1537981"/>
          <a:ext cx="1463145" cy="1024202"/>
        </a:xfrm>
        <a:prstGeom prst="chevron">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GB" sz="2600" kern="1200" dirty="0"/>
            <a:t>W</a:t>
          </a:r>
        </a:p>
      </dsp:txBody>
      <dsp:txXfrm rot="-5400000">
        <a:off x="1" y="1830610"/>
        <a:ext cx="1024202" cy="438943"/>
      </dsp:txXfrm>
    </dsp:sp>
    <dsp:sp modelId="{9E42134D-A14E-429B-909D-752AC256AA77}">
      <dsp:nvSpPr>
        <dsp:cNvPr id="0" name=""/>
        <dsp:cNvSpPr/>
      </dsp:nvSpPr>
      <dsp:spPr>
        <a:xfrm rot="5400000">
          <a:off x="4100578" y="-1757866"/>
          <a:ext cx="951044" cy="7103797"/>
        </a:xfrm>
        <a:prstGeom prst="round2SameRect">
          <a:avLst/>
        </a:prstGeom>
        <a:solidFill>
          <a:schemeClr val="dk1">
            <a:alpha val="90000"/>
            <a:tint val="40000"/>
            <a:hueOff val="0"/>
            <a:satOff val="0"/>
            <a:lumOff val="0"/>
            <a:alphaOff val="0"/>
          </a:schemeClr>
        </a:solidFill>
        <a:ln w="25400" cap="flat"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0256" tIns="24130" rIns="24130" bIns="24130" numCol="1" spcCol="1270" anchor="ctr" anchorCtr="0">
          <a:noAutofit/>
        </a:bodyPr>
        <a:lstStyle/>
        <a:p>
          <a:pPr marL="285750" lvl="1" indent="-285750" algn="l" defTabSz="1689100">
            <a:lnSpc>
              <a:spcPct val="90000"/>
            </a:lnSpc>
            <a:spcBef>
              <a:spcPct val="0"/>
            </a:spcBef>
            <a:spcAft>
              <a:spcPct val="15000"/>
            </a:spcAft>
            <a:buChar char="•"/>
          </a:pPr>
          <a:r>
            <a:rPr lang="en-GB" sz="3800" kern="1200" dirty="0"/>
            <a:t>Weaknesses (internal factor)</a:t>
          </a:r>
        </a:p>
      </dsp:txBody>
      <dsp:txXfrm rot="-5400000">
        <a:off x="1024202" y="1364936"/>
        <a:ext cx="7057371" cy="858192"/>
      </dsp:txXfrm>
    </dsp:sp>
    <dsp:sp modelId="{F929FD78-4601-4468-A115-DA062CF23421}">
      <dsp:nvSpPr>
        <dsp:cNvPr id="0" name=""/>
        <dsp:cNvSpPr/>
      </dsp:nvSpPr>
      <dsp:spPr>
        <a:xfrm rot="5400000">
          <a:off x="-219471" y="2856483"/>
          <a:ext cx="1463145" cy="1024202"/>
        </a:xfrm>
        <a:prstGeom prst="chevron">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GB" sz="2600" kern="1200" dirty="0"/>
            <a:t>O</a:t>
          </a:r>
        </a:p>
      </dsp:txBody>
      <dsp:txXfrm rot="-5400000">
        <a:off x="1" y="3149112"/>
        <a:ext cx="1024202" cy="438943"/>
      </dsp:txXfrm>
    </dsp:sp>
    <dsp:sp modelId="{D0BFFC46-00AC-4DFD-BD83-C16CF9C8D5C4}">
      <dsp:nvSpPr>
        <dsp:cNvPr id="0" name=""/>
        <dsp:cNvSpPr/>
      </dsp:nvSpPr>
      <dsp:spPr>
        <a:xfrm rot="5400000">
          <a:off x="4100578" y="-439365"/>
          <a:ext cx="951044" cy="7103797"/>
        </a:xfrm>
        <a:prstGeom prst="round2SameRect">
          <a:avLst/>
        </a:prstGeom>
        <a:solidFill>
          <a:schemeClr val="dk1">
            <a:alpha val="90000"/>
            <a:tint val="40000"/>
            <a:hueOff val="0"/>
            <a:satOff val="0"/>
            <a:lumOff val="0"/>
            <a:alphaOff val="0"/>
          </a:schemeClr>
        </a:solidFill>
        <a:ln w="25400" cap="flat"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0256" tIns="24130" rIns="24130" bIns="24130" numCol="1" spcCol="1270" anchor="ctr" anchorCtr="0">
          <a:noAutofit/>
        </a:bodyPr>
        <a:lstStyle/>
        <a:p>
          <a:pPr marL="285750" lvl="1" indent="-285750" algn="l" defTabSz="1689100">
            <a:lnSpc>
              <a:spcPct val="90000"/>
            </a:lnSpc>
            <a:spcBef>
              <a:spcPct val="0"/>
            </a:spcBef>
            <a:spcAft>
              <a:spcPct val="15000"/>
            </a:spcAft>
            <a:buChar char="•"/>
          </a:pPr>
          <a:r>
            <a:rPr lang="en-GB" sz="3800" kern="1200" dirty="0"/>
            <a:t>Opportunities (external factor)</a:t>
          </a:r>
        </a:p>
      </dsp:txBody>
      <dsp:txXfrm rot="-5400000">
        <a:off x="1024202" y="2683437"/>
        <a:ext cx="7057371" cy="858192"/>
      </dsp:txXfrm>
    </dsp:sp>
    <dsp:sp modelId="{B3D6E41E-0B28-4EB1-8CA4-50554CC2F9C0}">
      <dsp:nvSpPr>
        <dsp:cNvPr id="0" name=""/>
        <dsp:cNvSpPr/>
      </dsp:nvSpPr>
      <dsp:spPr>
        <a:xfrm rot="5400000">
          <a:off x="-219471" y="4174985"/>
          <a:ext cx="1463145" cy="1024202"/>
        </a:xfrm>
        <a:prstGeom prst="chevron">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GB" sz="2600" kern="1200" dirty="0"/>
            <a:t>T</a:t>
          </a:r>
        </a:p>
      </dsp:txBody>
      <dsp:txXfrm rot="-5400000">
        <a:off x="1" y="4467614"/>
        <a:ext cx="1024202" cy="438943"/>
      </dsp:txXfrm>
    </dsp:sp>
    <dsp:sp modelId="{4E7CE5FE-F797-43E9-A9CB-AA7CD6BF1A2F}">
      <dsp:nvSpPr>
        <dsp:cNvPr id="0" name=""/>
        <dsp:cNvSpPr/>
      </dsp:nvSpPr>
      <dsp:spPr>
        <a:xfrm rot="5400000">
          <a:off x="4100578" y="879136"/>
          <a:ext cx="951044" cy="7103797"/>
        </a:xfrm>
        <a:prstGeom prst="round2SameRect">
          <a:avLst/>
        </a:prstGeom>
        <a:solidFill>
          <a:schemeClr val="dk1">
            <a:alpha val="90000"/>
            <a:tint val="40000"/>
            <a:hueOff val="0"/>
            <a:satOff val="0"/>
            <a:lumOff val="0"/>
            <a:alphaOff val="0"/>
          </a:schemeClr>
        </a:solidFill>
        <a:ln w="25400" cap="flat"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0256" tIns="24130" rIns="24130" bIns="24130" numCol="1" spcCol="1270" anchor="ctr" anchorCtr="0">
          <a:noAutofit/>
        </a:bodyPr>
        <a:lstStyle/>
        <a:p>
          <a:pPr marL="285750" lvl="1" indent="-285750" algn="l" defTabSz="1689100">
            <a:lnSpc>
              <a:spcPct val="90000"/>
            </a:lnSpc>
            <a:spcBef>
              <a:spcPct val="0"/>
            </a:spcBef>
            <a:spcAft>
              <a:spcPct val="15000"/>
            </a:spcAft>
            <a:buChar char="•"/>
          </a:pPr>
          <a:r>
            <a:rPr lang="en-GB" sz="3800" kern="1200" dirty="0"/>
            <a:t>Threats (external factor)</a:t>
          </a:r>
        </a:p>
      </dsp:txBody>
      <dsp:txXfrm rot="-5400000">
        <a:off x="1024202" y="4001938"/>
        <a:ext cx="7057371" cy="8581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440E7E-C46E-4DAF-B74A-677EFE679399}">
      <dsp:nvSpPr>
        <dsp:cNvPr id="0" name=""/>
        <dsp:cNvSpPr/>
      </dsp:nvSpPr>
      <dsp:spPr>
        <a:xfrm>
          <a:off x="3898053" y="1697762"/>
          <a:ext cx="1701182" cy="1375504"/>
        </a:xfrm>
        <a:prstGeom prst="roundRect">
          <a:avLst/>
        </a:prstGeom>
        <a:noFill/>
        <a:ln w="25400" cap="flat" cmpd="sng" algn="ctr">
          <a:solidFill>
            <a:srgbClr val="0070C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Organisation</a:t>
          </a:r>
        </a:p>
      </dsp:txBody>
      <dsp:txXfrm>
        <a:off x="3965200" y="1764909"/>
        <a:ext cx="1566888" cy="1241210"/>
      </dsp:txXfrm>
    </dsp:sp>
    <dsp:sp modelId="{5A1369B6-B9DE-4DE7-BBA0-F9AEA64233BA}">
      <dsp:nvSpPr>
        <dsp:cNvPr id="0" name=""/>
        <dsp:cNvSpPr/>
      </dsp:nvSpPr>
      <dsp:spPr>
        <a:xfrm rot="16200000">
          <a:off x="4378355" y="1327472"/>
          <a:ext cx="740579" cy="0"/>
        </a:xfrm>
        <a:custGeom>
          <a:avLst/>
          <a:gdLst/>
          <a:ahLst/>
          <a:cxnLst/>
          <a:rect l="0" t="0" r="0" b="0"/>
          <a:pathLst>
            <a:path>
              <a:moveTo>
                <a:pt x="0" y="0"/>
              </a:moveTo>
              <a:lnTo>
                <a:pt x="740579"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0F7D41D-7067-463E-8E67-701CF14B381F}">
      <dsp:nvSpPr>
        <dsp:cNvPr id="0" name=""/>
        <dsp:cNvSpPr/>
      </dsp:nvSpPr>
      <dsp:spPr>
        <a:xfrm>
          <a:off x="3758642" y="57178"/>
          <a:ext cx="1980004" cy="900004"/>
        </a:xfrm>
        <a:prstGeom prst="roundRect">
          <a:avLst/>
        </a:prstGeom>
        <a:noFill/>
        <a:ln w="25400" cap="flat" cmpd="sng" algn="ctr">
          <a:solidFill>
            <a:srgbClr val="0070C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Social</a:t>
          </a:r>
        </a:p>
      </dsp:txBody>
      <dsp:txXfrm>
        <a:off x="3802577" y="101113"/>
        <a:ext cx="1892134" cy="812134"/>
      </dsp:txXfrm>
    </dsp:sp>
    <dsp:sp modelId="{95981E18-78EF-4DFD-8BE7-58419D008414}">
      <dsp:nvSpPr>
        <dsp:cNvPr id="0" name=""/>
        <dsp:cNvSpPr/>
      </dsp:nvSpPr>
      <dsp:spPr>
        <a:xfrm rot="19914475">
          <a:off x="5564236" y="1791595"/>
          <a:ext cx="594178" cy="0"/>
        </a:xfrm>
        <a:custGeom>
          <a:avLst/>
          <a:gdLst/>
          <a:ahLst/>
          <a:cxnLst/>
          <a:rect l="0" t="0" r="0" b="0"/>
          <a:pathLst>
            <a:path>
              <a:moveTo>
                <a:pt x="0" y="0"/>
              </a:moveTo>
              <a:lnTo>
                <a:pt x="594178"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6402267-930E-42FD-A778-1D709D8E1E62}">
      <dsp:nvSpPr>
        <dsp:cNvPr id="0" name=""/>
        <dsp:cNvSpPr/>
      </dsp:nvSpPr>
      <dsp:spPr>
        <a:xfrm>
          <a:off x="5976472" y="751694"/>
          <a:ext cx="1980004" cy="900004"/>
        </a:xfrm>
        <a:prstGeom prst="roundRect">
          <a:avLst/>
        </a:prstGeom>
        <a:noFill/>
        <a:ln w="25400" cap="flat" cmpd="sng" algn="ctr">
          <a:solidFill>
            <a:srgbClr val="0070C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Communication</a:t>
          </a:r>
        </a:p>
      </dsp:txBody>
      <dsp:txXfrm>
        <a:off x="6020407" y="795629"/>
        <a:ext cx="1892134" cy="812134"/>
      </dsp:txXfrm>
    </dsp:sp>
    <dsp:sp modelId="{7308F0DF-1E3B-4BF1-8B63-6237518FE44B}">
      <dsp:nvSpPr>
        <dsp:cNvPr id="0" name=""/>
        <dsp:cNvSpPr/>
      </dsp:nvSpPr>
      <dsp:spPr>
        <a:xfrm rot="627850">
          <a:off x="5595663" y="2581623"/>
          <a:ext cx="429593" cy="0"/>
        </a:xfrm>
        <a:custGeom>
          <a:avLst/>
          <a:gdLst/>
          <a:ahLst/>
          <a:cxnLst/>
          <a:rect l="0" t="0" r="0" b="0"/>
          <a:pathLst>
            <a:path>
              <a:moveTo>
                <a:pt x="0" y="0"/>
              </a:moveTo>
              <a:lnTo>
                <a:pt x="429593"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BFEF680-BD6D-46A5-995C-C855FF1F6595}">
      <dsp:nvSpPr>
        <dsp:cNvPr id="0" name=""/>
        <dsp:cNvSpPr/>
      </dsp:nvSpPr>
      <dsp:spPr>
        <a:xfrm>
          <a:off x="6021684" y="2353478"/>
          <a:ext cx="1980004" cy="900004"/>
        </a:xfrm>
        <a:prstGeom prst="roundRect">
          <a:avLst/>
        </a:prstGeom>
        <a:noFill/>
        <a:ln w="25400" cap="flat" cmpd="sng" algn="ctr">
          <a:solidFill>
            <a:srgbClr val="0070C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Culture</a:t>
          </a:r>
        </a:p>
      </dsp:txBody>
      <dsp:txXfrm>
        <a:off x="6065619" y="2397413"/>
        <a:ext cx="1892134" cy="812134"/>
      </dsp:txXfrm>
    </dsp:sp>
    <dsp:sp modelId="{47E61333-7590-4618-9749-79F3EF9BA2D3}">
      <dsp:nvSpPr>
        <dsp:cNvPr id="0" name=""/>
        <dsp:cNvSpPr/>
      </dsp:nvSpPr>
      <dsp:spPr>
        <a:xfrm rot="2979535">
          <a:off x="5204456" y="3350544"/>
          <a:ext cx="727568" cy="0"/>
        </a:xfrm>
        <a:custGeom>
          <a:avLst/>
          <a:gdLst/>
          <a:ahLst/>
          <a:cxnLst/>
          <a:rect l="0" t="0" r="0" b="0"/>
          <a:pathLst>
            <a:path>
              <a:moveTo>
                <a:pt x="0" y="0"/>
              </a:moveTo>
              <a:lnTo>
                <a:pt x="727568"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9BBF9DD-4ACB-499D-ADE7-2FE44A8ABED4}">
      <dsp:nvSpPr>
        <dsp:cNvPr id="0" name=""/>
        <dsp:cNvSpPr/>
      </dsp:nvSpPr>
      <dsp:spPr>
        <a:xfrm>
          <a:off x="5195914" y="3627822"/>
          <a:ext cx="1980004" cy="900004"/>
        </a:xfrm>
        <a:prstGeom prst="roundRect">
          <a:avLst/>
        </a:prstGeom>
        <a:noFill/>
        <a:ln w="25400" cap="flat" cmpd="sng" algn="ctr">
          <a:solidFill>
            <a:srgbClr val="0070C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Layout</a:t>
          </a:r>
        </a:p>
      </dsp:txBody>
      <dsp:txXfrm>
        <a:off x="5239849" y="3671757"/>
        <a:ext cx="1892134" cy="812134"/>
      </dsp:txXfrm>
    </dsp:sp>
    <dsp:sp modelId="{549C7055-B9C5-4763-9046-A42C72BEF68B}">
      <dsp:nvSpPr>
        <dsp:cNvPr id="0" name=""/>
        <dsp:cNvSpPr/>
      </dsp:nvSpPr>
      <dsp:spPr>
        <a:xfrm rot="7391505">
          <a:off x="3785995" y="3350550"/>
          <a:ext cx="662691" cy="0"/>
        </a:xfrm>
        <a:custGeom>
          <a:avLst/>
          <a:gdLst/>
          <a:ahLst/>
          <a:cxnLst/>
          <a:rect l="0" t="0" r="0" b="0"/>
          <a:pathLst>
            <a:path>
              <a:moveTo>
                <a:pt x="0" y="0"/>
              </a:moveTo>
              <a:lnTo>
                <a:pt x="662691"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96C36DB-8423-4052-B5E2-4E4F1E7392BF}">
      <dsp:nvSpPr>
        <dsp:cNvPr id="0" name=""/>
        <dsp:cNvSpPr/>
      </dsp:nvSpPr>
      <dsp:spPr>
        <a:xfrm>
          <a:off x="2651565" y="3627835"/>
          <a:ext cx="1980004" cy="900004"/>
        </a:xfrm>
        <a:prstGeom prst="roundRect">
          <a:avLst/>
        </a:prstGeom>
        <a:noFill/>
        <a:ln w="25400" cap="flat" cmpd="sng" algn="ctr">
          <a:solidFill>
            <a:srgbClr val="0070C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Technology</a:t>
          </a:r>
        </a:p>
      </dsp:txBody>
      <dsp:txXfrm>
        <a:off x="2695500" y="3671770"/>
        <a:ext cx="1892134" cy="812134"/>
      </dsp:txXfrm>
    </dsp:sp>
    <dsp:sp modelId="{95E6B4EA-8827-4156-8F7C-CDEC72555EF5}">
      <dsp:nvSpPr>
        <dsp:cNvPr id="0" name=""/>
        <dsp:cNvSpPr/>
      </dsp:nvSpPr>
      <dsp:spPr>
        <a:xfrm rot="10225347">
          <a:off x="3408668" y="2570036"/>
          <a:ext cx="492819" cy="0"/>
        </a:xfrm>
        <a:custGeom>
          <a:avLst/>
          <a:gdLst/>
          <a:ahLst/>
          <a:cxnLst/>
          <a:rect l="0" t="0" r="0" b="0"/>
          <a:pathLst>
            <a:path>
              <a:moveTo>
                <a:pt x="0" y="0"/>
              </a:moveTo>
              <a:lnTo>
                <a:pt x="492819"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AA8D9A4-07E2-4651-A2D9-E692F38401DE}">
      <dsp:nvSpPr>
        <dsp:cNvPr id="0" name=""/>
        <dsp:cNvSpPr/>
      </dsp:nvSpPr>
      <dsp:spPr>
        <a:xfrm>
          <a:off x="1432098" y="2328079"/>
          <a:ext cx="1980004" cy="900004"/>
        </a:xfrm>
        <a:prstGeom prst="roundRect">
          <a:avLst/>
        </a:prstGeom>
        <a:noFill/>
        <a:ln w="25400" cap="flat" cmpd="sng" algn="ctr">
          <a:solidFill>
            <a:srgbClr val="0070C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Power</a:t>
          </a:r>
        </a:p>
        <a:p>
          <a:pPr marL="0" lvl="0" indent="0" algn="ctr" defTabSz="889000">
            <a:lnSpc>
              <a:spcPct val="90000"/>
            </a:lnSpc>
            <a:spcBef>
              <a:spcPct val="0"/>
            </a:spcBef>
            <a:spcAft>
              <a:spcPct val="35000"/>
            </a:spcAft>
            <a:buNone/>
          </a:pPr>
          <a:r>
            <a:rPr lang="en-GB" sz="2000" kern="1200" dirty="0">
              <a:solidFill>
                <a:schemeClr val="tx1"/>
              </a:solidFill>
            </a:rPr>
            <a:t>Conflict</a:t>
          </a:r>
        </a:p>
      </dsp:txBody>
      <dsp:txXfrm>
        <a:off x="1476033" y="2372014"/>
        <a:ext cx="1892134" cy="812134"/>
      </dsp:txXfrm>
    </dsp:sp>
    <dsp:sp modelId="{ECBD1D24-CC36-470E-B2E9-8139066A2E75}">
      <dsp:nvSpPr>
        <dsp:cNvPr id="0" name=""/>
        <dsp:cNvSpPr/>
      </dsp:nvSpPr>
      <dsp:spPr>
        <a:xfrm rot="12384977">
          <a:off x="3261935" y="1813680"/>
          <a:ext cx="671157" cy="0"/>
        </a:xfrm>
        <a:custGeom>
          <a:avLst/>
          <a:gdLst/>
          <a:ahLst/>
          <a:cxnLst/>
          <a:rect l="0" t="0" r="0" b="0"/>
          <a:pathLst>
            <a:path>
              <a:moveTo>
                <a:pt x="0" y="0"/>
              </a:moveTo>
              <a:lnTo>
                <a:pt x="671157"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7B0DA3C-5B0C-4D11-9326-0EE9834A2F3D}">
      <dsp:nvSpPr>
        <dsp:cNvPr id="0" name=""/>
        <dsp:cNvSpPr/>
      </dsp:nvSpPr>
      <dsp:spPr>
        <a:xfrm>
          <a:off x="1401095" y="764379"/>
          <a:ext cx="1980004" cy="900004"/>
        </a:xfrm>
        <a:prstGeom prst="roundRect">
          <a:avLst/>
        </a:prstGeom>
        <a:noFill/>
        <a:ln w="25400" cap="flat" cmpd="sng" algn="ctr">
          <a:solidFill>
            <a:srgbClr val="0070C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Financial</a:t>
          </a:r>
        </a:p>
      </dsp:txBody>
      <dsp:txXfrm>
        <a:off x="1445030" y="808314"/>
        <a:ext cx="1892134" cy="81213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5C437D-E816-42A3-A4ED-B78C97E1BB88}">
      <dsp:nvSpPr>
        <dsp:cNvPr id="0" name=""/>
        <dsp:cNvSpPr/>
      </dsp:nvSpPr>
      <dsp:spPr>
        <a:xfrm rot="5400000">
          <a:off x="4649812" y="-1862817"/>
          <a:ext cx="829277" cy="4766542"/>
        </a:xfrm>
        <a:prstGeom prst="round2SameRect">
          <a:avLst/>
        </a:prstGeom>
        <a:solidFill>
          <a:schemeClr val="lt1">
            <a:alpha val="90000"/>
            <a:tint val="40000"/>
            <a:hueOff val="0"/>
            <a:satOff val="0"/>
            <a:lumOff val="0"/>
            <a:alphaOff val="0"/>
          </a:schemeClr>
        </a:solidFill>
        <a:ln w="25400" cap="flat" cmpd="sng" algn="ctr">
          <a:solidFill>
            <a:schemeClr val="dk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38100" rIns="76200" bIns="3810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t>Competitive</a:t>
          </a:r>
        </a:p>
        <a:p>
          <a:pPr marL="228600" lvl="1" indent="-228600" algn="l" defTabSz="889000">
            <a:lnSpc>
              <a:spcPct val="90000"/>
            </a:lnSpc>
            <a:spcBef>
              <a:spcPct val="0"/>
            </a:spcBef>
            <a:spcAft>
              <a:spcPct val="15000"/>
            </a:spcAft>
            <a:buChar char="•"/>
          </a:pPr>
          <a:r>
            <a:rPr lang="en-GB" sz="2000" kern="1200" dirty="0"/>
            <a:t>Top down approach</a:t>
          </a:r>
        </a:p>
      </dsp:txBody>
      <dsp:txXfrm rot="-5400000">
        <a:off x="2681180" y="146297"/>
        <a:ext cx="4726060" cy="748313"/>
      </dsp:txXfrm>
    </dsp:sp>
    <dsp:sp modelId="{17B778E6-31AB-4176-948F-47E9C4A4BC9E}">
      <dsp:nvSpPr>
        <dsp:cNvPr id="0" name=""/>
        <dsp:cNvSpPr/>
      </dsp:nvSpPr>
      <dsp:spPr>
        <a:xfrm>
          <a:off x="0" y="2155"/>
          <a:ext cx="2681179" cy="1036597"/>
        </a:xfrm>
        <a:prstGeom prst="round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ctr" defTabSz="1333500">
            <a:lnSpc>
              <a:spcPct val="90000"/>
            </a:lnSpc>
            <a:spcBef>
              <a:spcPct val="0"/>
            </a:spcBef>
            <a:spcAft>
              <a:spcPct val="35000"/>
            </a:spcAft>
            <a:buNone/>
          </a:pPr>
          <a:r>
            <a:rPr lang="en-GB" sz="3000" kern="1200" dirty="0"/>
            <a:t>Power</a:t>
          </a:r>
        </a:p>
      </dsp:txBody>
      <dsp:txXfrm>
        <a:off x="50602" y="52757"/>
        <a:ext cx="2579975" cy="935393"/>
      </dsp:txXfrm>
    </dsp:sp>
    <dsp:sp modelId="{49ECEDCB-5BFC-44B3-AF46-4F2F88683FA4}">
      <dsp:nvSpPr>
        <dsp:cNvPr id="0" name=""/>
        <dsp:cNvSpPr/>
      </dsp:nvSpPr>
      <dsp:spPr>
        <a:xfrm rot="5400000">
          <a:off x="4649812" y="-774390"/>
          <a:ext cx="829277" cy="4766542"/>
        </a:xfrm>
        <a:prstGeom prst="round2SameRect">
          <a:avLst/>
        </a:prstGeom>
        <a:solidFill>
          <a:schemeClr val="lt1">
            <a:alpha val="90000"/>
            <a:tint val="40000"/>
            <a:hueOff val="0"/>
            <a:satOff val="0"/>
            <a:lumOff val="0"/>
            <a:alphaOff val="0"/>
          </a:schemeClr>
        </a:solidFill>
        <a:ln w="25400" cap="flat" cmpd="sng" algn="ctr">
          <a:solidFill>
            <a:schemeClr val="dk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38100" rIns="76200" bIns="3810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t>Consensual</a:t>
          </a:r>
        </a:p>
        <a:p>
          <a:pPr marL="228600" lvl="1" indent="-228600" algn="l" defTabSz="889000">
            <a:lnSpc>
              <a:spcPct val="90000"/>
            </a:lnSpc>
            <a:spcBef>
              <a:spcPct val="0"/>
            </a:spcBef>
            <a:spcAft>
              <a:spcPct val="15000"/>
            </a:spcAft>
            <a:buChar char="•"/>
          </a:pPr>
          <a:r>
            <a:rPr lang="en-GB" sz="2000" kern="1200" dirty="0"/>
            <a:t>Management control rejected</a:t>
          </a:r>
        </a:p>
      </dsp:txBody>
      <dsp:txXfrm rot="-5400000">
        <a:off x="2681180" y="1234724"/>
        <a:ext cx="4726060" cy="748313"/>
      </dsp:txXfrm>
    </dsp:sp>
    <dsp:sp modelId="{BA7058AF-1C14-472E-B460-59CD8057AD2C}">
      <dsp:nvSpPr>
        <dsp:cNvPr id="0" name=""/>
        <dsp:cNvSpPr/>
      </dsp:nvSpPr>
      <dsp:spPr>
        <a:xfrm>
          <a:off x="0" y="1090582"/>
          <a:ext cx="2681179" cy="1036597"/>
        </a:xfrm>
        <a:prstGeom prst="round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ctr" defTabSz="1333500">
            <a:lnSpc>
              <a:spcPct val="90000"/>
            </a:lnSpc>
            <a:spcBef>
              <a:spcPct val="0"/>
            </a:spcBef>
            <a:spcAft>
              <a:spcPct val="35000"/>
            </a:spcAft>
            <a:buNone/>
          </a:pPr>
          <a:r>
            <a:rPr lang="en-GB" sz="3000" kern="1200" dirty="0"/>
            <a:t>People</a:t>
          </a:r>
        </a:p>
      </dsp:txBody>
      <dsp:txXfrm>
        <a:off x="50602" y="1141184"/>
        <a:ext cx="2579975" cy="935393"/>
      </dsp:txXfrm>
    </dsp:sp>
    <dsp:sp modelId="{12F99597-8AC0-47A8-B30E-661CD60D42DF}">
      <dsp:nvSpPr>
        <dsp:cNvPr id="0" name=""/>
        <dsp:cNvSpPr/>
      </dsp:nvSpPr>
      <dsp:spPr>
        <a:xfrm rot="5400000">
          <a:off x="4649812" y="314037"/>
          <a:ext cx="829277" cy="4766542"/>
        </a:xfrm>
        <a:prstGeom prst="round2SameRect">
          <a:avLst/>
        </a:prstGeom>
        <a:solidFill>
          <a:schemeClr val="lt1">
            <a:alpha val="90000"/>
            <a:tint val="40000"/>
            <a:hueOff val="0"/>
            <a:satOff val="0"/>
            <a:lumOff val="0"/>
            <a:alphaOff val="0"/>
          </a:schemeClr>
        </a:solidFill>
        <a:ln w="25400" cap="flat" cmpd="sng" algn="ctr">
          <a:solidFill>
            <a:schemeClr val="dk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38100" rIns="76200" bIns="3810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t>Focus on skills and competency</a:t>
          </a:r>
        </a:p>
        <a:p>
          <a:pPr marL="228600" lvl="1" indent="-228600" algn="l" defTabSz="889000">
            <a:lnSpc>
              <a:spcPct val="90000"/>
            </a:lnSpc>
            <a:spcBef>
              <a:spcPct val="0"/>
            </a:spcBef>
            <a:spcAft>
              <a:spcPct val="15000"/>
            </a:spcAft>
            <a:buChar char="•"/>
          </a:pPr>
          <a:r>
            <a:rPr lang="en-GB" sz="2000" kern="1200" dirty="0"/>
            <a:t>Dynamic</a:t>
          </a:r>
        </a:p>
      </dsp:txBody>
      <dsp:txXfrm rot="-5400000">
        <a:off x="2681180" y="2323151"/>
        <a:ext cx="4726060" cy="748313"/>
      </dsp:txXfrm>
    </dsp:sp>
    <dsp:sp modelId="{48D2385D-611D-4E18-AC34-5B2234917F1F}">
      <dsp:nvSpPr>
        <dsp:cNvPr id="0" name=""/>
        <dsp:cNvSpPr/>
      </dsp:nvSpPr>
      <dsp:spPr>
        <a:xfrm>
          <a:off x="0" y="2179009"/>
          <a:ext cx="2681179" cy="1036597"/>
        </a:xfrm>
        <a:prstGeom prst="round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ctr" defTabSz="1333500">
            <a:lnSpc>
              <a:spcPct val="90000"/>
            </a:lnSpc>
            <a:spcBef>
              <a:spcPct val="0"/>
            </a:spcBef>
            <a:spcAft>
              <a:spcPct val="35000"/>
            </a:spcAft>
            <a:buNone/>
          </a:pPr>
          <a:r>
            <a:rPr lang="en-GB" sz="3000" kern="1200" dirty="0"/>
            <a:t>Task</a:t>
          </a:r>
        </a:p>
      </dsp:txBody>
      <dsp:txXfrm>
        <a:off x="50602" y="2229611"/>
        <a:ext cx="2579975" cy="935393"/>
      </dsp:txXfrm>
    </dsp:sp>
    <dsp:sp modelId="{D2727F80-1EBA-4AA8-AD9F-35C57A113A44}">
      <dsp:nvSpPr>
        <dsp:cNvPr id="0" name=""/>
        <dsp:cNvSpPr/>
      </dsp:nvSpPr>
      <dsp:spPr>
        <a:xfrm>
          <a:off x="0" y="3267436"/>
          <a:ext cx="2681179" cy="1036597"/>
        </a:xfrm>
        <a:prstGeom prst="round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ctr" defTabSz="1333500">
            <a:lnSpc>
              <a:spcPct val="90000"/>
            </a:lnSpc>
            <a:spcBef>
              <a:spcPct val="0"/>
            </a:spcBef>
            <a:spcAft>
              <a:spcPct val="35000"/>
            </a:spcAft>
            <a:buNone/>
          </a:pPr>
          <a:r>
            <a:rPr lang="en-GB" sz="3000" kern="1200" dirty="0"/>
            <a:t>Role</a:t>
          </a:r>
        </a:p>
      </dsp:txBody>
      <dsp:txXfrm>
        <a:off x="50602" y="3318038"/>
        <a:ext cx="2579975" cy="935393"/>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3ACA27-0C66-48CD-B5C7-809DECBB4B4B}" type="datetimeFigureOut">
              <a:rPr lang="en-GB" smtClean="0"/>
              <a:t>12/10/2021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BFB425-B183-42E8-B64A-79CD177D6D42}" type="slidenum">
              <a:rPr lang="en-GB" smtClean="0"/>
              <a:t>‹#›</a:t>
            </a:fld>
            <a:endParaRPr lang="en-GB"/>
          </a:p>
        </p:txBody>
      </p:sp>
    </p:spTree>
    <p:extLst>
      <p:ext uri="{BB962C8B-B14F-4D97-AF65-F5344CB8AC3E}">
        <p14:creationId xmlns:p14="http://schemas.microsoft.com/office/powerpoint/2010/main" val="10866725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www.bbc.co.uk/news/technology-33629465"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belbin.com/about/belbin-team-roles"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Workshop will be supplemented by a recorded lecture on the assignment and the topic of change. </a:t>
            </a:r>
          </a:p>
        </p:txBody>
      </p:sp>
      <p:sp>
        <p:nvSpPr>
          <p:cNvPr id="4" name="Slide Number Placeholder 3"/>
          <p:cNvSpPr>
            <a:spLocks noGrp="1"/>
          </p:cNvSpPr>
          <p:nvPr>
            <p:ph type="sldNum" sz="quarter" idx="5"/>
          </p:nvPr>
        </p:nvSpPr>
        <p:spPr/>
        <p:txBody>
          <a:bodyPr/>
          <a:lstStyle/>
          <a:p>
            <a:fld id="{E0BFB425-B183-42E8-B64A-79CD177D6D42}" type="slidenum">
              <a:rPr lang="en-GB" smtClean="0"/>
              <a:t>2</a:t>
            </a:fld>
            <a:endParaRPr lang="en-GB"/>
          </a:p>
        </p:txBody>
      </p:sp>
    </p:spTree>
    <p:extLst>
      <p:ext uri="{BB962C8B-B14F-4D97-AF65-F5344CB8AC3E}">
        <p14:creationId xmlns:p14="http://schemas.microsoft.com/office/powerpoint/2010/main" val="7688234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Time to put people front and centre.</a:t>
            </a:r>
          </a:p>
          <a:p>
            <a:endParaRPr lang="en-GB" dirty="0"/>
          </a:p>
          <a:p>
            <a:r>
              <a:rPr lang="en-GB" dirty="0"/>
              <a:t>Black lives matter – what action are we taking? Important to be inclusive. </a:t>
            </a:r>
          </a:p>
          <a:p>
            <a:endParaRPr lang="en-GB" dirty="0"/>
          </a:p>
          <a:p>
            <a:r>
              <a:rPr lang="en-GB" dirty="0"/>
              <a:t>Organisations should not snap back – should learn from the pandemic. Stress, presenteeism need to be addressed. Support people however they want to work. Working flexibly is good for wellbeing and productivity.</a:t>
            </a:r>
          </a:p>
          <a:p>
            <a:r>
              <a:rPr lang="en-GB" dirty="0"/>
              <a:t>Command and control structures – no trust, not output/outcomes driven. Should be output driven, not focussed on hours people work. If people are not performing, talk to them and reset objectives. </a:t>
            </a:r>
          </a:p>
          <a:p>
            <a:endParaRPr lang="en-GB" dirty="0"/>
          </a:p>
          <a:p>
            <a:r>
              <a:rPr lang="en-GB" dirty="0"/>
              <a:t>Pandemic is not the only crisis – environmental crisis too. Businesses should step up and not wait for legislation. HR’s role to drive this forward. </a:t>
            </a:r>
          </a:p>
          <a:p>
            <a:endParaRPr lang="en-GB" dirty="0"/>
          </a:p>
          <a:p>
            <a:r>
              <a:rPr lang="en-GB" dirty="0"/>
              <a:t>HR understand how to create cultures to encourage people to join and stay with us. Expectations of the workforce have changed. </a:t>
            </a:r>
          </a:p>
          <a:p>
            <a:endParaRPr lang="en-GB" dirty="0"/>
          </a:p>
          <a:p>
            <a:r>
              <a:rPr lang="en-GB" dirty="0"/>
              <a:t>Workforce planning is crucial. Need to decide skills for the future. Buy, build, borrow, bot. </a:t>
            </a:r>
          </a:p>
          <a:p>
            <a:endParaRPr lang="en-GB" dirty="0"/>
          </a:p>
          <a:p>
            <a:r>
              <a:rPr lang="en-GB" dirty="0"/>
              <a:t>First port of call is the line manager – need to do more to support the line manager. Training. </a:t>
            </a:r>
          </a:p>
          <a:p>
            <a:endParaRPr lang="en-GB" dirty="0"/>
          </a:p>
          <a:p>
            <a:r>
              <a:rPr lang="en-GB" dirty="0"/>
              <a:t>Need to embed learning in the flow of work – accessible, asynchronous learning. Important for agility to respond.</a:t>
            </a:r>
          </a:p>
          <a:p>
            <a:endParaRPr lang="en-GB" dirty="0"/>
          </a:p>
          <a:p>
            <a:r>
              <a:rPr lang="en-GB" dirty="0"/>
              <a:t>Talk to your people about how they want to work. Location does not matter – wider talent pool. Do we need offices? It’s about attraction and retention – need to give people more choice. </a:t>
            </a:r>
          </a:p>
          <a:p>
            <a:endParaRPr lang="en-GB" dirty="0"/>
          </a:p>
          <a:p>
            <a:r>
              <a:rPr lang="en-GB" dirty="0"/>
              <a:t>Why inclusion is a good thing – innovation, reflects customer base, access to skills and talent. Understand through benchmarking where you are. We are all being judged more. </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3</a:t>
            </a:fld>
            <a:endParaRPr lang="en-GB"/>
          </a:p>
        </p:txBody>
      </p:sp>
    </p:spTree>
    <p:extLst>
      <p:ext uri="{BB962C8B-B14F-4D97-AF65-F5344CB8AC3E}">
        <p14:creationId xmlns:p14="http://schemas.microsoft.com/office/powerpoint/2010/main" val="27129675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Primary – produce or extract raw materials</a:t>
            </a:r>
          </a:p>
          <a:p>
            <a:r>
              <a:rPr lang="en-GB" dirty="0"/>
              <a:t>Secondary – take raw materials and produce products, manufacturing.</a:t>
            </a:r>
          </a:p>
          <a:p>
            <a:r>
              <a:rPr lang="en-GB" dirty="0"/>
              <a:t>Tertiary – Service industry, not physical goods. </a:t>
            </a:r>
            <a:r>
              <a:rPr lang="en-GB" dirty="0" err="1"/>
              <a:t>Eg</a:t>
            </a:r>
            <a:r>
              <a:rPr lang="en-GB" dirty="0"/>
              <a:t> Banks, insurance, marketing </a:t>
            </a:r>
          </a:p>
        </p:txBody>
      </p:sp>
      <p:sp>
        <p:nvSpPr>
          <p:cNvPr id="4" name="Slide Number Placeholder 3"/>
          <p:cNvSpPr>
            <a:spLocks noGrp="1"/>
          </p:cNvSpPr>
          <p:nvPr>
            <p:ph type="sldNum" sz="quarter" idx="5"/>
          </p:nvPr>
        </p:nvSpPr>
        <p:spPr/>
        <p:txBody>
          <a:bodyPr/>
          <a:lstStyle/>
          <a:p>
            <a:fld id="{9CB4271E-F92B-4EED-B98C-5C622011C8EA}" type="slidenum">
              <a:rPr lang="en-GB" smtClean="0"/>
              <a:t>5</a:t>
            </a:fld>
            <a:endParaRPr lang="en-GB"/>
          </a:p>
        </p:txBody>
      </p:sp>
    </p:spTree>
    <p:extLst>
      <p:ext uri="{BB962C8B-B14F-4D97-AF65-F5344CB8AC3E}">
        <p14:creationId xmlns:p14="http://schemas.microsoft.com/office/powerpoint/2010/main" val="12323093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Bureaucracy – specialisation, hierarchical structure, little flexibility, rules. Civil Service. </a:t>
            </a:r>
          </a:p>
          <a:p>
            <a:r>
              <a:rPr lang="en-GB" altLang="en-US" dirty="0" err="1"/>
              <a:t>Divisionalisation</a:t>
            </a:r>
            <a:r>
              <a:rPr lang="en-GB" altLang="en-US" dirty="0"/>
              <a:t> – similar to above, but some decision making devolved to business areas. </a:t>
            </a:r>
            <a:r>
              <a:rPr lang="en-GB" altLang="en-US" dirty="0" err="1"/>
              <a:t>Eg</a:t>
            </a:r>
            <a:r>
              <a:rPr lang="en-GB" altLang="en-US" dirty="0"/>
              <a:t> Multi-nationals, with countries as divisions. </a:t>
            </a:r>
          </a:p>
          <a:p>
            <a:r>
              <a:rPr lang="en-GB" altLang="en-US" dirty="0"/>
              <a:t>Matrix organisations – when organisations run short projects. Manager will report to his functional manager, plus project manager. </a:t>
            </a:r>
          </a:p>
          <a:p>
            <a:r>
              <a:rPr lang="en-GB" altLang="en-US" dirty="0"/>
              <a:t>Networks – similar to matrix, but more informal. Networks/connections between different parts of the organisation. Unilever encourages lateral relationships between managers in different divisions. </a:t>
            </a:r>
          </a:p>
          <a:p>
            <a:r>
              <a:rPr lang="en-GB" altLang="en-US" dirty="0"/>
              <a:t>Virtual organisations – physical assets are replaced by computer networks. </a:t>
            </a:r>
            <a:r>
              <a:rPr lang="en-GB" altLang="en-US" dirty="0" err="1"/>
              <a:t>eg</a:t>
            </a:r>
            <a:r>
              <a:rPr lang="en-GB" altLang="en-US" dirty="0"/>
              <a:t> Dell only build a computer when have firm customer order (sending a monitor direct from Sony)</a:t>
            </a:r>
          </a:p>
          <a:p>
            <a:r>
              <a:rPr lang="en-GB" altLang="en-US" dirty="0"/>
              <a:t>Strategic alliances – medium to long term cooperative relationships between firms. Joint ventures. Temporary. </a:t>
            </a:r>
            <a:r>
              <a:rPr lang="en-GB" altLang="en-US" dirty="0" err="1"/>
              <a:t>Eg</a:t>
            </a:r>
            <a:r>
              <a:rPr lang="en-GB" altLang="en-US" dirty="0"/>
              <a:t> Intel and Hewlett-Packard collaborating on a new processor. </a:t>
            </a:r>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6</a:t>
            </a:fld>
            <a:endParaRPr lang="en-GB"/>
          </a:p>
        </p:txBody>
      </p:sp>
    </p:spTree>
    <p:extLst>
      <p:ext uri="{BB962C8B-B14F-4D97-AF65-F5344CB8AC3E}">
        <p14:creationId xmlns:p14="http://schemas.microsoft.com/office/powerpoint/2010/main" val="23441720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Structure must align with business strategy and its objectives, goals and operating principles, especially any element directly relating to structural change such as down-sizing, growth into new markets. </a:t>
            </a:r>
          </a:p>
        </p:txBody>
      </p:sp>
      <p:sp>
        <p:nvSpPr>
          <p:cNvPr id="4" name="Slide Number Placeholder 3"/>
          <p:cNvSpPr>
            <a:spLocks noGrp="1"/>
          </p:cNvSpPr>
          <p:nvPr>
            <p:ph type="sldNum" sz="quarter" idx="5"/>
          </p:nvPr>
        </p:nvSpPr>
        <p:spPr/>
        <p:txBody>
          <a:bodyPr/>
          <a:lstStyle/>
          <a:p>
            <a:fld id="{E0BFB425-B183-42E8-B64A-79CD177D6D42}" type="slidenum">
              <a:rPr lang="en-GB" smtClean="0"/>
              <a:t>7</a:t>
            </a:fld>
            <a:endParaRPr lang="en-GB"/>
          </a:p>
        </p:txBody>
      </p:sp>
    </p:spTree>
    <p:extLst>
      <p:ext uri="{BB962C8B-B14F-4D97-AF65-F5344CB8AC3E}">
        <p14:creationId xmlns:p14="http://schemas.microsoft.com/office/powerpoint/2010/main" val="12336830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9</a:t>
            </a:fld>
            <a:endParaRPr lang="en-GB"/>
          </a:p>
        </p:txBody>
      </p:sp>
    </p:spTree>
    <p:extLst>
      <p:ext uri="{BB962C8B-B14F-4D97-AF65-F5344CB8AC3E}">
        <p14:creationId xmlns:p14="http://schemas.microsoft.com/office/powerpoint/2010/main" val="37964193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10</a:t>
            </a:fld>
            <a:endParaRPr lang="en-GB"/>
          </a:p>
        </p:txBody>
      </p:sp>
    </p:spTree>
    <p:extLst>
      <p:ext uri="{BB962C8B-B14F-4D97-AF65-F5344CB8AC3E}">
        <p14:creationId xmlns:p14="http://schemas.microsoft.com/office/powerpoint/2010/main" val="20003515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Shows how 7 aspects of an organisation are interrelated and dependent on each other, with all aspects underpinned by shared values:</a:t>
            </a:r>
          </a:p>
          <a:p>
            <a:r>
              <a:rPr lang="en-GB" dirty="0"/>
              <a:t>Structure, Systems, Style, Staff, Skills, Strategy, Shared Values</a:t>
            </a:r>
          </a:p>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13</a:t>
            </a:fld>
            <a:endParaRPr lang="en-GB"/>
          </a:p>
        </p:txBody>
      </p:sp>
    </p:spTree>
    <p:extLst>
      <p:ext uri="{BB962C8B-B14F-4D97-AF65-F5344CB8AC3E}">
        <p14:creationId xmlns:p14="http://schemas.microsoft.com/office/powerpoint/2010/main" val="190635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Rational/Classical – senior managers undertake a continual appraisal of both the external and internal environments using tools such as PESTLE and SWOT and use this information to formulate goals, aims or objectives for the organisation. Then gather together resources (raw materials, technology, capital, people). They appraise different strategic courses of action, evaluate them and then make a choice. </a:t>
            </a:r>
          </a:p>
          <a:p>
            <a:r>
              <a:rPr lang="en-GB" dirty="0"/>
              <a:t>Emergent/logical incrementalism – strategy can be influenced by external factors as time goes on which influence its direction (Quinn, 1980 – idea of emergent strategies).</a:t>
            </a:r>
          </a:p>
          <a:p>
            <a:r>
              <a:rPr lang="en-GB" dirty="0"/>
              <a:t>Symbolic/radical – try things first before formulating strategy. A symbolic action designed to give an organisation gravitas and credibility. </a:t>
            </a:r>
          </a:p>
          <a:p>
            <a:endParaRPr lang="en-GB" dirty="0"/>
          </a:p>
          <a:p>
            <a:pPr marL="0" indent="0">
              <a:buNone/>
            </a:pPr>
            <a:r>
              <a:rPr lang="en-GB" dirty="0"/>
              <a:t>Linear, sequential view: A logical, rationalist approach using a systems model of inputs, processes and outputs.</a:t>
            </a:r>
          </a:p>
          <a:p>
            <a:pPr marL="0" indent="0">
              <a:buNone/>
            </a:pPr>
            <a:endParaRPr lang="en-GB" dirty="0"/>
          </a:p>
          <a:p>
            <a:pPr marL="0" indent="0">
              <a:buNone/>
            </a:pPr>
            <a:r>
              <a:rPr lang="en-GB" dirty="0"/>
              <a:t>Higgins and </a:t>
            </a:r>
            <a:r>
              <a:rPr lang="en-GB" dirty="0" err="1"/>
              <a:t>Vincze</a:t>
            </a:r>
            <a:r>
              <a:rPr lang="en-GB" dirty="0"/>
              <a:t>, 1993 – five stage model of strategic management for determining objectives and formulating strategy:</a:t>
            </a:r>
          </a:p>
          <a:p>
            <a:r>
              <a:rPr lang="en-GB" dirty="0"/>
              <a:t>Formulation of </a:t>
            </a:r>
            <a:r>
              <a:rPr lang="en-GB" b="1" dirty="0"/>
              <a:t>vision</a:t>
            </a:r>
            <a:r>
              <a:rPr lang="en-GB" dirty="0"/>
              <a:t> statement</a:t>
            </a:r>
            <a:r>
              <a:rPr lang="en-GB" b="1" dirty="0"/>
              <a:t>, mission </a:t>
            </a:r>
            <a:r>
              <a:rPr lang="en-GB" dirty="0"/>
              <a:t>statement and </a:t>
            </a:r>
            <a:r>
              <a:rPr lang="en-GB" b="1" dirty="0"/>
              <a:t>goals</a:t>
            </a:r>
          </a:p>
          <a:p>
            <a:r>
              <a:rPr lang="en-GB" dirty="0"/>
              <a:t>Determination of strategic </a:t>
            </a:r>
            <a:r>
              <a:rPr lang="en-GB" b="1" dirty="0"/>
              <a:t>objectives</a:t>
            </a:r>
          </a:p>
          <a:p>
            <a:r>
              <a:rPr lang="en-GB" b="1" dirty="0"/>
              <a:t>Formulation</a:t>
            </a:r>
            <a:r>
              <a:rPr lang="en-GB" dirty="0"/>
              <a:t> of strategies</a:t>
            </a:r>
          </a:p>
          <a:p>
            <a:r>
              <a:rPr lang="en-GB" b="1" dirty="0"/>
              <a:t>Implementation</a:t>
            </a:r>
            <a:r>
              <a:rPr lang="en-GB" dirty="0"/>
              <a:t> of strategies</a:t>
            </a:r>
          </a:p>
          <a:p>
            <a:r>
              <a:rPr lang="en-GB" b="1" dirty="0"/>
              <a:t>Evaluation and control </a:t>
            </a:r>
            <a:r>
              <a:rPr lang="en-GB" dirty="0"/>
              <a:t>of strategies</a:t>
            </a:r>
          </a:p>
          <a:p>
            <a:pPr marL="0" indent="0">
              <a:buNone/>
            </a:pPr>
            <a:endParaRPr lang="en-GB" dirty="0"/>
          </a:p>
          <a:p>
            <a:pPr marL="0" indent="0">
              <a:buNone/>
            </a:pPr>
            <a:r>
              <a:rPr lang="en-GB" dirty="0"/>
              <a:t>Involves taking account of mission, internal and external analyses and assessment of organisation’s strengths, weaknesses, opportunities and threats.</a:t>
            </a:r>
          </a:p>
          <a:p>
            <a:pPr marL="0" indent="0">
              <a:buNone/>
            </a:pPr>
            <a:endParaRPr lang="en-GB" dirty="0"/>
          </a:p>
          <a:p>
            <a:pPr marL="0" indent="0">
              <a:buNone/>
            </a:pPr>
            <a:r>
              <a:rPr lang="en-GB" dirty="0"/>
              <a:t>David, 2013 – three stages in strategic management process – formulation, implementation and evaluation. Takes place at corporate, divisional or strategic business unit and functional levels in large organisations. </a:t>
            </a:r>
          </a:p>
          <a:p>
            <a:endParaRPr lang="en-GB" dirty="0"/>
          </a:p>
          <a:p>
            <a:r>
              <a:rPr lang="en-GB" dirty="0"/>
              <a:t>Constraints on strategy:</a:t>
            </a:r>
          </a:p>
          <a:p>
            <a:r>
              <a:rPr lang="en-GB" dirty="0"/>
              <a:t>Corporate Governance - External constraints set by company law, reports, regulatory bodies such as the FSA, targets and controls set by government such as best value for local authorities. </a:t>
            </a:r>
            <a:r>
              <a:rPr lang="en-GB" dirty="0" err="1"/>
              <a:t>Eg</a:t>
            </a:r>
            <a:r>
              <a:rPr lang="en-GB" dirty="0"/>
              <a:t> Admiral FCA requirements</a:t>
            </a:r>
          </a:p>
          <a:p>
            <a:r>
              <a:rPr lang="en-GB" dirty="0"/>
              <a:t>Stakeholders – power/interest</a:t>
            </a:r>
          </a:p>
          <a:p>
            <a:r>
              <a:rPr lang="en-GB" dirty="0"/>
              <a:t>Ethics – general policy/how it interprets its CSR, behaviour of employees.</a:t>
            </a:r>
          </a:p>
          <a:p>
            <a:r>
              <a:rPr lang="en-GB" dirty="0"/>
              <a:t>Culture – values, beliefs (policies) and assumptions (way things are done around here, which may conflict with values expressed higher up). </a:t>
            </a:r>
          </a:p>
          <a:p>
            <a:endParaRPr lang="en-GB" dirty="0"/>
          </a:p>
        </p:txBody>
      </p:sp>
      <p:sp>
        <p:nvSpPr>
          <p:cNvPr id="4" name="Slide Number Placeholder 3"/>
          <p:cNvSpPr>
            <a:spLocks noGrp="1"/>
          </p:cNvSpPr>
          <p:nvPr>
            <p:ph type="sldNum" sz="quarter" idx="10"/>
          </p:nvPr>
        </p:nvSpPr>
        <p:spPr/>
        <p:txBody>
          <a:bodyPr/>
          <a:lstStyle/>
          <a:p>
            <a:fld id="{E153B431-3B6E-4840-86C0-9079EB9077A1}" type="slidenum">
              <a:rPr lang="en-GB" smtClean="0"/>
              <a:t>14</a:t>
            </a:fld>
            <a:endParaRPr lang="en-GB"/>
          </a:p>
        </p:txBody>
      </p:sp>
    </p:spTree>
    <p:extLst>
      <p:ext uri="{BB962C8B-B14F-4D97-AF65-F5344CB8AC3E}">
        <p14:creationId xmlns:p14="http://schemas.microsoft.com/office/powerpoint/2010/main" val="18959002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HR Strategy:</a:t>
            </a:r>
          </a:p>
          <a:p>
            <a:pPr marL="0" indent="0">
              <a:buNone/>
            </a:pPr>
            <a:endParaRPr lang="en-GB" dirty="0"/>
          </a:p>
          <a:p>
            <a:pPr marL="0" indent="0">
              <a:buNone/>
            </a:pPr>
            <a:r>
              <a:rPr lang="en-GB" dirty="0"/>
              <a:t>‘A set of ideas, policies and practices which management adopt in order to achieve a people management objective.’ (Tyson, 1995)</a:t>
            </a:r>
          </a:p>
          <a:p>
            <a:endParaRPr lang="en-GB" dirty="0"/>
          </a:p>
          <a:p>
            <a:r>
              <a:rPr lang="en-GB" dirty="0"/>
              <a:t>Seen as an incremental process rather than a detailed document</a:t>
            </a:r>
          </a:p>
          <a:p>
            <a:r>
              <a:rPr lang="en-GB" dirty="0"/>
              <a:t>Aimed at influencing practices promoting improved performance and competitive advantage at work</a:t>
            </a:r>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15</a:t>
            </a:fld>
            <a:endParaRPr lang="en-GB"/>
          </a:p>
        </p:txBody>
      </p:sp>
    </p:spTree>
    <p:extLst>
      <p:ext uri="{BB962C8B-B14F-4D97-AF65-F5344CB8AC3E}">
        <p14:creationId xmlns:p14="http://schemas.microsoft.com/office/powerpoint/2010/main" val="15857413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example if you recruit someone as they are self motivated and expect pay for performance, the reward system must be performance related to be effective. </a:t>
            </a:r>
          </a:p>
          <a:p>
            <a:r>
              <a:rPr lang="en-GB" dirty="0"/>
              <a:t>Critics of this approach say it may cause an organisation to be inflexible – for example promoting certain culture which prevents employees adopting different behaviours  in response to changing market demands. </a:t>
            </a:r>
          </a:p>
        </p:txBody>
      </p:sp>
      <p:sp>
        <p:nvSpPr>
          <p:cNvPr id="4" name="Slide Number Placeholder 3"/>
          <p:cNvSpPr>
            <a:spLocks noGrp="1"/>
          </p:cNvSpPr>
          <p:nvPr>
            <p:ph type="sldNum" sz="quarter" idx="10"/>
          </p:nvPr>
        </p:nvSpPr>
        <p:spPr/>
        <p:txBody>
          <a:bodyPr/>
          <a:lstStyle/>
          <a:p>
            <a:fld id="{E153B431-3B6E-4840-86C0-9079EB9077A1}" type="slidenum">
              <a:rPr lang="en-GB" smtClean="0"/>
              <a:t>16</a:t>
            </a:fld>
            <a:endParaRPr lang="en-GB"/>
          </a:p>
        </p:txBody>
      </p:sp>
    </p:spTree>
    <p:extLst>
      <p:ext uri="{BB962C8B-B14F-4D97-AF65-F5344CB8AC3E}">
        <p14:creationId xmlns:p14="http://schemas.microsoft.com/office/powerpoint/2010/main" val="21898656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CIPD viewpoint – if just look at internal factors, HR will miss the potential risks and future opportunities. </a:t>
            </a:r>
          </a:p>
        </p:txBody>
      </p:sp>
      <p:sp>
        <p:nvSpPr>
          <p:cNvPr id="4" name="Slide Number Placeholder 3"/>
          <p:cNvSpPr>
            <a:spLocks noGrp="1"/>
          </p:cNvSpPr>
          <p:nvPr>
            <p:ph type="sldNum" sz="quarter" idx="5"/>
          </p:nvPr>
        </p:nvSpPr>
        <p:spPr/>
        <p:txBody>
          <a:bodyPr/>
          <a:lstStyle/>
          <a:p>
            <a:fld id="{9CB4271E-F92B-4EED-B98C-5C622011C8EA}" type="slidenum">
              <a:rPr lang="en-GB" smtClean="0"/>
              <a:t>17</a:t>
            </a:fld>
            <a:endParaRPr lang="en-GB"/>
          </a:p>
        </p:txBody>
      </p:sp>
    </p:spTree>
    <p:extLst>
      <p:ext uri="{BB962C8B-B14F-4D97-AF65-F5344CB8AC3E}">
        <p14:creationId xmlns:p14="http://schemas.microsoft.com/office/powerpoint/2010/main" val="22733453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effectLst/>
              </a:rPr>
              <a:t>Political</a:t>
            </a:r>
            <a:r>
              <a:rPr lang="en-GB" dirty="0">
                <a:effectLst/>
              </a:rPr>
              <a:t>: what is happening politically in the environment in which you operate, including areas such as tax policy, employment laws, environmental regulations, trade restrictions and reform, tariffs and political stability.</a:t>
            </a:r>
          </a:p>
          <a:p>
            <a:r>
              <a:rPr lang="en-GB" b="1" dirty="0">
                <a:effectLst/>
              </a:rPr>
              <a:t>Economic</a:t>
            </a:r>
            <a:r>
              <a:rPr lang="en-GB" dirty="0">
                <a:effectLst/>
              </a:rPr>
              <a:t>: what is happening within the economy, for example; economic growth/ decline, interest rates, exchange rates and inflation rate, wage rates, minimum wage, working hours, unemployment (local and national), credit availability, cost of living etc.</a:t>
            </a:r>
          </a:p>
          <a:p>
            <a:r>
              <a:rPr lang="en-GB" b="1" dirty="0">
                <a:effectLst/>
              </a:rPr>
              <a:t>Sociological</a:t>
            </a:r>
            <a:r>
              <a:rPr lang="en-GB" dirty="0">
                <a:effectLst/>
              </a:rPr>
              <a:t>: what is occurring socially in the markets in which you operate or expect to operate, cultural norms and expectations, health consciousness, population growth rate, age distribution, career attitudes, emphasis on safety, global warming.</a:t>
            </a:r>
          </a:p>
          <a:p>
            <a:r>
              <a:rPr lang="en-GB" b="1" dirty="0">
                <a:effectLst/>
              </a:rPr>
              <a:t>Technological</a:t>
            </a:r>
            <a:r>
              <a:rPr lang="en-GB" dirty="0">
                <a:effectLst/>
              </a:rPr>
              <a:t>: what is happening technology-wise which can impact what you do, technology is leaping every two years, how will this impact your products or services, things that were not possible five years ago are now mainstream, for example mobile phone technology, Web 2.0, blogs and micro-blogs (Twitter), social networking websites. New technologies are continually being developed and the rate of change itself is increasing. There are also changes to barriers to entry in given markets, and changes to financial decisions like outsourcing and insourcing.</a:t>
            </a:r>
          </a:p>
          <a:p>
            <a:r>
              <a:rPr lang="en-GB" b="1" dirty="0">
                <a:effectLst/>
              </a:rPr>
              <a:t>Legal</a:t>
            </a:r>
            <a:r>
              <a:rPr lang="en-GB" dirty="0">
                <a:effectLst/>
              </a:rPr>
              <a:t>: what is happening with changes to legislation. This may impact employment, access to materials, quotas, resources, imports/ exports, taxation etc.</a:t>
            </a:r>
          </a:p>
          <a:p>
            <a:r>
              <a:rPr lang="en-GB" b="1" dirty="0">
                <a:effectLst/>
              </a:rPr>
              <a:t>Environmental</a:t>
            </a:r>
            <a:r>
              <a:rPr lang="en-GB" dirty="0">
                <a:effectLst/>
              </a:rPr>
              <a:t>: what is happening with respect to ecological and environmental issues. Many of these factors will be economic or social in nature.</a:t>
            </a:r>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19</a:t>
            </a:fld>
            <a:endParaRPr lang="en-GB"/>
          </a:p>
        </p:txBody>
      </p:sp>
    </p:spTree>
    <p:extLst>
      <p:ext uri="{BB962C8B-B14F-4D97-AF65-F5344CB8AC3E}">
        <p14:creationId xmlns:p14="http://schemas.microsoft.com/office/powerpoint/2010/main" val="275480740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pandemic:</a:t>
            </a:r>
          </a:p>
          <a:p>
            <a:r>
              <a:rPr lang="en-GB" dirty="0"/>
              <a:t>P – Government guidelines, furlough</a:t>
            </a:r>
          </a:p>
          <a:p>
            <a:r>
              <a:rPr lang="en-GB" dirty="0"/>
              <a:t>L – laws regarding lockdown, PPE</a:t>
            </a:r>
          </a:p>
          <a:p>
            <a:r>
              <a:rPr lang="en-GB" dirty="0"/>
              <a:t>S – wellbeing</a:t>
            </a:r>
          </a:p>
          <a:p>
            <a:r>
              <a:rPr lang="en-GB" dirty="0"/>
              <a:t>T – home-working</a:t>
            </a:r>
          </a:p>
          <a:p>
            <a:r>
              <a:rPr lang="en-GB" dirty="0"/>
              <a:t>E – disposal of PPE</a:t>
            </a:r>
          </a:p>
          <a:p>
            <a:endParaRPr lang="en-GB" dirty="0"/>
          </a:p>
          <a:p>
            <a:r>
              <a:rPr lang="en-GB" dirty="0"/>
              <a:t>Other issues:</a:t>
            </a:r>
          </a:p>
          <a:p>
            <a:r>
              <a:rPr lang="en-GB" dirty="0"/>
              <a:t>#Black Lives Matter</a:t>
            </a:r>
          </a:p>
          <a:p>
            <a:r>
              <a:rPr lang="en-GB" dirty="0"/>
              <a:t>#Metoo campaign</a:t>
            </a:r>
          </a:p>
          <a:p>
            <a:r>
              <a:rPr lang="en-GB" dirty="0"/>
              <a:t>Competition</a:t>
            </a:r>
          </a:p>
          <a:p>
            <a:r>
              <a:rPr lang="en-GB" dirty="0"/>
              <a:t>Austerity measures (if public sector)</a:t>
            </a:r>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20</a:t>
            </a:fld>
            <a:endParaRPr lang="en-GB"/>
          </a:p>
        </p:txBody>
      </p:sp>
    </p:spTree>
    <p:extLst>
      <p:ext uri="{BB962C8B-B14F-4D97-AF65-F5344CB8AC3E}">
        <p14:creationId xmlns:p14="http://schemas.microsoft.com/office/powerpoint/2010/main" val="14797069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What makes a job susceptible to automation?</a:t>
            </a:r>
          </a:p>
          <a:p>
            <a:r>
              <a:rPr lang="en-GB" dirty="0"/>
              <a:t>Certain aspects of a job are simpler to </a:t>
            </a:r>
            <a:r>
              <a:rPr lang="en-GB" dirty="0">
                <a:hlinkClick r:id="rId3"/>
              </a:rPr>
              <a:t>automate than others</a:t>
            </a:r>
            <a:r>
              <a:rPr lang="en-GB" dirty="0"/>
              <a:t>.</a:t>
            </a:r>
          </a:p>
          <a:p>
            <a:r>
              <a:rPr lang="en-GB" dirty="0"/>
              <a:t>Social workers, nurses, therapists and psychologists are among the least likely occupations to be taken over as assisting and caring for others, which involves empathy, is a crucial part of the job.</a:t>
            </a:r>
          </a:p>
          <a:p>
            <a:r>
              <a:rPr lang="en-GB" dirty="0"/>
              <a:t>Roles requiring employees to think on their feet and come up with creative and original ideas, for example artists, designers or engineers, hold a significant advantage in the face of automation.</a:t>
            </a:r>
          </a:p>
          <a:p>
            <a:r>
              <a:rPr lang="en-GB" dirty="0"/>
              <a:t>Additionally, occupations involving tasks that require a high degree of social intelligence and negotiating skills, like managerial positions, are considerably less at risk from machines according to the study.</a:t>
            </a:r>
          </a:p>
          <a:p>
            <a:r>
              <a:rPr lang="en-GB" dirty="0"/>
              <a:t>In contrast, while certain sales jobs like telemarketers and bank clerks may involve interactive tasks they do not necessarily need a high degree of social intelligence, leaving them exposed to automation.</a:t>
            </a:r>
          </a:p>
          <a:p>
            <a:r>
              <a:rPr lang="en-GB" dirty="0"/>
              <a:t>As more advanced industrial robots gain improved senses and the ability to make more coordinated finger and hand movements to manipulate and assemble objects, they will be able to perform a wider range of increasingly complex manual tasks. </a:t>
            </a:r>
          </a:p>
          <a:p>
            <a:r>
              <a:rPr lang="en-GB" dirty="0"/>
              <a:t>However, manipulation in unstructured environments — like the tasks that must be performed by a house cleaner — are still beyond the scope of automation for the foreseeable future.</a:t>
            </a:r>
          </a:p>
          <a:p>
            <a:r>
              <a:rPr lang="en-GB" dirty="0"/>
              <a:t>Sophisticated algorithms are challenging a number of office and administrative support roles, particularly in legal and financial services. </a:t>
            </a:r>
          </a:p>
          <a:p>
            <a:r>
              <a:rPr lang="en-GB" dirty="0"/>
              <a:t>Machines are already beginning to take on a number of tasks carried out by legal professionals by scanning thousands of documents to assist in pre-trial research. </a:t>
            </a:r>
          </a:p>
          <a:p>
            <a:r>
              <a:rPr lang="en-GB" b="1" dirty="0"/>
              <a:t>(BBC, 2015)</a:t>
            </a:r>
          </a:p>
          <a:p>
            <a:endParaRPr lang="en-GB" dirty="0"/>
          </a:p>
        </p:txBody>
      </p:sp>
      <p:sp>
        <p:nvSpPr>
          <p:cNvPr id="4" name="Slide Number Placeholder 3"/>
          <p:cNvSpPr>
            <a:spLocks noGrp="1"/>
          </p:cNvSpPr>
          <p:nvPr>
            <p:ph type="sldNum" sz="quarter" idx="10"/>
          </p:nvPr>
        </p:nvSpPr>
        <p:spPr/>
        <p:txBody>
          <a:bodyPr/>
          <a:lstStyle/>
          <a:p>
            <a:fld id="{59829CEF-6ABC-4F70-BF35-E0FE7C740C09}" type="slidenum">
              <a:rPr lang="en-GB" smtClean="0"/>
              <a:t>22</a:t>
            </a:fld>
            <a:endParaRPr lang="en-GB"/>
          </a:p>
        </p:txBody>
      </p:sp>
    </p:spTree>
    <p:extLst>
      <p:ext uri="{BB962C8B-B14F-4D97-AF65-F5344CB8AC3E}">
        <p14:creationId xmlns:p14="http://schemas.microsoft.com/office/powerpoint/2010/main" val="161818118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A SWOT analysis is a planning tool used to understand the Strengths, Weaknesses, Opportunities, and Threats involved in a project or in a business. It involves stating the objective of the business or project and identifying the internal and external factors that are either supportive or unfavourable to achieving that objective. SWOT is often used as part of a strategic or business planning process, but can be useful in understanding an organisation or situation and decision-making for all sorts of situations.</a:t>
            </a:r>
            <a:endParaRPr lang="en-GB" dirty="0"/>
          </a:p>
          <a:p>
            <a:endParaRPr lang="en-GB" b="1" dirty="0">
              <a:effectLst/>
            </a:endParaRPr>
          </a:p>
          <a:p>
            <a:endParaRPr lang="en-GB" b="1" dirty="0">
              <a:effectLst/>
            </a:endParaRPr>
          </a:p>
          <a:p>
            <a:r>
              <a:rPr lang="en-GB" b="1" dirty="0">
                <a:effectLst/>
              </a:rPr>
              <a:t>Strengths</a:t>
            </a:r>
            <a:r>
              <a:rPr lang="en-GB" dirty="0">
                <a:effectLst/>
              </a:rPr>
              <a:t>: positive tangible and intangible attributes, internal to an organisation and within the organisation’s control</a:t>
            </a:r>
          </a:p>
          <a:p>
            <a:r>
              <a:rPr lang="en-GB" b="1" dirty="0">
                <a:effectLst/>
              </a:rPr>
              <a:t>Weaknesses</a:t>
            </a:r>
            <a:r>
              <a:rPr lang="en-GB" dirty="0">
                <a:effectLst/>
              </a:rPr>
              <a:t>: internal factors within an organisation’s control that detract from the organisation’s ability to attain the desired goal. Which areas might the organisation improve?</a:t>
            </a:r>
          </a:p>
          <a:p>
            <a:r>
              <a:rPr lang="en-GB" b="1" dirty="0">
                <a:effectLst/>
              </a:rPr>
              <a:t>Opportunities</a:t>
            </a:r>
            <a:r>
              <a:rPr lang="en-GB" dirty="0">
                <a:effectLst/>
              </a:rPr>
              <a:t>: external attractive factors that represent the reason for an organisation to exist and develop. What opportunities exist in the environment, which will propel the organisation? Identify them by their ‘time frames’.</a:t>
            </a:r>
          </a:p>
          <a:p>
            <a:r>
              <a:rPr lang="en-GB" b="1" dirty="0">
                <a:effectLst/>
              </a:rPr>
              <a:t>Threats</a:t>
            </a:r>
            <a:r>
              <a:rPr lang="en-GB" dirty="0">
                <a:effectLst/>
              </a:rPr>
              <a:t>: external factors beyond the organisation’s control which could place the organisation mission or operation at risk. The organisation may benefit by having contingency plans to address them if they should occur. Classify them by their severity and probability of occurrence.</a:t>
            </a:r>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23</a:t>
            </a:fld>
            <a:endParaRPr lang="en-GB"/>
          </a:p>
        </p:txBody>
      </p:sp>
    </p:spTree>
    <p:extLst>
      <p:ext uri="{BB962C8B-B14F-4D97-AF65-F5344CB8AC3E}">
        <p14:creationId xmlns:p14="http://schemas.microsoft.com/office/powerpoint/2010/main" val="259590385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Social components </a:t>
            </a:r>
            <a:r>
              <a:rPr lang="en-GB" dirty="0"/>
              <a:t>– structure, rules and systems, co-ordinating mechanisms and networks </a:t>
            </a:r>
          </a:p>
          <a:p>
            <a:r>
              <a:rPr lang="en-GB" b="1" dirty="0"/>
              <a:t>Communication</a:t>
            </a:r>
            <a:r>
              <a:rPr lang="en-GB" dirty="0"/>
              <a:t> – affects how it functions. Email – fast. Grapevine.</a:t>
            </a:r>
          </a:p>
          <a:p>
            <a:r>
              <a:rPr lang="en-GB" b="1" dirty="0"/>
              <a:t>Culture</a:t>
            </a:r>
            <a:r>
              <a:rPr lang="en-GB" dirty="0"/>
              <a:t> – the way we do things around here, management style.</a:t>
            </a:r>
          </a:p>
          <a:p>
            <a:r>
              <a:rPr lang="en-GB" dirty="0"/>
              <a:t>Three levels - artefacts, values, assumptions (Schein, 1997, cited in Kew and </a:t>
            </a:r>
            <a:r>
              <a:rPr lang="en-GB" dirty="0" err="1"/>
              <a:t>Stredwick</a:t>
            </a:r>
            <a:r>
              <a:rPr lang="en-GB" dirty="0"/>
              <a:t>, 2016) </a:t>
            </a:r>
          </a:p>
          <a:p>
            <a:r>
              <a:rPr lang="en-GB" dirty="0"/>
              <a:t>Artefacts – architecture, interior design, dress code.</a:t>
            </a:r>
          </a:p>
          <a:p>
            <a:r>
              <a:rPr lang="en-GB" dirty="0"/>
              <a:t>Values – norms, beliefs and values.</a:t>
            </a:r>
          </a:p>
          <a:p>
            <a:r>
              <a:rPr lang="en-GB" dirty="0"/>
              <a:t>Assumptions – basic assumptions underpinning the organisation’s values. Example – the seven principles of public life (selflessness, integrity, objectivity, accountability, openness, honesty, leadership). </a:t>
            </a:r>
          </a:p>
          <a:p>
            <a:r>
              <a:rPr lang="en-GB" b="1" dirty="0"/>
              <a:t>Layout</a:t>
            </a:r>
            <a:r>
              <a:rPr lang="en-GB" dirty="0"/>
              <a:t> – location, layout of workspaces and equipment, landscaping, internal décor. All have implications for the behaviour of stakeholders</a:t>
            </a:r>
          </a:p>
          <a:p>
            <a:r>
              <a:rPr lang="en-GB" b="1" dirty="0"/>
              <a:t>Technological Innovation </a:t>
            </a:r>
            <a:r>
              <a:rPr lang="en-GB" dirty="0"/>
              <a:t>– materials and processes used in transforming organisational inputs into outputs, as well as the skills, knowledge and human resources incorporated in this process</a:t>
            </a:r>
          </a:p>
          <a:p>
            <a:r>
              <a:rPr lang="en-GB" b="1" dirty="0"/>
              <a:t>Power, conflict and control </a:t>
            </a:r>
            <a:r>
              <a:rPr lang="en-GB" dirty="0"/>
              <a:t>– sources of power, mitigate conflict and retain control over resources</a:t>
            </a:r>
          </a:p>
          <a:p>
            <a:r>
              <a:rPr lang="en-GB" b="1" dirty="0"/>
              <a:t>Financial Health </a:t>
            </a:r>
            <a:r>
              <a:rPr lang="en-GB" dirty="0"/>
              <a:t>– </a:t>
            </a:r>
            <a:r>
              <a:rPr lang="en-GB" dirty="0" err="1"/>
              <a:t>eg</a:t>
            </a:r>
            <a:r>
              <a:rPr lang="en-GB" dirty="0"/>
              <a:t> relying on funding, order to order etc. </a:t>
            </a:r>
          </a:p>
        </p:txBody>
      </p:sp>
      <p:sp>
        <p:nvSpPr>
          <p:cNvPr id="4" name="Slide Number Placeholder 3"/>
          <p:cNvSpPr>
            <a:spLocks noGrp="1"/>
          </p:cNvSpPr>
          <p:nvPr>
            <p:ph type="sldNum" sz="quarter" idx="10"/>
          </p:nvPr>
        </p:nvSpPr>
        <p:spPr/>
        <p:txBody>
          <a:bodyPr/>
          <a:lstStyle/>
          <a:p>
            <a:fld id="{4394529F-49CB-4A20-A0BC-CE5B1A3A230C}" type="slidenum">
              <a:rPr lang="en-GB" smtClean="0"/>
              <a:t>24</a:t>
            </a:fld>
            <a:endParaRPr lang="en-GB"/>
          </a:p>
        </p:txBody>
      </p:sp>
    </p:spTree>
    <p:extLst>
      <p:ext uri="{BB962C8B-B14F-4D97-AF65-F5344CB8AC3E}">
        <p14:creationId xmlns:p14="http://schemas.microsoft.com/office/powerpoint/2010/main" val="73717588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Buchanan and Huczynski (2019):</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Organisational behaviour </a:t>
            </a:r>
            <a:r>
              <a:rPr lang="en-GB" dirty="0"/>
              <a:t>is the study of the structure and management of organisations, their environments, and the actions and interactions of their individual members and groups. </a:t>
            </a:r>
          </a:p>
          <a:p>
            <a:endParaRPr lang="en-GB" dirty="0"/>
          </a:p>
          <a:p>
            <a:r>
              <a:rPr lang="en-GB" dirty="0"/>
              <a:t>HRM can be seen as organisational behaviour in practice. If you design your policies in a certain way, performance will improve. </a:t>
            </a:r>
          </a:p>
        </p:txBody>
      </p:sp>
      <p:sp>
        <p:nvSpPr>
          <p:cNvPr id="4" name="Slide Number Placeholder 3"/>
          <p:cNvSpPr>
            <a:spLocks noGrp="1"/>
          </p:cNvSpPr>
          <p:nvPr>
            <p:ph type="sldNum" sz="quarter" idx="5"/>
          </p:nvPr>
        </p:nvSpPr>
        <p:spPr/>
        <p:txBody>
          <a:bodyPr/>
          <a:lstStyle/>
          <a:p>
            <a:fld id="{E0BFB425-B183-42E8-B64A-79CD177D6D42}" type="slidenum">
              <a:rPr lang="en-GB" smtClean="0"/>
              <a:t>26</a:t>
            </a:fld>
            <a:endParaRPr lang="en-GB"/>
          </a:p>
        </p:txBody>
      </p:sp>
    </p:spTree>
    <p:extLst>
      <p:ext uri="{BB962C8B-B14F-4D97-AF65-F5344CB8AC3E}">
        <p14:creationId xmlns:p14="http://schemas.microsoft.com/office/powerpoint/2010/main" val="19413289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Source: </a:t>
            </a:r>
            <a:r>
              <a:rPr lang="en-GB" dirty="0">
                <a:hlinkClick r:id="rId3"/>
              </a:rPr>
              <a:t>Belbin Team Roles | Belbin</a:t>
            </a:r>
            <a:endParaRPr lang="en-GB" dirty="0"/>
          </a:p>
          <a:p>
            <a:r>
              <a:rPr lang="en-GB" i="0" dirty="0">
                <a:solidFill>
                  <a:srgbClr val="343434"/>
                </a:solidFill>
                <a:effectLst/>
                <a:latin typeface="MetaCompPro-Light W01 Regular"/>
              </a:rPr>
              <a:t>A Belbin 'Team Role' is one of nine clusters of behavioural attributes identified by Dr Meredith Belbin's research at Henley as being effective in order to facilitate team progress.</a:t>
            </a:r>
          </a:p>
          <a:p>
            <a:pPr algn="l" fontAlgn="b"/>
            <a:r>
              <a:rPr lang="en-GB" i="0" dirty="0">
                <a:solidFill>
                  <a:srgbClr val="343434"/>
                </a:solidFill>
                <a:effectLst/>
                <a:latin typeface="MetaCompPro-Light W01 Regular"/>
              </a:rPr>
              <a:t>The research indicated that the most successful teams were made up of a diverse mix of behaviours. Each team needs access to each of the nine Belbin Team Role behaviours to become a high-performing team.</a:t>
            </a:r>
          </a:p>
          <a:p>
            <a:pPr algn="l" fontAlgn="b"/>
            <a:r>
              <a:rPr lang="en-GB" i="0" dirty="0">
                <a:solidFill>
                  <a:srgbClr val="343434"/>
                </a:solidFill>
                <a:effectLst/>
                <a:latin typeface="MetaCompPro-Light W01 Regular"/>
              </a:rPr>
              <a:t>The nine Belbin Team Roles are: Resource Investigator, Team worker and Co-ordinator (the Social roles); Plant, Monitor Evaluator and Specialist (the Thinking roles), and Shaper, Implementer and Completer Finisher (the Action or Task roles).</a:t>
            </a:r>
          </a:p>
          <a:p>
            <a:endParaRPr lang="en-GB" dirty="0"/>
          </a:p>
          <a:p>
            <a:endParaRPr lang="en-GB" dirty="0"/>
          </a:p>
          <a:p>
            <a:r>
              <a:rPr lang="en-GB" dirty="0"/>
              <a:t>Tuckman’s Theory of Team Development:</a:t>
            </a:r>
          </a:p>
          <a:p>
            <a:r>
              <a:rPr lang="en-GB" dirty="0"/>
              <a:t>Forming</a:t>
            </a:r>
          </a:p>
          <a:p>
            <a:r>
              <a:rPr lang="en-GB" dirty="0"/>
              <a:t>Storming</a:t>
            </a:r>
          </a:p>
          <a:p>
            <a:r>
              <a:rPr lang="en-GB" dirty="0"/>
              <a:t>Norming</a:t>
            </a:r>
          </a:p>
          <a:p>
            <a:r>
              <a:rPr lang="en-GB" dirty="0"/>
              <a:t>Performing</a:t>
            </a:r>
          </a:p>
          <a:p>
            <a:r>
              <a:rPr lang="en-GB" dirty="0"/>
              <a:t>Adjourning/Mourning</a:t>
            </a:r>
          </a:p>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27</a:t>
            </a:fld>
            <a:endParaRPr lang="en-GB"/>
          </a:p>
        </p:txBody>
      </p:sp>
    </p:spTree>
    <p:extLst>
      <p:ext uri="{BB962C8B-B14F-4D97-AF65-F5344CB8AC3E}">
        <p14:creationId xmlns:p14="http://schemas.microsoft.com/office/powerpoint/2010/main" val="303874093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Maslow – has been criticised, but reminds us that people are motivated by different things at different stages of their lives and we need to understand them as individuals.</a:t>
            </a:r>
          </a:p>
          <a:p>
            <a:r>
              <a:rPr lang="en-GB" dirty="0"/>
              <a:t>Herzberg – some factors (motivator factors) such as recognition will motivate individuals at work, whilst others (hygiene factors) such as pay will only satisfy or if inadequate, dissatisfy, workers. Reminds us that the foundations of work such as fair and competitive salaries are needed, but need more than this to motivate staff. </a:t>
            </a:r>
          </a:p>
          <a:p>
            <a:r>
              <a:rPr lang="en-GB" dirty="0"/>
              <a:t>Vroom – an individual’s level of motivation depends on how they perceive 3 factors – Expectancy (will my effort result in me completing the project?), instrumentality (if so, will this result in me getting that day off or will we be too busy?) and valence – how much do I want the day off? (value placed on it). Reminds us that work targets need to be realistic, rewards need to be appropriate and fair, people need to have confidence in our policies and processes, to be motivated. </a:t>
            </a:r>
          </a:p>
          <a:p>
            <a:r>
              <a:rPr lang="en-GB" dirty="0"/>
              <a:t>Deci and Ryan – Humans are motivated by a desire for personal growth and fulfilment. Three needs to be filled – autonomy, competence, relatedness. See video by Daniel Pink. </a:t>
            </a:r>
          </a:p>
          <a:p>
            <a:r>
              <a:rPr lang="en-GB" dirty="0"/>
              <a:t>Intrinsic factors may be the best way of motivating people. Extrinsic – similar to hygiene factors. </a:t>
            </a:r>
          </a:p>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28</a:t>
            </a:fld>
            <a:endParaRPr lang="en-GB"/>
          </a:p>
        </p:txBody>
      </p:sp>
    </p:spTree>
    <p:extLst>
      <p:ext uri="{BB962C8B-B14F-4D97-AF65-F5344CB8AC3E}">
        <p14:creationId xmlns:p14="http://schemas.microsoft.com/office/powerpoint/2010/main" val="65515344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Model of culture that divides organisational culture in to 4 categories/orientations:</a:t>
            </a:r>
          </a:p>
          <a:p>
            <a:r>
              <a:rPr lang="en-GB" dirty="0"/>
              <a:t>Power – quick decision making and changes, disadvantages low employee motivation, lack of constructive discussions.</a:t>
            </a:r>
          </a:p>
          <a:p>
            <a:r>
              <a:rPr lang="en-GB" dirty="0"/>
              <a:t>People -  lacks formal hierarchy, slow decision making</a:t>
            </a:r>
          </a:p>
          <a:p>
            <a:r>
              <a:rPr lang="en-GB" dirty="0"/>
              <a:t>Task -  tend to operate in project based manner, can be conflicts and no specified roles.</a:t>
            </a:r>
          </a:p>
          <a:p>
            <a:r>
              <a:rPr lang="en-GB" dirty="0"/>
              <a:t>Role – Formal rules and regulations, more focus on job descriptions than the person. </a:t>
            </a:r>
          </a:p>
        </p:txBody>
      </p:sp>
      <p:sp>
        <p:nvSpPr>
          <p:cNvPr id="4" name="Slide Number Placeholder 3"/>
          <p:cNvSpPr>
            <a:spLocks noGrp="1"/>
          </p:cNvSpPr>
          <p:nvPr>
            <p:ph type="sldNum" sz="quarter" idx="5"/>
          </p:nvPr>
        </p:nvSpPr>
        <p:spPr/>
        <p:txBody>
          <a:bodyPr/>
          <a:lstStyle/>
          <a:p>
            <a:fld id="{9CB4271E-F92B-4EED-B98C-5C622011C8EA}" type="slidenum">
              <a:rPr lang="en-GB" smtClean="0"/>
              <a:t>32</a:t>
            </a:fld>
            <a:endParaRPr lang="en-GB"/>
          </a:p>
        </p:txBody>
      </p:sp>
    </p:spTree>
    <p:extLst>
      <p:ext uri="{BB962C8B-B14F-4D97-AF65-F5344CB8AC3E}">
        <p14:creationId xmlns:p14="http://schemas.microsoft.com/office/powerpoint/2010/main" val="176409552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Mindtools:</a:t>
            </a:r>
          </a:p>
          <a:p>
            <a:endParaRPr lang="en-GB" dirty="0"/>
          </a:p>
          <a:p>
            <a:r>
              <a:rPr lang="en-GB" dirty="0"/>
              <a:t>We use the Cultural Web firstly to look at organisational culture as it is now, secondly to look at how we want the culture to be, and thirdly to identify the differences between the two. These differences are the changes we need to make to achieve the high-performance culture that we want.</a:t>
            </a:r>
          </a:p>
          <a:p>
            <a:endParaRPr lang="en-GB" dirty="0"/>
          </a:p>
          <a:p>
            <a:r>
              <a:rPr lang="en-GB" dirty="0"/>
              <a:t>The Cultural Web identifies six interrelated elements that help to make up what Johnson and Scholes call the "paradigm" – the pattern or model – of the work environment. By analysing the factors in each, you can begin to see the bigger picture of your culture: what is working, what isn't working, and what needs to be changed. The six elements are:</a:t>
            </a:r>
          </a:p>
          <a:p>
            <a:r>
              <a:rPr lang="en-GB" b="1" dirty="0"/>
              <a:t>Stories</a:t>
            </a:r>
            <a:r>
              <a:rPr lang="en-GB" dirty="0"/>
              <a:t> – The past events and people talked about inside and outside the company. Who and what the company chooses to immortalize says a great deal about what it values, and perceives as great behaviour.</a:t>
            </a:r>
          </a:p>
          <a:p>
            <a:r>
              <a:rPr lang="en-GB" b="1" dirty="0"/>
              <a:t>Rituals and Routines</a:t>
            </a:r>
            <a:r>
              <a:rPr lang="en-GB" dirty="0"/>
              <a:t> – The daily behaviour and actions of people that signal acceptable behaviour. This determines what is expected to happen in given situations, and what is valued by management.</a:t>
            </a:r>
          </a:p>
          <a:p>
            <a:r>
              <a:rPr lang="en-GB" b="1" dirty="0"/>
              <a:t>Symbols</a:t>
            </a:r>
            <a:r>
              <a:rPr lang="en-GB" dirty="0"/>
              <a:t> – The visual representations of the company including logos, how plush the offices are, and the formal or informal dress codes.</a:t>
            </a:r>
          </a:p>
          <a:p>
            <a:r>
              <a:rPr lang="en-GB" b="1" dirty="0"/>
              <a:t>Organizational Structure</a:t>
            </a:r>
            <a:r>
              <a:rPr lang="en-GB" dirty="0"/>
              <a:t> – This includes both the structure defined by the organisation chart, and the unwritten lines of power and influence that indicate whose contributions are most valued.</a:t>
            </a:r>
          </a:p>
          <a:p>
            <a:r>
              <a:rPr lang="en-GB" b="1" dirty="0"/>
              <a:t>Control Systems</a:t>
            </a:r>
            <a:r>
              <a:rPr lang="en-GB" dirty="0"/>
              <a:t> – The ways that the organisation is controlled. These include financial systems, quality systems, and rewards (including the way they are measured and distributed within the organisation).</a:t>
            </a:r>
          </a:p>
          <a:p>
            <a:r>
              <a:rPr lang="en-GB" b="1" dirty="0"/>
              <a:t>Power Structures</a:t>
            </a:r>
            <a:r>
              <a:rPr lang="en-GB" dirty="0"/>
              <a:t> – The pockets of real power in the company. This may involve one or two key senior executives, a whole group of executives, or even a department. The key is that these people have the greatest amount of influence on decisions, operations, and strategic direction.</a:t>
            </a:r>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33</a:t>
            </a:fld>
            <a:endParaRPr lang="en-GB"/>
          </a:p>
        </p:txBody>
      </p:sp>
    </p:spTree>
    <p:extLst>
      <p:ext uri="{BB962C8B-B14F-4D97-AF65-F5344CB8AC3E}">
        <p14:creationId xmlns:p14="http://schemas.microsoft.com/office/powerpoint/2010/main" val="17070640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Employee lifecycle – attraction, recruitment and selection, onboarding, development, retention, separation. </a:t>
            </a:r>
          </a:p>
        </p:txBody>
      </p:sp>
      <p:sp>
        <p:nvSpPr>
          <p:cNvPr id="4" name="Slide Number Placeholder 3"/>
          <p:cNvSpPr>
            <a:spLocks noGrp="1"/>
          </p:cNvSpPr>
          <p:nvPr>
            <p:ph type="sldNum" sz="quarter" idx="5"/>
          </p:nvPr>
        </p:nvSpPr>
        <p:spPr/>
        <p:txBody>
          <a:bodyPr/>
          <a:lstStyle/>
          <a:p>
            <a:fld id="{E0BFB425-B183-42E8-B64A-79CD177D6D42}" type="slidenum">
              <a:rPr lang="en-GB" smtClean="0"/>
              <a:t>37</a:t>
            </a:fld>
            <a:endParaRPr lang="en-GB"/>
          </a:p>
        </p:txBody>
      </p:sp>
    </p:spTree>
    <p:extLst>
      <p:ext uri="{BB962C8B-B14F-4D97-AF65-F5344CB8AC3E}">
        <p14:creationId xmlns:p14="http://schemas.microsoft.com/office/powerpoint/2010/main" val="301328792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Consulting Internal Customers to Understand Needs</a:t>
            </a:r>
          </a:p>
          <a:p>
            <a:r>
              <a:rPr lang="en-GB" dirty="0"/>
              <a:t>Ways to consult – employee representative groups, particular interest groups, trade unions, focus groups, interviews, surveys</a:t>
            </a:r>
          </a:p>
          <a:p>
            <a:r>
              <a:rPr lang="en-GB" dirty="0"/>
              <a:t>Stakeholder analysis to identify level of interest and communication needs</a:t>
            </a:r>
          </a:p>
          <a:p>
            <a:r>
              <a:rPr lang="en-GB" dirty="0"/>
              <a:t>Needs analysis activities</a:t>
            </a:r>
          </a:p>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40</a:t>
            </a:fld>
            <a:endParaRPr lang="en-GB"/>
          </a:p>
        </p:txBody>
      </p:sp>
    </p:spTree>
    <p:extLst>
      <p:ext uri="{BB962C8B-B14F-4D97-AF65-F5344CB8AC3E}">
        <p14:creationId xmlns:p14="http://schemas.microsoft.com/office/powerpoint/2010/main" val="259119977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Encouraging a change ready culture:</a:t>
            </a:r>
          </a:p>
          <a:p>
            <a:endParaRPr lang="en-GB" dirty="0"/>
          </a:p>
          <a:p>
            <a:r>
              <a:rPr lang="en-GB" dirty="0"/>
              <a:t>Thoroughly plan for change</a:t>
            </a:r>
          </a:p>
          <a:p>
            <a:r>
              <a:rPr lang="en-GB" dirty="0"/>
              <a:t>Involve people in planning and implementation</a:t>
            </a:r>
          </a:p>
          <a:p>
            <a:r>
              <a:rPr lang="en-GB" dirty="0"/>
              <a:t>Clearly communicate goals, purposes and potential benefits</a:t>
            </a:r>
          </a:p>
          <a:p>
            <a:r>
              <a:rPr lang="en-GB" dirty="0"/>
              <a:t>Open dialogue to discuss potential issues and actual issues</a:t>
            </a:r>
          </a:p>
          <a:p>
            <a:r>
              <a:rPr lang="en-GB" dirty="0"/>
              <a:t>Quick response to issues raised</a:t>
            </a:r>
          </a:p>
          <a:p>
            <a:r>
              <a:rPr lang="en-GB" dirty="0"/>
              <a:t>Learn from previous change initiatives</a:t>
            </a:r>
          </a:p>
          <a:p>
            <a:r>
              <a:rPr lang="en-GB" dirty="0"/>
              <a:t>Celebrate successful change efforts</a:t>
            </a:r>
          </a:p>
          <a:p>
            <a:r>
              <a:rPr lang="en-GB" dirty="0"/>
              <a:t>Build capabilities – coping with change, transferable skills. </a:t>
            </a:r>
          </a:p>
          <a:p>
            <a:r>
              <a:rPr lang="en-GB" dirty="0"/>
              <a:t>Introduce flexible structures and job descriptions</a:t>
            </a:r>
          </a:p>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41</a:t>
            </a:fld>
            <a:endParaRPr lang="en-GB"/>
          </a:p>
        </p:txBody>
      </p:sp>
    </p:spTree>
    <p:extLst>
      <p:ext uri="{BB962C8B-B14F-4D97-AF65-F5344CB8AC3E}">
        <p14:creationId xmlns:p14="http://schemas.microsoft.com/office/powerpoint/2010/main" val="172585110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EA3D74ED-0F49-4210-8323-2F7572712E8C}" type="datetimeFigureOut">
              <a:rPr lang="en-GB" smtClean="0"/>
              <a:t>12/10/2021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12414110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A3D74ED-0F49-4210-8323-2F7572712E8C}" type="datetimeFigureOut">
              <a:rPr lang="en-GB" smtClean="0"/>
              <a:t>12/10/2021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20530487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A3D74ED-0F49-4210-8323-2F7572712E8C}" type="datetimeFigureOut">
              <a:rPr lang="en-GB" smtClean="0"/>
              <a:t>12/10/2021</a:t>
            </a:fld>
            <a:endParaRPr lang="en-GB"/>
          </a:p>
        </p:txBody>
      </p:sp>
      <p:sp>
        <p:nvSpPr>
          <p:cNvPr id="6" name="Slide Number Placeholder 5"/>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21894510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A3D74ED-0F49-4210-8323-2F7572712E8C}" type="datetimeFigureOut">
              <a:rPr lang="en-GB" smtClean="0"/>
              <a:t>12/10/2021</a:t>
            </a:fld>
            <a:endParaRPr lang="en-GB"/>
          </a:p>
        </p:txBody>
      </p:sp>
      <p:sp>
        <p:nvSpPr>
          <p:cNvPr id="7" name="Slide Number Placeholder 6"/>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3552723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A3D74ED-0F49-4210-8323-2F7572712E8C}" type="datetimeFigureOut">
              <a:rPr lang="en-GB" smtClean="0"/>
              <a:t>12/10/2021</a:t>
            </a:fld>
            <a:endParaRPr lang="en-GB"/>
          </a:p>
        </p:txBody>
      </p:sp>
      <p:sp>
        <p:nvSpPr>
          <p:cNvPr id="9" name="Slide Number Placeholder 8"/>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4131335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A3D74ED-0F49-4210-8323-2F7572712E8C}" type="datetimeFigureOut">
              <a:rPr lang="en-GB" smtClean="0"/>
              <a:t>12/10/2021</a:t>
            </a:fld>
            <a:endParaRPr lang="en-GB"/>
          </a:p>
        </p:txBody>
      </p:sp>
      <p:sp>
        <p:nvSpPr>
          <p:cNvPr id="5" name="Slide Number Placeholder 4"/>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27460548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A3D74ED-0F49-4210-8323-2F7572712E8C}" type="datetimeFigureOut">
              <a:rPr lang="en-GB" smtClean="0"/>
              <a:t>12/10/2021</a:t>
            </a:fld>
            <a:endParaRPr lang="en-GB"/>
          </a:p>
        </p:txBody>
      </p:sp>
      <p:sp>
        <p:nvSpPr>
          <p:cNvPr id="4" name="Slide Number Placeholder 3"/>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4352500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A3D74ED-0F49-4210-8323-2F7572712E8C}" type="datetimeFigureOut">
              <a:rPr lang="en-GB" smtClean="0"/>
              <a:t>12/10/2021</a:t>
            </a:fld>
            <a:endParaRPr lang="en-GB"/>
          </a:p>
        </p:txBody>
      </p:sp>
      <p:sp>
        <p:nvSpPr>
          <p:cNvPr id="7" name="Slide Number Placeholder 6"/>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39645974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A3D74ED-0F49-4210-8323-2F7572712E8C}" type="datetimeFigureOut">
              <a:rPr lang="en-GB" smtClean="0"/>
              <a:t>12/10/2021</a:t>
            </a:fld>
            <a:endParaRPr lang="en-GB"/>
          </a:p>
        </p:txBody>
      </p:sp>
      <p:sp>
        <p:nvSpPr>
          <p:cNvPr id="7" name="Slide Number Placeholder 6"/>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11862429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A3D74ED-0F49-4210-8323-2F7572712E8C}" type="datetimeFigureOut">
              <a:rPr lang="en-GB" smtClean="0"/>
              <a:t>12/10/2021</a:t>
            </a:fld>
            <a:endParaRPr lang="en-GB"/>
          </a:p>
        </p:txBody>
      </p:sp>
      <p:sp>
        <p:nvSpPr>
          <p:cNvPr id="6" name="Slide Number Placeholder 5"/>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32631338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A3D74ED-0F49-4210-8323-2F7572712E8C}" type="datetimeFigureOut">
              <a:rPr lang="en-GB" smtClean="0"/>
              <a:t>12/10/2021</a:t>
            </a:fld>
            <a:endParaRPr lang="en-GB"/>
          </a:p>
        </p:txBody>
      </p:sp>
      <p:sp>
        <p:nvSpPr>
          <p:cNvPr id="6" name="Slide Number Placeholder 5"/>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17448672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EA3D74ED-0F49-4210-8323-2F7572712E8C}" type="datetimeFigureOut">
              <a:rPr lang="en-GB" smtClean="0"/>
              <a:t>12/10/2021</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0E5039B0-F932-48B6-8FB8-46350CC25DE2}" type="slidenum">
              <a:rPr lang="en-GB" smtClean="0"/>
              <a:t>‹#›</a:t>
            </a:fld>
            <a:endParaRPr lang="en-GB"/>
          </a:p>
        </p:txBody>
      </p:sp>
    </p:spTree>
    <p:extLst>
      <p:ext uri="{BB962C8B-B14F-4D97-AF65-F5344CB8AC3E}">
        <p14:creationId xmlns:p14="http://schemas.microsoft.com/office/powerpoint/2010/main" val="392618131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youtu.be/GFVKKTwkANY"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weforum.org/agenda/2016/01/the-fourth-industrial-revolution-what-it-means-and-how-to-respond/"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hyperlink" Target="https://willrobotstakemyjob.com/" TargetMode="Externa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mindtools.com/pages/article/improving-group-dynamics.htm"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3.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11050-FCC0-41D8-98D0-0FB7D3DBE0A3}"/>
              </a:ext>
            </a:extLst>
          </p:cNvPr>
          <p:cNvSpPr>
            <a:spLocks noGrp="1"/>
          </p:cNvSpPr>
          <p:nvPr>
            <p:ph type="ctrTitle"/>
          </p:nvPr>
        </p:nvSpPr>
        <p:spPr>
          <a:xfrm>
            <a:off x="911424" y="1360785"/>
            <a:ext cx="10363200" cy="1470025"/>
          </a:xfrm>
        </p:spPr>
        <p:txBody>
          <a:bodyPr/>
          <a:lstStyle/>
          <a:p>
            <a:r>
              <a:rPr lang="en-GB" b="1" dirty="0"/>
              <a:t>Organisational Performance and Culture in Practice </a:t>
            </a:r>
          </a:p>
        </p:txBody>
      </p:sp>
      <p:sp>
        <p:nvSpPr>
          <p:cNvPr id="3" name="Subtitle 2">
            <a:extLst>
              <a:ext uri="{FF2B5EF4-FFF2-40B4-BE49-F238E27FC236}">
                <a16:creationId xmlns:a16="http://schemas.microsoft.com/office/drawing/2014/main" id="{22C6E451-9A9C-40B0-8CEB-03CB8540F3F1}"/>
              </a:ext>
            </a:extLst>
          </p:cNvPr>
          <p:cNvSpPr>
            <a:spLocks noGrp="1"/>
          </p:cNvSpPr>
          <p:nvPr>
            <p:ph type="subTitle" idx="1"/>
          </p:nvPr>
        </p:nvSpPr>
        <p:spPr>
          <a:xfrm>
            <a:off x="1825824" y="3150891"/>
            <a:ext cx="8534400" cy="1752600"/>
          </a:xfrm>
        </p:spPr>
        <p:txBody>
          <a:bodyPr/>
          <a:lstStyle/>
          <a:p>
            <a:r>
              <a:rPr lang="en-GB" b="1" dirty="0"/>
              <a:t>5CO01</a:t>
            </a:r>
          </a:p>
        </p:txBody>
      </p:sp>
    </p:spTree>
    <p:extLst>
      <p:ext uri="{BB962C8B-B14F-4D97-AF65-F5344CB8AC3E}">
        <p14:creationId xmlns:p14="http://schemas.microsoft.com/office/powerpoint/2010/main" val="2087353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A72A8-55E5-45FC-977D-07B4D0A96DA9}"/>
              </a:ext>
            </a:extLst>
          </p:cNvPr>
          <p:cNvSpPr>
            <a:spLocks noGrp="1"/>
          </p:cNvSpPr>
          <p:nvPr>
            <p:ph type="title"/>
          </p:nvPr>
        </p:nvSpPr>
        <p:spPr>
          <a:xfrm>
            <a:off x="609600" y="204952"/>
            <a:ext cx="10972800" cy="835572"/>
          </a:xfrm>
        </p:spPr>
        <p:txBody>
          <a:bodyPr/>
          <a:lstStyle/>
          <a:p>
            <a:r>
              <a:rPr lang="en-GB" b="1" dirty="0"/>
              <a:t>Today’s Agenda</a:t>
            </a:r>
          </a:p>
        </p:txBody>
      </p:sp>
      <p:sp>
        <p:nvSpPr>
          <p:cNvPr id="3" name="Content Placeholder 2">
            <a:extLst>
              <a:ext uri="{FF2B5EF4-FFF2-40B4-BE49-F238E27FC236}">
                <a16:creationId xmlns:a16="http://schemas.microsoft.com/office/drawing/2014/main" id="{E0C01FDC-B897-4B0A-8C61-05F270CD9F35}"/>
              </a:ext>
            </a:extLst>
          </p:cNvPr>
          <p:cNvSpPr>
            <a:spLocks noGrp="1"/>
          </p:cNvSpPr>
          <p:nvPr>
            <p:ph idx="1"/>
          </p:nvPr>
        </p:nvSpPr>
        <p:spPr>
          <a:xfrm>
            <a:off x="609600" y="1418897"/>
            <a:ext cx="10972800" cy="4098336"/>
          </a:xfrm>
        </p:spPr>
        <p:txBody>
          <a:bodyPr/>
          <a:lstStyle/>
          <a:p>
            <a:r>
              <a:rPr lang="en-GB" dirty="0"/>
              <a:t>Learning outcome 1 (one hour)</a:t>
            </a:r>
          </a:p>
          <a:p>
            <a:r>
              <a:rPr lang="en-GB" dirty="0"/>
              <a:t>Break</a:t>
            </a:r>
          </a:p>
          <a:p>
            <a:r>
              <a:rPr lang="en-GB" dirty="0"/>
              <a:t>Learning outcomes 2 and 3 (one hour)</a:t>
            </a:r>
          </a:p>
          <a:p>
            <a:r>
              <a:rPr lang="en-GB" dirty="0"/>
              <a:t>Assignment (half hour)</a:t>
            </a:r>
          </a:p>
          <a:p>
            <a:r>
              <a:rPr lang="en-GB" dirty="0"/>
              <a:t>Talk by Dan Blyth, Hywel Dda Health Board (half hour) (12pm/1:30pm)</a:t>
            </a:r>
          </a:p>
          <a:p>
            <a:pPr marL="0" indent="0">
              <a:buNone/>
            </a:pPr>
            <a:endParaRPr lang="en-GB" dirty="0"/>
          </a:p>
        </p:txBody>
      </p:sp>
    </p:spTree>
    <p:extLst>
      <p:ext uri="{BB962C8B-B14F-4D97-AF65-F5344CB8AC3E}">
        <p14:creationId xmlns:p14="http://schemas.microsoft.com/office/powerpoint/2010/main" val="18135768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55556-E7C2-4807-AA5E-08C6DC01D131}"/>
              </a:ext>
            </a:extLst>
          </p:cNvPr>
          <p:cNvSpPr>
            <a:spLocks noGrp="1"/>
          </p:cNvSpPr>
          <p:nvPr>
            <p:ph type="title"/>
          </p:nvPr>
        </p:nvSpPr>
        <p:spPr/>
        <p:txBody>
          <a:bodyPr/>
          <a:lstStyle/>
          <a:p>
            <a:r>
              <a:rPr lang="en-GB" b="1" dirty="0"/>
              <a:t>Peter Cheese’s Talk </a:t>
            </a:r>
          </a:p>
        </p:txBody>
      </p:sp>
      <p:sp>
        <p:nvSpPr>
          <p:cNvPr id="3" name="Content Placeholder 2">
            <a:extLst>
              <a:ext uri="{FF2B5EF4-FFF2-40B4-BE49-F238E27FC236}">
                <a16:creationId xmlns:a16="http://schemas.microsoft.com/office/drawing/2014/main" id="{C4A4A4ED-1661-4DD4-B93A-AB74C443CDA6}"/>
              </a:ext>
            </a:extLst>
          </p:cNvPr>
          <p:cNvSpPr>
            <a:spLocks noGrp="1"/>
          </p:cNvSpPr>
          <p:nvPr>
            <p:ph idx="1"/>
          </p:nvPr>
        </p:nvSpPr>
        <p:spPr/>
        <p:txBody>
          <a:bodyPr/>
          <a:lstStyle/>
          <a:p>
            <a:r>
              <a:rPr lang="en-GB" dirty="0"/>
              <a:t>This was so relevant to this module!</a:t>
            </a:r>
          </a:p>
          <a:p>
            <a:r>
              <a:rPr lang="en-GB" dirty="0"/>
              <a:t>What did you learn from this?</a:t>
            </a:r>
          </a:p>
          <a:p>
            <a:r>
              <a:rPr lang="en-GB" dirty="0"/>
              <a:t>Go to </a:t>
            </a:r>
            <a:r>
              <a:rPr lang="en-GB" b="1" dirty="0"/>
              <a:t>menti.com </a:t>
            </a:r>
            <a:r>
              <a:rPr lang="en-GB" dirty="0"/>
              <a:t>and input your learning points, e.g. ‘Voice of the workforce is growing’. </a:t>
            </a:r>
          </a:p>
        </p:txBody>
      </p:sp>
    </p:spTree>
    <p:extLst>
      <p:ext uri="{BB962C8B-B14F-4D97-AF65-F5344CB8AC3E}">
        <p14:creationId xmlns:p14="http://schemas.microsoft.com/office/powerpoint/2010/main" val="13428241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C98A7-4C98-484D-BB56-F84A3B55E648}"/>
              </a:ext>
            </a:extLst>
          </p:cNvPr>
          <p:cNvSpPr>
            <a:spLocks noGrp="1"/>
          </p:cNvSpPr>
          <p:nvPr>
            <p:ph type="title"/>
          </p:nvPr>
        </p:nvSpPr>
        <p:spPr>
          <a:xfrm>
            <a:off x="483476" y="2506717"/>
            <a:ext cx="10972800" cy="1143000"/>
          </a:xfrm>
        </p:spPr>
        <p:txBody>
          <a:bodyPr>
            <a:normAutofit fontScale="90000"/>
          </a:bodyPr>
          <a:lstStyle/>
          <a:p>
            <a:r>
              <a:rPr lang="en-GB" b="1" u="sng" dirty="0"/>
              <a:t>Learning Outcome 1 </a:t>
            </a:r>
            <a:br>
              <a:rPr lang="en-GB" b="1" u="sng" dirty="0"/>
            </a:br>
            <a:br>
              <a:rPr lang="en-GB" u="sng" dirty="0"/>
            </a:br>
            <a:r>
              <a:rPr lang="en-GB" dirty="0"/>
              <a:t>Understand the connections between organisational structure, strategy and the business operating environment</a:t>
            </a:r>
            <a:br>
              <a:rPr lang="en-GB" dirty="0"/>
            </a:br>
            <a:endParaRPr lang="en-GB" dirty="0"/>
          </a:p>
        </p:txBody>
      </p:sp>
    </p:spTree>
    <p:extLst>
      <p:ext uri="{BB962C8B-B14F-4D97-AF65-F5344CB8AC3E}">
        <p14:creationId xmlns:p14="http://schemas.microsoft.com/office/powerpoint/2010/main" val="41993128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6E967-7960-4BD6-942B-32A37B4C17F6}"/>
              </a:ext>
            </a:extLst>
          </p:cNvPr>
          <p:cNvSpPr>
            <a:spLocks noGrp="1"/>
          </p:cNvSpPr>
          <p:nvPr>
            <p:ph type="title"/>
          </p:nvPr>
        </p:nvSpPr>
        <p:spPr/>
        <p:txBody>
          <a:bodyPr/>
          <a:lstStyle/>
          <a:p>
            <a:r>
              <a:rPr lang="en-GB" b="1" dirty="0"/>
              <a:t>Types of Organisations</a:t>
            </a:r>
          </a:p>
        </p:txBody>
      </p:sp>
      <p:sp>
        <p:nvSpPr>
          <p:cNvPr id="3" name="Content Placeholder 2">
            <a:extLst>
              <a:ext uri="{FF2B5EF4-FFF2-40B4-BE49-F238E27FC236}">
                <a16:creationId xmlns:a16="http://schemas.microsoft.com/office/drawing/2014/main" id="{06643588-A2F8-4161-A48D-89431D752A1B}"/>
              </a:ext>
            </a:extLst>
          </p:cNvPr>
          <p:cNvSpPr>
            <a:spLocks noGrp="1"/>
          </p:cNvSpPr>
          <p:nvPr>
            <p:ph idx="1"/>
          </p:nvPr>
        </p:nvSpPr>
        <p:spPr>
          <a:xfrm>
            <a:off x="609600" y="1600201"/>
            <a:ext cx="10972800" cy="2746168"/>
          </a:xfrm>
        </p:spPr>
        <p:txBody>
          <a:bodyPr/>
          <a:lstStyle/>
          <a:p>
            <a:r>
              <a:rPr lang="en-GB" dirty="0"/>
              <a:t>Sector – Public, private, third</a:t>
            </a:r>
          </a:p>
          <a:p>
            <a:r>
              <a:rPr lang="en-GB" dirty="0"/>
              <a:t>Size – small, SME, large</a:t>
            </a:r>
          </a:p>
          <a:p>
            <a:r>
              <a:rPr lang="en-GB" dirty="0"/>
              <a:t>Orientation – service/product plus primary/secondary/tertiary</a:t>
            </a:r>
          </a:p>
          <a:p>
            <a:endParaRPr lang="en-GB" dirty="0"/>
          </a:p>
        </p:txBody>
      </p:sp>
    </p:spTree>
    <p:extLst>
      <p:ext uri="{BB962C8B-B14F-4D97-AF65-F5344CB8AC3E}">
        <p14:creationId xmlns:p14="http://schemas.microsoft.com/office/powerpoint/2010/main" val="42148755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7A8BA-614B-4B0A-8526-C3D0375AA648}"/>
              </a:ext>
            </a:extLst>
          </p:cNvPr>
          <p:cNvSpPr>
            <a:spLocks noGrp="1"/>
          </p:cNvSpPr>
          <p:nvPr>
            <p:ph type="title"/>
          </p:nvPr>
        </p:nvSpPr>
        <p:spPr/>
        <p:txBody>
          <a:bodyPr/>
          <a:lstStyle/>
          <a:p>
            <a:r>
              <a:rPr lang="en-GB" altLang="en-US" b="1" dirty="0"/>
              <a:t>Models of Organisational Structure</a:t>
            </a:r>
            <a:endParaRPr lang="en-GB" b="1" dirty="0"/>
          </a:p>
        </p:txBody>
      </p:sp>
      <p:sp>
        <p:nvSpPr>
          <p:cNvPr id="3" name="Content Placeholder 2">
            <a:extLst>
              <a:ext uri="{FF2B5EF4-FFF2-40B4-BE49-F238E27FC236}">
                <a16:creationId xmlns:a16="http://schemas.microsoft.com/office/drawing/2014/main" id="{8FF14FC3-D94A-4275-8943-ECC50FA24B7A}"/>
              </a:ext>
            </a:extLst>
          </p:cNvPr>
          <p:cNvSpPr>
            <a:spLocks noGrp="1"/>
          </p:cNvSpPr>
          <p:nvPr>
            <p:ph idx="1"/>
          </p:nvPr>
        </p:nvSpPr>
        <p:spPr/>
        <p:txBody>
          <a:bodyPr>
            <a:normAutofit fontScale="92500" lnSpcReduction="20000"/>
          </a:bodyPr>
          <a:lstStyle/>
          <a:p>
            <a:r>
              <a:rPr lang="en-GB" altLang="en-US" dirty="0"/>
              <a:t>Bureaucracy</a:t>
            </a:r>
          </a:p>
          <a:p>
            <a:r>
              <a:rPr lang="en-GB" altLang="en-US" dirty="0" err="1"/>
              <a:t>Divisionalisation</a:t>
            </a:r>
            <a:endParaRPr lang="en-GB" altLang="en-US" dirty="0"/>
          </a:p>
          <a:p>
            <a:r>
              <a:rPr lang="en-GB" altLang="en-US" dirty="0"/>
              <a:t>Matrix organisations</a:t>
            </a:r>
          </a:p>
          <a:p>
            <a:r>
              <a:rPr lang="en-GB" altLang="en-US" dirty="0"/>
              <a:t>Networks</a:t>
            </a:r>
          </a:p>
          <a:p>
            <a:r>
              <a:rPr lang="en-GB" altLang="en-US" dirty="0"/>
              <a:t>Virtual organisations</a:t>
            </a:r>
          </a:p>
          <a:p>
            <a:r>
              <a:rPr lang="en-GB" altLang="en-US" dirty="0"/>
              <a:t>Strategic Alliances</a:t>
            </a:r>
          </a:p>
          <a:p>
            <a:pPr marL="0" indent="0">
              <a:buNone/>
            </a:pPr>
            <a:endParaRPr lang="en-GB" altLang="en-US" dirty="0"/>
          </a:p>
          <a:p>
            <a:pPr marL="0" indent="0">
              <a:buNone/>
            </a:pPr>
            <a:r>
              <a:rPr lang="en-GB" altLang="en-US" dirty="0"/>
              <a:t>(Kew and </a:t>
            </a:r>
            <a:r>
              <a:rPr lang="en-GB" altLang="en-US" dirty="0" err="1"/>
              <a:t>Stredwick</a:t>
            </a:r>
            <a:r>
              <a:rPr lang="en-GB" altLang="en-US" dirty="0"/>
              <a:t>, 2016)</a:t>
            </a:r>
          </a:p>
          <a:p>
            <a:endParaRPr lang="en-GB" dirty="0"/>
          </a:p>
        </p:txBody>
      </p:sp>
    </p:spTree>
    <p:extLst>
      <p:ext uri="{BB962C8B-B14F-4D97-AF65-F5344CB8AC3E}">
        <p14:creationId xmlns:p14="http://schemas.microsoft.com/office/powerpoint/2010/main" val="7428686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0B246-A8D7-4F45-84A7-4CAF23B5F5CF}"/>
              </a:ext>
            </a:extLst>
          </p:cNvPr>
          <p:cNvSpPr>
            <a:spLocks noGrp="1"/>
          </p:cNvSpPr>
          <p:nvPr>
            <p:ph type="title"/>
          </p:nvPr>
        </p:nvSpPr>
        <p:spPr/>
        <p:txBody>
          <a:bodyPr/>
          <a:lstStyle/>
          <a:p>
            <a:r>
              <a:rPr lang="en-GB" b="1" dirty="0"/>
              <a:t>Factors affecting Organisational Design</a:t>
            </a:r>
          </a:p>
        </p:txBody>
      </p:sp>
      <p:sp>
        <p:nvSpPr>
          <p:cNvPr id="3" name="Content Placeholder 2">
            <a:extLst>
              <a:ext uri="{FF2B5EF4-FFF2-40B4-BE49-F238E27FC236}">
                <a16:creationId xmlns:a16="http://schemas.microsoft.com/office/drawing/2014/main" id="{5F8A6EC9-07B0-4D25-9964-ADFE54D83466}"/>
              </a:ext>
            </a:extLst>
          </p:cNvPr>
          <p:cNvSpPr>
            <a:spLocks noGrp="1"/>
          </p:cNvSpPr>
          <p:nvPr>
            <p:ph idx="1"/>
          </p:nvPr>
        </p:nvSpPr>
        <p:spPr/>
        <p:txBody>
          <a:bodyPr/>
          <a:lstStyle/>
          <a:p>
            <a:r>
              <a:rPr lang="en-GB" dirty="0"/>
              <a:t>Organisational purpose and goals</a:t>
            </a:r>
          </a:p>
          <a:p>
            <a:r>
              <a:rPr lang="en-GB" dirty="0"/>
              <a:t>External demand – e.g. pressure from shareholders</a:t>
            </a:r>
          </a:p>
          <a:p>
            <a:r>
              <a:rPr lang="en-GB" dirty="0"/>
              <a:t>Changes to the environment – e.g. pandemic and home-working; technological advancements; legislative changes</a:t>
            </a:r>
          </a:p>
          <a:p>
            <a:r>
              <a:rPr lang="en-GB" dirty="0"/>
              <a:t>Lifecycle changes – start-up, growth, maturity, decline</a:t>
            </a:r>
          </a:p>
          <a:p>
            <a:r>
              <a:rPr lang="en-GB" dirty="0"/>
              <a:t>Response to customer demand (e.g. for online services)</a:t>
            </a:r>
          </a:p>
        </p:txBody>
      </p:sp>
    </p:spTree>
    <p:extLst>
      <p:ext uri="{BB962C8B-B14F-4D97-AF65-F5344CB8AC3E}">
        <p14:creationId xmlns:p14="http://schemas.microsoft.com/office/powerpoint/2010/main" val="37075214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AA08B0-C70B-4D7E-9062-6E1830DFEBC1}"/>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841F8DE4-CB56-47DF-8F65-9D3680899434}"/>
              </a:ext>
            </a:extLst>
          </p:cNvPr>
          <p:cNvSpPr>
            <a:spLocks noGrp="1"/>
          </p:cNvSpPr>
          <p:nvPr>
            <p:ph idx="1"/>
          </p:nvPr>
        </p:nvSpPr>
        <p:spPr/>
        <p:txBody>
          <a:bodyPr>
            <a:normAutofit lnSpcReduction="10000"/>
          </a:bodyPr>
          <a:lstStyle/>
          <a:p>
            <a:r>
              <a:rPr lang="en-GB" dirty="0"/>
              <a:t>Group 1 - What are the advantages and disadvantages of a bureaucratic, hierarchical structure? </a:t>
            </a:r>
          </a:p>
          <a:p>
            <a:r>
              <a:rPr lang="en-GB" dirty="0"/>
              <a:t>Group 2 - What are the advantages and disadvantages of an organisation that is centralised/decentralised?</a:t>
            </a:r>
          </a:p>
          <a:p>
            <a:r>
              <a:rPr lang="en-GB" dirty="0"/>
              <a:t>Group 3 – What are the arguments for keeping offices open following our experience of the pandemic?</a:t>
            </a:r>
          </a:p>
          <a:p>
            <a:r>
              <a:rPr lang="en-GB" dirty="0"/>
              <a:t>Group 4 – What are the arguments against keeping offices open?</a:t>
            </a:r>
          </a:p>
          <a:p>
            <a:pPr marL="0" indent="0">
              <a:buNone/>
            </a:pPr>
            <a:endParaRPr lang="en-GB" dirty="0"/>
          </a:p>
        </p:txBody>
      </p:sp>
    </p:spTree>
    <p:extLst>
      <p:ext uri="{BB962C8B-B14F-4D97-AF65-F5344CB8AC3E}">
        <p14:creationId xmlns:p14="http://schemas.microsoft.com/office/powerpoint/2010/main" val="29766227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E59BA-3792-446D-B05A-0604EA67E6A1}"/>
              </a:ext>
            </a:extLst>
          </p:cNvPr>
          <p:cNvSpPr>
            <a:spLocks noGrp="1"/>
          </p:cNvSpPr>
          <p:nvPr>
            <p:ph type="title"/>
          </p:nvPr>
        </p:nvSpPr>
        <p:spPr>
          <a:xfrm>
            <a:off x="142504" y="274638"/>
            <a:ext cx="11934701" cy="1143000"/>
          </a:xfrm>
        </p:spPr>
        <p:txBody>
          <a:bodyPr>
            <a:normAutofit fontScale="90000"/>
          </a:bodyPr>
          <a:lstStyle/>
          <a:p>
            <a:r>
              <a:rPr lang="en-GB" b="1" dirty="0"/>
              <a:t>How People Practices affect Structure and Systems</a:t>
            </a:r>
          </a:p>
        </p:txBody>
      </p:sp>
      <p:sp>
        <p:nvSpPr>
          <p:cNvPr id="3" name="Content Placeholder 2">
            <a:extLst>
              <a:ext uri="{FF2B5EF4-FFF2-40B4-BE49-F238E27FC236}">
                <a16:creationId xmlns:a16="http://schemas.microsoft.com/office/drawing/2014/main" id="{1FE8CDF7-CABE-477C-B886-5D6D3615233E}"/>
              </a:ext>
            </a:extLst>
          </p:cNvPr>
          <p:cNvSpPr>
            <a:spLocks noGrp="1"/>
          </p:cNvSpPr>
          <p:nvPr>
            <p:ph idx="1"/>
          </p:nvPr>
        </p:nvSpPr>
        <p:spPr>
          <a:xfrm>
            <a:off x="609600" y="1674421"/>
            <a:ext cx="10972800" cy="4080318"/>
          </a:xfrm>
        </p:spPr>
        <p:txBody>
          <a:bodyPr>
            <a:normAutofit fontScale="85000" lnSpcReduction="20000"/>
          </a:bodyPr>
          <a:lstStyle/>
          <a:p>
            <a:pPr marL="0" indent="0">
              <a:buNone/>
            </a:pPr>
            <a:r>
              <a:rPr lang="en-GB" dirty="0"/>
              <a:t>HR can design structures and implement changes to help organisation’s meet their goals and improve organisational performance. </a:t>
            </a:r>
          </a:p>
          <a:p>
            <a:endParaRPr lang="en-GB" dirty="0"/>
          </a:p>
          <a:p>
            <a:r>
              <a:rPr lang="en-GB" dirty="0"/>
              <a:t>More influence if HR has a prominent role – seat at the table</a:t>
            </a:r>
          </a:p>
          <a:p>
            <a:r>
              <a:rPr lang="en-GB" dirty="0"/>
              <a:t>Operational impact through business partnering</a:t>
            </a:r>
          </a:p>
          <a:p>
            <a:r>
              <a:rPr lang="en-GB" dirty="0"/>
              <a:t>Organisational design (structure and processes) and development (involving its people and their behaviour).</a:t>
            </a:r>
          </a:p>
          <a:p>
            <a:r>
              <a:rPr lang="en-GB" dirty="0"/>
              <a:t>Potential impact – type and capability of people recruited, how talent is managed, identification of organisational priorities.  </a:t>
            </a:r>
          </a:p>
        </p:txBody>
      </p:sp>
    </p:spTree>
    <p:extLst>
      <p:ext uri="{BB962C8B-B14F-4D97-AF65-F5344CB8AC3E}">
        <p14:creationId xmlns:p14="http://schemas.microsoft.com/office/powerpoint/2010/main" val="30618338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6E703-0DCD-4965-88A1-ECA717DFC85A}"/>
              </a:ext>
            </a:extLst>
          </p:cNvPr>
          <p:cNvSpPr>
            <a:spLocks noGrp="1"/>
          </p:cNvSpPr>
          <p:nvPr>
            <p:ph type="title"/>
          </p:nvPr>
        </p:nvSpPr>
        <p:spPr>
          <a:xfrm>
            <a:off x="609600" y="197767"/>
            <a:ext cx="10972800" cy="871012"/>
          </a:xfrm>
        </p:spPr>
        <p:txBody>
          <a:bodyPr/>
          <a:lstStyle/>
          <a:p>
            <a:r>
              <a:rPr lang="en-GB" b="1" dirty="0"/>
              <a:t>Organisation Goals/Objectives</a:t>
            </a:r>
          </a:p>
        </p:txBody>
      </p:sp>
      <p:sp>
        <p:nvSpPr>
          <p:cNvPr id="3" name="Content Placeholder 2">
            <a:extLst>
              <a:ext uri="{FF2B5EF4-FFF2-40B4-BE49-F238E27FC236}">
                <a16:creationId xmlns:a16="http://schemas.microsoft.com/office/drawing/2014/main" id="{45D9D430-E703-4F3D-A34F-DC49ED0479D3}"/>
              </a:ext>
            </a:extLst>
          </p:cNvPr>
          <p:cNvSpPr>
            <a:spLocks noGrp="1"/>
          </p:cNvSpPr>
          <p:nvPr>
            <p:ph idx="1"/>
          </p:nvPr>
        </p:nvSpPr>
        <p:spPr>
          <a:xfrm>
            <a:off x="609600" y="1267692"/>
            <a:ext cx="10972800" cy="3917032"/>
          </a:xfrm>
        </p:spPr>
        <p:txBody>
          <a:bodyPr>
            <a:normAutofit fontScale="85000" lnSpcReduction="20000"/>
          </a:bodyPr>
          <a:lstStyle/>
          <a:p>
            <a:r>
              <a:rPr lang="en-GB" dirty="0"/>
              <a:t>Mission – creates focus and comes first</a:t>
            </a:r>
          </a:p>
          <a:p>
            <a:r>
              <a:rPr lang="en-GB" dirty="0"/>
              <a:t>Vision – provides direction and view of the future</a:t>
            </a:r>
          </a:p>
          <a:p>
            <a:r>
              <a:rPr lang="en-GB" dirty="0"/>
              <a:t>Values – expected behaviours </a:t>
            </a:r>
          </a:p>
          <a:p>
            <a:r>
              <a:rPr lang="en-GB" dirty="0"/>
              <a:t>Purpose – reason why organisation exists</a:t>
            </a:r>
          </a:p>
          <a:p>
            <a:r>
              <a:rPr lang="en-GB" dirty="0"/>
              <a:t>Planning translates mission into goals that align with values and enable purpose to be fulfilled</a:t>
            </a:r>
          </a:p>
          <a:p>
            <a:r>
              <a:rPr lang="en-GB" dirty="0"/>
              <a:t>Longer term goals turned into objectives for teams (need to be SMART)</a:t>
            </a:r>
          </a:p>
          <a:p>
            <a:r>
              <a:rPr lang="en-GB" dirty="0"/>
              <a:t>Policies (including people policies) support the overall business strategy and goals whilst ensuring compliance with legislation</a:t>
            </a:r>
          </a:p>
        </p:txBody>
      </p:sp>
    </p:spTree>
    <p:extLst>
      <p:ext uri="{BB962C8B-B14F-4D97-AF65-F5344CB8AC3E}">
        <p14:creationId xmlns:p14="http://schemas.microsoft.com/office/powerpoint/2010/main" val="30158627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7E611-0556-4305-A7F2-CFBCF2C07C77}"/>
              </a:ext>
            </a:extLst>
          </p:cNvPr>
          <p:cNvSpPr>
            <a:spLocks noGrp="1"/>
          </p:cNvSpPr>
          <p:nvPr>
            <p:ph type="title"/>
          </p:nvPr>
        </p:nvSpPr>
        <p:spPr>
          <a:xfrm>
            <a:off x="609600" y="197767"/>
            <a:ext cx="10972800" cy="906638"/>
          </a:xfrm>
        </p:spPr>
        <p:txBody>
          <a:bodyPr/>
          <a:lstStyle/>
          <a:p>
            <a:r>
              <a:rPr lang="en-GB" b="1" dirty="0"/>
              <a:t>Goals of HRM Function</a:t>
            </a:r>
          </a:p>
        </p:txBody>
      </p:sp>
      <p:sp>
        <p:nvSpPr>
          <p:cNvPr id="3" name="Content Placeholder 2">
            <a:extLst>
              <a:ext uri="{FF2B5EF4-FFF2-40B4-BE49-F238E27FC236}">
                <a16:creationId xmlns:a16="http://schemas.microsoft.com/office/drawing/2014/main" id="{7EEFDD95-9EFB-4394-96D9-E8093EF67CCB}"/>
              </a:ext>
            </a:extLst>
          </p:cNvPr>
          <p:cNvSpPr>
            <a:spLocks noGrp="1"/>
          </p:cNvSpPr>
          <p:nvPr>
            <p:ph idx="1"/>
          </p:nvPr>
        </p:nvSpPr>
        <p:spPr>
          <a:xfrm>
            <a:off x="609600" y="1235034"/>
            <a:ext cx="10972800" cy="4282199"/>
          </a:xfrm>
        </p:spPr>
        <p:txBody>
          <a:bodyPr>
            <a:normAutofit fontScale="85000" lnSpcReduction="10000"/>
          </a:bodyPr>
          <a:lstStyle/>
          <a:p>
            <a:r>
              <a:rPr lang="en-GB" dirty="0"/>
              <a:t>Support organisation in achieving its objectives by developing and implementing HR strategies which are integrated with the Business strategy</a:t>
            </a:r>
          </a:p>
          <a:p>
            <a:r>
              <a:rPr lang="en-GB" dirty="0"/>
              <a:t>Contribute to the development of a high performance culture</a:t>
            </a:r>
          </a:p>
          <a:p>
            <a:r>
              <a:rPr lang="en-GB" dirty="0"/>
              <a:t>Ensure the organisation has the talented, skilled and engaged employees it needs</a:t>
            </a:r>
          </a:p>
          <a:p>
            <a:r>
              <a:rPr lang="en-GB" dirty="0"/>
              <a:t>Maintain a positive employment relationship between management and employees (must feel trusted, valued and appreciated)</a:t>
            </a:r>
          </a:p>
          <a:p>
            <a:r>
              <a:rPr lang="en-GB" dirty="0"/>
              <a:t>Provide a satisfactory employee experience</a:t>
            </a:r>
          </a:p>
          <a:p>
            <a:r>
              <a:rPr lang="en-GB" dirty="0"/>
              <a:t>Further the wellbeing of employees as major stakeholders</a:t>
            </a:r>
          </a:p>
        </p:txBody>
      </p:sp>
    </p:spTree>
    <p:extLst>
      <p:ext uri="{BB962C8B-B14F-4D97-AF65-F5344CB8AC3E}">
        <p14:creationId xmlns:p14="http://schemas.microsoft.com/office/powerpoint/2010/main" val="18615366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003AD-CEC5-4782-9498-07478A5E0D44}"/>
              </a:ext>
            </a:extLst>
          </p:cNvPr>
          <p:cNvSpPr>
            <a:spLocks noGrp="1"/>
          </p:cNvSpPr>
          <p:nvPr>
            <p:ph type="title"/>
          </p:nvPr>
        </p:nvSpPr>
        <p:spPr/>
        <p:txBody>
          <a:bodyPr/>
          <a:lstStyle/>
          <a:p>
            <a:r>
              <a:rPr lang="en-GB" b="1" dirty="0"/>
              <a:t>Organisations as Whole Systems</a:t>
            </a:r>
          </a:p>
        </p:txBody>
      </p:sp>
      <p:sp>
        <p:nvSpPr>
          <p:cNvPr id="3" name="Content Placeholder 2">
            <a:extLst>
              <a:ext uri="{FF2B5EF4-FFF2-40B4-BE49-F238E27FC236}">
                <a16:creationId xmlns:a16="http://schemas.microsoft.com/office/drawing/2014/main" id="{AB87B868-24CB-4E79-9BCF-DE2828C9D699}"/>
              </a:ext>
            </a:extLst>
          </p:cNvPr>
          <p:cNvSpPr>
            <a:spLocks noGrp="1"/>
          </p:cNvSpPr>
          <p:nvPr>
            <p:ph idx="1"/>
          </p:nvPr>
        </p:nvSpPr>
        <p:spPr/>
        <p:txBody>
          <a:bodyPr>
            <a:normAutofit fontScale="92500" lnSpcReduction="20000"/>
          </a:bodyPr>
          <a:lstStyle/>
          <a:p>
            <a:r>
              <a:rPr lang="en-GB" dirty="0"/>
              <a:t>Different aspects of an organisation interrelate – an organisation’s mission will affect its values, its purpose will affect its structure and its processes will affect the employee experience and in turn its reputation. </a:t>
            </a:r>
          </a:p>
          <a:p>
            <a:r>
              <a:rPr lang="en-GB" dirty="0"/>
              <a:t>Some organisations capitalise on this, creating a strong culture and values that underpin every aspect of its operation</a:t>
            </a:r>
          </a:p>
          <a:p>
            <a:r>
              <a:rPr lang="en-GB" dirty="0"/>
              <a:t>A holistic systems approach to analysing or planning in organisations recognises the interrelation of different organisational aspects to deliver products or services.</a:t>
            </a:r>
          </a:p>
        </p:txBody>
      </p:sp>
    </p:spTree>
    <p:extLst>
      <p:ext uri="{BB962C8B-B14F-4D97-AF65-F5344CB8AC3E}">
        <p14:creationId xmlns:p14="http://schemas.microsoft.com/office/powerpoint/2010/main" val="28304718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8B544A-C1DE-48C3-936A-2E5ADC2701F1}"/>
              </a:ext>
            </a:extLst>
          </p:cNvPr>
          <p:cNvSpPr>
            <a:spLocks noGrp="1"/>
          </p:cNvSpPr>
          <p:nvPr>
            <p:ph type="title"/>
          </p:nvPr>
        </p:nvSpPr>
        <p:spPr>
          <a:xfrm>
            <a:off x="609600" y="173421"/>
            <a:ext cx="10972800" cy="740979"/>
          </a:xfrm>
        </p:spPr>
        <p:txBody>
          <a:bodyPr>
            <a:normAutofit fontScale="90000"/>
          </a:bodyPr>
          <a:lstStyle/>
          <a:p>
            <a:r>
              <a:rPr lang="en-GB" b="1" dirty="0"/>
              <a:t>McKinsey 7S Framework</a:t>
            </a:r>
          </a:p>
        </p:txBody>
      </p:sp>
      <p:pic>
        <p:nvPicPr>
          <p:cNvPr id="1026" name="Picture 2">
            <a:extLst>
              <a:ext uri="{FF2B5EF4-FFF2-40B4-BE49-F238E27FC236}">
                <a16:creationId xmlns:a16="http://schemas.microsoft.com/office/drawing/2014/main" id="{3F372DD2-873B-4F1C-B2A2-A255DDF947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11215" y="914400"/>
            <a:ext cx="5959364" cy="57701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35734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95004" y="-3705"/>
            <a:ext cx="9036496" cy="1143000"/>
          </a:xfrm>
        </p:spPr>
        <p:txBody>
          <a:bodyPr>
            <a:normAutofit/>
          </a:bodyPr>
          <a:lstStyle/>
          <a:p>
            <a:r>
              <a:rPr lang="en-GB" sz="3200" b="1" dirty="0"/>
              <a:t>Approaches to Formulating Business Strategy</a:t>
            </a:r>
          </a:p>
        </p:txBody>
      </p:sp>
      <p:sp>
        <p:nvSpPr>
          <p:cNvPr id="4" name="Slide Number Placeholder 3"/>
          <p:cNvSpPr>
            <a:spLocks noGrp="1"/>
          </p:cNvSpPr>
          <p:nvPr>
            <p:ph type="sldNum" sz="quarter" idx="12"/>
          </p:nvPr>
        </p:nvSpPr>
        <p:spPr/>
        <p:txBody>
          <a:bodyPr/>
          <a:lstStyle/>
          <a:p>
            <a:fld id="{AC82685A-BD3A-4230-8D85-804689F67293}" type="slidenum">
              <a:rPr lang="en-GB" smtClean="0"/>
              <a:t>14</a:t>
            </a:fld>
            <a:endParaRPr lang="en-GB"/>
          </a:p>
        </p:txBody>
      </p:sp>
      <p:sp>
        <p:nvSpPr>
          <p:cNvPr id="10" name="Oval 9">
            <a:extLst>
              <a:ext uri="{FF2B5EF4-FFF2-40B4-BE49-F238E27FC236}">
                <a16:creationId xmlns:a16="http://schemas.microsoft.com/office/drawing/2014/main" id="{1872CC7E-4659-470A-B713-ED22A5695483}"/>
              </a:ext>
            </a:extLst>
          </p:cNvPr>
          <p:cNvSpPr/>
          <p:nvPr/>
        </p:nvSpPr>
        <p:spPr>
          <a:xfrm>
            <a:off x="6667502" y="2463800"/>
            <a:ext cx="2984498" cy="3073400"/>
          </a:xfrm>
          <a:prstGeom prst="ellipse">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800" dirty="0"/>
              <a:t>Symbolic/</a:t>
            </a:r>
          </a:p>
          <a:p>
            <a:pPr algn="ctr"/>
            <a:r>
              <a:rPr lang="en-GB" sz="2800" dirty="0"/>
              <a:t>Radical</a:t>
            </a:r>
          </a:p>
        </p:txBody>
      </p:sp>
      <p:sp>
        <p:nvSpPr>
          <p:cNvPr id="11" name="Oval 10">
            <a:extLst>
              <a:ext uri="{FF2B5EF4-FFF2-40B4-BE49-F238E27FC236}">
                <a16:creationId xmlns:a16="http://schemas.microsoft.com/office/drawing/2014/main" id="{5C4DB3EE-58AF-4774-BBBD-16E50EED485A}"/>
              </a:ext>
            </a:extLst>
          </p:cNvPr>
          <p:cNvSpPr/>
          <p:nvPr/>
        </p:nvSpPr>
        <p:spPr>
          <a:xfrm>
            <a:off x="2349500" y="2463800"/>
            <a:ext cx="3175000" cy="3073400"/>
          </a:xfrm>
          <a:prstGeom prst="ellipse">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dirty="0"/>
              <a:t>Emergent/</a:t>
            </a:r>
          </a:p>
          <a:p>
            <a:pPr algn="ctr"/>
            <a:r>
              <a:rPr lang="en-GB" sz="2400" dirty="0"/>
              <a:t>Logical incrementalism</a:t>
            </a:r>
          </a:p>
        </p:txBody>
      </p:sp>
      <p:sp>
        <p:nvSpPr>
          <p:cNvPr id="8" name="Oval 7">
            <a:extLst>
              <a:ext uri="{FF2B5EF4-FFF2-40B4-BE49-F238E27FC236}">
                <a16:creationId xmlns:a16="http://schemas.microsoft.com/office/drawing/2014/main" id="{B1DD2272-9E24-4BD6-A4E1-47446C7273DF}"/>
              </a:ext>
            </a:extLst>
          </p:cNvPr>
          <p:cNvSpPr/>
          <p:nvPr/>
        </p:nvSpPr>
        <p:spPr>
          <a:xfrm>
            <a:off x="4495800" y="961494"/>
            <a:ext cx="3009900" cy="3073399"/>
          </a:xfrm>
          <a:prstGeom prst="ellipse">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800" dirty="0"/>
              <a:t>Rational/</a:t>
            </a:r>
          </a:p>
          <a:p>
            <a:pPr algn="ctr"/>
            <a:r>
              <a:rPr lang="en-GB" sz="2800" dirty="0"/>
              <a:t>Classical</a:t>
            </a:r>
          </a:p>
        </p:txBody>
      </p:sp>
    </p:spTree>
    <p:extLst>
      <p:ext uri="{BB962C8B-B14F-4D97-AF65-F5344CB8AC3E}">
        <p14:creationId xmlns:p14="http://schemas.microsoft.com/office/powerpoint/2010/main" val="5050156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8"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Approaches to Formulation of HR Strategy</a:t>
            </a:r>
          </a:p>
        </p:txBody>
      </p:sp>
      <p:sp>
        <p:nvSpPr>
          <p:cNvPr id="3" name="Content Placeholder 2"/>
          <p:cNvSpPr>
            <a:spLocks noGrp="1"/>
          </p:cNvSpPr>
          <p:nvPr>
            <p:ph idx="1"/>
          </p:nvPr>
        </p:nvSpPr>
        <p:spPr>
          <a:xfrm>
            <a:off x="1981200" y="1988840"/>
            <a:ext cx="8229600" cy="3528393"/>
          </a:xfrm>
        </p:spPr>
        <p:txBody>
          <a:bodyPr/>
          <a:lstStyle/>
          <a:p>
            <a:r>
              <a:rPr lang="en-GB" dirty="0"/>
              <a:t>Best fit/Contingency</a:t>
            </a:r>
          </a:p>
          <a:p>
            <a:r>
              <a:rPr lang="en-GB" dirty="0"/>
              <a:t>Best Practice/High Commitment</a:t>
            </a:r>
          </a:p>
          <a:p>
            <a:r>
              <a:rPr lang="en-GB" dirty="0"/>
              <a:t>Resource Based thinking</a:t>
            </a:r>
          </a:p>
        </p:txBody>
      </p:sp>
      <p:sp>
        <p:nvSpPr>
          <p:cNvPr id="4" name="Slide Number Placeholder 3"/>
          <p:cNvSpPr>
            <a:spLocks noGrp="1"/>
          </p:cNvSpPr>
          <p:nvPr>
            <p:ph type="sldNum" sz="quarter" idx="12"/>
          </p:nvPr>
        </p:nvSpPr>
        <p:spPr/>
        <p:txBody>
          <a:bodyPr/>
          <a:lstStyle/>
          <a:p>
            <a:fld id="{AC82685A-BD3A-4230-8D85-804689F67293}" type="slidenum">
              <a:rPr lang="en-GB" smtClean="0"/>
              <a:t>15</a:t>
            </a:fld>
            <a:endParaRPr lang="en-GB"/>
          </a:p>
        </p:txBody>
      </p:sp>
    </p:spTree>
    <p:extLst>
      <p:ext uri="{BB962C8B-B14F-4D97-AF65-F5344CB8AC3E}">
        <p14:creationId xmlns:p14="http://schemas.microsoft.com/office/powerpoint/2010/main" val="34499597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Horizontal and Vertical Integration (Best Fit)</a:t>
            </a:r>
          </a:p>
        </p:txBody>
      </p:sp>
      <p:sp>
        <p:nvSpPr>
          <p:cNvPr id="3" name="Content Placeholder 2"/>
          <p:cNvSpPr>
            <a:spLocks noGrp="1"/>
          </p:cNvSpPr>
          <p:nvPr>
            <p:ph idx="1"/>
          </p:nvPr>
        </p:nvSpPr>
        <p:spPr>
          <a:xfrm>
            <a:off x="804041" y="1600201"/>
            <a:ext cx="10547131" cy="3989039"/>
          </a:xfrm>
        </p:spPr>
        <p:txBody>
          <a:bodyPr>
            <a:normAutofit fontScale="85000" lnSpcReduction="10000"/>
          </a:bodyPr>
          <a:lstStyle/>
          <a:p>
            <a:r>
              <a:rPr lang="en-GB" dirty="0"/>
              <a:t>Main characteristic of HR strategy is its integration with business strategy.</a:t>
            </a:r>
          </a:p>
          <a:p>
            <a:r>
              <a:rPr lang="en-GB" dirty="0"/>
              <a:t>HR Strategies need to have external fit with business strategies and be vertically aligned to them.</a:t>
            </a:r>
          </a:p>
          <a:p>
            <a:r>
              <a:rPr lang="en-GB" dirty="0"/>
              <a:t>There needs to be horizontal alignment with all aspects of HR strategy so they are consistent and support each other (internal fit). </a:t>
            </a:r>
          </a:p>
          <a:p>
            <a:r>
              <a:rPr lang="en-GB" dirty="0"/>
              <a:t>The greater the degree of vertical and horizontal integration within an organisation, the more effective HR strategy will be</a:t>
            </a:r>
          </a:p>
        </p:txBody>
      </p:sp>
      <p:sp>
        <p:nvSpPr>
          <p:cNvPr id="4" name="Slide Number Placeholder 3"/>
          <p:cNvSpPr>
            <a:spLocks noGrp="1"/>
          </p:cNvSpPr>
          <p:nvPr>
            <p:ph type="sldNum" sz="quarter" idx="12"/>
          </p:nvPr>
        </p:nvSpPr>
        <p:spPr/>
        <p:txBody>
          <a:bodyPr/>
          <a:lstStyle/>
          <a:p>
            <a:fld id="{AC82685A-BD3A-4230-8D85-804689F67293}" type="slidenum">
              <a:rPr lang="en-GB" smtClean="0"/>
              <a:t>16</a:t>
            </a:fld>
            <a:endParaRPr lang="en-GB"/>
          </a:p>
        </p:txBody>
      </p:sp>
    </p:spTree>
    <p:extLst>
      <p:ext uri="{BB962C8B-B14F-4D97-AF65-F5344CB8AC3E}">
        <p14:creationId xmlns:p14="http://schemas.microsoft.com/office/powerpoint/2010/main" val="42283894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0ED8E-73B4-4AA0-9FDA-D6BFAE08B63B}"/>
              </a:ext>
            </a:extLst>
          </p:cNvPr>
          <p:cNvSpPr>
            <a:spLocks noGrp="1"/>
          </p:cNvSpPr>
          <p:nvPr>
            <p:ph type="title"/>
          </p:nvPr>
        </p:nvSpPr>
        <p:spPr>
          <a:xfrm>
            <a:off x="609600" y="204952"/>
            <a:ext cx="10972800" cy="819807"/>
          </a:xfrm>
        </p:spPr>
        <p:txBody>
          <a:bodyPr/>
          <a:lstStyle/>
          <a:p>
            <a:r>
              <a:rPr lang="en-GB" b="1" dirty="0"/>
              <a:t>Analysing the External Environment</a:t>
            </a:r>
          </a:p>
        </p:txBody>
      </p:sp>
      <p:sp>
        <p:nvSpPr>
          <p:cNvPr id="3" name="Content Placeholder 2">
            <a:extLst>
              <a:ext uri="{FF2B5EF4-FFF2-40B4-BE49-F238E27FC236}">
                <a16:creationId xmlns:a16="http://schemas.microsoft.com/office/drawing/2014/main" id="{336DE24F-8544-4422-B87A-B65EF2457011}"/>
              </a:ext>
            </a:extLst>
          </p:cNvPr>
          <p:cNvSpPr>
            <a:spLocks noGrp="1"/>
          </p:cNvSpPr>
          <p:nvPr>
            <p:ph idx="1"/>
          </p:nvPr>
        </p:nvSpPr>
        <p:spPr>
          <a:xfrm>
            <a:off x="609600" y="1418897"/>
            <a:ext cx="10972800" cy="4240924"/>
          </a:xfrm>
        </p:spPr>
        <p:txBody>
          <a:bodyPr>
            <a:normAutofit/>
          </a:bodyPr>
          <a:lstStyle/>
          <a:p>
            <a:r>
              <a:rPr lang="en-GB" sz="3600" dirty="0"/>
              <a:t>To inform strategy</a:t>
            </a:r>
          </a:p>
          <a:p>
            <a:r>
              <a:rPr lang="en-GB" sz="3600" dirty="0"/>
              <a:t>To remain competitive </a:t>
            </a:r>
          </a:p>
          <a:p>
            <a:r>
              <a:rPr lang="en-GB" sz="3600" dirty="0"/>
              <a:t>To ensure sustainable organisational performance</a:t>
            </a:r>
          </a:p>
          <a:p>
            <a:r>
              <a:rPr lang="en-GB" sz="3600" dirty="0"/>
              <a:t>Our responsibility to understand the external world</a:t>
            </a:r>
          </a:p>
          <a:p>
            <a:r>
              <a:rPr lang="en-GB" sz="3600" dirty="0"/>
              <a:t>Tools – PESTLE, SWOT, Porter’s 5 Forces</a:t>
            </a:r>
          </a:p>
        </p:txBody>
      </p:sp>
    </p:spTree>
    <p:extLst>
      <p:ext uri="{BB962C8B-B14F-4D97-AF65-F5344CB8AC3E}">
        <p14:creationId xmlns:p14="http://schemas.microsoft.com/office/powerpoint/2010/main" val="317787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4880C-7C22-4739-B1C6-68D5BEA743B7}"/>
              </a:ext>
            </a:extLst>
          </p:cNvPr>
          <p:cNvSpPr>
            <a:spLocks noGrp="1"/>
          </p:cNvSpPr>
          <p:nvPr>
            <p:ph type="title"/>
          </p:nvPr>
        </p:nvSpPr>
        <p:spPr/>
        <p:txBody>
          <a:bodyPr/>
          <a:lstStyle/>
          <a:p>
            <a:r>
              <a:rPr lang="en-GB" b="1" dirty="0"/>
              <a:t>Video - PESTLE</a:t>
            </a:r>
          </a:p>
        </p:txBody>
      </p:sp>
      <p:sp>
        <p:nvSpPr>
          <p:cNvPr id="3" name="Content Placeholder 2">
            <a:extLst>
              <a:ext uri="{FF2B5EF4-FFF2-40B4-BE49-F238E27FC236}">
                <a16:creationId xmlns:a16="http://schemas.microsoft.com/office/drawing/2014/main" id="{EC1C7ED2-44F8-48A9-ADDC-E0F2DBA0FF78}"/>
              </a:ext>
            </a:extLst>
          </p:cNvPr>
          <p:cNvSpPr>
            <a:spLocks noGrp="1"/>
          </p:cNvSpPr>
          <p:nvPr>
            <p:ph idx="1"/>
          </p:nvPr>
        </p:nvSpPr>
        <p:spPr>
          <a:xfrm>
            <a:off x="2041239" y="1717665"/>
            <a:ext cx="8109522" cy="1143000"/>
          </a:xfrm>
        </p:spPr>
        <p:txBody>
          <a:bodyPr/>
          <a:lstStyle/>
          <a:p>
            <a:r>
              <a:rPr lang="en-GB" dirty="0"/>
              <a:t>CIPD’s video on what PESTLE stands for:</a:t>
            </a:r>
          </a:p>
        </p:txBody>
      </p:sp>
      <p:sp>
        <p:nvSpPr>
          <p:cNvPr id="4" name="Rectangle 3">
            <a:extLst>
              <a:ext uri="{FF2B5EF4-FFF2-40B4-BE49-F238E27FC236}">
                <a16:creationId xmlns:a16="http://schemas.microsoft.com/office/drawing/2014/main" id="{134F6AB4-1927-4197-BF67-45C1A9C2F98F}"/>
              </a:ext>
            </a:extLst>
          </p:cNvPr>
          <p:cNvSpPr/>
          <p:nvPr/>
        </p:nvSpPr>
        <p:spPr>
          <a:xfrm>
            <a:off x="3472878" y="3160693"/>
            <a:ext cx="5246244" cy="954107"/>
          </a:xfrm>
          <a:prstGeom prst="rect">
            <a:avLst/>
          </a:prstGeom>
        </p:spPr>
        <p:txBody>
          <a:bodyPr wrap="none">
            <a:spAutoFit/>
          </a:bodyPr>
          <a:lstStyle/>
          <a:p>
            <a:pPr algn="ctr"/>
            <a:r>
              <a:rPr lang="en-GB" sz="2800" dirty="0">
                <a:hlinkClick r:id="rId2"/>
              </a:rPr>
              <a:t>https://youtu.be/GFVKKTwkANY</a:t>
            </a:r>
            <a:endParaRPr lang="en-GB" sz="2800" dirty="0"/>
          </a:p>
          <a:p>
            <a:pPr algn="ctr"/>
            <a:endParaRPr lang="en-GB" sz="2800" dirty="0"/>
          </a:p>
        </p:txBody>
      </p:sp>
    </p:spTree>
    <p:extLst>
      <p:ext uri="{BB962C8B-B14F-4D97-AF65-F5344CB8AC3E}">
        <p14:creationId xmlns:p14="http://schemas.microsoft.com/office/powerpoint/2010/main" val="14200690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B3F08BC5-62F1-445E-A867-ABEEB3DFAFF9}"/>
              </a:ext>
            </a:extLst>
          </p:cNvPr>
          <p:cNvGrpSpPr/>
          <p:nvPr/>
        </p:nvGrpSpPr>
        <p:grpSpPr>
          <a:xfrm>
            <a:off x="1285701" y="503833"/>
            <a:ext cx="9620597" cy="5014910"/>
            <a:chOff x="1378328" y="621398"/>
            <a:chExt cx="9620597" cy="5014910"/>
          </a:xfrm>
        </p:grpSpPr>
        <p:sp>
          <p:nvSpPr>
            <p:cNvPr id="9" name="Freeform: Shape 8">
              <a:extLst>
                <a:ext uri="{FF2B5EF4-FFF2-40B4-BE49-F238E27FC236}">
                  <a16:creationId xmlns:a16="http://schemas.microsoft.com/office/drawing/2014/main" id="{C934AF37-6AEE-4321-9536-65B63DE90293}"/>
                </a:ext>
              </a:extLst>
            </p:cNvPr>
            <p:cNvSpPr/>
            <p:nvPr/>
          </p:nvSpPr>
          <p:spPr>
            <a:xfrm>
              <a:off x="5226567" y="621398"/>
              <a:ext cx="5772358" cy="771524"/>
            </a:xfrm>
            <a:custGeom>
              <a:avLst/>
              <a:gdLst>
                <a:gd name="connsiteX0" fmla="*/ 0 w 5772358"/>
                <a:gd name="connsiteY0" fmla="*/ 96441 h 771524"/>
                <a:gd name="connsiteX1" fmla="*/ 5386596 w 5772358"/>
                <a:gd name="connsiteY1" fmla="*/ 96441 h 771524"/>
                <a:gd name="connsiteX2" fmla="*/ 5386596 w 5772358"/>
                <a:gd name="connsiteY2" fmla="*/ 0 h 771524"/>
                <a:gd name="connsiteX3" fmla="*/ 5772358 w 5772358"/>
                <a:gd name="connsiteY3" fmla="*/ 385762 h 771524"/>
                <a:gd name="connsiteX4" fmla="*/ 5386596 w 5772358"/>
                <a:gd name="connsiteY4" fmla="*/ 771524 h 771524"/>
                <a:gd name="connsiteX5" fmla="*/ 5386596 w 5772358"/>
                <a:gd name="connsiteY5" fmla="*/ 675084 h 771524"/>
                <a:gd name="connsiteX6" fmla="*/ 0 w 5772358"/>
                <a:gd name="connsiteY6" fmla="*/ 675084 h 771524"/>
                <a:gd name="connsiteX7" fmla="*/ 0 w 5772358"/>
                <a:gd name="connsiteY7" fmla="*/ 96441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72358" h="771524">
                  <a:moveTo>
                    <a:pt x="0" y="96441"/>
                  </a:moveTo>
                  <a:lnTo>
                    <a:pt x="5386596" y="96441"/>
                  </a:lnTo>
                  <a:lnTo>
                    <a:pt x="5386596" y="0"/>
                  </a:lnTo>
                  <a:lnTo>
                    <a:pt x="5772358" y="385762"/>
                  </a:lnTo>
                  <a:lnTo>
                    <a:pt x="5386596" y="771524"/>
                  </a:lnTo>
                  <a:lnTo>
                    <a:pt x="5386596" y="675084"/>
                  </a:lnTo>
                  <a:lnTo>
                    <a:pt x="0" y="675084"/>
                  </a:lnTo>
                  <a:lnTo>
                    <a:pt x="0" y="96441"/>
                  </a:lnTo>
                  <a:close/>
                </a:path>
              </a:pathLst>
            </a:custGeom>
          </p:spPr>
          <p:style>
            <a:lnRef idx="1">
              <a:schemeClr val="dk1">
                <a:alpha val="90000"/>
                <a:hueOff val="0"/>
                <a:satOff val="0"/>
                <a:lumOff val="0"/>
                <a:alphaOff val="0"/>
              </a:schemeClr>
            </a:lnRef>
            <a:fillRef idx="1">
              <a:schemeClr val="lt1">
                <a:alpha val="90000"/>
                <a:tint val="40000"/>
                <a:hueOff val="0"/>
                <a:satOff val="0"/>
                <a:lumOff val="0"/>
                <a:alphaOff val="0"/>
              </a:schemeClr>
            </a:fillRef>
            <a:effectRef idx="2">
              <a:schemeClr val="l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1430" tIns="107871" rIns="300751" bIns="107870" numCol="1" spcCol="1270" anchor="t" anchorCtr="0">
              <a:noAutofit/>
            </a:bodyPr>
            <a:lstStyle/>
            <a:p>
              <a:pPr marL="0" marR="0" lvl="0" indent="0" algn="l" defTabSz="914400" eaLnBrk="1" fontAlgn="auto" latinLnBrk="0" hangingPunct="1">
                <a:lnSpc>
                  <a:spcPct val="100000"/>
                </a:lnSpc>
                <a:spcBef>
                  <a:spcPct val="0"/>
                </a:spcBef>
                <a:spcAft>
                  <a:spcPts val="0"/>
                </a:spcAft>
                <a:buClrTx/>
                <a:buSzTx/>
                <a:buFontTx/>
                <a:buNone/>
                <a:tabLst/>
                <a:defRPr/>
              </a:pPr>
              <a:r>
                <a:rPr lang="en-GB" sz="1800" kern="1200" dirty="0"/>
                <a:t> - </a:t>
              </a:r>
              <a:r>
                <a:rPr lang="en-GB" sz="2000" dirty="0" err="1"/>
                <a:t>eg</a:t>
              </a:r>
              <a:r>
                <a:rPr lang="en-GB" sz="2000" kern="1200" dirty="0"/>
                <a:t> tax policy, trade restrictions, political stability, Brexit</a:t>
              </a:r>
            </a:p>
            <a:p>
              <a:pPr marL="114300" lvl="1" indent="0" algn="l" defTabSz="533400">
                <a:lnSpc>
                  <a:spcPct val="90000"/>
                </a:lnSpc>
                <a:spcBef>
                  <a:spcPct val="0"/>
                </a:spcBef>
                <a:spcAft>
                  <a:spcPct val="15000"/>
                </a:spcAft>
              </a:pPr>
              <a:endParaRPr lang="en-GB" sz="1100" kern="1200" dirty="0"/>
            </a:p>
          </p:txBody>
        </p:sp>
        <p:sp>
          <p:nvSpPr>
            <p:cNvPr id="10" name="Freeform: Shape 9">
              <a:extLst>
                <a:ext uri="{FF2B5EF4-FFF2-40B4-BE49-F238E27FC236}">
                  <a16:creationId xmlns:a16="http://schemas.microsoft.com/office/drawing/2014/main" id="{7ED37A27-2732-41FF-9077-0C9830CB2972}"/>
                </a:ext>
              </a:extLst>
            </p:cNvPr>
            <p:cNvSpPr/>
            <p:nvPr/>
          </p:nvSpPr>
          <p:spPr>
            <a:xfrm>
              <a:off x="1378328" y="621398"/>
              <a:ext cx="3848239" cy="771524"/>
            </a:xfrm>
            <a:custGeom>
              <a:avLst/>
              <a:gdLst>
                <a:gd name="connsiteX0" fmla="*/ 0 w 3848239"/>
                <a:gd name="connsiteY0" fmla="*/ 128590 h 771524"/>
                <a:gd name="connsiteX1" fmla="*/ 128590 w 3848239"/>
                <a:gd name="connsiteY1" fmla="*/ 0 h 771524"/>
                <a:gd name="connsiteX2" fmla="*/ 3719649 w 3848239"/>
                <a:gd name="connsiteY2" fmla="*/ 0 h 771524"/>
                <a:gd name="connsiteX3" fmla="*/ 3848239 w 3848239"/>
                <a:gd name="connsiteY3" fmla="*/ 128590 h 771524"/>
                <a:gd name="connsiteX4" fmla="*/ 3848239 w 3848239"/>
                <a:gd name="connsiteY4" fmla="*/ 642934 h 771524"/>
                <a:gd name="connsiteX5" fmla="*/ 3719649 w 3848239"/>
                <a:gd name="connsiteY5" fmla="*/ 771524 h 771524"/>
                <a:gd name="connsiteX6" fmla="*/ 128590 w 3848239"/>
                <a:gd name="connsiteY6" fmla="*/ 771524 h 771524"/>
                <a:gd name="connsiteX7" fmla="*/ 0 w 3848239"/>
                <a:gd name="connsiteY7" fmla="*/ 642934 h 771524"/>
                <a:gd name="connsiteX8" fmla="*/ 0 w 3848239"/>
                <a:gd name="connsiteY8" fmla="*/ 128590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8239" h="771524">
                  <a:moveTo>
                    <a:pt x="0" y="128590"/>
                  </a:moveTo>
                  <a:cubicBezTo>
                    <a:pt x="0" y="57572"/>
                    <a:pt x="57572" y="0"/>
                    <a:pt x="128590" y="0"/>
                  </a:cubicBezTo>
                  <a:lnTo>
                    <a:pt x="3719649" y="0"/>
                  </a:lnTo>
                  <a:cubicBezTo>
                    <a:pt x="3790667" y="0"/>
                    <a:pt x="3848239" y="57572"/>
                    <a:pt x="3848239" y="128590"/>
                  </a:cubicBezTo>
                  <a:lnTo>
                    <a:pt x="3848239" y="642934"/>
                  </a:lnTo>
                  <a:cubicBezTo>
                    <a:pt x="3848239" y="713952"/>
                    <a:pt x="3790667" y="771524"/>
                    <a:pt x="3719649" y="771524"/>
                  </a:cubicBezTo>
                  <a:lnTo>
                    <a:pt x="128590" y="771524"/>
                  </a:lnTo>
                  <a:cubicBezTo>
                    <a:pt x="57572" y="771524"/>
                    <a:pt x="0" y="713952"/>
                    <a:pt x="0" y="642934"/>
                  </a:cubicBezTo>
                  <a:lnTo>
                    <a:pt x="0" y="128590"/>
                  </a:lnTo>
                  <a:close/>
                </a:path>
              </a:pathLst>
            </a:custGeom>
          </p:spPr>
          <p:style>
            <a:lnRef idx="0">
              <a:schemeClr val="dk1">
                <a:shade val="80000"/>
                <a:hueOff val="0"/>
                <a:satOff val="0"/>
                <a:lumOff val="0"/>
                <a:alphaOff val="0"/>
              </a:schemeClr>
            </a:lnRef>
            <a:fillRef idx="3">
              <a:schemeClr val="lt1">
                <a:hueOff val="0"/>
                <a:satOff val="0"/>
                <a:lumOff val="0"/>
                <a:alphaOff val="0"/>
              </a:schemeClr>
            </a:fillRef>
            <a:effectRef idx="3">
              <a:schemeClr val="lt1">
                <a:hueOff val="0"/>
                <a:satOff val="0"/>
                <a:lumOff val="0"/>
                <a:alphaOff val="0"/>
              </a:schemeClr>
            </a:effectRef>
            <a:fontRef idx="minor">
              <a:schemeClr val="dk1">
                <a:hueOff val="0"/>
                <a:satOff val="0"/>
                <a:lumOff val="0"/>
                <a:alphaOff val="0"/>
              </a:schemeClr>
            </a:fontRef>
          </p:style>
          <p:txBody>
            <a:bodyPr spcFirstLastPara="0" vert="horz" wrap="square" lIns="159583" tIns="98623" rIns="159583" bIns="98623" numCol="1" spcCol="1270" anchor="t"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sz="3200" kern="1200" dirty="0"/>
                <a:t>Political</a:t>
              </a:r>
            </a:p>
            <a:p>
              <a:pPr marL="0" lvl="0" algn="ctr" defTabSz="1555750">
                <a:lnSpc>
                  <a:spcPct val="90000"/>
                </a:lnSpc>
                <a:spcBef>
                  <a:spcPct val="0"/>
                </a:spcBef>
                <a:spcAft>
                  <a:spcPct val="35000"/>
                </a:spcAft>
                <a:buNone/>
              </a:pPr>
              <a:endParaRPr lang="en-GB" sz="3200" kern="1200" dirty="0"/>
            </a:p>
          </p:txBody>
        </p:sp>
        <p:sp>
          <p:nvSpPr>
            <p:cNvPr id="11" name="Freeform: Shape 10">
              <a:extLst>
                <a:ext uri="{FF2B5EF4-FFF2-40B4-BE49-F238E27FC236}">
                  <a16:creationId xmlns:a16="http://schemas.microsoft.com/office/drawing/2014/main" id="{F9F4850B-C2C9-4D4D-A3D1-2421910A48E9}"/>
                </a:ext>
              </a:extLst>
            </p:cNvPr>
            <p:cNvSpPr/>
            <p:nvPr/>
          </p:nvSpPr>
          <p:spPr>
            <a:xfrm>
              <a:off x="5226567" y="1470075"/>
              <a:ext cx="5772358" cy="771524"/>
            </a:xfrm>
            <a:custGeom>
              <a:avLst/>
              <a:gdLst>
                <a:gd name="connsiteX0" fmla="*/ 0 w 5772358"/>
                <a:gd name="connsiteY0" fmla="*/ 96441 h 771524"/>
                <a:gd name="connsiteX1" fmla="*/ 5386596 w 5772358"/>
                <a:gd name="connsiteY1" fmla="*/ 96441 h 771524"/>
                <a:gd name="connsiteX2" fmla="*/ 5386596 w 5772358"/>
                <a:gd name="connsiteY2" fmla="*/ 0 h 771524"/>
                <a:gd name="connsiteX3" fmla="*/ 5772358 w 5772358"/>
                <a:gd name="connsiteY3" fmla="*/ 385762 h 771524"/>
                <a:gd name="connsiteX4" fmla="*/ 5386596 w 5772358"/>
                <a:gd name="connsiteY4" fmla="*/ 771524 h 771524"/>
                <a:gd name="connsiteX5" fmla="*/ 5386596 w 5772358"/>
                <a:gd name="connsiteY5" fmla="*/ 675084 h 771524"/>
                <a:gd name="connsiteX6" fmla="*/ 0 w 5772358"/>
                <a:gd name="connsiteY6" fmla="*/ 675084 h 771524"/>
                <a:gd name="connsiteX7" fmla="*/ 0 w 5772358"/>
                <a:gd name="connsiteY7" fmla="*/ 96441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72358" h="771524">
                  <a:moveTo>
                    <a:pt x="0" y="96441"/>
                  </a:moveTo>
                  <a:lnTo>
                    <a:pt x="5386596" y="96441"/>
                  </a:lnTo>
                  <a:lnTo>
                    <a:pt x="5386596" y="0"/>
                  </a:lnTo>
                  <a:lnTo>
                    <a:pt x="5772358" y="385762"/>
                  </a:lnTo>
                  <a:lnTo>
                    <a:pt x="5386596" y="771524"/>
                  </a:lnTo>
                  <a:lnTo>
                    <a:pt x="5386596" y="675084"/>
                  </a:lnTo>
                  <a:lnTo>
                    <a:pt x="0" y="675084"/>
                  </a:lnTo>
                  <a:lnTo>
                    <a:pt x="0" y="96441"/>
                  </a:lnTo>
                  <a:close/>
                </a:path>
              </a:pathLst>
            </a:custGeom>
          </p:spPr>
          <p:style>
            <a:lnRef idx="1">
              <a:schemeClr val="dk1">
                <a:alpha val="90000"/>
                <a:hueOff val="0"/>
                <a:satOff val="0"/>
                <a:lumOff val="0"/>
                <a:alphaOff val="0"/>
              </a:schemeClr>
            </a:lnRef>
            <a:fillRef idx="1">
              <a:schemeClr val="lt1">
                <a:alpha val="90000"/>
                <a:tint val="40000"/>
                <a:hueOff val="0"/>
                <a:satOff val="0"/>
                <a:lumOff val="0"/>
                <a:alphaOff val="0"/>
              </a:schemeClr>
            </a:fillRef>
            <a:effectRef idx="2">
              <a:schemeClr val="l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1430" tIns="107871" rIns="300751" bIns="107870" numCol="1" spcCol="1270" anchor="ctr" anchorCtr="0">
              <a:noAutofit/>
            </a:bodyPr>
            <a:lstStyle/>
            <a:p>
              <a:pPr marL="114300" lvl="1" indent="0" algn="l" defTabSz="533400">
                <a:lnSpc>
                  <a:spcPct val="90000"/>
                </a:lnSpc>
                <a:spcBef>
                  <a:spcPct val="0"/>
                </a:spcBef>
                <a:spcAft>
                  <a:spcPct val="15000"/>
                </a:spcAft>
                <a:buChar char="•"/>
              </a:pPr>
              <a:endParaRPr lang="en-GB" sz="1100" kern="1200" dirty="0"/>
            </a:p>
            <a:p>
              <a:pPr marL="0" marR="0" lvl="0" indent="0" algn="l" defTabSz="914400" eaLnBrk="1" fontAlgn="auto" latinLnBrk="0" hangingPunct="1">
                <a:lnSpc>
                  <a:spcPct val="100000"/>
                </a:lnSpc>
                <a:spcBef>
                  <a:spcPct val="0"/>
                </a:spcBef>
                <a:spcAft>
                  <a:spcPts val="0"/>
                </a:spcAft>
                <a:buClrTx/>
                <a:buSzTx/>
                <a:buFontTx/>
                <a:buNone/>
                <a:tabLst/>
                <a:defRPr/>
              </a:pPr>
              <a:r>
                <a:rPr lang="en-GB" sz="1800" kern="1200" dirty="0"/>
                <a:t> - </a:t>
              </a:r>
              <a:r>
                <a:rPr lang="en-GB" sz="2000" kern="1200" dirty="0"/>
                <a:t>Economic growth or decline? Cost of living, working hours, unemployment</a:t>
              </a:r>
            </a:p>
            <a:p>
              <a:pPr marL="114300" lvl="1" indent="0" algn="l" defTabSz="533400">
                <a:lnSpc>
                  <a:spcPct val="90000"/>
                </a:lnSpc>
                <a:spcBef>
                  <a:spcPct val="0"/>
                </a:spcBef>
                <a:spcAft>
                  <a:spcPct val="15000"/>
                </a:spcAft>
              </a:pPr>
              <a:endParaRPr lang="en-GB" sz="1100" kern="1200" dirty="0"/>
            </a:p>
          </p:txBody>
        </p:sp>
        <p:sp>
          <p:nvSpPr>
            <p:cNvPr id="12" name="Freeform: Shape 11">
              <a:extLst>
                <a:ext uri="{FF2B5EF4-FFF2-40B4-BE49-F238E27FC236}">
                  <a16:creationId xmlns:a16="http://schemas.microsoft.com/office/drawing/2014/main" id="{74DE8F39-DFCF-42BA-AC86-083839B4DECC}"/>
                </a:ext>
              </a:extLst>
            </p:cNvPr>
            <p:cNvSpPr/>
            <p:nvPr/>
          </p:nvSpPr>
          <p:spPr>
            <a:xfrm>
              <a:off x="1378328" y="1470075"/>
              <a:ext cx="3848239" cy="771524"/>
            </a:xfrm>
            <a:custGeom>
              <a:avLst/>
              <a:gdLst>
                <a:gd name="connsiteX0" fmla="*/ 0 w 3848239"/>
                <a:gd name="connsiteY0" fmla="*/ 128590 h 771524"/>
                <a:gd name="connsiteX1" fmla="*/ 128590 w 3848239"/>
                <a:gd name="connsiteY1" fmla="*/ 0 h 771524"/>
                <a:gd name="connsiteX2" fmla="*/ 3719649 w 3848239"/>
                <a:gd name="connsiteY2" fmla="*/ 0 h 771524"/>
                <a:gd name="connsiteX3" fmla="*/ 3848239 w 3848239"/>
                <a:gd name="connsiteY3" fmla="*/ 128590 h 771524"/>
                <a:gd name="connsiteX4" fmla="*/ 3848239 w 3848239"/>
                <a:gd name="connsiteY4" fmla="*/ 642934 h 771524"/>
                <a:gd name="connsiteX5" fmla="*/ 3719649 w 3848239"/>
                <a:gd name="connsiteY5" fmla="*/ 771524 h 771524"/>
                <a:gd name="connsiteX6" fmla="*/ 128590 w 3848239"/>
                <a:gd name="connsiteY6" fmla="*/ 771524 h 771524"/>
                <a:gd name="connsiteX7" fmla="*/ 0 w 3848239"/>
                <a:gd name="connsiteY7" fmla="*/ 642934 h 771524"/>
                <a:gd name="connsiteX8" fmla="*/ 0 w 3848239"/>
                <a:gd name="connsiteY8" fmla="*/ 128590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8239" h="771524">
                  <a:moveTo>
                    <a:pt x="0" y="128590"/>
                  </a:moveTo>
                  <a:cubicBezTo>
                    <a:pt x="0" y="57572"/>
                    <a:pt x="57572" y="0"/>
                    <a:pt x="128590" y="0"/>
                  </a:cubicBezTo>
                  <a:lnTo>
                    <a:pt x="3719649" y="0"/>
                  </a:lnTo>
                  <a:cubicBezTo>
                    <a:pt x="3790667" y="0"/>
                    <a:pt x="3848239" y="57572"/>
                    <a:pt x="3848239" y="128590"/>
                  </a:cubicBezTo>
                  <a:lnTo>
                    <a:pt x="3848239" y="642934"/>
                  </a:lnTo>
                  <a:cubicBezTo>
                    <a:pt x="3848239" y="713952"/>
                    <a:pt x="3790667" y="771524"/>
                    <a:pt x="3719649" y="771524"/>
                  </a:cubicBezTo>
                  <a:lnTo>
                    <a:pt x="128590" y="771524"/>
                  </a:lnTo>
                  <a:cubicBezTo>
                    <a:pt x="57572" y="771524"/>
                    <a:pt x="0" y="713952"/>
                    <a:pt x="0" y="642934"/>
                  </a:cubicBezTo>
                  <a:lnTo>
                    <a:pt x="0" y="128590"/>
                  </a:lnTo>
                  <a:close/>
                </a:path>
              </a:pathLst>
            </a:custGeom>
          </p:spPr>
          <p:style>
            <a:lnRef idx="0">
              <a:schemeClr val="dk1">
                <a:shade val="80000"/>
                <a:hueOff val="0"/>
                <a:satOff val="0"/>
                <a:lumOff val="0"/>
                <a:alphaOff val="0"/>
              </a:schemeClr>
            </a:lnRef>
            <a:fillRef idx="3">
              <a:schemeClr val="lt1">
                <a:hueOff val="0"/>
                <a:satOff val="0"/>
                <a:lumOff val="0"/>
                <a:alphaOff val="0"/>
              </a:schemeClr>
            </a:fillRef>
            <a:effectRef idx="3">
              <a:schemeClr val="lt1">
                <a:hueOff val="0"/>
                <a:satOff val="0"/>
                <a:lumOff val="0"/>
                <a:alphaOff val="0"/>
              </a:schemeClr>
            </a:effectRef>
            <a:fontRef idx="minor">
              <a:schemeClr val="dk1">
                <a:hueOff val="0"/>
                <a:satOff val="0"/>
                <a:lumOff val="0"/>
                <a:alphaOff val="0"/>
              </a:schemeClr>
            </a:fontRef>
          </p:style>
          <p:txBody>
            <a:bodyPr spcFirstLastPara="0" vert="horz" wrap="square" lIns="159583" tIns="98623" rIns="159583" bIns="98623" numCol="1" spcCol="1270" anchor="t"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sz="3200" kern="1200" dirty="0"/>
                <a:t>Economical</a:t>
              </a:r>
            </a:p>
            <a:p>
              <a:pPr marL="0" lvl="0" algn="ctr" defTabSz="889000">
                <a:lnSpc>
                  <a:spcPct val="90000"/>
                </a:lnSpc>
                <a:spcBef>
                  <a:spcPct val="0"/>
                </a:spcBef>
                <a:spcAft>
                  <a:spcPct val="35000"/>
                </a:spcAft>
                <a:buNone/>
              </a:pPr>
              <a:endParaRPr lang="en-GB" sz="3200" kern="1200" dirty="0"/>
            </a:p>
          </p:txBody>
        </p:sp>
        <p:sp>
          <p:nvSpPr>
            <p:cNvPr id="13" name="Freeform: Shape 12">
              <a:extLst>
                <a:ext uri="{FF2B5EF4-FFF2-40B4-BE49-F238E27FC236}">
                  <a16:creationId xmlns:a16="http://schemas.microsoft.com/office/drawing/2014/main" id="{87FFBAB4-371A-4B3D-8961-61A1259EE516}"/>
                </a:ext>
              </a:extLst>
            </p:cNvPr>
            <p:cNvSpPr/>
            <p:nvPr/>
          </p:nvSpPr>
          <p:spPr>
            <a:xfrm>
              <a:off x="5226567" y="2318752"/>
              <a:ext cx="5772358" cy="771524"/>
            </a:xfrm>
            <a:custGeom>
              <a:avLst/>
              <a:gdLst>
                <a:gd name="connsiteX0" fmla="*/ 0 w 5772358"/>
                <a:gd name="connsiteY0" fmla="*/ 96441 h 771524"/>
                <a:gd name="connsiteX1" fmla="*/ 5386596 w 5772358"/>
                <a:gd name="connsiteY1" fmla="*/ 96441 h 771524"/>
                <a:gd name="connsiteX2" fmla="*/ 5386596 w 5772358"/>
                <a:gd name="connsiteY2" fmla="*/ 0 h 771524"/>
                <a:gd name="connsiteX3" fmla="*/ 5772358 w 5772358"/>
                <a:gd name="connsiteY3" fmla="*/ 385762 h 771524"/>
                <a:gd name="connsiteX4" fmla="*/ 5386596 w 5772358"/>
                <a:gd name="connsiteY4" fmla="*/ 771524 h 771524"/>
                <a:gd name="connsiteX5" fmla="*/ 5386596 w 5772358"/>
                <a:gd name="connsiteY5" fmla="*/ 675084 h 771524"/>
                <a:gd name="connsiteX6" fmla="*/ 0 w 5772358"/>
                <a:gd name="connsiteY6" fmla="*/ 675084 h 771524"/>
                <a:gd name="connsiteX7" fmla="*/ 0 w 5772358"/>
                <a:gd name="connsiteY7" fmla="*/ 96441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72358" h="771524">
                  <a:moveTo>
                    <a:pt x="0" y="96441"/>
                  </a:moveTo>
                  <a:lnTo>
                    <a:pt x="5386596" y="96441"/>
                  </a:lnTo>
                  <a:lnTo>
                    <a:pt x="5386596" y="0"/>
                  </a:lnTo>
                  <a:lnTo>
                    <a:pt x="5772358" y="385762"/>
                  </a:lnTo>
                  <a:lnTo>
                    <a:pt x="5386596" y="771524"/>
                  </a:lnTo>
                  <a:lnTo>
                    <a:pt x="5386596" y="675084"/>
                  </a:lnTo>
                  <a:lnTo>
                    <a:pt x="0" y="675084"/>
                  </a:lnTo>
                  <a:lnTo>
                    <a:pt x="0" y="96441"/>
                  </a:lnTo>
                  <a:close/>
                </a:path>
              </a:pathLst>
            </a:custGeom>
          </p:spPr>
          <p:style>
            <a:lnRef idx="1">
              <a:schemeClr val="dk1">
                <a:alpha val="90000"/>
                <a:hueOff val="0"/>
                <a:satOff val="0"/>
                <a:lumOff val="0"/>
                <a:alphaOff val="0"/>
              </a:schemeClr>
            </a:lnRef>
            <a:fillRef idx="1">
              <a:schemeClr val="lt1">
                <a:alpha val="90000"/>
                <a:tint val="40000"/>
                <a:hueOff val="0"/>
                <a:satOff val="0"/>
                <a:lumOff val="0"/>
                <a:alphaOff val="0"/>
              </a:schemeClr>
            </a:fillRef>
            <a:effectRef idx="2">
              <a:schemeClr val="l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1430" tIns="107871" rIns="300751" bIns="107870" numCol="1" spcCol="1270" anchor="t" anchorCtr="0">
              <a:noAutofit/>
            </a:bodyPr>
            <a:lstStyle/>
            <a:p>
              <a:pPr marL="0" marR="0" lvl="0" indent="0" algn="l" defTabSz="914400" eaLnBrk="1" fontAlgn="auto" latinLnBrk="0" hangingPunct="1">
                <a:lnSpc>
                  <a:spcPct val="100000"/>
                </a:lnSpc>
                <a:spcBef>
                  <a:spcPct val="0"/>
                </a:spcBef>
                <a:spcAft>
                  <a:spcPts val="0"/>
                </a:spcAft>
                <a:buClrTx/>
                <a:buSzTx/>
                <a:buFontTx/>
                <a:buNone/>
                <a:tabLst/>
                <a:defRPr/>
              </a:pPr>
              <a:r>
                <a:rPr lang="en-GB" sz="1800" kern="1200" dirty="0"/>
                <a:t> </a:t>
              </a:r>
              <a:r>
                <a:rPr lang="en-GB" sz="2000" kern="1200" dirty="0"/>
                <a:t>- Cultural norms, population growth, age, career attitudes</a:t>
              </a:r>
            </a:p>
            <a:p>
              <a:pPr algn="l">
                <a:spcBef>
                  <a:spcPct val="0"/>
                </a:spcBef>
              </a:pPr>
              <a:endParaRPr lang="en-GB" sz="1600" kern="1200" dirty="0"/>
            </a:p>
          </p:txBody>
        </p:sp>
        <p:sp>
          <p:nvSpPr>
            <p:cNvPr id="14" name="Freeform: Shape 13">
              <a:extLst>
                <a:ext uri="{FF2B5EF4-FFF2-40B4-BE49-F238E27FC236}">
                  <a16:creationId xmlns:a16="http://schemas.microsoft.com/office/drawing/2014/main" id="{B3E59C38-3700-4F42-93F2-93EC96A2E7BD}"/>
                </a:ext>
              </a:extLst>
            </p:cNvPr>
            <p:cNvSpPr/>
            <p:nvPr/>
          </p:nvSpPr>
          <p:spPr>
            <a:xfrm>
              <a:off x="1378328" y="2318752"/>
              <a:ext cx="3848239" cy="771524"/>
            </a:xfrm>
            <a:custGeom>
              <a:avLst/>
              <a:gdLst>
                <a:gd name="connsiteX0" fmla="*/ 0 w 3848239"/>
                <a:gd name="connsiteY0" fmla="*/ 128590 h 771524"/>
                <a:gd name="connsiteX1" fmla="*/ 128590 w 3848239"/>
                <a:gd name="connsiteY1" fmla="*/ 0 h 771524"/>
                <a:gd name="connsiteX2" fmla="*/ 3719649 w 3848239"/>
                <a:gd name="connsiteY2" fmla="*/ 0 h 771524"/>
                <a:gd name="connsiteX3" fmla="*/ 3848239 w 3848239"/>
                <a:gd name="connsiteY3" fmla="*/ 128590 h 771524"/>
                <a:gd name="connsiteX4" fmla="*/ 3848239 w 3848239"/>
                <a:gd name="connsiteY4" fmla="*/ 642934 h 771524"/>
                <a:gd name="connsiteX5" fmla="*/ 3719649 w 3848239"/>
                <a:gd name="connsiteY5" fmla="*/ 771524 h 771524"/>
                <a:gd name="connsiteX6" fmla="*/ 128590 w 3848239"/>
                <a:gd name="connsiteY6" fmla="*/ 771524 h 771524"/>
                <a:gd name="connsiteX7" fmla="*/ 0 w 3848239"/>
                <a:gd name="connsiteY7" fmla="*/ 642934 h 771524"/>
                <a:gd name="connsiteX8" fmla="*/ 0 w 3848239"/>
                <a:gd name="connsiteY8" fmla="*/ 128590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8239" h="771524">
                  <a:moveTo>
                    <a:pt x="0" y="128590"/>
                  </a:moveTo>
                  <a:cubicBezTo>
                    <a:pt x="0" y="57572"/>
                    <a:pt x="57572" y="0"/>
                    <a:pt x="128590" y="0"/>
                  </a:cubicBezTo>
                  <a:lnTo>
                    <a:pt x="3719649" y="0"/>
                  </a:lnTo>
                  <a:cubicBezTo>
                    <a:pt x="3790667" y="0"/>
                    <a:pt x="3848239" y="57572"/>
                    <a:pt x="3848239" y="128590"/>
                  </a:cubicBezTo>
                  <a:lnTo>
                    <a:pt x="3848239" y="642934"/>
                  </a:lnTo>
                  <a:cubicBezTo>
                    <a:pt x="3848239" y="713952"/>
                    <a:pt x="3790667" y="771524"/>
                    <a:pt x="3719649" y="771524"/>
                  </a:cubicBezTo>
                  <a:lnTo>
                    <a:pt x="128590" y="771524"/>
                  </a:lnTo>
                  <a:cubicBezTo>
                    <a:pt x="57572" y="771524"/>
                    <a:pt x="0" y="713952"/>
                    <a:pt x="0" y="642934"/>
                  </a:cubicBezTo>
                  <a:lnTo>
                    <a:pt x="0" y="128590"/>
                  </a:lnTo>
                  <a:close/>
                </a:path>
              </a:pathLst>
            </a:custGeom>
          </p:spPr>
          <p:style>
            <a:lnRef idx="0">
              <a:schemeClr val="dk1">
                <a:shade val="80000"/>
                <a:hueOff val="0"/>
                <a:satOff val="0"/>
                <a:lumOff val="0"/>
                <a:alphaOff val="0"/>
              </a:schemeClr>
            </a:lnRef>
            <a:fillRef idx="3">
              <a:schemeClr val="lt1">
                <a:hueOff val="0"/>
                <a:satOff val="0"/>
                <a:lumOff val="0"/>
                <a:alphaOff val="0"/>
              </a:schemeClr>
            </a:fillRef>
            <a:effectRef idx="3">
              <a:schemeClr val="lt1">
                <a:hueOff val="0"/>
                <a:satOff val="0"/>
                <a:lumOff val="0"/>
                <a:alphaOff val="0"/>
              </a:schemeClr>
            </a:effectRef>
            <a:fontRef idx="minor">
              <a:schemeClr val="dk1">
                <a:hueOff val="0"/>
                <a:satOff val="0"/>
                <a:lumOff val="0"/>
                <a:alphaOff val="0"/>
              </a:schemeClr>
            </a:fontRef>
          </p:style>
          <p:txBody>
            <a:bodyPr spcFirstLastPara="0" vert="horz" wrap="square" lIns="159583" tIns="98623" rIns="159583" bIns="98623" numCol="1" spcCol="1270" anchor="t"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sz="3200" kern="1200" dirty="0"/>
                <a:t>Sociological</a:t>
              </a:r>
            </a:p>
            <a:p>
              <a:pPr marL="0" lvl="0" algn="ctr" defTabSz="889000">
                <a:lnSpc>
                  <a:spcPct val="90000"/>
                </a:lnSpc>
                <a:spcBef>
                  <a:spcPct val="0"/>
                </a:spcBef>
                <a:spcAft>
                  <a:spcPct val="35000"/>
                </a:spcAft>
                <a:buNone/>
              </a:pPr>
              <a:endParaRPr lang="en-GB" sz="3200" kern="1200" dirty="0"/>
            </a:p>
          </p:txBody>
        </p:sp>
        <p:sp>
          <p:nvSpPr>
            <p:cNvPr id="15" name="Freeform: Shape 14">
              <a:extLst>
                <a:ext uri="{FF2B5EF4-FFF2-40B4-BE49-F238E27FC236}">
                  <a16:creationId xmlns:a16="http://schemas.microsoft.com/office/drawing/2014/main" id="{B6675A2B-2426-4306-AF64-3384B0E50518}"/>
                </a:ext>
              </a:extLst>
            </p:cNvPr>
            <p:cNvSpPr/>
            <p:nvPr/>
          </p:nvSpPr>
          <p:spPr>
            <a:xfrm>
              <a:off x="5226567" y="3167430"/>
              <a:ext cx="5772358" cy="771524"/>
            </a:xfrm>
            <a:custGeom>
              <a:avLst/>
              <a:gdLst>
                <a:gd name="connsiteX0" fmla="*/ 0 w 5772358"/>
                <a:gd name="connsiteY0" fmla="*/ 96441 h 771524"/>
                <a:gd name="connsiteX1" fmla="*/ 5386596 w 5772358"/>
                <a:gd name="connsiteY1" fmla="*/ 96441 h 771524"/>
                <a:gd name="connsiteX2" fmla="*/ 5386596 w 5772358"/>
                <a:gd name="connsiteY2" fmla="*/ 0 h 771524"/>
                <a:gd name="connsiteX3" fmla="*/ 5772358 w 5772358"/>
                <a:gd name="connsiteY3" fmla="*/ 385762 h 771524"/>
                <a:gd name="connsiteX4" fmla="*/ 5386596 w 5772358"/>
                <a:gd name="connsiteY4" fmla="*/ 771524 h 771524"/>
                <a:gd name="connsiteX5" fmla="*/ 5386596 w 5772358"/>
                <a:gd name="connsiteY5" fmla="*/ 675084 h 771524"/>
                <a:gd name="connsiteX6" fmla="*/ 0 w 5772358"/>
                <a:gd name="connsiteY6" fmla="*/ 675084 h 771524"/>
                <a:gd name="connsiteX7" fmla="*/ 0 w 5772358"/>
                <a:gd name="connsiteY7" fmla="*/ 96441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72358" h="771524">
                  <a:moveTo>
                    <a:pt x="0" y="96441"/>
                  </a:moveTo>
                  <a:lnTo>
                    <a:pt x="5386596" y="96441"/>
                  </a:lnTo>
                  <a:lnTo>
                    <a:pt x="5386596" y="0"/>
                  </a:lnTo>
                  <a:lnTo>
                    <a:pt x="5772358" y="385762"/>
                  </a:lnTo>
                  <a:lnTo>
                    <a:pt x="5386596" y="771524"/>
                  </a:lnTo>
                  <a:lnTo>
                    <a:pt x="5386596" y="675084"/>
                  </a:lnTo>
                  <a:lnTo>
                    <a:pt x="0" y="675084"/>
                  </a:lnTo>
                  <a:lnTo>
                    <a:pt x="0" y="96441"/>
                  </a:lnTo>
                  <a:close/>
                </a:path>
              </a:pathLst>
            </a:custGeom>
          </p:spPr>
          <p:style>
            <a:lnRef idx="1">
              <a:schemeClr val="dk1">
                <a:alpha val="90000"/>
                <a:hueOff val="0"/>
                <a:satOff val="0"/>
                <a:lumOff val="0"/>
                <a:alphaOff val="0"/>
              </a:schemeClr>
            </a:lnRef>
            <a:fillRef idx="1">
              <a:schemeClr val="lt1">
                <a:alpha val="90000"/>
                <a:tint val="40000"/>
                <a:hueOff val="0"/>
                <a:satOff val="0"/>
                <a:lumOff val="0"/>
                <a:alphaOff val="0"/>
              </a:schemeClr>
            </a:fillRef>
            <a:effectRef idx="2">
              <a:schemeClr val="l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1430" tIns="107871" rIns="300751" bIns="107870" numCol="1" spcCol="1270" anchor="t" anchorCtr="0">
              <a:noAutofit/>
            </a:bodyPr>
            <a:lstStyle/>
            <a:p>
              <a:pPr marL="0" marR="0" lvl="0" indent="0" algn="l" defTabSz="914400" eaLnBrk="1" fontAlgn="auto" latinLnBrk="0" hangingPunct="1">
                <a:lnSpc>
                  <a:spcPct val="100000"/>
                </a:lnSpc>
                <a:spcBef>
                  <a:spcPct val="0"/>
                </a:spcBef>
                <a:spcAft>
                  <a:spcPts val="0"/>
                </a:spcAft>
                <a:buClrTx/>
                <a:buSzTx/>
                <a:buFontTx/>
                <a:buNone/>
                <a:tabLst/>
                <a:defRPr/>
              </a:pPr>
              <a:r>
                <a:rPr lang="en-GB" sz="1800" kern="1200" dirty="0"/>
                <a:t> </a:t>
              </a:r>
              <a:r>
                <a:rPr lang="en-GB" sz="2000" kern="1200" dirty="0"/>
                <a:t>- New technologies, rate of change, barriers to entry, 4</a:t>
              </a:r>
              <a:r>
                <a:rPr lang="en-GB" sz="2000" kern="1200" baseline="30000" dirty="0"/>
                <a:t>th</a:t>
              </a:r>
              <a:r>
                <a:rPr lang="en-GB" sz="2000" kern="1200" dirty="0"/>
                <a:t> Industrial Revolution </a:t>
              </a:r>
            </a:p>
            <a:p>
              <a:pPr marL="0" marR="0" lvl="0" indent="0" algn="l" defTabSz="914400" eaLnBrk="1" fontAlgn="auto" latinLnBrk="0" hangingPunct="1">
                <a:lnSpc>
                  <a:spcPct val="100000"/>
                </a:lnSpc>
                <a:spcBef>
                  <a:spcPct val="0"/>
                </a:spcBef>
                <a:spcAft>
                  <a:spcPts val="0"/>
                </a:spcAft>
                <a:buClrTx/>
                <a:buSzTx/>
                <a:buFontTx/>
                <a:buNone/>
                <a:tabLst/>
                <a:defRPr/>
              </a:pPr>
              <a:endParaRPr lang="en-GB" sz="1600" kern="1200" dirty="0"/>
            </a:p>
          </p:txBody>
        </p:sp>
        <p:sp>
          <p:nvSpPr>
            <p:cNvPr id="16" name="Freeform: Shape 15">
              <a:extLst>
                <a:ext uri="{FF2B5EF4-FFF2-40B4-BE49-F238E27FC236}">
                  <a16:creationId xmlns:a16="http://schemas.microsoft.com/office/drawing/2014/main" id="{7591A6F5-9B06-45AD-AFC0-7801F8DF004A}"/>
                </a:ext>
              </a:extLst>
            </p:cNvPr>
            <p:cNvSpPr/>
            <p:nvPr/>
          </p:nvSpPr>
          <p:spPr>
            <a:xfrm>
              <a:off x="1378328" y="3167430"/>
              <a:ext cx="3848239" cy="771524"/>
            </a:xfrm>
            <a:custGeom>
              <a:avLst/>
              <a:gdLst>
                <a:gd name="connsiteX0" fmla="*/ 0 w 3848239"/>
                <a:gd name="connsiteY0" fmla="*/ 128590 h 771524"/>
                <a:gd name="connsiteX1" fmla="*/ 128590 w 3848239"/>
                <a:gd name="connsiteY1" fmla="*/ 0 h 771524"/>
                <a:gd name="connsiteX2" fmla="*/ 3719649 w 3848239"/>
                <a:gd name="connsiteY2" fmla="*/ 0 h 771524"/>
                <a:gd name="connsiteX3" fmla="*/ 3848239 w 3848239"/>
                <a:gd name="connsiteY3" fmla="*/ 128590 h 771524"/>
                <a:gd name="connsiteX4" fmla="*/ 3848239 w 3848239"/>
                <a:gd name="connsiteY4" fmla="*/ 642934 h 771524"/>
                <a:gd name="connsiteX5" fmla="*/ 3719649 w 3848239"/>
                <a:gd name="connsiteY5" fmla="*/ 771524 h 771524"/>
                <a:gd name="connsiteX6" fmla="*/ 128590 w 3848239"/>
                <a:gd name="connsiteY6" fmla="*/ 771524 h 771524"/>
                <a:gd name="connsiteX7" fmla="*/ 0 w 3848239"/>
                <a:gd name="connsiteY7" fmla="*/ 642934 h 771524"/>
                <a:gd name="connsiteX8" fmla="*/ 0 w 3848239"/>
                <a:gd name="connsiteY8" fmla="*/ 128590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8239" h="771524">
                  <a:moveTo>
                    <a:pt x="0" y="128590"/>
                  </a:moveTo>
                  <a:cubicBezTo>
                    <a:pt x="0" y="57572"/>
                    <a:pt x="57572" y="0"/>
                    <a:pt x="128590" y="0"/>
                  </a:cubicBezTo>
                  <a:lnTo>
                    <a:pt x="3719649" y="0"/>
                  </a:lnTo>
                  <a:cubicBezTo>
                    <a:pt x="3790667" y="0"/>
                    <a:pt x="3848239" y="57572"/>
                    <a:pt x="3848239" y="128590"/>
                  </a:cubicBezTo>
                  <a:lnTo>
                    <a:pt x="3848239" y="642934"/>
                  </a:lnTo>
                  <a:cubicBezTo>
                    <a:pt x="3848239" y="713952"/>
                    <a:pt x="3790667" y="771524"/>
                    <a:pt x="3719649" y="771524"/>
                  </a:cubicBezTo>
                  <a:lnTo>
                    <a:pt x="128590" y="771524"/>
                  </a:lnTo>
                  <a:cubicBezTo>
                    <a:pt x="57572" y="771524"/>
                    <a:pt x="0" y="713952"/>
                    <a:pt x="0" y="642934"/>
                  </a:cubicBezTo>
                  <a:lnTo>
                    <a:pt x="0" y="128590"/>
                  </a:lnTo>
                  <a:close/>
                </a:path>
              </a:pathLst>
            </a:custGeom>
          </p:spPr>
          <p:style>
            <a:lnRef idx="0">
              <a:schemeClr val="dk1">
                <a:shade val="80000"/>
                <a:hueOff val="0"/>
                <a:satOff val="0"/>
                <a:lumOff val="0"/>
                <a:alphaOff val="0"/>
              </a:schemeClr>
            </a:lnRef>
            <a:fillRef idx="3">
              <a:schemeClr val="lt1">
                <a:hueOff val="0"/>
                <a:satOff val="0"/>
                <a:lumOff val="0"/>
                <a:alphaOff val="0"/>
              </a:schemeClr>
            </a:fillRef>
            <a:effectRef idx="3">
              <a:schemeClr val="lt1">
                <a:hueOff val="0"/>
                <a:satOff val="0"/>
                <a:lumOff val="0"/>
                <a:alphaOff val="0"/>
              </a:schemeClr>
            </a:effectRef>
            <a:fontRef idx="minor">
              <a:schemeClr val="dk1">
                <a:hueOff val="0"/>
                <a:satOff val="0"/>
                <a:lumOff val="0"/>
                <a:alphaOff val="0"/>
              </a:schemeClr>
            </a:fontRef>
          </p:style>
          <p:txBody>
            <a:bodyPr spcFirstLastPara="0" vert="horz" wrap="square" lIns="159583" tIns="98623" rIns="159583" bIns="98623" numCol="1" spcCol="1270" anchor="t"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sz="3200" kern="1200" dirty="0"/>
                <a:t>Technological</a:t>
              </a:r>
            </a:p>
            <a:p>
              <a:pPr marL="0" lvl="0" algn="ctr" defTabSz="889000">
                <a:lnSpc>
                  <a:spcPct val="90000"/>
                </a:lnSpc>
                <a:spcBef>
                  <a:spcPct val="0"/>
                </a:spcBef>
                <a:spcAft>
                  <a:spcPct val="35000"/>
                </a:spcAft>
                <a:buNone/>
              </a:pPr>
              <a:endParaRPr lang="en-GB" sz="3200" kern="1200" dirty="0"/>
            </a:p>
          </p:txBody>
        </p:sp>
        <p:sp>
          <p:nvSpPr>
            <p:cNvPr id="17" name="Freeform: Shape 16">
              <a:extLst>
                <a:ext uri="{FF2B5EF4-FFF2-40B4-BE49-F238E27FC236}">
                  <a16:creationId xmlns:a16="http://schemas.microsoft.com/office/drawing/2014/main" id="{C6F3F98B-7F70-429A-A0FD-CCB6FB5A7AEF}"/>
                </a:ext>
              </a:extLst>
            </p:cNvPr>
            <p:cNvSpPr/>
            <p:nvPr/>
          </p:nvSpPr>
          <p:spPr>
            <a:xfrm>
              <a:off x="5226567" y="4016107"/>
              <a:ext cx="5772358" cy="771524"/>
            </a:xfrm>
            <a:custGeom>
              <a:avLst/>
              <a:gdLst>
                <a:gd name="connsiteX0" fmla="*/ 0 w 5772358"/>
                <a:gd name="connsiteY0" fmla="*/ 96441 h 771524"/>
                <a:gd name="connsiteX1" fmla="*/ 5386596 w 5772358"/>
                <a:gd name="connsiteY1" fmla="*/ 96441 h 771524"/>
                <a:gd name="connsiteX2" fmla="*/ 5386596 w 5772358"/>
                <a:gd name="connsiteY2" fmla="*/ 0 h 771524"/>
                <a:gd name="connsiteX3" fmla="*/ 5772358 w 5772358"/>
                <a:gd name="connsiteY3" fmla="*/ 385762 h 771524"/>
                <a:gd name="connsiteX4" fmla="*/ 5386596 w 5772358"/>
                <a:gd name="connsiteY4" fmla="*/ 771524 h 771524"/>
                <a:gd name="connsiteX5" fmla="*/ 5386596 w 5772358"/>
                <a:gd name="connsiteY5" fmla="*/ 675084 h 771524"/>
                <a:gd name="connsiteX6" fmla="*/ 0 w 5772358"/>
                <a:gd name="connsiteY6" fmla="*/ 675084 h 771524"/>
                <a:gd name="connsiteX7" fmla="*/ 0 w 5772358"/>
                <a:gd name="connsiteY7" fmla="*/ 96441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72358" h="771524">
                  <a:moveTo>
                    <a:pt x="0" y="96441"/>
                  </a:moveTo>
                  <a:lnTo>
                    <a:pt x="5386596" y="96441"/>
                  </a:lnTo>
                  <a:lnTo>
                    <a:pt x="5386596" y="0"/>
                  </a:lnTo>
                  <a:lnTo>
                    <a:pt x="5772358" y="385762"/>
                  </a:lnTo>
                  <a:lnTo>
                    <a:pt x="5386596" y="771524"/>
                  </a:lnTo>
                  <a:lnTo>
                    <a:pt x="5386596" y="675084"/>
                  </a:lnTo>
                  <a:lnTo>
                    <a:pt x="0" y="675084"/>
                  </a:lnTo>
                  <a:lnTo>
                    <a:pt x="0" y="96441"/>
                  </a:lnTo>
                  <a:close/>
                </a:path>
              </a:pathLst>
            </a:custGeom>
          </p:spPr>
          <p:style>
            <a:lnRef idx="1">
              <a:schemeClr val="dk1">
                <a:alpha val="90000"/>
                <a:hueOff val="0"/>
                <a:satOff val="0"/>
                <a:lumOff val="0"/>
                <a:alphaOff val="0"/>
              </a:schemeClr>
            </a:lnRef>
            <a:fillRef idx="1">
              <a:schemeClr val="lt1">
                <a:alpha val="90000"/>
                <a:tint val="40000"/>
                <a:hueOff val="0"/>
                <a:satOff val="0"/>
                <a:lumOff val="0"/>
                <a:alphaOff val="0"/>
              </a:schemeClr>
            </a:fillRef>
            <a:effectRef idx="2">
              <a:schemeClr val="l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1430" tIns="107871" rIns="300751" bIns="107870" numCol="1" spcCol="1270" anchor="t" anchorCtr="0">
              <a:noAutofit/>
            </a:bodyPr>
            <a:lstStyle/>
            <a:p>
              <a:pPr marL="0" marR="0" lvl="0" indent="0" algn="l" defTabSz="914400" eaLnBrk="1" fontAlgn="auto" latinLnBrk="0" hangingPunct="1">
                <a:lnSpc>
                  <a:spcPct val="100000"/>
                </a:lnSpc>
                <a:spcBef>
                  <a:spcPct val="0"/>
                </a:spcBef>
                <a:spcAft>
                  <a:spcPts val="0"/>
                </a:spcAft>
                <a:buClrTx/>
                <a:buSzTx/>
                <a:buFontTx/>
                <a:buNone/>
                <a:tabLst/>
                <a:defRPr/>
              </a:pPr>
              <a:r>
                <a:rPr lang="en-GB" sz="1800" kern="1200" dirty="0"/>
                <a:t> </a:t>
              </a:r>
              <a:r>
                <a:rPr lang="en-GB" sz="2000" kern="1200" dirty="0"/>
                <a:t>- Legislation changes, employment, imports and exports </a:t>
              </a:r>
            </a:p>
            <a:p>
              <a:pPr marL="114300" lvl="1" indent="0" algn="l" defTabSz="533400">
                <a:lnSpc>
                  <a:spcPct val="90000"/>
                </a:lnSpc>
                <a:spcBef>
                  <a:spcPct val="0"/>
                </a:spcBef>
                <a:spcAft>
                  <a:spcPct val="15000"/>
                </a:spcAft>
              </a:pPr>
              <a:endParaRPr lang="en-GB" sz="1700" kern="1200" dirty="0"/>
            </a:p>
          </p:txBody>
        </p:sp>
        <p:sp>
          <p:nvSpPr>
            <p:cNvPr id="18" name="Freeform: Shape 17">
              <a:extLst>
                <a:ext uri="{FF2B5EF4-FFF2-40B4-BE49-F238E27FC236}">
                  <a16:creationId xmlns:a16="http://schemas.microsoft.com/office/drawing/2014/main" id="{4C66E520-F0FF-4F38-97E2-8F606D6663CD}"/>
                </a:ext>
              </a:extLst>
            </p:cNvPr>
            <p:cNvSpPr/>
            <p:nvPr/>
          </p:nvSpPr>
          <p:spPr>
            <a:xfrm>
              <a:off x="1378328" y="4016107"/>
              <a:ext cx="3848239" cy="771524"/>
            </a:xfrm>
            <a:custGeom>
              <a:avLst/>
              <a:gdLst>
                <a:gd name="connsiteX0" fmla="*/ 0 w 3848239"/>
                <a:gd name="connsiteY0" fmla="*/ 128590 h 771524"/>
                <a:gd name="connsiteX1" fmla="*/ 128590 w 3848239"/>
                <a:gd name="connsiteY1" fmla="*/ 0 h 771524"/>
                <a:gd name="connsiteX2" fmla="*/ 3719649 w 3848239"/>
                <a:gd name="connsiteY2" fmla="*/ 0 h 771524"/>
                <a:gd name="connsiteX3" fmla="*/ 3848239 w 3848239"/>
                <a:gd name="connsiteY3" fmla="*/ 128590 h 771524"/>
                <a:gd name="connsiteX4" fmla="*/ 3848239 w 3848239"/>
                <a:gd name="connsiteY4" fmla="*/ 642934 h 771524"/>
                <a:gd name="connsiteX5" fmla="*/ 3719649 w 3848239"/>
                <a:gd name="connsiteY5" fmla="*/ 771524 h 771524"/>
                <a:gd name="connsiteX6" fmla="*/ 128590 w 3848239"/>
                <a:gd name="connsiteY6" fmla="*/ 771524 h 771524"/>
                <a:gd name="connsiteX7" fmla="*/ 0 w 3848239"/>
                <a:gd name="connsiteY7" fmla="*/ 642934 h 771524"/>
                <a:gd name="connsiteX8" fmla="*/ 0 w 3848239"/>
                <a:gd name="connsiteY8" fmla="*/ 128590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8239" h="771524">
                  <a:moveTo>
                    <a:pt x="0" y="128590"/>
                  </a:moveTo>
                  <a:cubicBezTo>
                    <a:pt x="0" y="57572"/>
                    <a:pt x="57572" y="0"/>
                    <a:pt x="128590" y="0"/>
                  </a:cubicBezTo>
                  <a:lnTo>
                    <a:pt x="3719649" y="0"/>
                  </a:lnTo>
                  <a:cubicBezTo>
                    <a:pt x="3790667" y="0"/>
                    <a:pt x="3848239" y="57572"/>
                    <a:pt x="3848239" y="128590"/>
                  </a:cubicBezTo>
                  <a:lnTo>
                    <a:pt x="3848239" y="642934"/>
                  </a:lnTo>
                  <a:cubicBezTo>
                    <a:pt x="3848239" y="713952"/>
                    <a:pt x="3790667" y="771524"/>
                    <a:pt x="3719649" y="771524"/>
                  </a:cubicBezTo>
                  <a:lnTo>
                    <a:pt x="128590" y="771524"/>
                  </a:lnTo>
                  <a:cubicBezTo>
                    <a:pt x="57572" y="771524"/>
                    <a:pt x="0" y="713952"/>
                    <a:pt x="0" y="642934"/>
                  </a:cubicBezTo>
                  <a:lnTo>
                    <a:pt x="0" y="128590"/>
                  </a:lnTo>
                  <a:close/>
                </a:path>
              </a:pathLst>
            </a:custGeom>
          </p:spPr>
          <p:style>
            <a:lnRef idx="0">
              <a:schemeClr val="dk1">
                <a:shade val="80000"/>
                <a:hueOff val="0"/>
                <a:satOff val="0"/>
                <a:lumOff val="0"/>
                <a:alphaOff val="0"/>
              </a:schemeClr>
            </a:lnRef>
            <a:fillRef idx="3">
              <a:schemeClr val="lt1">
                <a:hueOff val="0"/>
                <a:satOff val="0"/>
                <a:lumOff val="0"/>
                <a:alphaOff val="0"/>
              </a:schemeClr>
            </a:fillRef>
            <a:effectRef idx="3">
              <a:schemeClr val="lt1">
                <a:hueOff val="0"/>
                <a:satOff val="0"/>
                <a:lumOff val="0"/>
                <a:alphaOff val="0"/>
              </a:schemeClr>
            </a:effectRef>
            <a:fontRef idx="minor">
              <a:schemeClr val="dk1">
                <a:hueOff val="0"/>
                <a:satOff val="0"/>
                <a:lumOff val="0"/>
                <a:alphaOff val="0"/>
              </a:schemeClr>
            </a:fontRef>
          </p:style>
          <p:txBody>
            <a:bodyPr spcFirstLastPara="0" vert="horz" wrap="square" lIns="174823" tIns="106243" rIns="174823" bIns="106243" numCol="1" spcCol="1270" anchor="ctr" anchorCtr="0">
              <a:noAutofit/>
            </a:bodyPr>
            <a:lstStyle/>
            <a:p>
              <a:pPr marL="0" lvl="0" indent="0" algn="ctr" defTabSz="1600200">
                <a:lnSpc>
                  <a:spcPct val="90000"/>
                </a:lnSpc>
                <a:spcBef>
                  <a:spcPct val="0"/>
                </a:spcBef>
                <a:spcAft>
                  <a:spcPct val="35000"/>
                </a:spcAft>
                <a:buNone/>
              </a:pPr>
              <a:r>
                <a:rPr lang="en-GB" sz="3600" kern="1200" dirty="0"/>
                <a:t>Legal</a:t>
              </a:r>
            </a:p>
          </p:txBody>
        </p:sp>
        <p:sp>
          <p:nvSpPr>
            <p:cNvPr id="19" name="Freeform: Shape 18">
              <a:extLst>
                <a:ext uri="{FF2B5EF4-FFF2-40B4-BE49-F238E27FC236}">
                  <a16:creationId xmlns:a16="http://schemas.microsoft.com/office/drawing/2014/main" id="{88F116A8-19EF-4EC9-AD5A-A32B10041B24}"/>
                </a:ext>
              </a:extLst>
            </p:cNvPr>
            <p:cNvSpPr/>
            <p:nvPr/>
          </p:nvSpPr>
          <p:spPr>
            <a:xfrm>
              <a:off x="5226567" y="4864784"/>
              <a:ext cx="5772358" cy="771524"/>
            </a:xfrm>
            <a:custGeom>
              <a:avLst/>
              <a:gdLst>
                <a:gd name="connsiteX0" fmla="*/ 0 w 5772358"/>
                <a:gd name="connsiteY0" fmla="*/ 96441 h 771524"/>
                <a:gd name="connsiteX1" fmla="*/ 5386596 w 5772358"/>
                <a:gd name="connsiteY1" fmla="*/ 96441 h 771524"/>
                <a:gd name="connsiteX2" fmla="*/ 5386596 w 5772358"/>
                <a:gd name="connsiteY2" fmla="*/ 0 h 771524"/>
                <a:gd name="connsiteX3" fmla="*/ 5772358 w 5772358"/>
                <a:gd name="connsiteY3" fmla="*/ 385762 h 771524"/>
                <a:gd name="connsiteX4" fmla="*/ 5386596 w 5772358"/>
                <a:gd name="connsiteY4" fmla="*/ 771524 h 771524"/>
                <a:gd name="connsiteX5" fmla="*/ 5386596 w 5772358"/>
                <a:gd name="connsiteY5" fmla="*/ 675084 h 771524"/>
                <a:gd name="connsiteX6" fmla="*/ 0 w 5772358"/>
                <a:gd name="connsiteY6" fmla="*/ 675084 h 771524"/>
                <a:gd name="connsiteX7" fmla="*/ 0 w 5772358"/>
                <a:gd name="connsiteY7" fmla="*/ 96441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72358" h="771524">
                  <a:moveTo>
                    <a:pt x="0" y="96441"/>
                  </a:moveTo>
                  <a:lnTo>
                    <a:pt x="5386596" y="96441"/>
                  </a:lnTo>
                  <a:lnTo>
                    <a:pt x="5386596" y="0"/>
                  </a:lnTo>
                  <a:lnTo>
                    <a:pt x="5772358" y="385762"/>
                  </a:lnTo>
                  <a:lnTo>
                    <a:pt x="5386596" y="771524"/>
                  </a:lnTo>
                  <a:lnTo>
                    <a:pt x="5386596" y="675084"/>
                  </a:lnTo>
                  <a:lnTo>
                    <a:pt x="0" y="675084"/>
                  </a:lnTo>
                  <a:lnTo>
                    <a:pt x="0" y="96441"/>
                  </a:lnTo>
                  <a:close/>
                </a:path>
              </a:pathLst>
            </a:custGeom>
          </p:spPr>
          <p:style>
            <a:lnRef idx="1">
              <a:schemeClr val="dk1">
                <a:alpha val="90000"/>
                <a:hueOff val="0"/>
                <a:satOff val="0"/>
                <a:lumOff val="0"/>
                <a:alphaOff val="0"/>
              </a:schemeClr>
            </a:lnRef>
            <a:fillRef idx="1">
              <a:schemeClr val="lt1">
                <a:alpha val="90000"/>
                <a:tint val="40000"/>
                <a:hueOff val="0"/>
                <a:satOff val="0"/>
                <a:lumOff val="0"/>
                <a:alphaOff val="0"/>
              </a:schemeClr>
            </a:fillRef>
            <a:effectRef idx="2">
              <a:schemeClr val="l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1430" tIns="107871" rIns="300751" bIns="107870" numCol="1" spcCol="1270" anchor="ctr" anchorCtr="0">
              <a:noAutofit/>
            </a:bodyPr>
            <a:lstStyle/>
            <a:p>
              <a:pPr marL="0" lvl="1" algn="l" defTabSz="800100">
                <a:lnSpc>
                  <a:spcPct val="90000"/>
                </a:lnSpc>
                <a:spcBef>
                  <a:spcPct val="0"/>
                </a:spcBef>
                <a:spcAft>
                  <a:spcPct val="15000"/>
                </a:spcAft>
              </a:pPr>
              <a:r>
                <a:rPr lang="en-GB" dirty="0"/>
                <a:t> </a:t>
              </a:r>
              <a:r>
                <a:rPr lang="en-GB" sz="2000" dirty="0"/>
                <a:t>- </a:t>
              </a:r>
              <a:r>
                <a:rPr lang="en-GB" sz="2000" kern="1200" dirty="0"/>
                <a:t>Ecological and environmental issues</a:t>
              </a:r>
            </a:p>
          </p:txBody>
        </p:sp>
        <p:sp>
          <p:nvSpPr>
            <p:cNvPr id="20" name="Freeform: Shape 19">
              <a:extLst>
                <a:ext uri="{FF2B5EF4-FFF2-40B4-BE49-F238E27FC236}">
                  <a16:creationId xmlns:a16="http://schemas.microsoft.com/office/drawing/2014/main" id="{F1851707-0392-4E99-B5F5-955B82CD67B8}"/>
                </a:ext>
              </a:extLst>
            </p:cNvPr>
            <p:cNvSpPr/>
            <p:nvPr/>
          </p:nvSpPr>
          <p:spPr>
            <a:xfrm>
              <a:off x="1395529" y="4864784"/>
              <a:ext cx="3848239" cy="771524"/>
            </a:xfrm>
            <a:custGeom>
              <a:avLst/>
              <a:gdLst>
                <a:gd name="connsiteX0" fmla="*/ 0 w 3848239"/>
                <a:gd name="connsiteY0" fmla="*/ 128590 h 771524"/>
                <a:gd name="connsiteX1" fmla="*/ 128590 w 3848239"/>
                <a:gd name="connsiteY1" fmla="*/ 0 h 771524"/>
                <a:gd name="connsiteX2" fmla="*/ 3719649 w 3848239"/>
                <a:gd name="connsiteY2" fmla="*/ 0 h 771524"/>
                <a:gd name="connsiteX3" fmla="*/ 3848239 w 3848239"/>
                <a:gd name="connsiteY3" fmla="*/ 128590 h 771524"/>
                <a:gd name="connsiteX4" fmla="*/ 3848239 w 3848239"/>
                <a:gd name="connsiteY4" fmla="*/ 642934 h 771524"/>
                <a:gd name="connsiteX5" fmla="*/ 3719649 w 3848239"/>
                <a:gd name="connsiteY5" fmla="*/ 771524 h 771524"/>
                <a:gd name="connsiteX6" fmla="*/ 128590 w 3848239"/>
                <a:gd name="connsiteY6" fmla="*/ 771524 h 771524"/>
                <a:gd name="connsiteX7" fmla="*/ 0 w 3848239"/>
                <a:gd name="connsiteY7" fmla="*/ 642934 h 771524"/>
                <a:gd name="connsiteX8" fmla="*/ 0 w 3848239"/>
                <a:gd name="connsiteY8" fmla="*/ 128590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8239" h="771524">
                  <a:moveTo>
                    <a:pt x="0" y="128590"/>
                  </a:moveTo>
                  <a:cubicBezTo>
                    <a:pt x="0" y="57572"/>
                    <a:pt x="57572" y="0"/>
                    <a:pt x="128590" y="0"/>
                  </a:cubicBezTo>
                  <a:lnTo>
                    <a:pt x="3719649" y="0"/>
                  </a:lnTo>
                  <a:cubicBezTo>
                    <a:pt x="3790667" y="0"/>
                    <a:pt x="3848239" y="57572"/>
                    <a:pt x="3848239" y="128590"/>
                  </a:cubicBezTo>
                  <a:lnTo>
                    <a:pt x="3848239" y="642934"/>
                  </a:lnTo>
                  <a:cubicBezTo>
                    <a:pt x="3848239" y="713952"/>
                    <a:pt x="3790667" y="771524"/>
                    <a:pt x="3719649" y="771524"/>
                  </a:cubicBezTo>
                  <a:lnTo>
                    <a:pt x="128590" y="771524"/>
                  </a:lnTo>
                  <a:cubicBezTo>
                    <a:pt x="57572" y="771524"/>
                    <a:pt x="0" y="713952"/>
                    <a:pt x="0" y="642934"/>
                  </a:cubicBezTo>
                  <a:lnTo>
                    <a:pt x="0" y="128590"/>
                  </a:lnTo>
                  <a:close/>
                </a:path>
              </a:pathLst>
            </a:custGeom>
          </p:spPr>
          <p:style>
            <a:lnRef idx="0">
              <a:schemeClr val="dk1">
                <a:shade val="80000"/>
                <a:hueOff val="0"/>
                <a:satOff val="0"/>
                <a:lumOff val="0"/>
                <a:alphaOff val="0"/>
              </a:schemeClr>
            </a:lnRef>
            <a:fillRef idx="3">
              <a:schemeClr val="lt1">
                <a:hueOff val="0"/>
                <a:satOff val="0"/>
                <a:lumOff val="0"/>
                <a:alphaOff val="0"/>
              </a:schemeClr>
            </a:fillRef>
            <a:effectRef idx="3">
              <a:schemeClr val="lt1">
                <a:hueOff val="0"/>
                <a:satOff val="0"/>
                <a:lumOff val="0"/>
                <a:alphaOff val="0"/>
              </a:schemeClr>
            </a:effectRef>
            <a:fontRef idx="minor">
              <a:schemeClr val="dk1">
                <a:hueOff val="0"/>
                <a:satOff val="0"/>
                <a:lumOff val="0"/>
                <a:alphaOff val="0"/>
              </a:schemeClr>
            </a:fontRef>
          </p:style>
          <p:txBody>
            <a:bodyPr spcFirstLastPara="0" vert="horz" wrap="square" lIns="174823" tIns="106243" rIns="174823" bIns="106243" numCol="1" spcCol="1270" anchor="ctr" anchorCtr="0">
              <a:noAutofit/>
            </a:bodyPr>
            <a:lstStyle/>
            <a:p>
              <a:pPr marL="0" lvl="0" indent="0" algn="ctr" defTabSz="1600200">
                <a:lnSpc>
                  <a:spcPct val="90000"/>
                </a:lnSpc>
                <a:spcBef>
                  <a:spcPct val="0"/>
                </a:spcBef>
                <a:spcAft>
                  <a:spcPct val="35000"/>
                </a:spcAft>
                <a:buNone/>
              </a:pPr>
              <a:r>
                <a:rPr lang="en-GB" sz="3600" kern="1200" dirty="0"/>
                <a:t>Environmental</a:t>
              </a:r>
            </a:p>
          </p:txBody>
        </p:sp>
      </p:grpSp>
    </p:spTree>
    <p:extLst>
      <p:ext uri="{BB962C8B-B14F-4D97-AF65-F5344CB8AC3E}">
        <p14:creationId xmlns:p14="http://schemas.microsoft.com/office/powerpoint/2010/main" val="19710858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5DD41-1B8F-4FF3-8CC5-7CC1E93A6853}"/>
              </a:ext>
            </a:extLst>
          </p:cNvPr>
          <p:cNvSpPr>
            <a:spLocks noGrp="1"/>
          </p:cNvSpPr>
          <p:nvPr>
            <p:ph type="title"/>
          </p:nvPr>
        </p:nvSpPr>
        <p:spPr>
          <a:xfrm>
            <a:off x="609600" y="-99116"/>
            <a:ext cx="10972800" cy="1143000"/>
          </a:xfrm>
        </p:spPr>
        <p:txBody>
          <a:bodyPr/>
          <a:lstStyle/>
          <a:p>
            <a:r>
              <a:rPr lang="en-GB" b="1" dirty="0"/>
              <a:t>Examples of Effect on HR</a:t>
            </a:r>
          </a:p>
        </p:txBody>
      </p:sp>
      <p:sp>
        <p:nvSpPr>
          <p:cNvPr id="3" name="Content Placeholder 2">
            <a:extLst>
              <a:ext uri="{FF2B5EF4-FFF2-40B4-BE49-F238E27FC236}">
                <a16:creationId xmlns:a16="http://schemas.microsoft.com/office/drawing/2014/main" id="{9342BA35-31BC-491A-B6BB-A438C2A1CE46}"/>
              </a:ext>
            </a:extLst>
          </p:cNvPr>
          <p:cNvSpPr>
            <a:spLocks noGrp="1"/>
          </p:cNvSpPr>
          <p:nvPr>
            <p:ph idx="1"/>
          </p:nvPr>
        </p:nvSpPr>
        <p:spPr>
          <a:xfrm>
            <a:off x="704603" y="1208315"/>
            <a:ext cx="10972800" cy="4254334"/>
          </a:xfrm>
        </p:spPr>
        <p:txBody>
          <a:bodyPr>
            <a:normAutofit fontScale="77500" lnSpcReduction="20000"/>
          </a:bodyPr>
          <a:lstStyle/>
          <a:p>
            <a:pPr marL="0" indent="0">
              <a:buNone/>
            </a:pPr>
            <a:endParaRPr lang="en-GB" dirty="0"/>
          </a:p>
          <a:p>
            <a:r>
              <a:rPr lang="en-GB" dirty="0"/>
              <a:t>Example 1 – </a:t>
            </a:r>
            <a:r>
              <a:rPr lang="en-GB" altLang="en-US" dirty="0"/>
              <a:t>A social trend is the ageing population. Possible HR implications for the NHS – need to train staff in elderly patient care; increase number of staff in certain wards; offer flexible working opportunities to encourage older workers into the workforce/retain them.</a:t>
            </a:r>
            <a:r>
              <a:rPr lang="en-GB" dirty="0"/>
              <a:t> </a:t>
            </a:r>
          </a:p>
          <a:p>
            <a:endParaRPr lang="en-GB" dirty="0"/>
          </a:p>
          <a:p>
            <a:r>
              <a:rPr lang="en-GB" dirty="0"/>
              <a:t>Example 2 - Brexit (political factor) has resulted in less people migrating to this country which has already affected vacancy levels in some organisations. In the NHS this means finding alternative ways of filling those vacancies – for example by encouraging more men to go into the nursing profession.</a:t>
            </a:r>
            <a:r>
              <a:rPr lang="en-GB" altLang="en-US" dirty="0"/>
              <a:t> </a:t>
            </a:r>
          </a:p>
          <a:p>
            <a:pPr marL="0" indent="0">
              <a:buNone/>
            </a:pPr>
            <a:endParaRPr lang="en-GB" altLang="en-US" dirty="0"/>
          </a:p>
          <a:p>
            <a:pPr marL="0" indent="0">
              <a:buNone/>
            </a:pPr>
            <a:endParaRPr lang="en-GB" dirty="0"/>
          </a:p>
        </p:txBody>
      </p:sp>
    </p:spTree>
    <p:extLst>
      <p:ext uri="{BB962C8B-B14F-4D97-AF65-F5344CB8AC3E}">
        <p14:creationId xmlns:p14="http://schemas.microsoft.com/office/powerpoint/2010/main" val="38494168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CB20B-90FE-4D46-B335-5337C4588773}"/>
              </a:ext>
            </a:extLst>
          </p:cNvPr>
          <p:cNvSpPr>
            <a:spLocks noGrp="1"/>
          </p:cNvSpPr>
          <p:nvPr>
            <p:ph type="title"/>
          </p:nvPr>
        </p:nvSpPr>
        <p:spPr/>
        <p:txBody>
          <a:bodyPr>
            <a:normAutofit fontScale="90000"/>
          </a:bodyPr>
          <a:lstStyle/>
          <a:p>
            <a:r>
              <a:rPr lang="en-GB" b="1" dirty="0"/>
              <a:t>Technology - The Fourth Industrial Revolution</a:t>
            </a:r>
          </a:p>
        </p:txBody>
      </p:sp>
      <p:sp>
        <p:nvSpPr>
          <p:cNvPr id="3" name="Content Placeholder 2">
            <a:extLst>
              <a:ext uri="{FF2B5EF4-FFF2-40B4-BE49-F238E27FC236}">
                <a16:creationId xmlns:a16="http://schemas.microsoft.com/office/drawing/2014/main" id="{CA5DD509-6730-4AB9-B713-13792C084712}"/>
              </a:ext>
            </a:extLst>
          </p:cNvPr>
          <p:cNvSpPr>
            <a:spLocks noGrp="1"/>
          </p:cNvSpPr>
          <p:nvPr>
            <p:ph idx="1"/>
          </p:nvPr>
        </p:nvSpPr>
        <p:spPr/>
        <p:txBody>
          <a:bodyPr>
            <a:normAutofit/>
          </a:bodyPr>
          <a:lstStyle/>
          <a:p>
            <a:r>
              <a:rPr lang="en-GB" dirty="0"/>
              <a:t>2 views – pessimistic/optimistic</a:t>
            </a:r>
          </a:p>
          <a:p>
            <a:r>
              <a:rPr lang="en-GB" dirty="0"/>
              <a:t>Likely – a time lag between jobs going and jobs being created</a:t>
            </a:r>
          </a:p>
          <a:p>
            <a:endParaRPr lang="en-GB" dirty="0"/>
          </a:p>
          <a:p>
            <a:pPr marL="0" indent="0">
              <a:buNone/>
            </a:pPr>
            <a:r>
              <a:rPr lang="en-GB" dirty="0"/>
              <a:t>Good source: World Economic Forum:</a:t>
            </a:r>
          </a:p>
          <a:p>
            <a:pPr marL="0" indent="0">
              <a:buNone/>
            </a:pPr>
            <a:r>
              <a:rPr lang="en-GB" dirty="0">
                <a:hlinkClick r:id="rId2"/>
              </a:rPr>
              <a:t>The Fourth Industrial Revolution: what it means and how to respond | World Economic Forum (weforum.org)</a:t>
            </a:r>
            <a:endParaRPr lang="en-GB" dirty="0"/>
          </a:p>
        </p:txBody>
      </p:sp>
    </p:spTree>
    <p:extLst>
      <p:ext uri="{BB962C8B-B14F-4D97-AF65-F5344CB8AC3E}">
        <p14:creationId xmlns:p14="http://schemas.microsoft.com/office/powerpoint/2010/main" val="27160794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A9844-8290-4290-8096-57F14C7BB06C}"/>
              </a:ext>
            </a:extLst>
          </p:cNvPr>
          <p:cNvSpPr>
            <a:spLocks noGrp="1"/>
          </p:cNvSpPr>
          <p:nvPr>
            <p:ph type="title"/>
          </p:nvPr>
        </p:nvSpPr>
        <p:spPr>
          <a:xfrm>
            <a:off x="213755" y="112870"/>
            <a:ext cx="11625943" cy="1143000"/>
          </a:xfrm>
        </p:spPr>
        <p:txBody>
          <a:bodyPr>
            <a:normAutofit fontScale="90000"/>
          </a:bodyPr>
          <a:lstStyle/>
          <a:p>
            <a:r>
              <a:rPr lang="en-GB" b="1" dirty="0"/>
              <a:t>What makes a job susceptible to Automation?</a:t>
            </a:r>
          </a:p>
        </p:txBody>
      </p:sp>
      <p:pic>
        <p:nvPicPr>
          <p:cNvPr id="9" name="Content Placeholder 8" descr="A close up of a device&#10;&#10;Description generated with high confidence">
            <a:extLst>
              <a:ext uri="{FF2B5EF4-FFF2-40B4-BE49-F238E27FC236}">
                <a16:creationId xmlns:a16="http://schemas.microsoft.com/office/drawing/2014/main" id="{65829816-53D0-4480-A801-6B0AAAC4D99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182781" y="1255870"/>
            <a:ext cx="2763692" cy="4260693"/>
          </a:xfrm>
        </p:spPr>
      </p:pic>
      <p:sp>
        <p:nvSpPr>
          <p:cNvPr id="3" name="TextBox 2">
            <a:extLst>
              <a:ext uri="{FF2B5EF4-FFF2-40B4-BE49-F238E27FC236}">
                <a16:creationId xmlns:a16="http://schemas.microsoft.com/office/drawing/2014/main" id="{9BA37B07-7D7F-45F9-9C0E-F599B0490121}"/>
              </a:ext>
            </a:extLst>
          </p:cNvPr>
          <p:cNvSpPr txBox="1"/>
          <p:nvPr/>
        </p:nvSpPr>
        <p:spPr>
          <a:xfrm>
            <a:off x="1865647" y="1277481"/>
            <a:ext cx="3657600" cy="646331"/>
          </a:xfrm>
          <a:prstGeom prst="rect">
            <a:avLst/>
          </a:prstGeom>
          <a:noFill/>
        </p:spPr>
        <p:txBody>
          <a:bodyPr wrap="square" rtlCol="0">
            <a:spAutoFit/>
          </a:bodyPr>
          <a:lstStyle/>
          <a:p>
            <a:r>
              <a:rPr lang="en-GB" dirty="0">
                <a:hlinkClick r:id="rId4"/>
              </a:rPr>
              <a:t>https://willrobotstakemyjob.com/</a:t>
            </a:r>
            <a:endParaRPr lang="en-GB" dirty="0"/>
          </a:p>
          <a:p>
            <a:endParaRPr lang="en-GB" dirty="0"/>
          </a:p>
        </p:txBody>
      </p:sp>
      <p:pic>
        <p:nvPicPr>
          <p:cNvPr id="7" name="Picture 6">
            <a:extLst>
              <a:ext uri="{FF2B5EF4-FFF2-40B4-BE49-F238E27FC236}">
                <a16:creationId xmlns:a16="http://schemas.microsoft.com/office/drawing/2014/main" id="{4A9F2178-7EE9-4AA5-8566-928AC5F7B4E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09600" y="1747112"/>
            <a:ext cx="6701246" cy="3769451"/>
          </a:xfrm>
          <a:prstGeom prst="rect">
            <a:avLst/>
          </a:prstGeom>
        </p:spPr>
      </p:pic>
    </p:spTree>
    <p:extLst>
      <p:ext uri="{BB962C8B-B14F-4D97-AF65-F5344CB8AC3E}">
        <p14:creationId xmlns:p14="http://schemas.microsoft.com/office/powerpoint/2010/main" val="38821156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81AF909B-5857-4C3A-B7D6-49915C21A96A}"/>
              </a:ext>
            </a:extLst>
          </p:cNvPr>
          <p:cNvGraphicFramePr/>
          <p:nvPr/>
        </p:nvGraphicFramePr>
        <p:xfrm>
          <a:off x="2032000" y="249404"/>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439235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3029" y="0"/>
            <a:ext cx="11625942" cy="792088"/>
          </a:xfrm>
        </p:spPr>
        <p:txBody>
          <a:bodyPr>
            <a:normAutofit fontScale="90000"/>
          </a:bodyPr>
          <a:lstStyle/>
          <a:p>
            <a:r>
              <a:rPr lang="en-GB" dirty="0"/>
              <a:t>Internal Factors that affect Organisations and HR</a:t>
            </a:r>
          </a:p>
        </p:txBody>
      </p:sp>
      <p:graphicFrame>
        <p:nvGraphicFramePr>
          <p:cNvPr id="6" name="Diagram 5">
            <a:extLst>
              <a:ext uri="{FF2B5EF4-FFF2-40B4-BE49-F238E27FC236}">
                <a16:creationId xmlns:a16="http://schemas.microsoft.com/office/drawing/2014/main" id="{C14C2FB3-1670-4BC3-9A6D-12B4542725C6}"/>
              </a:ext>
            </a:extLst>
          </p:cNvPr>
          <p:cNvGraphicFramePr/>
          <p:nvPr/>
        </p:nvGraphicFramePr>
        <p:xfrm>
          <a:off x="1184565" y="984512"/>
          <a:ext cx="9497290" cy="45850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48156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C01B62-373C-448F-BF42-713644732FD5}"/>
              </a:ext>
            </a:extLst>
          </p:cNvPr>
          <p:cNvSpPr>
            <a:spLocks noGrp="1"/>
          </p:cNvSpPr>
          <p:nvPr>
            <p:ph type="title"/>
          </p:nvPr>
        </p:nvSpPr>
        <p:spPr>
          <a:xfrm>
            <a:off x="609600" y="2601310"/>
            <a:ext cx="10972800" cy="1143000"/>
          </a:xfrm>
        </p:spPr>
        <p:txBody>
          <a:bodyPr>
            <a:normAutofit fontScale="90000"/>
          </a:bodyPr>
          <a:lstStyle/>
          <a:p>
            <a:r>
              <a:rPr lang="en-GB" b="1" u="sng" dirty="0"/>
              <a:t>Learning Outcome 2:</a:t>
            </a:r>
            <a:br>
              <a:rPr lang="en-GB" b="1" u="sng" dirty="0"/>
            </a:br>
            <a:br>
              <a:rPr lang="en-GB" b="1" u="sng" dirty="0"/>
            </a:br>
            <a:r>
              <a:rPr lang="en-GB" dirty="0"/>
              <a:t>Understand organisational culture and theoretical perspectives on how people behave at work.</a:t>
            </a:r>
            <a:br>
              <a:rPr lang="en-GB" dirty="0"/>
            </a:br>
            <a:br>
              <a:rPr lang="en-GB" dirty="0"/>
            </a:br>
            <a:endParaRPr lang="en-GB" dirty="0"/>
          </a:p>
        </p:txBody>
      </p:sp>
    </p:spTree>
    <p:extLst>
      <p:ext uri="{BB962C8B-B14F-4D97-AF65-F5344CB8AC3E}">
        <p14:creationId xmlns:p14="http://schemas.microsoft.com/office/powerpoint/2010/main" val="5466420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66D7D-7DB6-44B8-84E5-6B3F23D6B9CC}"/>
              </a:ext>
            </a:extLst>
          </p:cNvPr>
          <p:cNvSpPr>
            <a:spLocks noGrp="1"/>
          </p:cNvSpPr>
          <p:nvPr>
            <p:ph type="title"/>
          </p:nvPr>
        </p:nvSpPr>
        <p:spPr>
          <a:xfrm>
            <a:off x="225631" y="274638"/>
            <a:ext cx="11792198" cy="1143000"/>
          </a:xfrm>
        </p:spPr>
        <p:txBody>
          <a:bodyPr>
            <a:normAutofit fontScale="90000"/>
          </a:bodyPr>
          <a:lstStyle/>
          <a:p>
            <a:r>
              <a:rPr lang="en-GB" b="1" dirty="0"/>
              <a:t>Theories of Organisational and Human Behaviour</a:t>
            </a:r>
          </a:p>
        </p:txBody>
      </p:sp>
      <p:sp>
        <p:nvSpPr>
          <p:cNvPr id="3" name="Content Placeholder 2">
            <a:extLst>
              <a:ext uri="{FF2B5EF4-FFF2-40B4-BE49-F238E27FC236}">
                <a16:creationId xmlns:a16="http://schemas.microsoft.com/office/drawing/2014/main" id="{01BB3B0A-0C55-4BA4-AB4A-C0EF805DF6A8}"/>
              </a:ext>
            </a:extLst>
          </p:cNvPr>
          <p:cNvSpPr>
            <a:spLocks noGrp="1"/>
          </p:cNvSpPr>
          <p:nvPr>
            <p:ph idx="1"/>
          </p:nvPr>
        </p:nvSpPr>
        <p:spPr/>
        <p:txBody>
          <a:bodyPr>
            <a:normAutofit fontScale="92500" lnSpcReduction="20000"/>
          </a:bodyPr>
          <a:lstStyle/>
          <a:p>
            <a:r>
              <a:rPr lang="en-GB" dirty="0"/>
              <a:t>Theories underpin people management activities such as selection (personality/attitude), performance management (motivation), organisational design (group dynamics).</a:t>
            </a:r>
          </a:p>
          <a:p>
            <a:r>
              <a:rPr lang="en-GB" dirty="0"/>
              <a:t>A number of social processes take place in organisations that affect how they function – interaction and networking, communication, group behaviour, leadership, power and politics. </a:t>
            </a:r>
          </a:p>
          <a:p>
            <a:r>
              <a:rPr lang="en-GB" dirty="0"/>
              <a:t>Factors affecting performance can be identified and acted upon. </a:t>
            </a:r>
          </a:p>
          <a:p>
            <a:endParaRPr lang="en-GB" dirty="0"/>
          </a:p>
          <a:p>
            <a:endParaRPr lang="en-GB" dirty="0"/>
          </a:p>
        </p:txBody>
      </p:sp>
    </p:spTree>
    <p:extLst>
      <p:ext uri="{BB962C8B-B14F-4D97-AF65-F5344CB8AC3E}">
        <p14:creationId xmlns:p14="http://schemas.microsoft.com/office/powerpoint/2010/main" val="1089139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FA4D6-C79C-45E0-8516-A18137EB9C55}"/>
              </a:ext>
            </a:extLst>
          </p:cNvPr>
          <p:cNvSpPr>
            <a:spLocks noGrp="1"/>
          </p:cNvSpPr>
          <p:nvPr>
            <p:ph type="title"/>
          </p:nvPr>
        </p:nvSpPr>
        <p:spPr>
          <a:xfrm>
            <a:off x="609600" y="154379"/>
            <a:ext cx="10972800" cy="955331"/>
          </a:xfrm>
        </p:spPr>
        <p:txBody>
          <a:bodyPr/>
          <a:lstStyle/>
          <a:p>
            <a:r>
              <a:rPr lang="en-GB" b="1" dirty="0"/>
              <a:t>Group/Team Dynamics</a:t>
            </a:r>
          </a:p>
        </p:txBody>
      </p:sp>
      <p:sp>
        <p:nvSpPr>
          <p:cNvPr id="3" name="Content Placeholder 2">
            <a:extLst>
              <a:ext uri="{FF2B5EF4-FFF2-40B4-BE49-F238E27FC236}">
                <a16:creationId xmlns:a16="http://schemas.microsoft.com/office/drawing/2014/main" id="{EC8D723B-E3D1-4163-9B94-87F0D7D6DE4B}"/>
              </a:ext>
            </a:extLst>
          </p:cNvPr>
          <p:cNvSpPr>
            <a:spLocks noGrp="1"/>
          </p:cNvSpPr>
          <p:nvPr>
            <p:ph idx="1"/>
          </p:nvPr>
        </p:nvSpPr>
        <p:spPr>
          <a:xfrm>
            <a:off x="914400" y="1109710"/>
            <a:ext cx="10485912" cy="5111091"/>
          </a:xfrm>
        </p:spPr>
        <p:txBody>
          <a:bodyPr>
            <a:normAutofit/>
          </a:bodyPr>
          <a:lstStyle/>
          <a:p>
            <a:pPr marL="0" indent="0">
              <a:buNone/>
            </a:pPr>
            <a:r>
              <a:rPr lang="en-GB" dirty="0"/>
              <a:t>Definition: </a:t>
            </a:r>
            <a:r>
              <a:rPr lang="en-GB" sz="2400" dirty="0"/>
              <a:t>“Kurt Lewin, a social psychologist and change management expert, is credited with coining the term ‘group dynamics’ in the early 1940s. He noted that people often take on distinct roles and behaviours when they work in a group. ‘Group dynamics’ describes the effects of these roles and behaviours on other group members, and on the group as a whole.”</a:t>
            </a:r>
          </a:p>
          <a:p>
            <a:pPr marL="0" indent="0">
              <a:buNone/>
            </a:pPr>
            <a:r>
              <a:rPr lang="en-GB" sz="1800" dirty="0">
                <a:latin typeface="ProximaNova-b7"/>
              </a:rPr>
              <a:t>MindTools (no date).  </a:t>
            </a:r>
            <a:r>
              <a:rPr lang="en-GB" sz="1800" i="1" dirty="0">
                <a:latin typeface="ProximaNova-b7"/>
              </a:rPr>
              <a:t>Improving Group Dynamics: Helping Your Team Work More Effectively. </a:t>
            </a:r>
            <a:r>
              <a:rPr lang="en-GB" sz="1800" dirty="0">
                <a:latin typeface="ProximaNova-b7"/>
              </a:rPr>
              <a:t>[online] Available at: </a:t>
            </a:r>
            <a:r>
              <a:rPr lang="en-GB" sz="1800" dirty="0">
                <a:latin typeface="ProximaNova-b7"/>
                <a:hlinkClick r:id="rId3"/>
              </a:rPr>
              <a:t>https://www.mindtools.com/pages/article/improving-group-dynamics.htm</a:t>
            </a:r>
            <a:r>
              <a:rPr lang="en-GB" sz="1800" dirty="0">
                <a:latin typeface="ProximaNova-b7"/>
              </a:rPr>
              <a:t> [Accessed 10 July 2017].</a:t>
            </a:r>
            <a:endParaRPr lang="en-GB" sz="1800" i="1" dirty="0">
              <a:latin typeface="ProximaNova-b7"/>
            </a:endParaRPr>
          </a:p>
          <a:p>
            <a:pPr marL="0" indent="0">
              <a:buNone/>
            </a:pPr>
            <a:endParaRPr lang="en-GB" dirty="0"/>
          </a:p>
          <a:p>
            <a:pPr marL="0" indent="0">
              <a:buNone/>
            </a:pPr>
            <a:r>
              <a:rPr lang="en-GB" dirty="0"/>
              <a:t>Two well known theories – Tuckman’s theory of team development and Belbin’s theory of team roles.</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1948288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D27FA-0850-4E43-BCAB-709387A1E0FF}"/>
              </a:ext>
            </a:extLst>
          </p:cNvPr>
          <p:cNvSpPr>
            <a:spLocks noGrp="1"/>
          </p:cNvSpPr>
          <p:nvPr>
            <p:ph type="title"/>
          </p:nvPr>
        </p:nvSpPr>
        <p:spPr/>
        <p:txBody>
          <a:bodyPr/>
          <a:lstStyle/>
          <a:p>
            <a:r>
              <a:rPr lang="en-GB" b="1" dirty="0"/>
              <a:t>Theories of Motivation</a:t>
            </a:r>
          </a:p>
        </p:txBody>
      </p:sp>
      <p:sp>
        <p:nvSpPr>
          <p:cNvPr id="3" name="Content Placeholder 2">
            <a:extLst>
              <a:ext uri="{FF2B5EF4-FFF2-40B4-BE49-F238E27FC236}">
                <a16:creationId xmlns:a16="http://schemas.microsoft.com/office/drawing/2014/main" id="{E85B7E20-CC02-438A-9DDC-E0C04D1FCB4B}"/>
              </a:ext>
            </a:extLst>
          </p:cNvPr>
          <p:cNvSpPr>
            <a:spLocks noGrp="1"/>
          </p:cNvSpPr>
          <p:nvPr>
            <p:ph idx="1"/>
          </p:nvPr>
        </p:nvSpPr>
        <p:spPr/>
        <p:txBody>
          <a:bodyPr/>
          <a:lstStyle/>
          <a:p>
            <a:r>
              <a:rPr lang="en-GB" dirty="0"/>
              <a:t>Maslow’s Hierarchy of Needs</a:t>
            </a:r>
          </a:p>
          <a:p>
            <a:r>
              <a:rPr lang="en-GB" dirty="0"/>
              <a:t>Herzberg – Motivation-Hygiene Theory</a:t>
            </a:r>
          </a:p>
          <a:p>
            <a:r>
              <a:rPr lang="en-GB" dirty="0"/>
              <a:t>Expectancy Theory = Vroom</a:t>
            </a:r>
          </a:p>
          <a:p>
            <a:r>
              <a:rPr lang="en-GB" dirty="0"/>
              <a:t>Self-determination Theory – Deci and Ryan</a:t>
            </a:r>
          </a:p>
          <a:p>
            <a:r>
              <a:rPr lang="en-GB" dirty="0"/>
              <a:t>Motivation can be </a:t>
            </a:r>
            <a:r>
              <a:rPr lang="en-GB" b="1" dirty="0"/>
              <a:t>intrinsic</a:t>
            </a:r>
            <a:r>
              <a:rPr lang="en-GB" dirty="0"/>
              <a:t> (resulting from internal factors such as enjoyment or feeling appreciated) or </a:t>
            </a:r>
            <a:r>
              <a:rPr lang="en-GB" b="1" dirty="0"/>
              <a:t>extrinsic</a:t>
            </a:r>
            <a:r>
              <a:rPr lang="en-GB" dirty="0"/>
              <a:t> (resulting from external factors such as pay or benefits). </a:t>
            </a:r>
          </a:p>
        </p:txBody>
      </p:sp>
    </p:spTree>
    <p:extLst>
      <p:ext uri="{BB962C8B-B14F-4D97-AF65-F5344CB8AC3E}">
        <p14:creationId xmlns:p14="http://schemas.microsoft.com/office/powerpoint/2010/main" val="39059694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1D805-30F5-4157-9837-7194B707732F}"/>
              </a:ext>
            </a:extLst>
          </p:cNvPr>
          <p:cNvSpPr>
            <a:spLocks noGrp="1"/>
          </p:cNvSpPr>
          <p:nvPr>
            <p:ph type="title"/>
          </p:nvPr>
        </p:nvSpPr>
        <p:spPr/>
        <p:txBody>
          <a:bodyPr/>
          <a:lstStyle/>
          <a:p>
            <a:r>
              <a:rPr lang="en-GB" b="1" dirty="0"/>
              <a:t>Your Experiences</a:t>
            </a:r>
          </a:p>
        </p:txBody>
      </p:sp>
      <p:sp>
        <p:nvSpPr>
          <p:cNvPr id="3" name="Content Placeholder 2">
            <a:extLst>
              <a:ext uri="{FF2B5EF4-FFF2-40B4-BE49-F238E27FC236}">
                <a16:creationId xmlns:a16="http://schemas.microsoft.com/office/drawing/2014/main" id="{64492D0B-654A-4D55-B859-FDD149434F56}"/>
              </a:ext>
            </a:extLst>
          </p:cNvPr>
          <p:cNvSpPr>
            <a:spLocks noGrp="1"/>
          </p:cNvSpPr>
          <p:nvPr>
            <p:ph idx="1"/>
          </p:nvPr>
        </p:nvSpPr>
        <p:spPr/>
        <p:txBody>
          <a:bodyPr/>
          <a:lstStyle/>
          <a:p>
            <a:r>
              <a:rPr lang="en-GB" dirty="0"/>
              <a:t>What motivates you? </a:t>
            </a:r>
          </a:p>
          <a:p>
            <a:r>
              <a:rPr lang="en-GB" dirty="0"/>
              <a:t>What has the organisation done/is doing that keeps you engaged?</a:t>
            </a:r>
          </a:p>
        </p:txBody>
      </p:sp>
    </p:spTree>
    <p:extLst>
      <p:ext uri="{BB962C8B-B14F-4D97-AF65-F5344CB8AC3E}">
        <p14:creationId xmlns:p14="http://schemas.microsoft.com/office/powerpoint/2010/main" val="82728301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346C1-447A-42FE-A9D8-B51FAA8ECF6C}"/>
              </a:ext>
            </a:extLst>
          </p:cNvPr>
          <p:cNvSpPr>
            <a:spLocks noGrp="1"/>
          </p:cNvSpPr>
          <p:nvPr>
            <p:ph type="title"/>
          </p:nvPr>
        </p:nvSpPr>
        <p:spPr/>
        <p:txBody>
          <a:bodyPr/>
          <a:lstStyle/>
          <a:p>
            <a:r>
              <a:rPr lang="en-GB" b="1" dirty="0"/>
              <a:t>Culture</a:t>
            </a:r>
          </a:p>
        </p:txBody>
      </p:sp>
      <p:sp>
        <p:nvSpPr>
          <p:cNvPr id="3" name="Content Placeholder 2">
            <a:extLst>
              <a:ext uri="{FF2B5EF4-FFF2-40B4-BE49-F238E27FC236}">
                <a16:creationId xmlns:a16="http://schemas.microsoft.com/office/drawing/2014/main" id="{5DE19207-5040-4438-81A1-A31165C76C30}"/>
              </a:ext>
            </a:extLst>
          </p:cNvPr>
          <p:cNvSpPr>
            <a:spLocks noGrp="1"/>
          </p:cNvSpPr>
          <p:nvPr>
            <p:ph idx="1"/>
          </p:nvPr>
        </p:nvSpPr>
        <p:spPr/>
        <p:txBody>
          <a:bodyPr/>
          <a:lstStyle/>
          <a:p>
            <a:r>
              <a:rPr lang="en-GB" dirty="0"/>
              <a:t>Culture can affect the way people behave</a:t>
            </a:r>
          </a:p>
          <a:p>
            <a:r>
              <a:rPr lang="en-GB" dirty="0"/>
              <a:t>‘The way we do things around here’ (Deal and Kennedy, 2000, as cited in Armstrong, 2019).</a:t>
            </a:r>
          </a:p>
          <a:p>
            <a:r>
              <a:rPr lang="en-GB" dirty="0"/>
              <a:t>Needs to be taken into consideration when implementing programmes to develop the organisation.</a:t>
            </a:r>
          </a:p>
          <a:p>
            <a:r>
              <a:rPr lang="en-GB" dirty="0"/>
              <a:t>Culture can significantly affect the way the organisation operates and how effective it is. </a:t>
            </a:r>
          </a:p>
        </p:txBody>
      </p:sp>
    </p:spTree>
    <p:extLst>
      <p:ext uri="{BB962C8B-B14F-4D97-AF65-F5344CB8AC3E}">
        <p14:creationId xmlns:p14="http://schemas.microsoft.com/office/powerpoint/2010/main" val="424534878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E5666-7A13-4583-908D-16ECF929362A}"/>
              </a:ext>
            </a:extLst>
          </p:cNvPr>
          <p:cNvSpPr>
            <a:spLocks noGrp="1"/>
          </p:cNvSpPr>
          <p:nvPr>
            <p:ph type="title"/>
          </p:nvPr>
        </p:nvSpPr>
        <p:spPr/>
        <p:txBody>
          <a:bodyPr>
            <a:normAutofit/>
          </a:bodyPr>
          <a:lstStyle/>
          <a:p>
            <a:r>
              <a:rPr lang="en-GB" sz="3600" b="1" dirty="0"/>
              <a:t>Changing Cultures for the Better</a:t>
            </a:r>
          </a:p>
        </p:txBody>
      </p:sp>
      <p:sp>
        <p:nvSpPr>
          <p:cNvPr id="3" name="Content Placeholder 2">
            <a:extLst>
              <a:ext uri="{FF2B5EF4-FFF2-40B4-BE49-F238E27FC236}">
                <a16:creationId xmlns:a16="http://schemas.microsoft.com/office/drawing/2014/main" id="{3104BB3A-A77F-4323-A2A0-7A51F55755CF}"/>
              </a:ext>
            </a:extLst>
          </p:cNvPr>
          <p:cNvSpPr>
            <a:spLocks noGrp="1"/>
          </p:cNvSpPr>
          <p:nvPr>
            <p:ph idx="1"/>
          </p:nvPr>
        </p:nvSpPr>
        <p:spPr/>
        <p:txBody>
          <a:bodyPr>
            <a:normAutofit/>
          </a:bodyPr>
          <a:lstStyle/>
          <a:p>
            <a:r>
              <a:rPr lang="en-GB" dirty="0"/>
              <a:t>Do we want to create a culture that supports innovation, collaboration, well-being, inclusion?</a:t>
            </a:r>
          </a:p>
          <a:p>
            <a:r>
              <a:rPr lang="en-GB" dirty="0"/>
              <a:t>What needs to change to do this? – structure, the way work is carried out, policies, management (less ‘command and control’) etc. </a:t>
            </a:r>
          </a:p>
          <a:p>
            <a:r>
              <a:rPr lang="en-GB" dirty="0"/>
              <a:t>Use cultural web/other models to analyse the culture as it is and then how we want it to be.</a:t>
            </a:r>
          </a:p>
        </p:txBody>
      </p:sp>
    </p:spTree>
    <p:extLst>
      <p:ext uri="{BB962C8B-B14F-4D97-AF65-F5344CB8AC3E}">
        <p14:creationId xmlns:p14="http://schemas.microsoft.com/office/powerpoint/2010/main" val="127199007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Rounded Corners 12">
            <a:extLst>
              <a:ext uri="{FF2B5EF4-FFF2-40B4-BE49-F238E27FC236}">
                <a16:creationId xmlns:a16="http://schemas.microsoft.com/office/drawing/2014/main" id="{ACBA09FC-A694-4304-B424-CAB6D67DFC7E}"/>
              </a:ext>
            </a:extLst>
          </p:cNvPr>
          <p:cNvSpPr/>
          <p:nvPr/>
        </p:nvSpPr>
        <p:spPr>
          <a:xfrm>
            <a:off x="4903303" y="4607714"/>
            <a:ext cx="4810541" cy="812426"/>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GB" sz="2000" dirty="0">
                <a:solidFill>
                  <a:schemeClr val="tx1"/>
                </a:solidFill>
              </a:rPr>
              <a:t>Legality</a:t>
            </a:r>
          </a:p>
          <a:p>
            <a:pPr marL="285750" indent="-285750">
              <a:buFont typeface="Arial" panose="020B0604020202020204" pitchFamily="34" charset="0"/>
              <a:buChar char="•"/>
            </a:pPr>
            <a:r>
              <a:rPr lang="en-GB" sz="2000" dirty="0">
                <a:solidFill>
                  <a:schemeClr val="tx1"/>
                </a:solidFill>
              </a:rPr>
              <a:t>Bureaucratic</a:t>
            </a:r>
          </a:p>
        </p:txBody>
      </p:sp>
      <p:sp>
        <p:nvSpPr>
          <p:cNvPr id="2" name="Title 1">
            <a:extLst>
              <a:ext uri="{FF2B5EF4-FFF2-40B4-BE49-F238E27FC236}">
                <a16:creationId xmlns:a16="http://schemas.microsoft.com/office/drawing/2014/main" id="{9D7D085E-D07B-4C01-B78D-2D698CB46467}"/>
              </a:ext>
            </a:extLst>
          </p:cNvPr>
          <p:cNvSpPr>
            <a:spLocks noGrp="1"/>
          </p:cNvSpPr>
          <p:nvPr>
            <p:ph type="title"/>
          </p:nvPr>
        </p:nvSpPr>
        <p:spPr>
          <a:xfrm>
            <a:off x="609600" y="132905"/>
            <a:ext cx="10972800" cy="1143000"/>
          </a:xfrm>
        </p:spPr>
        <p:txBody>
          <a:bodyPr/>
          <a:lstStyle/>
          <a:p>
            <a:r>
              <a:rPr lang="en-GB" b="1" dirty="0"/>
              <a:t>Culture Types (Harrison, 1972)</a:t>
            </a:r>
          </a:p>
        </p:txBody>
      </p:sp>
      <p:graphicFrame>
        <p:nvGraphicFramePr>
          <p:cNvPr id="9" name="Diagram 8">
            <a:extLst>
              <a:ext uri="{FF2B5EF4-FFF2-40B4-BE49-F238E27FC236}">
                <a16:creationId xmlns:a16="http://schemas.microsoft.com/office/drawing/2014/main" id="{ABA6462D-7E1C-42E6-B93F-81B0DFB41AE0}"/>
              </a:ext>
            </a:extLst>
          </p:cNvPr>
          <p:cNvGraphicFramePr/>
          <p:nvPr/>
        </p:nvGraphicFramePr>
        <p:xfrm>
          <a:off x="2266122" y="1275905"/>
          <a:ext cx="7447722" cy="43061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5068458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97355-DF69-42CA-B87A-6D3C1E28626A}"/>
              </a:ext>
            </a:extLst>
          </p:cNvPr>
          <p:cNvSpPr>
            <a:spLocks noGrp="1"/>
          </p:cNvSpPr>
          <p:nvPr>
            <p:ph type="title"/>
          </p:nvPr>
        </p:nvSpPr>
        <p:spPr>
          <a:xfrm>
            <a:off x="609600" y="-152874"/>
            <a:ext cx="10972800" cy="1143000"/>
          </a:xfrm>
        </p:spPr>
        <p:txBody>
          <a:bodyPr>
            <a:normAutofit/>
          </a:bodyPr>
          <a:lstStyle/>
          <a:p>
            <a:r>
              <a:rPr lang="en-GB" b="1" dirty="0"/>
              <a:t>The Cultural Web (Johnson et al, 2012)</a:t>
            </a:r>
          </a:p>
        </p:txBody>
      </p:sp>
      <p:pic>
        <p:nvPicPr>
          <p:cNvPr id="5" name="Content Placeholder 4" descr="A close up of a logo&#10;&#10;Description automatically generated">
            <a:extLst>
              <a:ext uri="{FF2B5EF4-FFF2-40B4-BE49-F238E27FC236}">
                <a16:creationId xmlns:a16="http://schemas.microsoft.com/office/drawing/2014/main" id="{43F718D1-E3A6-4765-92C0-319633AB429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811980" y="990126"/>
            <a:ext cx="4227615" cy="4244655"/>
          </a:xfrm>
        </p:spPr>
      </p:pic>
    </p:spTree>
    <p:extLst>
      <p:ext uri="{BB962C8B-B14F-4D97-AF65-F5344CB8AC3E}">
        <p14:creationId xmlns:p14="http://schemas.microsoft.com/office/powerpoint/2010/main" val="12818091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29AC9-E211-4D52-8B5D-256F687BB865}"/>
              </a:ext>
            </a:extLst>
          </p:cNvPr>
          <p:cNvSpPr>
            <a:spLocks noGrp="1"/>
          </p:cNvSpPr>
          <p:nvPr>
            <p:ph type="title"/>
          </p:nvPr>
        </p:nvSpPr>
        <p:spPr/>
        <p:txBody>
          <a:bodyPr/>
          <a:lstStyle/>
          <a:p>
            <a:r>
              <a:rPr lang="en-GB" b="1" dirty="0"/>
              <a:t>Positive Cultures</a:t>
            </a:r>
          </a:p>
        </p:txBody>
      </p:sp>
      <p:sp>
        <p:nvSpPr>
          <p:cNvPr id="3" name="Content Placeholder 2">
            <a:extLst>
              <a:ext uri="{FF2B5EF4-FFF2-40B4-BE49-F238E27FC236}">
                <a16:creationId xmlns:a16="http://schemas.microsoft.com/office/drawing/2014/main" id="{4B87282C-64A1-4A28-BFB2-B697AEDAF9F2}"/>
              </a:ext>
            </a:extLst>
          </p:cNvPr>
          <p:cNvSpPr>
            <a:spLocks noGrp="1"/>
          </p:cNvSpPr>
          <p:nvPr>
            <p:ph idx="1"/>
          </p:nvPr>
        </p:nvSpPr>
        <p:spPr/>
        <p:txBody>
          <a:bodyPr>
            <a:normAutofit fontScale="85000" lnSpcReduction="10000"/>
          </a:bodyPr>
          <a:lstStyle/>
          <a:p>
            <a:r>
              <a:rPr lang="en-GB" dirty="0"/>
              <a:t>Starts with organisation’s core values</a:t>
            </a:r>
          </a:p>
          <a:p>
            <a:r>
              <a:rPr lang="en-GB" dirty="0"/>
              <a:t>Open and honest communication</a:t>
            </a:r>
          </a:p>
          <a:p>
            <a:r>
              <a:rPr lang="en-GB" dirty="0"/>
              <a:t>Employee involvement in planning and shaping the work</a:t>
            </a:r>
          </a:p>
          <a:p>
            <a:r>
              <a:rPr lang="en-GB" dirty="0"/>
              <a:t>Collaboration and support across individuals and teams (inclusion)</a:t>
            </a:r>
          </a:p>
          <a:p>
            <a:r>
              <a:rPr lang="en-GB" dirty="0"/>
              <a:t>Fair reward systems</a:t>
            </a:r>
          </a:p>
          <a:p>
            <a:r>
              <a:rPr lang="en-GB" dirty="0"/>
              <a:t>Opportunities for growth</a:t>
            </a:r>
          </a:p>
          <a:p>
            <a:r>
              <a:rPr lang="en-GB" dirty="0"/>
              <a:t>Low employee turnover</a:t>
            </a:r>
          </a:p>
          <a:p>
            <a:r>
              <a:rPr lang="en-GB" dirty="0"/>
              <a:t>Sense of job security</a:t>
            </a:r>
          </a:p>
        </p:txBody>
      </p:sp>
    </p:spTree>
    <p:extLst>
      <p:ext uri="{BB962C8B-B14F-4D97-AF65-F5344CB8AC3E}">
        <p14:creationId xmlns:p14="http://schemas.microsoft.com/office/powerpoint/2010/main" val="332225078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F573C-8D42-4CA5-939D-C58C08BE1C81}"/>
              </a:ext>
            </a:extLst>
          </p:cNvPr>
          <p:cNvSpPr>
            <a:spLocks noGrp="1"/>
          </p:cNvSpPr>
          <p:nvPr>
            <p:ph type="title"/>
          </p:nvPr>
        </p:nvSpPr>
        <p:spPr>
          <a:xfrm>
            <a:off x="609600" y="2286000"/>
            <a:ext cx="10972800" cy="1143000"/>
          </a:xfrm>
        </p:spPr>
        <p:txBody>
          <a:bodyPr>
            <a:normAutofit fontScale="90000"/>
          </a:bodyPr>
          <a:lstStyle/>
          <a:p>
            <a:r>
              <a:rPr lang="en-GB" b="1" u="sng" dirty="0"/>
              <a:t>Learning Outcome 3:</a:t>
            </a:r>
            <a:br>
              <a:rPr lang="en-GB" b="1" u="sng" dirty="0"/>
            </a:br>
            <a:br>
              <a:rPr lang="en-GB" b="1" u="sng" dirty="0"/>
            </a:br>
            <a:r>
              <a:rPr lang="en-GB" dirty="0"/>
              <a:t>Understand how people practice supports the achievement of business goals and objectives.</a:t>
            </a:r>
            <a:br>
              <a:rPr lang="en-GB" dirty="0"/>
            </a:br>
            <a:br>
              <a:rPr lang="en-GB" dirty="0"/>
            </a:br>
            <a:endParaRPr lang="en-GB" dirty="0"/>
          </a:p>
        </p:txBody>
      </p:sp>
    </p:spTree>
    <p:extLst>
      <p:ext uri="{BB962C8B-B14F-4D97-AF65-F5344CB8AC3E}">
        <p14:creationId xmlns:p14="http://schemas.microsoft.com/office/powerpoint/2010/main" val="304014485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CAAB5-DF93-403F-9C19-FFCE01D421FF}"/>
              </a:ext>
            </a:extLst>
          </p:cNvPr>
          <p:cNvSpPr>
            <a:spLocks noGrp="1"/>
          </p:cNvSpPr>
          <p:nvPr>
            <p:ph type="title"/>
          </p:nvPr>
        </p:nvSpPr>
        <p:spPr/>
        <p:txBody>
          <a:bodyPr/>
          <a:lstStyle/>
          <a:p>
            <a:r>
              <a:rPr lang="en-GB" b="1" dirty="0"/>
              <a:t>Group discussion</a:t>
            </a:r>
          </a:p>
        </p:txBody>
      </p:sp>
      <p:sp>
        <p:nvSpPr>
          <p:cNvPr id="3" name="Content Placeholder 2">
            <a:extLst>
              <a:ext uri="{FF2B5EF4-FFF2-40B4-BE49-F238E27FC236}">
                <a16:creationId xmlns:a16="http://schemas.microsoft.com/office/drawing/2014/main" id="{54B3679E-FCE8-4DB1-BCC4-A697745D63A1}"/>
              </a:ext>
            </a:extLst>
          </p:cNvPr>
          <p:cNvSpPr>
            <a:spLocks noGrp="1"/>
          </p:cNvSpPr>
          <p:nvPr>
            <p:ph idx="1"/>
          </p:nvPr>
        </p:nvSpPr>
        <p:spPr/>
        <p:txBody>
          <a:bodyPr>
            <a:normAutofit/>
          </a:bodyPr>
          <a:lstStyle/>
          <a:p>
            <a:r>
              <a:rPr lang="en-GB" sz="3600" dirty="0"/>
              <a:t>How would you describe the culture in your organisation?</a:t>
            </a:r>
          </a:p>
          <a:p>
            <a:r>
              <a:rPr lang="en-GB" sz="3600" dirty="0"/>
              <a:t>What could be done to improve it?</a:t>
            </a:r>
          </a:p>
        </p:txBody>
      </p:sp>
    </p:spTree>
    <p:extLst>
      <p:ext uri="{BB962C8B-B14F-4D97-AF65-F5344CB8AC3E}">
        <p14:creationId xmlns:p14="http://schemas.microsoft.com/office/powerpoint/2010/main" val="127819149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2FDE2-1D6E-484E-875E-F288E5AD4E58}"/>
              </a:ext>
            </a:extLst>
          </p:cNvPr>
          <p:cNvSpPr>
            <a:spLocks noGrp="1"/>
          </p:cNvSpPr>
          <p:nvPr>
            <p:ph type="title"/>
          </p:nvPr>
        </p:nvSpPr>
        <p:spPr/>
        <p:txBody>
          <a:bodyPr>
            <a:normAutofit fontScale="90000"/>
          </a:bodyPr>
          <a:lstStyle/>
          <a:p>
            <a:r>
              <a:rPr lang="en-GB" b="1" dirty="0"/>
              <a:t>How People Practice can Influence Culture</a:t>
            </a:r>
          </a:p>
        </p:txBody>
      </p:sp>
      <p:sp>
        <p:nvSpPr>
          <p:cNvPr id="3" name="Content Placeholder 2">
            <a:extLst>
              <a:ext uri="{FF2B5EF4-FFF2-40B4-BE49-F238E27FC236}">
                <a16:creationId xmlns:a16="http://schemas.microsoft.com/office/drawing/2014/main" id="{158E0508-1F9B-4109-A0E7-A50033405F60}"/>
              </a:ext>
            </a:extLst>
          </p:cNvPr>
          <p:cNvSpPr>
            <a:spLocks noGrp="1"/>
          </p:cNvSpPr>
          <p:nvPr>
            <p:ph idx="1"/>
          </p:nvPr>
        </p:nvSpPr>
        <p:spPr/>
        <p:txBody>
          <a:bodyPr>
            <a:normAutofit fontScale="92500" lnSpcReduction="20000"/>
          </a:bodyPr>
          <a:lstStyle/>
          <a:p>
            <a:pPr marL="0" indent="0">
              <a:buNone/>
            </a:pPr>
            <a:r>
              <a:rPr lang="en-GB" dirty="0"/>
              <a:t>This can be done throughout the </a:t>
            </a:r>
            <a:r>
              <a:rPr lang="en-GB" b="1" dirty="0"/>
              <a:t>employee lifecycle</a:t>
            </a:r>
            <a:r>
              <a:rPr lang="en-GB" dirty="0"/>
              <a:t>:</a:t>
            </a:r>
          </a:p>
          <a:p>
            <a:pPr marL="0" indent="0">
              <a:buNone/>
            </a:pPr>
            <a:r>
              <a:rPr lang="en-GB" dirty="0"/>
              <a:t>Recruitment – emphasis on personal values and behaviour</a:t>
            </a:r>
          </a:p>
          <a:p>
            <a:pPr marL="0" indent="0">
              <a:buNone/>
            </a:pPr>
            <a:r>
              <a:rPr lang="en-GB" dirty="0"/>
              <a:t>Onboarding – promoting values and integrating them</a:t>
            </a:r>
          </a:p>
          <a:p>
            <a:pPr marL="0" indent="0">
              <a:buNone/>
            </a:pPr>
            <a:r>
              <a:rPr lang="en-GB" dirty="0"/>
              <a:t>Performance management – an employee-manager partnership rather than a hierarchical, autocratic approach. Poor performance managed ethically</a:t>
            </a:r>
          </a:p>
          <a:p>
            <a:pPr marL="0" indent="0">
              <a:buNone/>
            </a:pPr>
            <a:r>
              <a:rPr lang="en-GB" dirty="0"/>
              <a:t>Reward – people are rewarded for what is valued, it’s fair</a:t>
            </a:r>
          </a:p>
          <a:p>
            <a:pPr marL="0" indent="0">
              <a:buNone/>
            </a:pPr>
            <a:r>
              <a:rPr lang="en-GB" dirty="0"/>
              <a:t>Learning – people supported to take ownership of their own development</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418949931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562AC-A9CC-4BB9-9D46-E05C77C49680}"/>
              </a:ext>
            </a:extLst>
          </p:cNvPr>
          <p:cNvSpPr>
            <a:spLocks noGrp="1"/>
          </p:cNvSpPr>
          <p:nvPr>
            <p:ph type="title"/>
          </p:nvPr>
        </p:nvSpPr>
        <p:spPr>
          <a:xfrm>
            <a:off x="609600" y="213756"/>
            <a:ext cx="10972800" cy="914400"/>
          </a:xfrm>
        </p:spPr>
        <p:txBody>
          <a:bodyPr/>
          <a:lstStyle/>
          <a:p>
            <a:r>
              <a:rPr lang="en-GB" b="1" dirty="0"/>
              <a:t>Hot topics for HR</a:t>
            </a:r>
          </a:p>
        </p:txBody>
      </p:sp>
      <p:sp>
        <p:nvSpPr>
          <p:cNvPr id="3" name="Content Placeholder 2">
            <a:extLst>
              <a:ext uri="{FF2B5EF4-FFF2-40B4-BE49-F238E27FC236}">
                <a16:creationId xmlns:a16="http://schemas.microsoft.com/office/drawing/2014/main" id="{FD1966B0-F3BF-4240-8862-A0AA3F7AF68F}"/>
              </a:ext>
            </a:extLst>
          </p:cNvPr>
          <p:cNvSpPr>
            <a:spLocks noGrp="1"/>
          </p:cNvSpPr>
          <p:nvPr>
            <p:ph idx="1"/>
          </p:nvPr>
        </p:nvSpPr>
        <p:spPr>
          <a:xfrm>
            <a:off x="609600" y="1417638"/>
            <a:ext cx="10972800" cy="4099595"/>
          </a:xfrm>
        </p:spPr>
        <p:txBody>
          <a:bodyPr/>
          <a:lstStyle/>
          <a:p>
            <a:r>
              <a:rPr lang="en-GB" dirty="0"/>
              <a:t>Diversity and Inclusion</a:t>
            </a:r>
          </a:p>
          <a:p>
            <a:r>
              <a:rPr lang="en-GB" dirty="0"/>
              <a:t>Wellbeing</a:t>
            </a:r>
          </a:p>
          <a:p>
            <a:r>
              <a:rPr lang="en-GB" dirty="0"/>
              <a:t>Flexibility</a:t>
            </a:r>
          </a:p>
          <a:p>
            <a:r>
              <a:rPr lang="en-GB" dirty="0"/>
              <a:t>There are clear business cases for focussing on all, but more than anything it’s the right thing to do. </a:t>
            </a:r>
          </a:p>
          <a:p>
            <a:r>
              <a:rPr lang="en-GB" dirty="0"/>
              <a:t>Changing employee expectations mean that action in these areas will result in better employer brand. </a:t>
            </a:r>
          </a:p>
        </p:txBody>
      </p:sp>
    </p:spTree>
    <p:extLst>
      <p:ext uri="{BB962C8B-B14F-4D97-AF65-F5344CB8AC3E}">
        <p14:creationId xmlns:p14="http://schemas.microsoft.com/office/powerpoint/2010/main" val="122839632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1AFA7-B0D5-4BD9-AD5C-63CF67CF2D24}"/>
              </a:ext>
            </a:extLst>
          </p:cNvPr>
          <p:cNvSpPr>
            <a:spLocks noGrp="1"/>
          </p:cNvSpPr>
          <p:nvPr>
            <p:ph type="title"/>
          </p:nvPr>
        </p:nvSpPr>
        <p:spPr>
          <a:xfrm>
            <a:off x="158043" y="169334"/>
            <a:ext cx="11740445" cy="756356"/>
          </a:xfrm>
        </p:spPr>
        <p:txBody>
          <a:bodyPr>
            <a:normAutofit fontScale="90000"/>
          </a:bodyPr>
          <a:lstStyle/>
          <a:p>
            <a:r>
              <a:rPr lang="en-GB" b="1" dirty="0"/>
              <a:t>The Business Case for Wellbeing (CIPD, 2020)</a:t>
            </a:r>
          </a:p>
        </p:txBody>
      </p:sp>
      <p:sp>
        <p:nvSpPr>
          <p:cNvPr id="3" name="Content Placeholder 2">
            <a:extLst>
              <a:ext uri="{FF2B5EF4-FFF2-40B4-BE49-F238E27FC236}">
                <a16:creationId xmlns:a16="http://schemas.microsoft.com/office/drawing/2014/main" id="{6A824915-5F2B-419B-BE44-C7CF1B9C5C93}"/>
              </a:ext>
            </a:extLst>
          </p:cNvPr>
          <p:cNvSpPr>
            <a:spLocks noGrp="1"/>
          </p:cNvSpPr>
          <p:nvPr>
            <p:ph idx="1"/>
          </p:nvPr>
        </p:nvSpPr>
        <p:spPr>
          <a:xfrm>
            <a:off x="609600" y="1095022"/>
            <a:ext cx="10972800" cy="4594577"/>
          </a:xfrm>
        </p:spPr>
        <p:txBody>
          <a:bodyPr>
            <a:normAutofit fontScale="77500" lnSpcReduction="20000"/>
          </a:bodyPr>
          <a:lstStyle/>
          <a:p>
            <a:r>
              <a:rPr lang="en-GB" dirty="0"/>
              <a:t>Healthy workplaces help people to flourish and reach their potential</a:t>
            </a:r>
          </a:p>
          <a:p>
            <a:r>
              <a:rPr lang="en-GB" dirty="0"/>
              <a:t>Good health and wellbeing are a core enabler of employee engagement and organisational performance</a:t>
            </a:r>
          </a:p>
          <a:p>
            <a:r>
              <a:rPr lang="en-GB" dirty="0"/>
              <a:t>Investing in wellbeing can lead to increased resilience, reduced sickness absence, and higher performance and productivity</a:t>
            </a:r>
          </a:p>
          <a:p>
            <a:r>
              <a:rPr lang="en-GB" dirty="0"/>
              <a:t>There’s a legal ‘duty of care’ in relation to the health and welfare of employees</a:t>
            </a:r>
          </a:p>
          <a:p>
            <a:r>
              <a:rPr lang="en-GB" dirty="0"/>
              <a:t>There are less accidents due to the Health and Safety Act 1974, but there’s been a rise in mental health issues over last 10 years</a:t>
            </a:r>
          </a:p>
          <a:p>
            <a:r>
              <a:rPr lang="en-GB" dirty="0"/>
              <a:t>Unhealthy work practices such as presenteeism and </a:t>
            </a:r>
            <a:r>
              <a:rPr lang="en-GB" dirty="0" err="1"/>
              <a:t>leavism</a:t>
            </a:r>
            <a:r>
              <a:rPr lang="en-GB" dirty="0"/>
              <a:t> due to unmanageable workloads</a:t>
            </a:r>
          </a:p>
          <a:p>
            <a:r>
              <a:rPr lang="en-GB" dirty="0"/>
              <a:t>Link between introduction of wellness programmes and improved business performance</a:t>
            </a:r>
          </a:p>
          <a:p>
            <a:endParaRPr lang="en-GB" dirty="0"/>
          </a:p>
        </p:txBody>
      </p:sp>
    </p:spTree>
    <p:extLst>
      <p:ext uri="{BB962C8B-B14F-4D97-AF65-F5344CB8AC3E}">
        <p14:creationId xmlns:p14="http://schemas.microsoft.com/office/powerpoint/2010/main" val="239150196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E1C9E-038C-4746-B210-9C2F392FD087}"/>
              </a:ext>
            </a:extLst>
          </p:cNvPr>
          <p:cNvSpPr>
            <a:spLocks noGrp="1"/>
          </p:cNvSpPr>
          <p:nvPr>
            <p:ph type="title"/>
          </p:nvPr>
        </p:nvSpPr>
        <p:spPr>
          <a:xfrm>
            <a:off x="609600" y="213756"/>
            <a:ext cx="10972800" cy="688769"/>
          </a:xfrm>
        </p:spPr>
        <p:txBody>
          <a:bodyPr>
            <a:normAutofit fontScale="90000"/>
          </a:bodyPr>
          <a:lstStyle/>
          <a:p>
            <a:r>
              <a:rPr lang="en-GB" b="1" dirty="0"/>
              <a:t>HR has a Key Role in Change Management</a:t>
            </a:r>
          </a:p>
        </p:txBody>
      </p:sp>
      <p:sp>
        <p:nvSpPr>
          <p:cNvPr id="3" name="Content Placeholder 2">
            <a:extLst>
              <a:ext uri="{FF2B5EF4-FFF2-40B4-BE49-F238E27FC236}">
                <a16:creationId xmlns:a16="http://schemas.microsoft.com/office/drawing/2014/main" id="{4BDEF19E-254D-44FB-8904-A3AD5CD46036}"/>
              </a:ext>
            </a:extLst>
          </p:cNvPr>
          <p:cNvSpPr>
            <a:spLocks noGrp="1"/>
          </p:cNvSpPr>
          <p:nvPr>
            <p:ph sz="half" idx="1"/>
          </p:nvPr>
        </p:nvSpPr>
        <p:spPr>
          <a:xfrm>
            <a:off x="609600" y="1441588"/>
            <a:ext cx="5384800" cy="3989040"/>
          </a:xfrm>
          <a:ln>
            <a:solidFill>
              <a:schemeClr val="accent1"/>
            </a:solidFill>
          </a:ln>
        </p:spPr>
        <p:txBody>
          <a:bodyPr>
            <a:normAutofit fontScale="85000" lnSpcReduction="20000"/>
          </a:bodyPr>
          <a:lstStyle/>
          <a:p>
            <a:pPr marL="0" indent="0">
              <a:buNone/>
            </a:pPr>
            <a:r>
              <a:rPr lang="en-GB" dirty="0"/>
              <a:t>Contribution to Controllable aspects:</a:t>
            </a:r>
          </a:p>
          <a:p>
            <a:pPr marL="0" indent="0">
              <a:buNone/>
            </a:pPr>
            <a:endParaRPr lang="en-GB" dirty="0"/>
          </a:p>
          <a:p>
            <a:r>
              <a:rPr lang="en-GB" dirty="0"/>
              <a:t>Provide information on skills, impact on other parts of organisation, stakeholders, measuring success of change (e.g. turnover/absence rates)</a:t>
            </a:r>
          </a:p>
          <a:p>
            <a:r>
              <a:rPr lang="en-GB" dirty="0"/>
              <a:t>Advising on communication processes</a:t>
            </a:r>
          </a:p>
          <a:p>
            <a:r>
              <a:rPr lang="en-GB" dirty="0"/>
              <a:t>Changing policies/processes to support and embed change</a:t>
            </a:r>
          </a:p>
        </p:txBody>
      </p:sp>
      <p:sp>
        <p:nvSpPr>
          <p:cNvPr id="4" name="Content Placeholder 3">
            <a:extLst>
              <a:ext uri="{FF2B5EF4-FFF2-40B4-BE49-F238E27FC236}">
                <a16:creationId xmlns:a16="http://schemas.microsoft.com/office/drawing/2014/main" id="{54B5EADD-D2D2-495A-BF9D-5557DFEDC441}"/>
              </a:ext>
            </a:extLst>
          </p:cNvPr>
          <p:cNvSpPr>
            <a:spLocks noGrp="1"/>
          </p:cNvSpPr>
          <p:nvPr>
            <p:ph sz="half" idx="2"/>
          </p:nvPr>
        </p:nvSpPr>
        <p:spPr>
          <a:xfrm>
            <a:off x="6197600" y="1441588"/>
            <a:ext cx="5384800" cy="3989040"/>
          </a:xfrm>
          <a:ln>
            <a:solidFill>
              <a:schemeClr val="accent1"/>
            </a:solidFill>
          </a:ln>
        </p:spPr>
        <p:txBody>
          <a:bodyPr>
            <a:normAutofit fontScale="85000" lnSpcReduction="20000"/>
          </a:bodyPr>
          <a:lstStyle/>
          <a:p>
            <a:pPr marL="0" indent="0">
              <a:buNone/>
            </a:pPr>
            <a:r>
              <a:rPr lang="en-GB" dirty="0"/>
              <a:t>Contribution to Uncontrollable (people’s responses)</a:t>
            </a:r>
          </a:p>
          <a:p>
            <a:pPr marL="0" indent="0">
              <a:buNone/>
            </a:pPr>
            <a:endParaRPr lang="en-GB" dirty="0"/>
          </a:p>
          <a:p>
            <a:r>
              <a:rPr lang="en-GB" dirty="0"/>
              <a:t>Building trust, relationship management – ensuring people feel fairly treated</a:t>
            </a:r>
          </a:p>
          <a:p>
            <a:r>
              <a:rPr lang="en-GB" dirty="0"/>
              <a:t>Advising on reactions to change, gaining buy-in</a:t>
            </a:r>
          </a:p>
          <a:p>
            <a:r>
              <a:rPr lang="en-GB" dirty="0"/>
              <a:t>Reducing uncertainty, stress and improving job satisfaction through planning, good leadership</a:t>
            </a:r>
          </a:p>
          <a:p>
            <a:r>
              <a:rPr lang="en-GB" dirty="0"/>
              <a:t>Building a change ready culture</a:t>
            </a:r>
          </a:p>
          <a:p>
            <a:endParaRPr lang="en-GB" dirty="0"/>
          </a:p>
        </p:txBody>
      </p:sp>
    </p:spTree>
    <p:extLst>
      <p:ext uri="{BB962C8B-B14F-4D97-AF65-F5344CB8AC3E}">
        <p14:creationId xmlns:p14="http://schemas.microsoft.com/office/powerpoint/2010/main" val="28583765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40BB5-ED71-4703-9C28-00F77BC57E9B}"/>
              </a:ext>
            </a:extLst>
          </p:cNvPr>
          <p:cNvSpPr>
            <a:spLocks noGrp="1"/>
          </p:cNvSpPr>
          <p:nvPr>
            <p:ph type="title"/>
          </p:nvPr>
        </p:nvSpPr>
        <p:spPr/>
        <p:txBody>
          <a:bodyPr/>
          <a:lstStyle/>
          <a:p>
            <a:r>
              <a:rPr lang="en-GB" b="1" dirty="0"/>
              <a:t>Need for Agility</a:t>
            </a:r>
          </a:p>
        </p:txBody>
      </p:sp>
      <p:sp>
        <p:nvSpPr>
          <p:cNvPr id="3" name="Content Placeholder 2">
            <a:extLst>
              <a:ext uri="{FF2B5EF4-FFF2-40B4-BE49-F238E27FC236}">
                <a16:creationId xmlns:a16="http://schemas.microsoft.com/office/drawing/2014/main" id="{60258D5D-B319-445E-A02A-ED92EF076DF5}"/>
              </a:ext>
            </a:extLst>
          </p:cNvPr>
          <p:cNvSpPr>
            <a:spLocks noGrp="1"/>
          </p:cNvSpPr>
          <p:nvPr>
            <p:ph idx="1"/>
          </p:nvPr>
        </p:nvSpPr>
        <p:spPr/>
        <p:txBody>
          <a:bodyPr/>
          <a:lstStyle/>
          <a:p>
            <a:r>
              <a:rPr lang="en-GB" dirty="0"/>
              <a:t>Change is constant</a:t>
            </a:r>
          </a:p>
          <a:p>
            <a:r>
              <a:rPr lang="en-GB" dirty="0"/>
              <a:t>Need for agile business processes and agile workforce, for long-term sustainability</a:t>
            </a:r>
          </a:p>
          <a:p>
            <a:r>
              <a:rPr lang="en-GB" dirty="0"/>
              <a:t>HR can promote a change-ready culture</a:t>
            </a:r>
          </a:p>
          <a:p>
            <a:r>
              <a:rPr lang="en-GB" dirty="0"/>
              <a:t>Build resilience and change capabilities</a:t>
            </a:r>
          </a:p>
          <a:p>
            <a:r>
              <a:rPr lang="en-GB" dirty="0"/>
              <a:t>Promote a change mindset to encourage innovation</a:t>
            </a:r>
          </a:p>
          <a:p>
            <a:endParaRPr lang="en-GB" dirty="0"/>
          </a:p>
        </p:txBody>
      </p:sp>
    </p:spTree>
    <p:extLst>
      <p:ext uri="{BB962C8B-B14F-4D97-AF65-F5344CB8AC3E}">
        <p14:creationId xmlns:p14="http://schemas.microsoft.com/office/powerpoint/2010/main" val="98505005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1011B5-478B-4B38-9393-E1E849FACA96}"/>
              </a:ext>
            </a:extLst>
          </p:cNvPr>
          <p:cNvSpPr>
            <a:spLocks noGrp="1"/>
          </p:cNvSpPr>
          <p:nvPr>
            <p:ph type="title"/>
          </p:nvPr>
        </p:nvSpPr>
        <p:spPr>
          <a:xfrm>
            <a:off x="609600" y="274638"/>
            <a:ext cx="10972800" cy="892010"/>
          </a:xfrm>
        </p:spPr>
        <p:txBody>
          <a:bodyPr/>
          <a:lstStyle/>
          <a:p>
            <a:r>
              <a:rPr lang="en-GB" b="1" dirty="0"/>
              <a:t>What have we learnt?</a:t>
            </a:r>
          </a:p>
        </p:txBody>
      </p:sp>
      <p:sp>
        <p:nvSpPr>
          <p:cNvPr id="3" name="Content Placeholder 2">
            <a:extLst>
              <a:ext uri="{FF2B5EF4-FFF2-40B4-BE49-F238E27FC236}">
                <a16:creationId xmlns:a16="http://schemas.microsoft.com/office/drawing/2014/main" id="{E7AB2061-6516-48E0-81A3-3DCA734AEEC2}"/>
              </a:ext>
            </a:extLst>
          </p:cNvPr>
          <p:cNvSpPr>
            <a:spLocks noGrp="1"/>
          </p:cNvSpPr>
          <p:nvPr>
            <p:ph idx="1"/>
          </p:nvPr>
        </p:nvSpPr>
        <p:spPr>
          <a:xfrm>
            <a:off x="609600" y="1166648"/>
            <a:ext cx="10972800" cy="4350585"/>
          </a:xfrm>
        </p:spPr>
        <p:txBody>
          <a:bodyPr>
            <a:normAutofit fontScale="92500" lnSpcReduction="10000"/>
          </a:bodyPr>
          <a:lstStyle/>
          <a:p>
            <a:r>
              <a:rPr lang="en-GB" dirty="0"/>
              <a:t>Strategy is influenced by internal and external factors</a:t>
            </a:r>
          </a:p>
          <a:p>
            <a:r>
              <a:rPr lang="en-GB" dirty="0"/>
              <a:t>Organisational structures are aligned to purpose, values</a:t>
            </a:r>
          </a:p>
          <a:p>
            <a:r>
              <a:rPr lang="en-GB" dirty="0"/>
              <a:t>People practices support the achievement of business objectives</a:t>
            </a:r>
          </a:p>
          <a:p>
            <a:r>
              <a:rPr lang="en-GB" dirty="0"/>
              <a:t>HR can design structures and implement changes to help organisation’s meet their goals and improve organisational performance, using their knowledge of how people behave</a:t>
            </a:r>
          </a:p>
          <a:p>
            <a:r>
              <a:rPr lang="en-GB" dirty="0"/>
              <a:t>Key issues for HR – wellbeing, flexibility/agility, diversity and inclusion, impact of technology</a:t>
            </a:r>
          </a:p>
          <a:p>
            <a:pPr marL="0" indent="0">
              <a:buNone/>
            </a:pPr>
            <a:endParaRPr lang="en-GB" dirty="0"/>
          </a:p>
        </p:txBody>
      </p:sp>
    </p:spTree>
    <p:extLst>
      <p:ext uri="{BB962C8B-B14F-4D97-AF65-F5344CB8AC3E}">
        <p14:creationId xmlns:p14="http://schemas.microsoft.com/office/powerpoint/2010/main" val="574288492"/>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ThemeUWTSD</Template>
  <TotalTime>2066</TotalTime>
  <Words>5070</Words>
  <Application>Microsoft Office PowerPoint</Application>
  <PresentationFormat>Widescreen</PresentationFormat>
  <Paragraphs>428</Paragraphs>
  <Slides>42</Slides>
  <Notes>25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42</vt:i4>
      </vt:variant>
    </vt:vector>
  </HeadingPairs>
  <TitlesOfParts>
    <vt:vector size="48" baseType="lpstr">
      <vt:lpstr>Arial</vt:lpstr>
      <vt:lpstr>Calibri</vt:lpstr>
      <vt:lpstr>MetaCompPro-Light W01 Regular</vt:lpstr>
      <vt:lpstr>Myriad Pro</vt:lpstr>
      <vt:lpstr>ProximaNova-b7</vt:lpstr>
      <vt:lpstr>ThemeUWTSD</vt:lpstr>
      <vt:lpstr>Organisational Performance and Culture in Practice </vt:lpstr>
      <vt:lpstr>Today’s Agenda</vt:lpstr>
      <vt:lpstr>Peter Cheese’s Talk </vt:lpstr>
      <vt:lpstr>Learning Outcome 1   Understand the connections between organisational structure, strategy and the business operating environment </vt:lpstr>
      <vt:lpstr>Types of Organisations</vt:lpstr>
      <vt:lpstr>Models of Organisational Structure</vt:lpstr>
      <vt:lpstr>Factors affecting Organisational Design</vt:lpstr>
      <vt:lpstr>Activity</vt:lpstr>
      <vt:lpstr>How People Practices affect Structure and Systems</vt:lpstr>
      <vt:lpstr>Organisation Goals/Objectives</vt:lpstr>
      <vt:lpstr>Goals of HRM Function</vt:lpstr>
      <vt:lpstr>Organisations as Whole Systems</vt:lpstr>
      <vt:lpstr>McKinsey 7S Framework</vt:lpstr>
      <vt:lpstr>Approaches to Formulating Business Strategy</vt:lpstr>
      <vt:lpstr>Approaches to Formulation of HR Strategy</vt:lpstr>
      <vt:lpstr>Horizontal and Vertical Integration (Best Fit)</vt:lpstr>
      <vt:lpstr>Analysing the External Environment</vt:lpstr>
      <vt:lpstr>Video - PESTLE</vt:lpstr>
      <vt:lpstr>PowerPoint Presentation</vt:lpstr>
      <vt:lpstr>Examples of Effect on HR</vt:lpstr>
      <vt:lpstr>Technology - The Fourth Industrial Revolution</vt:lpstr>
      <vt:lpstr>What makes a job susceptible to Automation?</vt:lpstr>
      <vt:lpstr>PowerPoint Presentation</vt:lpstr>
      <vt:lpstr>Internal Factors that affect Organisations and HR</vt:lpstr>
      <vt:lpstr>Learning Outcome 2:  Understand organisational culture and theoretical perspectives on how people behave at work.  </vt:lpstr>
      <vt:lpstr>Theories of Organisational and Human Behaviour</vt:lpstr>
      <vt:lpstr>Group/Team Dynamics</vt:lpstr>
      <vt:lpstr>Theories of Motivation</vt:lpstr>
      <vt:lpstr>Your Experiences</vt:lpstr>
      <vt:lpstr>Culture</vt:lpstr>
      <vt:lpstr>Changing Cultures for the Better</vt:lpstr>
      <vt:lpstr>Culture Types (Harrison, 1972)</vt:lpstr>
      <vt:lpstr>The Cultural Web (Johnson et al, 2012)</vt:lpstr>
      <vt:lpstr>Positive Cultures</vt:lpstr>
      <vt:lpstr>Learning Outcome 3:  Understand how people practice supports the achievement of business goals and objectives.  </vt:lpstr>
      <vt:lpstr>Group discussion</vt:lpstr>
      <vt:lpstr>How People Practice can Influence Culture</vt:lpstr>
      <vt:lpstr>Hot topics for HR</vt:lpstr>
      <vt:lpstr>The Business Case for Wellbeing (CIPD, 2020)</vt:lpstr>
      <vt:lpstr>HR has a Key Role in Change Management</vt:lpstr>
      <vt:lpstr>Need for Agility</vt:lpstr>
      <vt:lpstr>What have we learnt?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Julie Thomas</cp:lastModifiedBy>
  <cp:revision>31</cp:revision>
  <dcterms:created xsi:type="dcterms:W3CDTF">2021-09-14T12:29:07Z</dcterms:created>
  <dcterms:modified xsi:type="dcterms:W3CDTF">2021-10-12T11:44:45Z</dcterms:modified>
</cp:coreProperties>
</file>