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256" r:id="rId3"/>
    <p:sldId id="275" r:id="rId4"/>
    <p:sldId id="298" r:id="rId5"/>
    <p:sldId id="274" r:id="rId6"/>
    <p:sldId id="265" r:id="rId7"/>
    <p:sldId id="258" r:id="rId8"/>
    <p:sldId id="263" r:id="rId9"/>
    <p:sldId id="295" r:id="rId10"/>
    <p:sldId id="276" r:id="rId11"/>
    <p:sldId id="277" r:id="rId12"/>
    <p:sldId id="278" r:id="rId13"/>
    <p:sldId id="264" r:id="rId14"/>
    <p:sldId id="279" r:id="rId15"/>
    <p:sldId id="280" r:id="rId16"/>
    <p:sldId id="281" r:id="rId17"/>
    <p:sldId id="282" r:id="rId18"/>
    <p:sldId id="283" r:id="rId19"/>
    <p:sldId id="284" r:id="rId20"/>
    <p:sldId id="289" r:id="rId21"/>
    <p:sldId id="290" r:id="rId22"/>
    <p:sldId id="291" r:id="rId23"/>
    <p:sldId id="285" r:id="rId24"/>
    <p:sldId id="286" r:id="rId25"/>
    <p:sldId id="287" r:id="rId26"/>
    <p:sldId id="292" r:id="rId27"/>
    <p:sldId id="293" r:id="rId28"/>
    <p:sldId id="296" r:id="rId29"/>
    <p:sldId id="297" r:id="rId30"/>
    <p:sldId id="299" r:id="rId31"/>
    <p:sldId id="300" r:id="rId32"/>
    <p:sldId id="294" r:id="rId33"/>
    <p:sldId id="273"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84" y="5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 of Coarse Aggregate</a:t>
            </a:r>
            <a:r>
              <a:rPr lang="en-GB" baseline="0"/>
              <a:t> Passing</a:t>
            </a:r>
            <a:endParaRPr lang="en-GB"/>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1"/>
          <c:tx>
            <c:v>1+'A1'!$T$18:$T$23</c:v>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'A1'!$Q$19:$Q$24</c:f>
              <c:strCache>
                <c:ptCount val="6"/>
                <c:pt idx="0">
                  <c:v>63</c:v>
                </c:pt>
                <c:pt idx="1">
                  <c:v>31.5</c:v>
                </c:pt>
                <c:pt idx="2">
                  <c:v>16</c:v>
                </c:pt>
                <c:pt idx="3">
                  <c:v>8</c:v>
                </c:pt>
                <c:pt idx="4">
                  <c:v>4</c:v>
                </c:pt>
                <c:pt idx="5">
                  <c:v>Bottom</c:v>
                </c:pt>
              </c:strCache>
            </c:strRef>
          </c:cat>
          <c:val>
            <c:numRef>
              <c:f>'A1'!$T$19:$T$24</c:f>
              <c:numCache>
                <c:formatCode>0.0%</c:formatCode>
                <c:ptCount val="6"/>
                <c:pt idx="0">
                  <c:v>1</c:v>
                </c:pt>
                <c:pt idx="1">
                  <c:v>1</c:v>
                </c:pt>
                <c:pt idx="2" formatCode="0.00%">
                  <c:v>0.90142857142857147</c:v>
                </c:pt>
                <c:pt idx="3" formatCode="0.00%">
                  <c:v>0.44028571428571434</c:v>
                </c:pt>
                <c:pt idx="4" formatCode="0.00%">
                  <c:v>0.10528571428571432</c:v>
                </c:pt>
                <c:pt idx="5" formatCode="0.00%">
                  <c:v>2.7755575615628914E-17</c:v>
                </c:pt>
              </c:numCache>
            </c:numRef>
          </c:val>
          <c:smooth val="0"/>
          <c:extLst>
            <c:ext xmlns:c16="http://schemas.microsoft.com/office/drawing/2014/chart" uri="{C3380CC4-5D6E-409C-BE32-E72D297353CC}">
              <c16:uniqueId val="{00000000-59A1-4326-A052-53B4BBCDB8CE}"/>
            </c:ext>
          </c:extLst>
        </c:ser>
        <c:dLbls>
          <c:dLblPos val="t"/>
          <c:showLegendKey val="0"/>
          <c:showVal val="1"/>
          <c:showCatName val="0"/>
          <c:showSerName val="0"/>
          <c:showPercent val="0"/>
          <c:showBubbleSize val="0"/>
        </c:dLbls>
        <c:smooth val="0"/>
        <c:axId val="641011136"/>
        <c:axId val="641010352"/>
        <c:extLst>
          <c:ext xmlns:c15="http://schemas.microsoft.com/office/drawing/2012/chart" uri="{02D57815-91ED-43cb-92C2-25804820EDAC}">
            <c15:filteredLineSeries>
              <c15: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'A1'!$Q$19:$Q$24</c15:sqref>
                        </c15:formulaRef>
                      </c:ext>
                    </c:extLst>
                    <c:strCache>
                      <c:ptCount val="6"/>
                      <c:pt idx="0">
                        <c:v>63</c:v>
                      </c:pt>
                      <c:pt idx="1">
                        <c:v>31.5</c:v>
                      </c:pt>
                      <c:pt idx="2">
                        <c:v>16</c:v>
                      </c:pt>
                      <c:pt idx="3">
                        <c:v>8</c:v>
                      </c:pt>
                      <c:pt idx="4">
                        <c:v>4</c:v>
                      </c:pt>
                      <c:pt idx="5">
                        <c:v>Bottom</c:v>
                      </c:pt>
                    </c:strCache>
                  </c:strRef>
                </c:cat>
                <c:val>
                  <c:numRef>
                    <c:extLst>
                      <c:ext uri="{02D57815-91ED-43cb-92C2-25804820EDAC}">
                        <c15:formulaRef>
                          <c15:sqref>'[1]% passing '!$B$2:$B$7</c15:sqref>
                        </c15:formulaRef>
                      </c:ext>
                    </c:extLst>
                    <c:numCache>
                      <c:formatCode>General</c:formatCode>
                      <c:ptCount val="6"/>
                      <c:pt idx="0">
                        <c:v>0</c:v>
                      </c:pt>
                      <c:pt idx="1">
                        <c:v>0</c:v>
                      </c:pt>
                      <c:pt idx="2">
                        <c:v>0</c:v>
                      </c:pt>
                      <c:pt idx="3">
                        <c:v>0</c:v>
                      </c:pt>
                      <c:pt idx="4">
                        <c:v>0</c:v>
                      </c:pt>
                      <c:pt idx="5">
                        <c:v>0</c:v>
                      </c:pt>
                    </c:numCache>
                  </c:numRef>
                </c:val>
                <c:smooth val="0"/>
                <c:extLst>
                  <c:ext xmlns:c16="http://schemas.microsoft.com/office/drawing/2014/chart" uri="{C3380CC4-5D6E-409C-BE32-E72D297353CC}">
                    <c16:uniqueId val="{00000001-59A1-4326-A052-53B4BBCDB8CE}"/>
                  </c:ext>
                </c:extLst>
              </c15:ser>
            </c15:filteredLineSeries>
          </c:ext>
        </c:extLst>
      </c:lineChart>
      <c:catAx>
        <c:axId val="64101113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Sieve size mm</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1010352"/>
        <c:crosses val="autoZero"/>
        <c:auto val="1"/>
        <c:lblAlgn val="ctr"/>
        <c:lblOffset val="100"/>
        <c:noMultiLvlLbl val="0"/>
      </c:catAx>
      <c:valAx>
        <c:axId val="641010352"/>
        <c:scaling>
          <c:orientation val="minMax"/>
          <c:max val="1"/>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t>
                </a:r>
                <a:r>
                  <a:rPr lang="en-GB" baseline="0"/>
                  <a:t> of  sample</a:t>
                </a:r>
                <a:endParaRPr lang="en-GB"/>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4101113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 of Fine Aggregate</a:t>
            </a:r>
            <a:r>
              <a:rPr lang="en-GB" baseline="0"/>
              <a:t> Passing</a:t>
            </a:r>
            <a:endParaRPr lang="en-GB"/>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1"/>
          <c:tx>
            <c:v>1</c:v>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'A1'!$A$18:$A$25</c:f>
              <c:strCache>
                <c:ptCount val="8"/>
                <c:pt idx="0">
                  <c:v>4</c:v>
                </c:pt>
                <c:pt idx="1">
                  <c:v>2</c:v>
                </c:pt>
                <c:pt idx="2">
                  <c:v>1</c:v>
                </c:pt>
                <c:pt idx="3">
                  <c:v>0.5</c:v>
                </c:pt>
                <c:pt idx="4">
                  <c:v>0.25</c:v>
                </c:pt>
                <c:pt idx="5">
                  <c:v>0.125</c:v>
                </c:pt>
                <c:pt idx="6">
                  <c:v>0.063</c:v>
                </c:pt>
                <c:pt idx="7">
                  <c:v>Bottom</c:v>
                </c:pt>
              </c:strCache>
            </c:strRef>
          </c:cat>
          <c:val>
            <c:numRef>
              <c:f>'A1'!$D$18:$D$25</c:f>
              <c:numCache>
                <c:formatCode>0.00%</c:formatCode>
                <c:ptCount val="8"/>
                <c:pt idx="0">
                  <c:v>1</c:v>
                </c:pt>
                <c:pt idx="1">
                  <c:v>0.82899999999999996</c:v>
                </c:pt>
                <c:pt idx="2">
                  <c:v>0.67099999999999993</c:v>
                </c:pt>
                <c:pt idx="3">
                  <c:v>0.49999999999999989</c:v>
                </c:pt>
                <c:pt idx="4">
                  <c:v>0.27899999999999991</c:v>
                </c:pt>
                <c:pt idx="5">
                  <c:v>0.15199999999999991</c:v>
                </c:pt>
                <c:pt idx="6">
                  <c:v>7.9999999999999918E-2</c:v>
                </c:pt>
                <c:pt idx="7">
                  <c:v>-8.3266726846886741E-17</c:v>
                </c:pt>
              </c:numCache>
            </c:numRef>
          </c:val>
          <c:smooth val="0"/>
          <c:extLst>
            <c:ext xmlns:c16="http://schemas.microsoft.com/office/drawing/2014/chart" uri="{C3380CC4-5D6E-409C-BE32-E72D297353CC}">
              <c16:uniqueId val="{00000000-615C-4ADA-9328-24F86E1177DC}"/>
            </c:ext>
          </c:extLst>
        </c:ser>
        <c:dLbls>
          <c:dLblPos val="t"/>
          <c:showLegendKey val="0"/>
          <c:showVal val="1"/>
          <c:showCatName val="0"/>
          <c:showSerName val="0"/>
          <c:showPercent val="0"/>
          <c:showBubbleSize val="0"/>
        </c:dLbls>
        <c:smooth val="0"/>
        <c:axId val="752405128"/>
        <c:axId val="752409440"/>
        <c:extLst>
          <c:ext xmlns:c15="http://schemas.microsoft.com/office/drawing/2012/chart" uri="{02D57815-91ED-43cb-92C2-25804820EDAC}">
            <c15:filteredLineSeries>
              <c15:ser>
                <c:idx val="0"/>
                <c:order val="0"/>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'A1'!$A$18:$A$25</c15:sqref>
                        </c15:formulaRef>
                      </c:ext>
                    </c:extLst>
                    <c:strCache>
                      <c:ptCount val="8"/>
                      <c:pt idx="0">
                        <c:v>4</c:v>
                      </c:pt>
                      <c:pt idx="1">
                        <c:v>2</c:v>
                      </c:pt>
                      <c:pt idx="2">
                        <c:v>1</c:v>
                      </c:pt>
                      <c:pt idx="3">
                        <c:v>0.5</c:v>
                      </c:pt>
                      <c:pt idx="4">
                        <c:v>0.25</c:v>
                      </c:pt>
                      <c:pt idx="5">
                        <c:v>0.125</c:v>
                      </c:pt>
                      <c:pt idx="6">
                        <c:v>0.063</c:v>
                      </c:pt>
                      <c:pt idx="7">
                        <c:v>Bottom</c:v>
                      </c:pt>
                    </c:strCache>
                  </c:strRef>
                </c:cat>
                <c:val>
                  <c:numRef>
                    <c:extLst>
                      <c:ext uri="{02D57815-91ED-43cb-92C2-25804820EDAC}">
                        <c15:formulaRef>
                          <c15:sqref>'[1]% passing '!$B$2:$B$7</c15:sqref>
                        </c15:formulaRef>
                      </c:ext>
                    </c:extLst>
                    <c:numCache>
                      <c:formatCode>General</c:formatCode>
                      <c:ptCount val="6"/>
                      <c:pt idx="0">
                        <c:v>0</c:v>
                      </c:pt>
                      <c:pt idx="1">
                        <c:v>0</c:v>
                      </c:pt>
                      <c:pt idx="2">
                        <c:v>0</c:v>
                      </c:pt>
                      <c:pt idx="3">
                        <c:v>0</c:v>
                      </c:pt>
                      <c:pt idx="4">
                        <c:v>0</c:v>
                      </c:pt>
                      <c:pt idx="5">
                        <c:v>0</c:v>
                      </c:pt>
                    </c:numCache>
                  </c:numRef>
                </c:val>
                <c:smooth val="0"/>
                <c:extLst>
                  <c:ext xmlns:c16="http://schemas.microsoft.com/office/drawing/2014/chart" uri="{C3380CC4-5D6E-409C-BE32-E72D297353CC}">
                    <c16:uniqueId val="{00000001-615C-4ADA-9328-24F86E1177DC}"/>
                  </c:ext>
                </c:extLst>
              </c15:ser>
            </c15:filteredLineSeries>
          </c:ext>
        </c:extLst>
      </c:lineChart>
      <c:catAx>
        <c:axId val="75240512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Sieve size mm</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2409440"/>
        <c:crosses val="autoZero"/>
        <c:auto val="1"/>
        <c:lblAlgn val="ctr"/>
        <c:lblOffset val="100"/>
        <c:noMultiLvlLbl val="0"/>
      </c:catAx>
      <c:valAx>
        <c:axId val="752409440"/>
        <c:scaling>
          <c:orientation val="minMax"/>
          <c:max val="1"/>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t>
                </a:r>
                <a:r>
                  <a:rPr lang="en-GB" baseline="0"/>
                  <a:t> of  sample</a:t>
                </a:r>
                <a:endParaRPr lang="en-GB"/>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5240512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4FC41C-04C1-40B4-A6CC-4D6E767CA7A3}" type="datetimeFigureOut">
              <a:rPr lang="en-GB" smtClean="0"/>
              <a:t>05/03/2019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6C2882-493F-4D9C-9BDD-C83BA92C567F}" type="slidenum">
              <a:rPr lang="en-GB" smtClean="0"/>
              <a:t>‹#›</a:t>
            </a:fld>
            <a:endParaRPr lang="en-GB"/>
          </a:p>
        </p:txBody>
      </p:sp>
    </p:spTree>
    <p:extLst>
      <p:ext uri="{BB962C8B-B14F-4D97-AF65-F5344CB8AC3E}">
        <p14:creationId xmlns:p14="http://schemas.microsoft.com/office/powerpoint/2010/main" val="1389533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6C2882-493F-4D9C-9BDD-C83BA92C567F}" type="slidenum">
              <a:rPr lang="en-GB" smtClean="0"/>
              <a:t>2</a:t>
            </a:fld>
            <a:endParaRPr lang="en-GB"/>
          </a:p>
        </p:txBody>
      </p:sp>
    </p:spTree>
    <p:extLst>
      <p:ext uri="{BB962C8B-B14F-4D97-AF65-F5344CB8AC3E}">
        <p14:creationId xmlns:p14="http://schemas.microsoft.com/office/powerpoint/2010/main" val="531089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6C2882-493F-4D9C-9BDD-C83BA92C567F}" type="slidenum">
              <a:rPr lang="en-GB" smtClean="0"/>
              <a:t>4</a:t>
            </a:fld>
            <a:endParaRPr lang="en-GB"/>
          </a:p>
        </p:txBody>
      </p:sp>
    </p:spTree>
    <p:extLst>
      <p:ext uri="{BB962C8B-B14F-4D97-AF65-F5344CB8AC3E}">
        <p14:creationId xmlns:p14="http://schemas.microsoft.com/office/powerpoint/2010/main" val="2690684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n-GB"/>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n-GB"/>
          </a:p>
        </p:txBody>
      </p:sp>
      <p:sp>
        <p:nvSpPr>
          <p:cNvPr id="4" name="3 Marcador de fecha"/>
          <p:cNvSpPr>
            <a:spLocks noGrp="1"/>
          </p:cNvSpPr>
          <p:nvPr>
            <p:ph type="dt" sz="half" idx="10"/>
          </p:nvPr>
        </p:nvSpPr>
        <p:spPr/>
        <p:txBody>
          <a:bodyPr/>
          <a:lstStyle/>
          <a:p>
            <a:fld id="{C4458411-392A-4543-BD93-AB202EFC5A2C}" type="datetime1">
              <a:rPr lang="en-GB" smtClean="0"/>
              <a:t>05/03/2019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fecha"/>
          <p:cNvSpPr>
            <a:spLocks noGrp="1"/>
          </p:cNvSpPr>
          <p:nvPr>
            <p:ph type="dt" sz="half" idx="10"/>
          </p:nvPr>
        </p:nvSpPr>
        <p:spPr/>
        <p:txBody>
          <a:bodyPr/>
          <a:lstStyle/>
          <a:p>
            <a:fld id="{BB39474E-523F-44FA-A57E-C3212D5BA62E}" type="datetime1">
              <a:rPr lang="en-GB" smtClean="0"/>
              <a:t>05/03/2019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DCDF553D-DC4C-474A-AAF5-82839706149F}" type="datetime1">
              <a:rPr lang="en-GB" smtClean="0"/>
              <a:t>05/03/2019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4 Marcador de fecha"/>
          <p:cNvSpPr>
            <a:spLocks noGrp="1"/>
          </p:cNvSpPr>
          <p:nvPr>
            <p:ph type="dt" sz="half" idx="10"/>
          </p:nvPr>
        </p:nvSpPr>
        <p:spPr/>
        <p:txBody>
          <a:bodyPr/>
          <a:lstStyle/>
          <a:p>
            <a:fld id="{86C50AB3-2CA4-4124-9154-FA2A910C4AEA}" type="datetime1">
              <a:rPr lang="en-GB" smtClean="0"/>
              <a:t>05/03/2019</a:t>
            </a:fld>
            <a:endParaRPr lang="en-GB"/>
          </a:p>
        </p:txBody>
      </p:sp>
      <p:sp>
        <p:nvSpPr>
          <p:cNvPr id="6" name="5 Marcador de pie de página"/>
          <p:cNvSpPr>
            <a:spLocks noGrp="1"/>
          </p:cNvSpPr>
          <p:nvPr>
            <p:ph type="ftr" sz="quarter" idx="11"/>
          </p:nvPr>
        </p:nvSpPr>
        <p:spPr/>
        <p:txBody>
          <a:bodyPr/>
          <a:lstStyle/>
          <a:p>
            <a:endParaRPr lang="en-GB"/>
          </a:p>
        </p:txBody>
      </p:sp>
      <p:sp>
        <p:nvSpPr>
          <p:cNvPr id="7" name="6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7" name="6 Marcador de fecha"/>
          <p:cNvSpPr>
            <a:spLocks noGrp="1"/>
          </p:cNvSpPr>
          <p:nvPr>
            <p:ph type="dt" sz="half" idx="10"/>
          </p:nvPr>
        </p:nvSpPr>
        <p:spPr/>
        <p:txBody>
          <a:bodyPr/>
          <a:lstStyle/>
          <a:p>
            <a:fld id="{7D893DD0-25CA-44F2-A021-A4A1234E6C6C}" type="datetime1">
              <a:rPr lang="en-GB" smtClean="0"/>
              <a:t>05/03/2019</a:t>
            </a:fld>
            <a:endParaRPr lang="en-GB"/>
          </a:p>
        </p:txBody>
      </p:sp>
      <p:sp>
        <p:nvSpPr>
          <p:cNvPr id="8" name="7 Marcador de pie de página"/>
          <p:cNvSpPr>
            <a:spLocks noGrp="1"/>
          </p:cNvSpPr>
          <p:nvPr>
            <p:ph type="ftr" sz="quarter" idx="11"/>
          </p:nvPr>
        </p:nvSpPr>
        <p:spPr/>
        <p:txBody>
          <a:bodyPr/>
          <a:lstStyle/>
          <a:p>
            <a:endParaRPr lang="en-GB"/>
          </a:p>
        </p:txBody>
      </p:sp>
      <p:sp>
        <p:nvSpPr>
          <p:cNvPr id="9" name="8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fecha"/>
          <p:cNvSpPr>
            <a:spLocks noGrp="1"/>
          </p:cNvSpPr>
          <p:nvPr>
            <p:ph type="dt" sz="half" idx="10"/>
          </p:nvPr>
        </p:nvSpPr>
        <p:spPr/>
        <p:txBody>
          <a:bodyPr/>
          <a:lstStyle/>
          <a:p>
            <a:fld id="{D610D7FB-45CF-4643-9629-83015D4DEBA9}" type="datetime1">
              <a:rPr lang="en-GB" smtClean="0"/>
              <a:t>05/03/2019</a:t>
            </a:fld>
            <a:endParaRPr lang="en-GB"/>
          </a:p>
        </p:txBody>
      </p:sp>
      <p:sp>
        <p:nvSpPr>
          <p:cNvPr id="4" name="3 Marcador de pie de página"/>
          <p:cNvSpPr>
            <a:spLocks noGrp="1"/>
          </p:cNvSpPr>
          <p:nvPr>
            <p:ph type="ftr" sz="quarter" idx="11"/>
          </p:nvPr>
        </p:nvSpPr>
        <p:spPr/>
        <p:txBody>
          <a:bodyPr/>
          <a:lstStyle/>
          <a:p>
            <a:endParaRPr lang="en-GB"/>
          </a:p>
        </p:txBody>
      </p:sp>
      <p:sp>
        <p:nvSpPr>
          <p:cNvPr id="5" name="4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930F73AF-E654-43B4-BCDF-5E36D99B73A6}" type="datetime1">
              <a:rPr lang="en-GB" smtClean="0"/>
              <a:t>05/03/2019</a:t>
            </a:fld>
            <a:endParaRPr lang="en-GB"/>
          </a:p>
        </p:txBody>
      </p:sp>
      <p:sp>
        <p:nvSpPr>
          <p:cNvPr id="3" name="2 Marcador de pie de página"/>
          <p:cNvSpPr>
            <a:spLocks noGrp="1"/>
          </p:cNvSpPr>
          <p:nvPr>
            <p:ph type="ftr" sz="quarter" idx="11"/>
          </p:nvPr>
        </p:nvSpPr>
        <p:spPr/>
        <p:txBody>
          <a:bodyPr/>
          <a:lstStyle/>
          <a:p>
            <a:endParaRPr lang="en-GB"/>
          </a:p>
        </p:txBody>
      </p:sp>
      <p:sp>
        <p:nvSpPr>
          <p:cNvPr id="4" name="3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n-GB"/>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6E27B3AC-9114-42BB-A358-1AF4560FA6D7}" type="datetime1">
              <a:rPr lang="en-GB" smtClean="0"/>
              <a:t>05/03/2019</a:t>
            </a:fld>
            <a:endParaRPr lang="en-GB"/>
          </a:p>
        </p:txBody>
      </p:sp>
      <p:sp>
        <p:nvSpPr>
          <p:cNvPr id="6" name="5 Marcador de pie de página"/>
          <p:cNvSpPr>
            <a:spLocks noGrp="1"/>
          </p:cNvSpPr>
          <p:nvPr>
            <p:ph type="ftr" sz="quarter" idx="11"/>
          </p:nvPr>
        </p:nvSpPr>
        <p:spPr/>
        <p:txBody>
          <a:bodyPr/>
          <a:lstStyle/>
          <a:p>
            <a:endParaRPr lang="en-GB"/>
          </a:p>
        </p:txBody>
      </p:sp>
      <p:sp>
        <p:nvSpPr>
          <p:cNvPr id="7" name="6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n-GB"/>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67AD0BF8-91CE-4041-8E63-7B7E7CF1464A}" type="datetime1">
              <a:rPr lang="en-GB" smtClean="0"/>
              <a:t>05/03/2019</a:t>
            </a:fld>
            <a:endParaRPr lang="en-GB"/>
          </a:p>
        </p:txBody>
      </p:sp>
      <p:sp>
        <p:nvSpPr>
          <p:cNvPr id="6" name="5 Marcador de pie de página"/>
          <p:cNvSpPr>
            <a:spLocks noGrp="1"/>
          </p:cNvSpPr>
          <p:nvPr>
            <p:ph type="ftr" sz="quarter" idx="11"/>
          </p:nvPr>
        </p:nvSpPr>
        <p:spPr/>
        <p:txBody>
          <a:bodyPr/>
          <a:lstStyle/>
          <a:p>
            <a:endParaRPr lang="en-GB"/>
          </a:p>
        </p:txBody>
      </p:sp>
      <p:sp>
        <p:nvSpPr>
          <p:cNvPr id="7" name="6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fecha"/>
          <p:cNvSpPr>
            <a:spLocks noGrp="1"/>
          </p:cNvSpPr>
          <p:nvPr>
            <p:ph type="dt" sz="half" idx="10"/>
          </p:nvPr>
        </p:nvSpPr>
        <p:spPr/>
        <p:txBody>
          <a:bodyPr/>
          <a:lstStyle/>
          <a:p>
            <a:fld id="{5391FE7D-0AB4-4914-8BAA-29B8DC2E84C0}" type="datetime1">
              <a:rPr lang="en-GB" smtClean="0"/>
              <a:t>05/03/2019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fecha"/>
          <p:cNvSpPr>
            <a:spLocks noGrp="1"/>
          </p:cNvSpPr>
          <p:nvPr>
            <p:ph type="dt" sz="half" idx="10"/>
          </p:nvPr>
        </p:nvSpPr>
        <p:spPr/>
        <p:txBody>
          <a:bodyPr/>
          <a:lstStyle/>
          <a:p>
            <a:fld id="{242DB397-7C7F-4F54-A17B-5703215C92F5}" type="datetime1">
              <a:rPr lang="en-GB" smtClean="0"/>
              <a:t>05/03/2019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7F6C361E-8EA1-47D1-BF0F-73DED22FB7B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2C57-F6C3-40F5-9581-2DAE29E39161}" type="datetime1">
              <a:rPr lang="en-GB" smtClean="0"/>
              <a:t>05/03/2019</a:t>
            </a:fld>
            <a:endParaRPr lang="en-GB"/>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6C361E-8EA1-47D1-BF0F-73DED22FB7B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5.jp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chart" Target="../charts/chart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chart" Target="../charts/chart2.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4.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4.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16.jpeg"/><Relationship Id="rId4" Type="http://schemas.openxmlformats.org/officeDocument/2006/relationships/image" Target="../media/image15.jpe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CuadroTexto"/>
          <p:cNvSpPr txBox="1"/>
          <p:nvPr/>
        </p:nvSpPr>
        <p:spPr>
          <a:xfrm>
            <a:off x="251520" y="1455495"/>
            <a:ext cx="8624584" cy="2554545"/>
          </a:xfrm>
          <a:prstGeom prst="rect">
            <a:avLst/>
          </a:prstGeom>
          <a:noFill/>
          <a:scene3d>
            <a:camera prst="orthographicFront"/>
            <a:lightRig rig="threePt" dir="t"/>
          </a:scene3d>
          <a:sp3d prstMaterial="metal"/>
        </p:spPr>
        <p:txBody>
          <a:bodyPr wrap="square" rtlCol="0">
            <a:spAutoFit/>
          </a:bodyPr>
          <a:lstStyle/>
          <a:p>
            <a:pPr algn="ctr"/>
            <a:r>
              <a:rPr lang="es-ES_tradnl" sz="4400" b="1" dirty="0" err="1" smtClean="0">
                <a:solidFill>
                  <a:schemeClr val="accent4">
                    <a:lumMod val="50000"/>
                  </a:schemeClr>
                </a:solidFill>
              </a:rPr>
              <a:t>Recycled</a:t>
            </a:r>
            <a:r>
              <a:rPr lang="es-ES_tradnl" sz="4400" b="1" dirty="0" smtClean="0">
                <a:solidFill>
                  <a:schemeClr val="accent4">
                    <a:lumMod val="50000"/>
                  </a:schemeClr>
                </a:solidFill>
              </a:rPr>
              <a:t> </a:t>
            </a:r>
            <a:r>
              <a:rPr lang="es-ES_tradnl" sz="4400" b="1" dirty="0" err="1" smtClean="0">
                <a:solidFill>
                  <a:schemeClr val="accent4">
                    <a:lumMod val="50000"/>
                  </a:schemeClr>
                </a:solidFill>
              </a:rPr>
              <a:t>Aggregates</a:t>
            </a:r>
            <a:r>
              <a:rPr lang="es-ES_tradnl" sz="4400" b="1" dirty="0" smtClean="0">
                <a:solidFill>
                  <a:schemeClr val="accent4">
                    <a:lumMod val="50000"/>
                  </a:schemeClr>
                </a:solidFill>
              </a:rPr>
              <a:t> </a:t>
            </a:r>
            <a:r>
              <a:rPr lang="es-ES_tradnl" sz="4400" b="1" dirty="0" err="1" smtClean="0">
                <a:solidFill>
                  <a:schemeClr val="accent4">
                    <a:lumMod val="50000"/>
                  </a:schemeClr>
                </a:solidFill>
              </a:rPr>
              <a:t>from</a:t>
            </a:r>
            <a:r>
              <a:rPr lang="es-ES_tradnl" sz="4400" b="1" dirty="0" smtClean="0">
                <a:solidFill>
                  <a:schemeClr val="accent4">
                    <a:lumMod val="50000"/>
                  </a:schemeClr>
                </a:solidFill>
              </a:rPr>
              <a:t> </a:t>
            </a:r>
            <a:r>
              <a:rPr lang="es-ES_tradnl" sz="4400" b="1" dirty="0" err="1" smtClean="0">
                <a:solidFill>
                  <a:schemeClr val="accent4">
                    <a:lumMod val="50000"/>
                  </a:schemeClr>
                </a:solidFill>
              </a:rPr>
              <a:t>Construction</a:t>
            </a:r>
            <a:r>
              <a:rPr lang="es-ES_tradnl" sz="4400" b="1" dirty="0" smtClean="0">
                <a:solidFill>
                  <a:schemeClr val="accent4">
                    <a:lumMod val="50000"/>
                  </a:schemeClr>
                </a:solidFill>
              </a:rPr>
              <a:t> and </a:t>
            </a:r>
            <a:r>
              <a:rPr lang="es-ES_tradnl" sz="4400" b="1" dirty="0" err="1" smtClean="0">
                <a:solidFill>
                  <a:schemeClr val="accent4">
                    <a:lumMod val="50000"/>
                  </a:schemeClr>
                </a:solidFill>
              </a:rPr>
              <a:t>Demolition</a:t>
            </a:r>
            <a:r>
              <a:rPr lang="es-ES_tradnl" sz="4400" b="1" dirty="0" smtClean="0">
                <a:solidFill>
                  <a:schemeClr val="accent4">
                    <a:lumMod val="50000"/>
                  </a:schemeClr>
                </a:solidFill>
              </a:rPr>
              <a:t> </a:t>
            </a:r>
            <a:r>
              <a:rPr lang="es-ES_tradnl" sz="4400" b="1" dirty="0" err="1" smtClean="0">
                <a:solidFill>
                  <a:schemeClr val="accent4">
                    <a:lumMod val="50000"/>
                  </a:schemeClr>
                </a:solidFill>
              </a:rPr>
              <a:t>Waste</a:t>
            </a:r>
            <a:r>
              <a:rPr lang="es-ES_tradnl" sz="4400" b="1" dirty="0" smtClean="0">
                <a:solidFill>
                  <a:schemeClr val="accent4">
                    <a:lumMod val="50000"/>
                  </a:schemeClr>
                </a:solidFill>
              </a:rPr>
              <a:t>: </a:t>
            </a:r>
            <a:r>
              <a:rPr lang="es-ES_tradnl" sz="3600" b="1" dirty="0" smtClean="0">
                <a:solidFill>
                  <a:schemeClr val="accent4">
                    <a:lumMod val="50000"/>
                  </a:schemeClr>
                </a:solidFill>
              </a:rPr>
              <a:t>Up-</a:t>
            </a:r>
            <a:r>
              <a:rPr lang="es-ES_tradnl" sz="3600" b="1" dirty="0" err="1" smtClean="0">
                <a:solidFill>
                  <a:schemeClr val="accent4">
                    <a:lumMod val="50000"/>
                  </a:schemeClr>
                </a:solidFill>
              </a:rPr>
              <a:t>cycling</a:t>
            </a:r>
            <a:r>
              <a:rPr lang="es-ES_tradnl" sz="3600" b="1" dirty="0" smtClean="0">
                <a:solidFill>
                  <a:schemeClr val="accent4">
                    <a:lumMod val="50000"/>
                  </a:schemeClr>
                </a:solidFill>
              </a:rPr>
              <a:t> </a:t>
            </a:r>
            <a:r>
              <a:rPr lang="es-ES_tradnl" sz="3600" b="1" dirty="0" err="1" smtClean="0">
                <a:solidFill>
                  <a:schemeClr val="accent4">
                    <a:lumMod val="50000"/>
                  </a:schemeClr>
                </a:solidFill>
              </a:rPr>
              <a:t>for</a:t>
            </a:r>
            <a:r>
              <a:rPr lang="es-ES_tradnl" sz="3600" b="1" dirty="0" smtClean="0">
                <a:solidFill>
                  <a:schemeClr val="accent4">
                    <a:lumMod val="50000"/>
                  </a:schemeClr>
                </a:solidFill>
              </a:rPr>
              <a:t> concrete mixes use. </a:t>
            </a:r>
          </a:p>
          <a:p>
            <a:pPr algn="ctr"/>
            <a:r>
              <a:rPr lang="es-ES_tradnl" sz="3600" b="1" dirty="0" err="1" smtClean="0">
                <a:solidFill>
                  <a:schemeClr val="accent4">
                    <a:lumMod val="50000"/>
                  </a:schemeClr>
                </a:solidFill>
              </a:rPr>
              <a:t>Application</a:t>
            </a:r>
            <a:r>
              <a:rPr lang="es-ES_tradnl" sz="3600" b="1" dirty="0" smtClean="0">
                <a:solidFill>
                  <a:schemeClr val="accent4">
                    <a:lumMod val="50000"/>
                  </a:schemeClr>
                </a:solidFill>
              </a:rPr>
              <a:t> to </a:t>
            </a:r>
            <a:r>
              <a:rPr lang="es-ES_tradnl" sz="3600" b="1" dirty="0" err="1" smtClean="0">
                <a:solidFill>
                  <a:schemeClr val="accent4">
                    <a:lumMod val="50000"/>
                  </a:schemeClr>
                </a:solidFill>
              </a:rPr>
              <a:t>seawalls</a:t>
            </a:r>
            <a:endParaRPr lang="es-ES" sz="3600" b="1" dirty="0">
              <a:solidFill>
                <a:schemeClr val="accent4">
                  <a:lumMod val="50000"/>
                </a:schemeClr>
              </a:solidFill>
            </a:endParaRPr>
          </a:p>
        </p:txBody>
      </p:sp>
      <p:sp>
        <p:nvSpPr>
          <p:cNvPr id="9" name="8 CuadroTexto"/>
          <p:cNvSpPr txBox="1"/>
          <p:nvPr/>
        </p:nvSpPr>
        <p:spPr>
          <a:xfrm>
            <a:off x="3076600" y="4145121"/>
            <a:ext cx="2880320" cy="1323439"/>
          </a:xfrm>
          <a:prstGeom prst="rect">
            <a:avLst/>
          </a:prstGeom>
          <a:noFill/>
        </p:spPr>
        <p:txBody>
          <a:bodyPr wrap="square" rtlCol="0">
            <a:spAutoFit/>
          </a:bodyPr>
          <a:lstStyle/>
          <a:p>
            <a:pPr algn="ctr"/>
            <a:r>
              <a:rPr lang="es-ES_tradnl" sz="2000" b="1" dirty="0" err="1" smtClean="0">
                <a:solidFill>
                  <a:srgbClr val="C00000"/>
                </a:solidFill>
              </a:rPr>
              <a:t>Dr</a:t>
            </a:r>
            <a:r>
              <a:rPr lang="es-ES_tradnl" sz="2000" b="1" dirty="0" smtClean="0">
                <a:solidFill>
                  <a:srgbClr val="C00000"/>
                </a:solidFill>
              </a:rPr>
              <a:t> Juan A. </a:t>
            </a:r>
            <a:r>
              <a:rPr lang="es-ES_tradnl" sz="2000" b="1" dirty="0" err="1" smtClean="0">
                <a:solidFill>
                  <a:srgbClr val="C00000"/>
                </a:solidFill>
              </a:rPr>
              <a:t>Ferriz</a:t>
            </a:r>
            <a:r>
              <a:rPr lang="es-ES_tradnl" sz="2000" b="1" dirty="0" smtClean="0">
                <a:solidFill>
                  <a:srgbClr val="C00000"/>
                </a:solidFill>
              </a:rPr>
              <a:t>-Papi</a:t>
            </a:r>
          </a:p>
          <a:p>
            <a:pPr algn="ctr"/>
            <a:r>
              <a:rPr lang="es-ES_tradnl" sz="2000" b="1" dirty="0" smtClean="0">
                <a:solidFill>
                  <a:srgbClr val="C00000"/>
                </a:solidFill>
              </a:rPr>
              <a:t>Edward </a:t>
            </a:r>
            <a:r>
              <a:rPr lang="es-ES_tradnl" sz="2000" b="1" dirty="0" err="1" smtClean="0">
                <a:solidFill>
                  <a:srgbClr val="C00000"/>
                </a:solidFill>
              </a:rPr>
              <a:t>Weekes</a:t>
            </a:r>
            <a:endParaRPr lang="es-ES_tradnl" sz="2000" b="1" dirty="0" smtClean="0">
              <a:solidFill>
                <a:srgbClr val="C00000"/>
              </a:solidFill>
            </a:endParaRPr>
          </a:p>
          <a:p>
            <a:pPr algn="ctr"/>
            <a:r>
              <a:rPr lang="es-ES_tradnl" sz="2000" b="1" dirty="0" err="1" smtClean="0">
                <a:solidFill>
                  <a:srgbClr val="C00000"/>
                </a:solidFill>
              </a:rPr>
              <a:t>Dr</a:t>
            </a:r>
            <a:r>
              <a:rPr lang="es-ES_tradnl" sz="2000" b="1" dirty="0" smtClean="0">
                <a:solidFill>
                  <a:srgbClr val="C00000"/>
                </a:solidFill>
              </a:rPr>
              <a:t> Shelley </a:t>
            </a:r>
            <a:r>
              <a:rPr lang="es-ES_tradnl" sz="2000" b="1" dirty="0" err="1" smtClean="0">
                <a:solidFill>
                  <a:srgbClr val="C00000"/>
                </a:solidFill>
              </a:rPr>
              <a:t>Doolan</a:t>
            </a:r>
            <a:endParaRPr lang="es-ES_tradnl" sz="2000" b="1" dirty="0" smtClean="0">
              <a:solidFill>
                <a:srgbClr val="C00000"/>
              </a:solidFill>
            </a:endParaRPr>
          </a:p>
          <a:p>
            <a:pPr algn="ctr"/>
            <a:r>
              <a:rPr lang="es-ES_tradnl" sz="2000" b="1" dirty="0" err="1" smtClean="0">
                <a:solidFill>
                  <a:srgbClr val="C00000"/>
                </a:solidFill>
              </a:rPr>
              <a:t>Prof</a:t>
            </a:r>
            <a:r>
              <a:rPr lang="es-ES_tradnl" sz="2000" b="1" dirty="0" smtClean="0">
                <a:solidFill>
                  <a:srgbClr val="C00000"/>
                </a:solidFill>
              </a:rPr>
              <a:t> </a:t>
            </a:r>
            <a:r>
              <a:rPr lang="es-ES_tradnl" sz="2000" b="1" dirty="0" err="1" smtClean="0">
                <a:solidFill>
                  <a:srgbClr val="C00000"/>
                </a:solidFill>
              </a:rPr>
              <a:t>Nik</a:t>
            </a:r>
            <a:r>
              <a:rPr lang="es-ES_tradnl" sz="2000" b="1" dirty="0" smtClean="0">
                <a:solidFill>
                  <a:srgbClr val="C00000"/>
                </a:solidFill>
              </a:rPr>
              <a:t> </a:t>
            </a:r>
            <a:r>
              <a:rPr lang="es-ES_tradnl" sz="2000" b="1" dirty="0" err="1" smtClean="0">
                <a:solidFill>
                  <a:srgbClr val="C00000"/>
                </a:solidFill>
              </a:rPr>
              <a:t>Whitehead</a:t>
            </a:r>
            <a:endParaRPr lang="es-ES_tradnl" sz="2000" b="1" dirty="0" smtClean="0">
              <a:solidFill>
                <a:srgbClr val="C00000"/>
              </a:solidFill>
            </a:endParaRPr>
          </a:p>
        </p:txBody>
      </p:sp>
      <p:pic>
        <p:nvPicPr>
          <p:cNvPr id="11" name="Picture 2" descr="UW Trinity Saint David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8648" y="5603641"/>
            <a:ext cx="2448272" cy="97930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2237460" y="501692"/>
            <a:ext cx="4652704" cy="2572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smtClean="0">
                <a:solidFill>
                  <a:srgbClr val="0070C0"/>
                </a:solidFill>
              </a:rPr>
              <a:t>SMART Partnership</a:t>
            </a:r>
            <a:endParaRPr lang="en-GB" sz="4000" dirty="0">
              <a:solidFill>
                <a:schemeClr val="tx1"/>
              </a:solidFill>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20272" y="5198402"/>
            <a:ext cx="1384548" cy="1384548"/>
          </a:xfrm>
          <a:prstGeom prst="rect">
            <a:avLst/>
          </a:prstGeom>
        </p:spPr>
      </p:pic>
      <p:sp>
        <p:nvSpPr>
          <p:cNvPr id="3" name="Rectangle 2"/>
          <p:cNvSpPr/>
          <p:nvPr/>
        </p:nvSpPr>
        <p:spPr>
          <a:xfrm>
            <a:off x="395536" y="5796531"/>
            <a:ext cx="2536272" cy="769441"/>
          </a:xfrm>
          <a:prstGeom prst="rect">
            <a:avLst/>
          </a:prstGeom>
        </p:spPr>
        <p:txBody>
          <a:bodyPr wrap="none">
            <a:spAutoFit/>
          </a:bodyPr>
          <a:lstStyle/>
          <a:p>
            <a:r>
              <a:rPr lang="en-GB" sz="4400" b="1" cap="all" dirty="0">
                <a:solidFill>
                  <a:srgbClr val="0087CE"/>
                </a:solidFill>
                <a:latin typeface="Roboto"/>
              </a:rPr>
              <a:t>STENOR</a:t>
            </a:r>
            <a:endParaRPr lang="en-GB" sz="4400" dirty="0"/>
          </a:p>
        </p:txBody>
      </p:sp>
      <p:sp>
        <p:nvSpPr>
          <p:cNvPr id="4" name="Slide Number Placeholder 3"/>
          <p:cNvSpPr>
            <a:spLocks noGrp="1"/>
          </p:cNvSpPr>
          <p:nvPr>
            <p:ph type="sldNum" sz="quarter" idx="12"/>
          </p:nvPr>
        </p:nvSpPr>
        <p:spPr/>
        <p:txBody>
          <a:bodyPr/>
          <a:lstStyle/>
          <a:p>
            <a:fld id="{7F6C361E-8EA1-47D1-BF0F-73DED22FB7B2}" type="slidenum">
              <a:rPr lang="en-GB" smtClean="0"/>
              <a:pPr/>
              <a:t>1</a:t>
            </a:fld>
            <a:endParaRPr lang="en-GB"/>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 CuadroTexto"/>
          <p:cNvSpPr txBox="1"/>
          <p:nvPr/>
        </p:nvSpPr>
        <p:spPr>
          <a:xfrm>
            <a:off x="611560" y="1628800"/>
            <a:ext cx="5760640" cy="400110"/>
          </a:xfrm>
          <a:prstGeom prst="rect">
            <a:avLst/>
          </a:prstGeom>
          <a:noFill/>
        </p:spPr>
        <p:txBody>
          <a:bodyPr wrap="square" rtlCol="0">
            <a:spAutoFit/>
          </a:bodyPr>
          <a:lstStyle/>
          <a:p>
            <a:r>
              <a:rPr lang="es-ES_tradnl" sz="2000" b="1" dirty="0" smtClean="0"/>
              <a:t>More </a:t>
            </a:r>
            <a:r>
              <a:rPr lang="es-ES_tradnl" sz="2000" b="1" dirty="0" err="1" smtClean="0"/>
              <a:t>than</a:t>
            </a:r>
            <a:r>
              <a:rPr lang="es-ES_tradnl" sz="2000" b="1" dirty="0" smtClean="0"/>
              <a:t> 35% </a:t>
            </a:r>
            <a:r>
              <a:rPr lang="es-ES_tradnl" sz="2000" b="1" dirty="0" smtClean="0"/>
              <a:t>of </a:t>
            </a:r>
            <a:r>
              <a:rPr lang="es-ES_tradnl" sz="2000" b="1" dirty="0" err="1" smtClean="0"/>
              <a:t>waste</a:t>
            </a:r>
            <a:r>
              <a:rPr lang="es-ES_tradnl" sz="2000" dirty="0" smtClean="0"/>
              <a:t> in </a:t>
            </a:r>
            <a:r>
              <a:rPr lang="es-ES_tradnl" sz="2000" dirty="0" err="1" smtClean="0"/>
              <a:t>the</a:t>
            </a:r>
            <a:r>
              <a:rPr lang="es-ES_tradnl" sz="2000" dirty="0" smtClean="0"/>
              <a:t> EU </a:t>
            </a:r>
            <a:r>
              <a:rPr lang="es-ES_tradnl" sz="2000" dirty="0" err="1" smtClean="0"/>
              <a:t>is</a:t>
            </a:r>
            <a:r>
              <a:rPr lang="es-ES_tradnl" sz="2000" dirty="0" smtClean="0"/>
              <a:t> </a:t>
            </a:r>
            <a:r>
              <a:rPr lang="es-ES_tradnl" sz="2000" dirty="0" err="1" smtClean="0"/>
              <a:t>from</a:t>
            </a:r>
            <a:r>
              <a:rPr lang="es-ES_tradnl" sz="2000" dirty="0" smtClean="0"/>
              <a:t> C&amp;D</a:t>
            </a:r>
          </a:p>
        </p:txBody>
      </p:sp>
      <p:sp>
        <p:nvSpPr>
          <p:cNvPr id="8" name="7 CuadroTexto"/>
          <p:cNvSpPr txBox="1"/>
          <p:nvPr/>
        </p:nvSpPr>
        <p:spPr>
          <a:xfrm>
            <a:off x="611560" y="980728"/>
            <a:ext cx="5760640" cy="461665"/>
          </a:xfrm>
          <a:prstGeom prst="rect">
            <a:avLst/>
          </a:prstGeom>
          <a:noFill/>
        </p:spPr>
        <p:txBody>
          <a:bodyPr wrap="square" rtlCol="0">
            <a:spAutoFit/>
          </a:bodyPr>
          <a:lstStyle/>
          <a:p>
            <a:r>
              <a:rPr lang="es-ES_tradnl" sz="2400" b="1" dirty="0" smtClean="0">
                <a:solidFill>
                  <a:schemeClr val="tx2"/>
                </a:solidFill>
              </a:rPr>
              <a:t>EVIDENCE</a:t>
            </a:r>
            <a:endParaRPr lang="en-GB" sz="2400" b="1" dirty="0">
              <a:solidFill>
                <a:schemeClr val="tx2"/>
              </a:solidFill>
            </a:endParaRPr>
          </a:p>
        </p:txBody>
      </p:sp>
      <p:sp>
        <p:nvSpPr>
          <p:cNvPr id="9" name="8 CuadroTexto"/>
          <p:cNvSpPr txBox="1"/>
          <p:nvPr/>
        </p:nvSpPr>
        <p:spPr>
          <a:xfrm>
            <a:off x="611560" y="2111557"/>
            <a:ext cx="7992888" cy="707886"/>
          </a:xfrm>
          <a:prstGeom prst="rect">
            <a:avLst/>
          </a:prstGeom>
          <a:noFill/>
        </p:spPr>
        <p:txBody>
          <a:bodyPr wrap="square" rtlCol="0">
            <a:spAutoFit/>
          </a:bodyPr>
          <a:lstStyle/>
          <a:p>
            <a:r>
              <a:rPr lang="es-ES_tradnl" sz="2000" dirty="0" err="1" smtClean="0"/>
              <a:t>Different</a:t>
            </a:r>
            <a:r>
              <a:rPr lang="es-ES_tradnl" sz="2000" dirty="0" smtClean="0"/>
              <a:t> </a:t>
            </a:r>
            <a:r>
              <a:rPr lang="es-ES_tradnl" sz="2000" b="1" dirty="0" err="1" smtClean="0"/>
              <a:t>types</a:t>
            </a:r>
            <a:r>
              <a:rPr lang="es-ES_tradnl" sz="2000" b="1" dirty="0" smtClean="0"/>
              <a:t> of </a:t>
            </a:r>
            <a:r>
              <a:rPr lang="es-ES_tradnl" sz="2000" b="1" dirty="0" err="1" smtClean="0"/>
              <a:t>waste</a:t>
            </a:r>
            <a:r>
              <a:rPr lang="es-ES_tradnl" sz="2000" b="1" dirty="0" smtClean="0"/>
              <a:t> </a:t>
            </a:r>
            <a:r>
              <a:rPr lang="es-ES_tradnl" sz="2000" dirty="0" smtClean="0"/>
              <a:t>are </a:t>
            </a:r>
            <a:r>
              <a:rPr lang="es-ES_tradnl" sz="2000" dirty="0" err="1" smtClean="0"/>
              <a:t>included</a:t>
            </a:r>
            <a:r>
              <a:rPr lang="es-ES_tradnl" sz="2000" dirty="0" smtClean="0"/>
              <a:t> </a:t>
            </a:r>
            <a:r>
              <a:rPr lang="es-ES_tradnl" sz="2000" dirty="0" err="1" smtClean="0"/>
              <a:t>such</a:t>
            </a:r>
            <a:r>
              <a:rPr lang="es-ES_tradnl" sz="2000" dirty="0" smtClean="0"/>
              <a:t> as concrete, </a:t>
            </a:r>
            <a:r>
              <a:rPr lang="es-ES_tradnl" sz="2000" dirty="0" err="1" smtClean="0"/>
              <a:t>ceramics</a:t>
            </a:r>
            <a:r>
              <a:rPr lang="es-ES_tradnl" sz="2000" dirty="0" smtClean="0"/>
              <a:t>, </a:t>
            </a:r>
            <a:r>
              <a:rPr lang="es-ES_tradnl" sz="2000" dirty="0" err="1" smtClean="0"/>
              <a:t>gypsum</a:t>
            </a:r>
            <a:r>
              <a:rPr lang="es-ES_tradnl" sz="2000" dirty="0" smtClean="0"/>
              <a:t>, </a:t>
            </a:r>
            <a:r>
              <a:rPr lang="es-ES_tradnl" sz="2000" dirty="0" err="1" smtClean="0"/>
              <a:t>wood</a:t>
            </a:r>
            <a:r>
              <a:rPr lang="es-ES_tradnl" sz="2000" dirty="0" smtClean="0"/>
              <a:t>, </a:t>
            </a:r>
            <a:r>
              <a:rPr lang="es-ES_tradnl" sz="2000" dirty="0" err="1" smtClean="0"/>
              <a:t>glass</a:t>
            </a:r>
            <a:r>
              <a:rPr lang="es-ES_tradnl" sz="2000" dirty="0" smtClean="0"/>
              <a:t>, metal, </a:t>
            </a:r>
            <a:r>
              <a:rPr lang="es-ES_tradnl" sz="2000" dirty="0" err="1" smtClean="0"/>
              <a:t>plastics</a:t>
            </a:r>
            <a:r>
              <a:rPr lang="es-ES_tradnl" sz="2000" dirty="0" smtClean="0"/>
              <a:t> </a:t>
            </a:r>
            <a:r>
              <a:rPr lang="es-ES_tradnl" sz="2000" dirty="0" err="1" smtClean="0"/>
              <a:t>solvents</a:t>
            </a:r>
            <a:r>
              <a:rPr lang="es-ES_tradnl" sz="2000" dirty="0" smtClean="0"/>
              <a:t>, asbestos </a:t>
            </a:r>
            <a:r>
              <a:rPr lang="es-ES_tradnl" sz="2000" dirty="0" err="1" smtClean="0"/>
              <a:t>or</a:t>
            </a:r>
            <a:r>
              <a:rPr lang="es-ES_tradnl" sz="2000" dirty="0" smtClean="0"/>
              <a:t> </a:t>
            </a:r>
            <a:r>
              <a:rPr lang="es-ES_tradnl" sz="2000" dirty="0" err="1" smtClean="0"/>
              <a:t>excavated</a:t>
            </a:r>
            <a:r>
              <a:rPr lang="es-ES_tradnl" sz="2000" dirty="0" smtClean="0"/>
              <a:t> </a:t>
            </a:r>
            <a:r>
              <a:rPr lang="es-ES_tradnl" sz="2000" dirty="0" err="1" smtClean="0"/>
              <a:t>soil</a:t>
            </a:r>
            <a:r>
              <a:rPr lang="es-ES_tradnl" sz="2000" dirty="0" smtClean="0"/>
              <a:t>.</a:t>
            </a:r>
          </a:p>
        </p:txBody>
      </p:sp>
      <p:grpSp>
        <p:nvGrpSpPr>
          <p:cNvPr id="4" name="Group 3"/>
          <p:cNvGrpSpPr/>
          <p:nvPr/>
        </p:nvGrpSpPr>
        <p:grpSpPr>
          <a:xfrm>
            <a:off x="59964" y="-19732"/>
            <a:ext cx="8954632" cy="984829"/>
            <a:chOff x="59964" y="-19732"/>
            <a:chExt cx="8954632" cy="984829"/>
          </a:xfrm>
        </p:grpSpPr>
        <p:sp>
          <p:nvSpPr>
            <p:cNvPr id="14"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0" name="Slide Number Placeholder 19"/>
          <p:cNvSpPr>
            <a:spLocks noGrp="1"/>
          </p:cNvSpPr>
          <p:nvPr>
            <p:ph type="sldNum" sz="quarter" idx="12"/>
          </p:nvPr>
        </p:nvSpPr>
        <p:spPr>
          <a:xfrm>
            <a:off x="6880996" y="6366596"/>
            <a:ext cx="2133600" cy="365125"/>
          </a:xfrm>
        </p:spPr>
        <p:txBody>
          <a:bodyPr/>
          <a:lstStyle/>
          <a:p>
            <a:fld id="{7F6C361E-8EA1-47D1-BF0F-73DED22FB7B2}" type="slidenum">
              <a:rPr lang="en-GB" smtClean="0"/>
              <a:pPr/>
              <a:t>2</a:t>
            </a:fld>
            <a:endParaRPr lang="en-GB"/>
          </a:p>
        </p:txBody>
      </p:sp>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t="29931"/>
          <a:stretch/>
        </p:blipFill>
        <p:spPr>
          <a:xfrm>
            <a:off x="1403648" y="3748010"/>
            <a:ext cx="6159378" cy="2870015"/>
          </a:xfrm>
          <a:prstGeom prst="rect">
            <a:avLst/>
          </a:prstGeom>
        </p:spPr>
      </p:pic>
      <p:sp>
        <p:nvSpPr>
          <p:cNvPr id="16" name="8 CuadroTexto"/>
          <p:cNvSpPr txBox="1"/>
          <p:nvPr/>
        </p:nvSpPr>
        <p:spPr>
          <a:xfrm>
            <a:off x="611560" y="2939167"/>
            <a:ext cx="7992888" cy="400110"/>
          </a:xfrm>
          <a:prstGeom prst="rect">
            <a:avLst/>
          </a:prstGeom>
          <a:noFill/>
        </p:spPr>
        <p:txBody>
          <a:bodyPr wrap="square" rtlCol="0">
            <a:spAutoFit/>
          </a:bodyPr>
          <a:lstStyle/>
          <a:p>
            <a:r>
              <a:rPr lang="es-ES_tradnl" sz="2000" b="1" dirty="0" smtClean="0"/>
              <a:t>Big </a:t>
            </a:r>
            <a:r>
              <a:rPr lang="es-ES_tradnl" sz="2000" b="1" dirty="0" err="1" smtClean="0"/>
              <a:t>volumes</a:t>
            </a:r>
            <a:r>
              <a:rPr lang="es-ES_tradnl" sz="2000" dirty="0" smtClean="0"/>
              <a:t>, </a:t>
            </a:r>
            <a:r>
              <a:rPr lang="es-ES_tradnl" sz="2000" dirty="0" err="1" smtClean="0"/>
              <a:t>although</a:t>
            </a:r>
            <a:r>
              <a:rPr lang="es-ES_tradnl" sz="2000" dirty="0" smtClean="0"/>
              <a:t> </a:t>
            </a:r>
            <a:r>
              <a:rPr lang="es-ES_tradnl" sz="2000" b="1" dirty="0" smtClean="0"/>
              <a:t>more </a:t>
            </a:r>
            <a:r>
              <a:rPr lang="es-ES_tradnl" sz="2000" b="1" dirty="0" err="1" smtClean="0"/>
              <a:t>than</a:t>
            </a:r>
            <a:r>
              <a:rPr lang="es-ES_tradnl" sz="2000" b="1" dirty="0" smtClean="0"/>
              <a:t> 95% </a:t>
            </a:r>
            <a:r>
              <a:rPr lang="es-ES_tradnl" sz="2000" b="1" dirty="0" err="1" smtClean="0"/>
              <a:t>is</a:t>
            </a:r>
            <a:r>
              <a:rPr lang="es-ES_tradnl" sz="2000" b="1" dirty="0" smtClean="0"/>
              <a:t> non-</a:t>
            </a:r>
            <a:r>
              <a:rPr lang="es-ES_tradnl" sz="2000" b="1" dirty="0" err="1" smtClean="0"/>
              <a:t>hazardous</a:t>
            </a:r>
            <a:r>
              <a:rPr lang="es-ES_tradnl" sz="2000" dirty="0" smtClean="0"/>
              <a:t>.</a:t>
            </a:r>
            <a:endParaRPr lang="es-ES_tradnl" sz="20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4" y="764704"/>
            <a:ext cx="9144000" cy="5840016"/>
          </a:xfrm>
          <a:prstGeom prst="rect">
            <a:avLst/>
          </a:prstGeom>
        </p:spPr>
      </p:pic>
      <p:grpSp>
        <p:nvGrpSpPr>
          <p:cNvPr id="17" name="Group 16"/>
          <p:cNvGrpSpPr/>
          <p:nvPr/>
        </p:nvGrpSpPr>
        <p:grpSpPr>
          <a:xfrm>
            <a:off x="59964" y="-19732"/>
            <a:ext cx="8954632" cy="984829"/>
            <a:chOff x="59964" y="-19732"/>
            <a:chExt cx="8954632" cy="984829"/>
          </a:xfrm>
        </p:grpSpPr>
        <p:sp>
          <p:nvSpPr>
            <p:cNvPr id="18"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22" name="Picture 2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4"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5" name="Slide Number Placeholder 4"/>
          <p:cNvSpPr>
            <a:spLocks noGrp="1"/>
          </p:cNvSpPr>
          <p:nvPr>
            <p:ph type="sldNum" sz="quarter" idx="12"/>
          </p:nvPr>
        </p:nvSpPr>
        <p:spPr/>
        <p:txBody>
          <a:bodyPr/>
          <a:lstStyle/>
          <a:p>
            <a:fld id="{7F6C361E-8EA1-47D1-BF0F-73DED22FB7B2}" type="slidenum">
              <a:rPr lang="en-GB" smtClean="0"/>
              <a:pPr/>
              <a:t>3</a:t>
            </a:fld>
            <a:endParaRPr lang="en-GB"/>
          </a:p>
        </p:txBody>
      </p:sp>
      <p:sp>
        <p:nvSpPr>
          <p:cNvPr id="3" name="TextBox 2"/>
          <p:cNvSpPr txBox="1"/>
          <p:nvPr/>
        </p:nvSpPr>
        <p:spPr>
          <a:xfrm>
            <a:off x="1691680" y="3212976"/>
            <a:ext cx="1512168" cy="646331"/>
          </a:xfrm>
          <a:prstGeom prst="rect">
            <a:avLst/>
          </a:prstGeom>
          <a:noFill/>
        </p:spPr>
        <p:txBody>
          <a:bodyPr wrap="square" rtlCol="0">
            <a:spAutoFit/>
          </a:bodyPr>
          <a:lstStyle/>
          <a:p>
            <a:pPr algn="ctr"/>
            <a:r>
              <a:rPr lang="en-GB" b="1" dirty="0" smtClean="0">
                <a:solidFill>
                  <a:schemeClr val="accent1"/>
                </a:solidFill>
              </a:rPr>
              <a:t>CIRCULAR ECONOMY</a:t>
            </a:r>
            <a:endParaRPr lang="en-GB" b="1" dirty="0">
              <a:solidFill>
                <a:schemeClr val="accent1"/>
              </a:solidFill>
            </a:endParaRPr>
          </a:p>
        </p:txBody>
      </p:sp>
      <p:sp>
        <p:nvSpPr>
          <p:cNvPr id="4" name="Freeform 3"/>
          <p:cNvSpPr/>
          <p:nvPr/>
        </p:nvSpPr>
        <p:spPr>
          <a:xfrm>
            <a:off x="3119880" y="2941163"/>
            <a:ext cx="104087" cy="1263192"/>
          </a:xfrm>
          <a:custGeom>
            <a:avLst/>
            <a:gdLst>
              <a:gd name="connsiteX0" fmla="*/ 66380 w 104087"/>
              <a:gd name="connsiteY0" fmla="*/ 1263192 h 1263192"/>
              <a:gd name="connsiteX1" fmla="*/ 19246 w 104087"/>
              <a:gd name="connsiteY1" fmla="*/ 1008668 h 1263192"/>
              <a:gd name="connsiteX2" fmla="*/ 392 w 104087"/>
              <a:gd name="connsiteY2" fmla="*/ 735291 h 1263192"/>
              <a:gd name="connsiteX3" fmla="*/ 9819 w 104087"/>
              <a:gd name="connsiteY3" fmla="*/ 509047 h 1263192"/>
              <a:gd name="connsiteX4" fmla="*/ 47526 w 104087"/>
              <a:gd name="connsiteY4" fmla="*/ 263950 h 1263192"/>
              <a:gd name="connsiteX5" fmla="*/ 104087 w 104087"/>
              <a:gd name="connsiteY5" fmla="*/ 0 h 1263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087" h="1263192">
                <a:moveTo>
                  <a:pt x="66380" y="1263192"/>
                </a:moveTo>
                <a:cubicBezTo>
                  <a:pt x="48312" y="1179921"/>
                  <a:pt x="30244" y="1096651"/>
                  <a:pt x="19246" y="1008668"/>
                </a:cubicBezTo>
                <a:cubicBezTo>
                  <a:pt x="8248" y="920684"/>
                  <a:pt x="1963" y="818561"/>
                  <a:pt x="392" y="735291"/>
                </a:cubicBezTo>
                <a:cubicBezTo>
                  <a:pt x="-1179" y="652021"/>
                  <a:pt x="1963" y="587604"/>
                  <a:pt x="9819" y="509047"/>
                </a:cubicBezTo>
                <a:cubicBezTo>
                  <a:pt x="17675" y="430490"/>
                  <a:pt x="31815" y="348791"/>
                  <a:pt x="47526" y="263950"/>
                </a:cubicBezTo>
                <a:cubicBezTo>
                  <a:pt x="63237" y="179109"/>
                  <a:pt x="83662" y="89554"/>
                  <a:pt x="104087" y="0"/>
                </a:cubicBezTo>
              </a:path>
            </a:pathLst>
          </a:custGeom>
          <a:ln w="57150">
            <a:tailEnd type="stealt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777678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7 CuadroTexto"/>
          <p:cNvSpPr txBox="1"/>
          <p:nvPr/>
        </p:nvSpPr>
        <p:spPr>
          <a:xfrm>
            <a:off x="611560" y="980728"/>
            <a:ext cx="5760640" cy="461665"/>
          </a:xfrm>
          <a:prstGeom prst="rect">
            <a:avLst/>
          </a:prstGeom>
          <a:noFill/>
        </p:spPr>
        <p:txBody>
          <a:bodyPr wrap="square" rtlCol="0">
            <a:spAutoFit/>
          </a:bodyPr>
          <a:lstStyle/>
          <a:p>
            <a:r>
              <a:rPr lang="es-ES_tradnl" sz="2400" b="1" dirty="0" smtClean="0">
                <a:solidFill>
                  <a:schemeClr val="tx2"/>
                </a:solidFill>
              </a:rPr>
              <a:t>EVIDENCE</a:t>
            </a:r>
            <a:endParaRPr lang="en-GB" sz="2400" b="1" dirty="0">
              <a:solidFill>
                <a:schemeClr val="tx2"/>
              </a:solidFill>
            </a:endParaRPr>
          </a:p>
        </p:txBody>
      </p:sp>
      <p:sp>
        <p:nvSpPr>
          <p:cNvPr id="10" name="9 CuadroTexto"/>
          <p:cNvSpPr txBox="1"/>
          <p:nvPr/>
        </p:nvSpPr>
        <p:spPr>
          <a:xfrm>
            <a:off x="611560" y="1758156"/>
            <a:ext cx="7848872" cy="707886"/>
          </a:xfrm>
          <a:prstGeom prst="rect">
            <a:avLst/>
          </a:prstGeom>
          <a:noFill/>
        </p:spPr>
        <p:txBody>
          <a:bodyPr wrap="square" rtlCol="0">
            <a:spAutoFit/>
          </a:bodyPr>
          <a:lstStyle/>
          <a:p>
            <a:r>
              <a:rPr lang="es-ES_tradnl" sz="2000" dirty="0" err="1" smtClean="0"/>
              <a:t>The</a:t>
            </a:r>
            <a:r>
              <a:rPr lang="es-ES_tradnl" sz="2000" dirty="0" smtClean="0"/>
              <a:t> </a:t>
            </a:r>
            <a:r>
              <a:rPr lang="es-ES_tradnl" sz="2000" dirty="0" err="1" smtClean="0"/>
              <a:t>European</a:t>
            </a:r>
            <a:r>
              <a:rPr lang="es-ES_tradnl" sz="2000" dirty="0" smtClean="0"/>
              <a:t> </a:t>
            </a:r>
            <a:r>
              <a:rPr lang="es-ES_tradnl" sz="2000" dirty="0" err="1" smtClean="0"/>
              <a:t>Waste</a:t>
            </a:r>
            <a:r>
              <a:rPr lang="es-ES_tradnl" sz="2000" dirty="0" smtClean="0"/>
              <a:t> Framework </a:t>
            </a:r>
            <a:r>
              <a:rPr lang="es-ES_tradnl" sz="2000" dirty="0" err="1" smtClean="0"/>
              <a:t>Directive</a:t>
            </a:r>
            <a:r>
              <a:rPr lang="es-ES_tradnl" sz="2000" dirty="0" smtClean="0"/>
              <a:t> </a:t>
            </a:r>
            <a:r>
              <a:rPr lang="es-ES_tradnl" sz="2000" dirty="0" err="1" smtClean="0"/>
              <a:t>establishes</a:t>
            </a:r>
            <a:r>
              <a:rPr lang="es-ES_tradnl" sz="2000" dirty="0" smtClean="0"/>
              <a:t> </a:t>
            </a:r>
            <a:r>
              <a:rPr lang="es-ES_tradnl" sz="2000" dirty="0" err="1" smtClean="0"/>
              <a:t>that</a:t>
            </a:r>
            <a:r>
              <a:rPr lang="es-ES_tradnl" sz="2000" dirty="0" smtClean="0"/>
              <a:t> </a:t>
            </a:r>
            <a:r>
              <a:rPr lang="es-ES_tradnl" sz="2000" dirty="0" err="1" smtClean="0"/>
              <a:t>all</a:t>
            </a:r>
            <a:r>
              <a:rPr lang="es-ES_tradnl" sz="2000" dirty="0" smtClean="0"/>
              <a:t> </a:t>
            </a:r>
            <a:r>
              <a:rPr lang="es-ES_tradnl" sz="2000" dirty="0" err="1" smtClean="0"/>
              <a:t>Member</a:t>
            </a:r>
            <a:r>
              <a:rPr lang="es-ES_tradnl" sz="2000" dirty="0" smtClean="0"/>
              <a:t> </a:t>
            </a:r>
            <a:r>
              <a:rPr lang="es-ES_tradnl" sz="2000" dirty="0" err="1" smtClean="0"/>
              <a:t>States</a:t>
            </a:r>
            <a:r>
              <a:rPr lang="es-ES_tradnl" sz="2000" dirty="0" smtClean="0"/>
              <a:t> </a:t>
            </a:r>
            <a:r>
              <a:rPr lang="es-ES_tradnl" sz="2000" dirty="0" err="1" smtClean="0"/>
              <a:t>should</a:t>
            </a:r>
            <a:r>
              <a:rPr lang="es-ES_tradnl" sz="2000" dirty="0" smtClean="0"/>
              <a:t> </a:t>
            </a:r>
            <a:r>
              <a:rPr lang="es-ES_tradnl" sz="2000" dirty="0" err="1" smtClean="0"/>
              <a:t>achieve</a:t>
            </a:r>
            <a:r>
              <a:rPr lang="es-ES_tradnl" sz="2000" dirty="0" smtClean="0"/>
              <a:t> </a:t>
            </a:r>
            <a:r>
              <a:rPr lang="es-ES_tradnl" sz="2000" b="1" dirty="0" smtClean="0"/>
              <a:t>at </a:t>
            </a:r>
            <a:r>
              <a:rPr lang="es-ES_tradnl" sz="2000" b="1" dirty="0" err="1" smtClean="0"/>
              <a:t>least</a:t>
            </a:r>
            <a:r>
              <a:rPr lang="es-ES_tradnl" sz="2000" b="1" dirty="0" smtClean="0"/>
              <a:t> 70%</a:t>
            </a:r>
            <a:r>
              <a:rPr lang="es-ES_tradnl" sz="2000" dirty="0" smtClean="0"/>
              <a:t> of non-</a:t>
            </a:r>
            <a:r>
              <a:rPr lang="es-ES_tradnl" sz="2000" dirty="0" err="1" smtClean="0"/>
              <a:t>hazardous</a:t>
            </a:r>
            <a:r>
              <a:rPr lang="es-ES_tradnl" sz="2000" dirty="0" smtClean="0"/>
              <a:t> C&amp;D </a:t>
            </a:r>
            <a:r>
              <a:rPr lang="es-ES_tradnl" sz="2000" dirty="0" err="1" smtClean="0"/>
              <a:t>waste</a:t>
            </a:r>
            <a:r>
              <a:rPr lang="es-ES_tradnl" sz="2000" dirty="0" smtClean="0"/>
              <a:t> </a:t>
            </a:r>
            <a:r>
              <a:rPr lang="es-ES_tradnl" sz="2000" dirty="0" err="1" smtClean="0"/>
              <a:t>recovery</a:t>
            </a:r>
            <a:r>
              <a:rPr lang="es-ES_tradnl" sz="2000" dirty="0" smtClean="0"/>
              <a:t>.</a:t>
            </a:r>
            <a:endParaRPr lang="en-GB" sz="2000" dirty="0"/>
          </a:p>
        </p:txBody>
      </p:sp>
      <p:sp>
        <p:nvSpPr>
          <p:cNvPr id="11" name="10 CuadroTexto"/>
          <p:cNvSpPr txBox="1"/>
          <p:nvPr/>
        </p:nvSpPr>
        <p:spPr>
          <a:xfrm>
            <a:off x="5328139" y="3345772"/>
            <a:ext cx="2932417" cy="1323439"/>
          </a:xfrm>
          <a:prstGeom prst="rect">
            <a:avLst/>
          </a:prstGeom>
          <a:noFill/>
        </p:spPr>
        <p:txBody>
          <a:bodyPr wrap="square" rtlCol="0">
            <a:spAutoFit/>
          </a:bodyPr>
          <a:lstStyle/>
          <a:p>
            <a:r>
              <a:rPr lang="es-ES_tradnl" sz="2000" dirty="0" err="1" smtClean="0"/>
              <a:t>It</a:t>
            </a:r>
            <a:r>
              <a:rPr lang="es-ES_tradnl" sz="2000" dirty="0" smtClean="0"/>
              <a:t> </a:t>
            </a:r>
            <a:r>
              <a:rPr lang="es-ES_tradnl" sz="2000" dirty="0" err="1" smtClean="0"/>
              <a:t>is</a:t>
            </a:r>
            <a:r>
              <a:rPr lang="es-ES_tradnl" sz="2000" dirty="0" smtClean="0"/>
              <a:t> </a:t>
            </a:r>
            <a:r>
              <a:rPr lang="es-ES_tradnl" sz="2000" dirty="0" err="1" smtClean="0"/>
              <a:t>mainly</a:t>
            </a:r>
            <a:r>
              <a:rPr lang="es-ES_tradnl" sz="2000" dirty="0" smtClean="0"/>
              <a:t> </a:t>
            </a:r>
            <a:r>
              <a:rPr lang="es-ES_tradnl" sz="2000" dirty="0" err="1" smtClean="0"/>
              <a:t>achieved</a:t>
            </a:r>
            <a:r>
              <a:rPr lang="es-ES_tradnl" sz="2000" dirty="0" smtClean="0"/>
              <a:t> in </a:t>
            </a:r>
            <a:r>
              <a:rPr lang="es-ES_tradnl" sz="2000" b="1" dirty="0" smtClean="0"/>
              <a:t>downcycling</a:t>
            </a:r>
            <a:r>
              <a:rPr lang="es-ES_tradnl" sz="2000" dirty="0" smtClean="0"/>
              <a:t> </a:t>
            </a:r>
            <a:r>
              <a:rPr lang="es-ES_tradnl" sz="2000" dirty="0" err="1" smtClean="0"/>
              <a:t>processes</a:t>
            </a:r>
            <a:r>
              <a:rPr lang="es-ES_tradnl" sz="2000" dirty="0" smtClean="0"/>
              <a:t> (</a:t>
            </a:r>
            <a:r>
              <a:rPr lang="es-ES_tradnl" sz="2000" dirty="0" err="1" smtClean="0"/>
              <a:t>backfilling</a:t>
            </a:r>
            <a:r>
              <a:rPr lang="es-ES_tradnl" sz="2000" dirty="0" smtClean="0"/>
              <a:t> </a:t>
            </a:r>
            <a:r>
              <a:rPr lang="es-ES_tradnl" sz="2000" dirty="0" err="1" smtClean="0"/>
              <a:t>was</a:t>
            </a:r>
            <a:r>
              <a:rPr lang="es-ES_tradnl" sz="2000" dirty="0" smtClean="0"/>
              <a:t> 75% of </a:t>
            </a:r>
            <a:endParaRPr lang="es-ES_tradnl" sz="2000" dirty="0" smtClean="0"/>
          </a:p>
          <a:p>
            <a:r>
              <a:rPr lang="es-ES_tradnl" sz="2000" dirty="0" smtClean="0"/>
              <a:t>UK </a:t>
            </a:r>
            <a:r>
              <a:rPr lang="es-ES_tradnl" sz="2000" dirty="0" smtClean="0"/>
              <a:t>C&amp;D </a:t>
            </a:r>
            <a:r>
              <a:rPr lang="es-ES_tradnl" sz="2000" dirty="0" err="1" smtClean="0"/>
              <a:t>waste</a:t>
            </a:r>
            <a:r>
              <a:rPr lang="es-ES_tradnl" sz="2000" dirty="0" smtClean="0"/>
              <a:t> </a:t>
            </a:r>
            <a:r>
              <a:rPr lang="es-ES_tradnl" sz="2000" dirty="0" err="1" smtClean="0"/>
              <a:t>recovery</a:t>
            </a:r>
            <a:r>
              <a:rPr lang="es-ES_tradnl" sz="2000" dirty="0" smtClean="0"/>
              <a:t>).</a:t>
            </a:r>
            <a:endParaRPr lang="en-GB" sz="2000" dirty="0"/>
          </a:p>
        </p:txBody>
      </p:sp>
      <p:grpSp>
        <p:nvGrpSpPr>
          <p:cNvPr id="4" name="Group 3"/>
          <p:cNvGrpSpPr/>
          <p:nvPr/>
        </p:nvGrpSpPr>
        <p:grpSpPr>
          <a:xfrm>
            <a:off x="59964" y="-19732"/>
            <a:ext cx="8954632" cy="984829"/>
            <a:chOff x="59964" y="-19732"/>
            <a:chExt cx="8954632" cy="984829"/>
          </a:xfrm>
        </p:grpSpPr>
        <p:sp>
          <p:nvSpPr>
            <p:cNvPr id="14"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0" name="Slide Number Placeholder 19"/>
          <p:cNvSpPr>
            <a:spLocks noGrp="1"/>
          </p:cNvSpPr>
          <p:nvPr>
            <p:ph type="sldNum" sz="quarter" idx="12"/>
          </p:nvPr>
        </p:nvSpPr>
        <p:spPr>
          <a:xfrm>
            <a:off x="6880996" y="6366596"/>
            <a:ext cx="2133600" cy="365125"/>
          </a:xfrm>
        </p:spPr>
        <p:txBody>
          <a:bodyPr/>
          <a:lstStyle/>
          <a:p>
            <a:fld id="{7F6C361E-8EA1-47D1-BF0F-73DED22FB7B2}" type="slidenum">
              <a:rPr lang="en-GB" smtClean="0"/>
              <a:pPr/>
              <a:t>4</a:t>
            </a:fld>
            <a:endParaRPr lang="en-GB"/>
          </a:p>
        </p:txBody>
      </p:sp>
      <p:graphicFrame>
        <p:nvGraphicFramePr>
          <p:cNvPr id="15" name="4 Tabla"/>
          <p:cNvGraphicFramePr>
            <a:graphicFrameLocks noGrp="1"/>
          </p:cNvGraphicFramePr>
          <p:nvPr>
            <p:extLst>
              <p:ext uri="{D42A27DB-BD31-4B8C-83A1-F6EECF244321}">
                <p14:modId xmlns:p14="http://schemas.microsoft.com/office/powerpoint/2010/main" val="1345064256"/>
              </p:ext>
            </p:extLst>
          </p:nvPr>
        </p:nvGraphicFramePr>
        <p:xfrm>
          <a:off x="611560" y="3153655"/>
          <a:ext cx="4344144" cy="3220720"/>
        </p:xfrm>
        <a:graphic>
          <a:graphicData uri="http://schemas.openxmlformats.org/drawingml/2006/table">
            <a:tbl>
              <a:tblPr firstRow="1" bandRow="1">
                <a:effectLst>
                  <a:outerShdw blurRad="50800" dist="38100" dir="2700000" algn="tl" rotWithShape="0">
                    <a:prstClr val="black">
                      <a:alpha val="40000"/>
                    </a:prstClr>
                  </a:outerShdw>
                </a:effectLst>
                <a:tableStyleId>{5C22544A-7EE6-4342-B048-85BDC9FD1C3A}</a:tableStyleId>
              </a:tblPr>
              <a:tblGrid>
                <a:gridCol w="959768">
                  <a:extLst>
                    <a:ext uri="{9D8B030D-6E8A-4147-A177-3AD203B41FA5}">
                      <a16:colId xmlns:a16="http://schemas.microsoft.com/office/drawing/2014/main" val="20000"/>
                    </a:ext>
                  </a:extLst>
                </a:gridCol>
                <a:gridCol w="1800200">
                  <a:extLst>
                    <a:ext uri="{9D8B030D-6E8A-4147-A177-3AD203B41FA5}">
                      <a16:colId xmlns:a16="http://schemas.microsoft.com/office/drawing/2014/main" val="20001"/>
                    </a:ext>
                  </a:extLst>
                </a:gridCol>
                <a:gridCol w="1584176">
                  <a:extLst>
                    <a:ext uri="{9D8B030D-6E8A-4147-A177-3AD203B41FA5}">
                      <a16:colId xmlns:a16="http://schemas.microsoft.com/office/drawing/2014/main" val="20002"/>
                    </a:ext>
                  </a:extLst>
                </a:gridCol>
              </a:tblGrid>
              <a:tr h="370840">
                <a:tc>
                  <a:txBody>
                    <a:bodyPr/>
                    <a:lstStyle/>
                    <a:p>
                      <a:pPr algn="ctr"/>
                      <a:r>
                        <a:rPr lang="es-ES_tradnl" dirty="0" err="1" smtClean="0">
                          <a:solidFill>
                            <a:schemeClr val="bg1"/>
                          </a:solidFill>
                        </a:rPr>
                        <a:t>Year</a:t>
                      </a:r>
                      <a:endParaRPr lang="en-GB" dirty="0">
                        <a:solidFill>
                          <a:schemeClr val="bg1"/>
                        </a:solidFill>
                      </a:endParaRPr>
                    </a:p>
                  </a:txBody>
                  <a:tcPr>
                    <a:solidFill>
                      <a:schemeClr val="tx2"/>
                    </a:solidFill>
                  </a:tcPr>
                </a:tc>
                <a:tc>
                  <a:txBody>
                    <a:bodyPr/>
                    <a:lstStyle/>
                    <a:p>
                      <a:pPr algn="ctr"/>
                      <a:r>
                        <a:rPr lang="es-ES_tradnl" dirty="0" err="1" smtClean="0">
                          <a:solidFill>
                            <a:schemeClr val="bg1"/>
                          </a:solidFill>
                        </a:rPr>
                        <a:t>Generation</a:t>
                      </a:r>
                      <a:r>
                        <a:rPr lang="es-ES_tradnl" dirty="0" smtClean="0">
                          <a:solidFill>
                            <a:schemeClr val="bg1"/>
                          </a:solidFill>
                        </a:rPr>
                        <a:t> (</a:t>
                      </a:r>
                      <a:r>
                        <a:rPr lang="es-ES_tradnl" dirty="0" err="1" smtClean="0">
                          <a:solidFill>
                            <a:schemeClr val="bg1"/>
                          </a:solidFill>
                        </a:rPr>
                        <a:t>million</a:t>
                      </a:r>
                      <a:r>
                        <a:rPr lang="es-ES_tradnl" baseline="0" dirty="0" smtClean="0">
                          <a:solidFill>
                            <a:schemeClr val="bg1"/>
                          </a:solidFill>
                        </a:rPr>
                        <a:t> </a:t>
                      </a:r>
                      <a:r>
                        <a:rPr lang="es-ES_tradnl" baseline="0" dirty="0" err="1" smtClean="0">
                          <a:solidFill>
                            <a:schemeClr val="bg1"/>
                          </a:solidFill>
                        </a:rPr>
                        <a:t>tonnes</a:t>
                      </a:r>
                      <a:r>
                        <a:rPr lang="es-ES_tradnl" baseline="0" dirty="0" smtClean="0">
                          <a:solidFill>
                            <a:schemeClr val="bg1"/>
                          </a:solidFill>
                        </a:rPr>
                        <a:t>)</a:t>
                      </a:r>
                      <a:endParaRPr lang="en-GB" dirty="0">
                        <a:solidFill>
                          <a:schemeClr val="bg1"/>
                        </a:solidFill>
                      </a:endParaRPr>
                    </a:p>
                  </a:txBody>
                  <a:tcPr>
                    <a:solidFill>
                      <a:schemeClr val="tx2"/>
                    </a:solidFill>
                  </a:tcPr>
                </a:tc>
                <a:tc>
                  <a:txBody>
                    <a:bodyPr/>
                    <a:lstStyle/>
                    <a:p>
                      <a:pPr algn="ctr"/>
                      <a:r>
                        <a:rPr lang="es-ES_tradnl" dirty="0" err="1" smtClean="0">
                          <a:solidFill>
                            <a:schemeClr val="bg1"/>
                          </a:solidFill>
                        </a:rPr>
                        <a:t>Recovery</a:t>
                      </a:r>
                      <a:r>
                        <a:rPr lang="es-ES_tradnl" dirty="0" smtClean="0">
                          <a:solidFill>
                            <a:schemeClr val="bg1"/>
                          </a:solidFill>
                        </a:rPr>
                        <a:t> </a:t>
                      </a:r>
                      <a:r>
                        <a:rPr lang="es-ES_tradnl" dirty="0" err="1" smtClean="0">
                          <a:solidFill>
                            <a:schemeClr val="bg1"/>
                          </a:solidFill>
                        </a:rPr>
                        <a:t>rate</a:t>
                      </a:r>
                      <a:r>
                        <a:rPr lang="es-ES_tradnl" dirty="0" smtClean="0">
                          <a:solidFill>
                            <a:schemeClr val="bg1"/>
                          </a:solidFill>
                        </a:rPr>
                        <a:t> (%)</a:t>
                      </a:r>
                      <a:endParaRPr lang="en-GB" dirty="0">
                        <a:solidFill>
                          <a:schemeClr val="bg1"/>
                        </a:solidFill>
                      </a:endParaRPr>
                    </a:p>
                  </a:txBody>
                  <a:tcPr>
                    <a:solidFill>
                      <a:schemeClr val="tx2"/>
                    </a:solidFill>
                  </a:tcPr>
                </a:tc>
                <a:extLst>
                  <a:ext uri="{0D108BD9-81ED-4DB2-BD59-A6C34878D82A}">
                    <a16:rowId xmlns:a16="http://schemas.microsoft.com/office/drawing/2014/main" val="10000"/>
                  </a:ext>
                </a:extLst>
              </a:tr>
              <a:tr h="370840">
                <a:tc>
                  <a:txBody>
                    <a:bodyPr/>
                    <a:lstStyle/>
                    <a:p>
                      <a:pPr algn="ctr"/>
                      <a:r>
                        <a:rPr lang="es-ES_tradnl" dirty="0" smtClean="0"/>
                        <a:t>2010</a:t>
                      </a:r>
                      <a:endParaRPr lang="en-GB" dirty="0"/>
                    </a:p>
                  </a:txBody>
                  <a:tcPr>
                    <a:solidFill>
                      <a:schemeClr val="tx2">
                        <a:lumMod val="20000"/>
                        <a:lumOff val="80000"/>
                      </a:schemeClr>
                    </a:solidFill>
                  </a:tcPr>
                </a:tc>
                <a:tc>
                  <a:txBody>
                    <a:bodyPr/>
                    <a:lstStyle/>
                    <a:p>
                      <a:pPr algn="ctr"/>
                      <a:r>
                        <a:rPr lang="es-ES_tradnl" dirty="0" smtClean="0"/>
                        <a:t>59.2</a:t>
                      </a:r>
                      <a:endParaRPr lang="en-GB" dirty="0"/>
                    </a:p>
                  </a:txBody>
                  <a:tcPr>
                    <a:solidFill>
                      <a:schemeClr val="tx2">
                        <a:lumMod val="20000"/>
                        <a:lumOff val="80000"/>
                      </a:schemeClr>
                    </a:solidFill>
                  </a:tcPr>
                </a:tc>
                <a:tc>
                  <a:txBody>
                    <a:bodyPr/>
                    <a:lstStyle/>
                    <a:p>
                      <a:pPr algn="ctr"/>
                      <a:r>
                        <a:rPr lang="es-ES_tradnl" dirty="0" smtClean="0"/>
                        <a:t>89.7%</a:t>
                      </a:r>
                      <a:endParaRPr lang="en-GB" dirty="0"/>
                    </a:p>
                  </a:txBody>
                  <a:tcPr>
                    <a:solidFill>
                      <a:schemeClr val="tx2">
                        <a:lumMod val="20000"/>
                        <a:lumOff val="80000"/>
                      </a:schemeClr>
                    </a:solidFill>
                  </a:tcPr>
                </a:tc>
                <a:extLst>
                  <a:ext uri="{0D108BD9-81ED-4DB2-BD59-A6C34878D82A}">
                    <a16:rowId xmlns:a16="http://schemas.microsoft.com/office/drawing/2014/main" val="10001"/>
                  </a:ext>
                </a:extLst>
              </a:tr>
              <a:tr h="370840">
                <a:tc>
                  <a:txBody>
                    <a:bodyPr/>
                    <a:lstStyle/>
                    <a:p>
                      <a:pPr algn="ctr"/>
                      <a:r>
                        <a:rPr lang="es-ES_tradnl" dirty="0" smtClean="0"/>
                        <a:t>2011</a:t>
                      </a:r>
                      <a:endParaRPr lang="en-GB" dirty="0"/>
                    </a:p>
                  </a:txBody>
                  <a:tcPr>
                    <a:solidFill>
                      <a:schemeClr val="tx2">
                        <a:lumMod val="20000"/>
                        <a:lumOff val="80000"/>
                      </a:schemeClr>
                    </a:solidFill>
                  </a:tcPr>
                </a:tc>
                <a:tc>
                  <a:txBody>
                    <a:bodyPr/>
                    <a:lstStyle/>
                    <a:p>
                      <a:pPr algn="ctr"/>
                      <a:r>
                        <a:rPr lang="es-ES_tradnl" dirty="0" smtClean="0"/>
                        <a:t>60.2</a:t>
                      </a:r>
                      <a:endParaRPr lang="en-GB" dirty="0"/>
                    </a:p>
                  </a:txBody>
                  <a:tcPr>
                    <a:solidFill>
                      <a:schemeClr val="tx2">
                        <a:lumMod val="20000"/>
                        <a:lumOff val="80000"/>
                      </a:schemeClr>
                    </a:solidFill>
                  </a:tcPr>
                </a:tc>
                <a:tc>
                  <a:txBody>
                    <a:bodyPr/>
                    <a:lstStyle/>
                    <a:p>
                      <a:pPr algn="ctr"/>
                      <a:r>
                        <a:rPr lang="es-ES_tradnl" dirty="0" smtClean="0"/>
                        <a:t>91.4%</a:t>
                      </a:r>
                      <a:endParaRPr lang="en-GB" dirty="0"/>
                    </a:p>
                  </a:txBody>
                  <a:tcPr>
                    <a:solidFill>
                      <a:schemeClr val="tx2">
                        <a:lumMod val="20000"/>
                        <a:lumOff val="80000"/>
                      </a:schemeClr>
                    </a:solidFill>
                  </a:tcPr>
                </a:tc>
                <a:extLst>
                  <a:ext uri="{0D108BD9-81ED-4DB2-BD59-A6C34878D82A}">
                    <a16:rowId xmlns:a16="http://schemas.microsoft.com/office/drawing/2014/main" val="10002"/>
                  </a:ext>
                </a:extLst>
              </a:tr>
              <a:tr h="370840">
                <a:tc>
                  <a:txBody>
                    <a:bodyPr/>
                    <a:lstStyle/>
                    <a:p>
                      <a:pPr algn="ctr"/>
                      <a:r>
                        <a:rPr lang="es-ES_tradnl" dirty="0" smtClean="0"/>
                        <a:t>2012</a:t>
                      </a:r>
                      <a:endParaRPr lang="en-GB" dirty="0"/>
                    </a:p>
                  </a:txBody>
                  <a:tcPr>
                    <a:solidFill>
                      <a:schemeClr val="tx2">
                        <a:lumMod val="20000"/>
                        <a:lumOff val="80000"/>
                      </a:schemeClr>
                    </a:solidFill>
                  </a:tcPr>
                </a:tc>
                <a:tc>
                  <a:txBody>
                    <a:bodyPr/>
                    <a:lstStyle/>
                    <a:p>
                      <a:pPr algn="ctr"/>
                      <a:r>
                        <a:rPr lang="es-ES_tradnl" dirty="0" smtClean="0"/>
                        <a:t>55.8</a:t>
                      </a:r>
                      <a:endParaRPr lang="en-GB" dirty="0"/>
                    </a:p>
                  </a:txBody>
                  <a:tcPr>
                    <a:solidFill>
                      <a:schemeClr val="tx2">
                        <a:lumMod val="20000"/>
                        <a:lumOff val="80000"/>
                      </a:schemeClr>
                    </a:solidFill>
                  </a:tcPr>
                </a:tc>
                <a:tc>
                  <a:txBody>
                    <a:bodyPr/>
                    <a:lstStyle/>
                    <a:p>
                      <a:pPr algn="ctr"/>
                      <a:r>
                        <a:rPr lang="es-ES_tradnl" dirty="0" smtClean="0"/>
                        <a:t>91.1%</a:t>
                      </a:r>
                      <a:endParaRPr lang="en-GB" dirty="0"/>
                    </a:p>
                  </a:txBody>
                  <a:tcPr>
                    <a:solidFill>
                      <a:schemeClr val="tx2">
                        <a:lumMod val="20000"/>
                        <a:lumOff val="80000"/>
                      </a:schemeClr>
                    </a:solidFill>
                  </a:tcPr>
                </a:tc>
                <a:extLst>
                  <a:ext uri="{0D108BD9-81ED-4DB2-BD59-A6C34878D82A}">
                    <a16:rowId xmlns:a16="http://schemas.microsoft.com/office/drawing/2014/main" val="10003"/>
                  </a:ext>
                </a:extLst>
              </a:tr>
              <a:tr h="370840">
                <a:tc>
                  <a:txBody>
                    <a:bodyPr/>
                    <a:lstStyle/>
                    <a:p>
                      <a:pPr algn="ctr"/>
                      <a:r>
                        <a:rPr lang="es-ES_tradnl" dirty="0" smtClean="0"/>
                        <a:t>2013</a:t>
                      </a:r>
                      <a:endParaRPr lang="en-GB" dirty="0"/>
                    </a:p>
                  </a:txBody>
                  <a:tcPr>
                    <a:solidFill>
                      <a:schemeClr val="tx2">
                        <a:lumMod val="20000"/>
                        <a:lumOff val="80000"/>
                      </a:schemeClr>
                    </a:solidFill>
                  </a:tcPr>
                </a:tc>
                <a:tc>
                  <a:txBody>
                    <a:bodyPr/>
                    <a:lstStyle/>
                    <a:p>
                      <a:pPr algn="ctr"/>
                      <a:r>
                        <a:rPr lang="es-ES_tradnl" dirty="0" smtClean="0"/>
                        <a:t>57.1</a:t>
                      </a:r>
                      <a:endParaRPr lang="en-GB" dirty="0"/>
                    </a:p>
                  </a:txBody>
                  <a:tcPr>
                    <a:solidFill>
                      <a:schemeClr val="tx2">
                        <a:lumMod val="20000"/>
                        <a:lumOff val="80000"/>
                      </a:schemeClr>
                    </a:solidFill>
                  </a:tcPr>
                </a:tc>
                <a:tc>
                  <a:txBody>
                    <a:bodyPr/>
                    <a:lstStyle/>
                    <a:p>
                      <a:pPr algn="ctr"/>
                      <a:r>
                        <a:rPr lang="es-ES_tradnl" dirty="0" smtClean="0"/>
                        <a:t>91.2%</a:t>
                      </a:r>
                      <a:endParaRPr lang="en-GB" dirty="0"/>
                    </a:p>
                  </a:txBody>
                  <a:tcPr>
                    <a:solidFill>
                      <a:schemeClr val="tx2">
                        <a:lumMod val="20000"/>
                        <a:lumOff val="80000"/>
                      </a:schemeClr>
                    </a:solidFill>
                  </a:tcPr>
                </a:tc>
                <a:extLst>
                  <a:ext uri="{0D108BD9-81ED-4DB2-BD59-A6C34878D82A}">
                    <a16:rowId xmlns:a16="http://schemas.microsoft.com/office/drawing/2014/main" val="10004"/>
                  </a:ext>
                </a:extLst>
              </a:tr>
              <a:tr h="123613">
                <a:tc>
                  <a:txBody>
                    <a:bodyPr/>
                    <a:lstStyle/>
                    <a:p>
                      <a:pPr algn="ctr"/>
                      <a:r>
                        <a:rPr lang="es-ES_tradnl" dirty="0" smtClean="0"/>
                        <a:t>2014</a:t>
                      </a:r>
                      <a:endParaRPr lang="en-GB" dirty="0"/>
                    </a:p>
                  </a:txBody>
                  <a:tcPr>
                    <a:solidFill>
                      <a:schemeClr val="tx2">
                        <a:lumMod val="20000"/>
                        <a:lumOff val="80000"/>
                      </a:schemeClr>
                    </a:solidFill>
                  </a:tcPr>
                </a:tc>
                <a:tc>
                  <a:txBody>
                    <a:bodyPr/>
                    <a:lstStyle/>
                    <a:p>
                      <a:pPr algn="ctr"/>
                      <a:r>
                        <a:rPr lang="es-ES_tradnl" dirty="0" smtClean="0"/>
                        <a:t>61.5</a:t>
                      </a:r>
                      <a:endParaRPr lang="en-GB" dirty="0"/>
                    </a:p>
                  </a:txBody>
                  <a:tcPr>
                    <a:solidFill>
                      <a:schemeClr val="tx2">
                        <a:lumMod val="20000"/>
                        <a:lumOff val="80000"/>
                      </a:schemeClr>
                    </a:solidFill>
                  </a:tcPr>
                </a:tc>
                <a:tc>
                  <a:txBody>
                    <a:bodyPr/>
                    <a:lstStyle/>
                    <a:p>
                      <a:pPr algn="ctr"/>
                      <a:r>
                        <a:rPr lang="es-ES_tradnl" dirty="0" smtClean="0"/>
                        <a:t>91.5%</a:t>
                      </a:r>
                      <a:endParaRPr lang="en-GB" dirty="0"/>
                    </a:p>
                  </a:txBody>
                  <a:tcPr>
                    <a:solidFill>
                      <a:schemeClr val="tx2">
                        <a:lumMod val="20000"/>
                        <a:lumOff val="80000"/>
                      </a:schemeClr>
                    </a:solidFill>
                  </a:tcPr>
                </a:tc>
                <a:extLst>
                  <a:ext uri="{0D108BD9-81ED-4DB2-BD59-A6C34878D82A}">
                    <a16:rowId xmlns:a16="http://schemas.microsoft.com/office/drawing/2014/main" val="10005"/>
                  </a:ext>
                </a:extLst>
              </a:tr>
              <a:tr h="242147">
                <a:tc>
                  <a:txBody>
                    <a:bodyPr/>
                    <a:lstStyle/>
                    <a:p>
                      <a:pPr algn="ctr"/>
                      <a:r>
                        <a:rPr lang="en-US" dirty="0" smtClean="0"/>
                        <a:t>2015</a:t>
                      </a:r>
                      <a:endParaRPr lang="en-GB" dirty="0"/>
                    </a:p>
                  </a:txBody>
                  <a:tcPr>
                    <a:solidFill>
                      <a:schemeClr val="tx2">
                        <a:lumMod val="20000"/>
                        <a:lumOff val="80000"/>
                      </a:schemeClr>
                    </a:solidFill>
                  </a:tcPr>
                </a:tc>
                <a:tc>
                  <a:txBody>
                    <a:bodyPr/>
                    <a:lstStyle/>
                    <a:p>
                      <a:pPr algn="ctr"/>
                      <a:r>
                        <a:rPr lang="en-US" dirty="0" smtClean="0"/>
                        <a:t>63.8</a:t>
                      </a:r>
                      <a:endParaRPr lang="en-GB" dirty="0"/>
                    </a:p>
                  </a:txBody>
                  <a:tcPr>
                    <a:solidFill>
                      <a:schemeClr val="tx2">
                        <a:lumMod val="20000"/>
                        <a:lumOff val="80000"/>
                      </a:schemeClr>
                    </a:solidFill>
                  </a:tcPr>
                </a:tc>
                <a:tc>
                  <a:txBody>
                    <a:bodyPr/>
                    <a:lstStyle/>
                    <a:p>
                      <a:pPr algn="ctr"/>
                      <a:r>
                        <a:rPr lang="en-US" dirty="0" smtClean="0"/>
                        <a:t>91.1%</a:t>
                      </a:r>
                      <a:endParaRPr lang="en-GB" dirty="0"/>
                    </a:p>
                  </a:txBody>
                  <a:tcPr>
                    <a:solidFill>
                      <a:schemeClr val="tx2">
                        <a:lumMod val="20000"/>
                        <a:lumOff val="80000"/>
                      </a:schemeClr>
                    </a:solidFill>
                  </a:tcPr>
                </a:tc>
                <a:extLst>
                  <a:ext uri="{0D108BD9-81ED-4DB2-BD59-A6C34878D82A}">
                    <a16:rowId xmlns:a16="http://schemas.microsoft.com/office/drawing/2014/main" val="10006"/>
                  </a:ext>
                </a:extLst>
              </a:tr>
              <a:tr h="123613">
                <a:tc>
                  <a:txBody>
                    <a:bodyPr/>
                    <a:lstStyle/>
                    <a:p>
                      <a:pPr algn="ctr"/>
                      <a:r>
                        <a:rPr lang="en-US" dirty="0" smtClean="0"/>
                        <a:t>2016</a:t>
                      </a:r>
                      <a:endParaRPr lang="en-GB" dirty="0"/>
                    </a:p>
                  </a:txBody>
                  <a:tcPr>
                    <a:solidFill>
                      <a:schemeClr val="tx2">
                        <a:lumMod val="20000"/>
                        <a:lumOff val="80000"/>
                      </a:schemeClr>
                    </a:solidFill>
                  </a:tcPr>
                </a:tc>
                <a:tc>
                  <a:txBody>
                    <a:bodyPr/>
                    <a:lstStyle/>
                    <a:p>
                      <a:pPr algn="ctr"/>
                      <a:r>
                        <a:rPr lang="en-US" dirty="0" smtClean="0"/>
                        <a:t>66.2</a:t>
                      </a:r>
                      <a:endParaRPr lang="en-GB" dirty="0"/>
                    </a:p>
                  </a:txBody>
                  <a:tcPr>
                    <a:solidFill>
                      <a:schemeClr val="tx2">
                        <a:lumMod val="20000"/>
                        <a:lumOff val="80000"/>
                      </a:schemeClr>
                    </a:solidFill>
                  </a:tcPr>
                </a:tc>
                <a:tc>
                  <a:txBody>
                    <a:bodyPr/>
                    <a:lstStyle/>
                    <a:p>
                      <a:pPr algn="ctr"/>
                      <a:r>
                        <a:rPr lang="en-US" dirty="0" smtClean="0"/>
                        <a:t>91.0%</a:t>
                      </a:r>
                      <a:endParaRPr lang="en-GB" dirty="0"/>
                    </a:p>
                  </a:txBody>
                  <a:tcPr>
                    <a:solidFill>
                      <a:schemeClr val="tx2">
                        <a:lumMod val="20000"/>
                        <a:lumOff val="80000"/>
                      </a:schemeClr>
                    </a:solidFill>
                  </a:tcPr>
                </a:tc>
                <a:extLst>
                  <a:ext uri="{0D108BD9-81ED-4DB2-BD59-A6C34878D82A}">
                    <a16:rowId xmlns:a16="http://schemas.microsoft.com/office/drawing/2014/main" val="10007"/>
                  </a:ext>
                </a:extLst>
              </a:tr>
            </a:tbl>
          </a:graphicData>
        </a:graphic>
      </p:graphicFrame>
      <p:sp>
        <p:nvSpPr>
          <p:cNvPr id="16" name="5 CuadroTexto"/>
          <p:cNvSpPr txBox="1"/>
          <p:nvPr/>
        </p:nvSpPr>
        <p:spPr>
          <a:xfrm>
            <a:off x="5144144" y="5643850"/>
            <a:ext cx="2872288" cy="830997"/>
          </a:xfrm>
          <a:prstGeom prst="rect">
            <a:avLst/>
          </a:prstGeom>
          <a:noFill/>
        </p:spPr>
        <p:txBody>
          <a:bodyPr wrap="square" rtlCol="0">
            <a:spAutoFit/>
          </a:bodyPr>
          <a:lstStyle/>
          <a:p>
            <a:pPr algn="ctr"/>
            <a:r>
              <a:rPr lang="es-ES_tradnl" sz="1600" dirty="0" smtClean="0"/>
              <a:t>C&amp;D </a:t>
            </a:r>
            <a:r>
              <a:rPr lang="es-ES_tradnl" sz="1600" dirty="0" err="1" smtClean="0"/>
              <a:t>Waste</a:t>
            </a:r>
            <a:r>
              <a:rPr lang="es-ES_tradnl" sz="1600" dirty="0" smtClean="0"/>
              <a:t> </a:t>
            </a:r>
            <a:r>
              <a:rPr lang="es-ES_tradnl" sz="1600" dirty="0" err="1" smtClean="0"/>
              <a:t>Generation</a:t>
            </a:r>
            <a:r>
              <a:rPr lang="es-ES_tradnl" sz="1600" dirty="0" smtClean="0"/>
              <a:t> and </a:t>
            </a:r>
            <a:r>
              <a:rPr lang="es-ES_tradnl" sz="1600" dirty="0" err="1" smtClean="0"/>
              <a:t>recovery</a:t>
            </a:r>
            <a:r>
              <a:rPr lang="es-ES_tradnl" sz="1600" dirty="0" smtClean="0"/>
              <a:t> </a:t>
            </a:r>
            <a:r>
              <a:rPr lang="es-ES_tradnl" sz="1600" dirty="0" err="1" smtClean="0"/>
              <a:t>rate</a:t>
            </a:r>
            <a:r>
              <a:rPr lang="es-ES_tradnl" sz="1600" dirty="0" smtClean="0"/>
              <a:t> in </a:t>
            </a:r>
            <a:r>
              <a:rPr lang="es-ES_tradnl" sz="1600" dirty="0" err="1" smtClean="0"/>
              <a:t>the</a:t>
            </a:r>
            <a:r>
              <a:rPr lang="es-ES_tradnl" sz="1600" dirty="0" smtClean="0"/>
              <a:t> UK </a:t>
            </a:r>
            <a:r>
              <a:rPr lang="es-ES_tradnl" sz="1600" dirty="0" err="1" smtClean="0"/>
              <a:t>excluding</a:t>
            </a:r>
            <a:r>
              <a:rPr lang="es-ES_tradnl" sz="1600" dirty="0" smtClean="0"/>
              <a:t> </a:t>
            </a:r>
            <a:r>
              <a:rPr lang="es-ES_tradnl" sz="1600" dirty="0" err="1" smtClean="0"/>
              <a:t>soils</a:t>
            </a:r>
            <a:r>
              <a:rPr lang="es-ES_tradnl" sz="1600" dirty="0" smtClean="0"/>
              <a:t> (DEFRA </a:t>
            </a:r>
            <a:r>
              <a:rPr lang="es-ES_tradnl" sz="1600" dirty="0" err="1" smtClean="0"/>
              <a:t>Statistics</a:t>
            </a:r>
            <a:r>
              <a:rPr lang="es-ES_tradnl" sz="1600" dirty="0" smtClean="0"/>
              <a:t>)</a:t>
            </a:r>
            <a:endParaRPr lang="en-GB" sz="1600" dirty="0"/>
          </a:p>
        </p:txBody>
      </p:sp>
    </p:spTree>
    <p:extLst>
      <p:ext uri="{BB962C8B-B14F-4D97-AF65-F5344CB8AC3E}">
        <p14:creationId xmlns:p14="http://schemas.microsoft.com/office/powerpoint/2010/main" val="591699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24694" y="1209118"/>
            <a:ext cx="3558087" cy="646331"/>
          </a:xfrm>
          <a:prstGeom prst="rect">
            <a:avLst/>
          </a:prstGeom>
          <a:solidFill>
            <a:schemeClr val="bg1"/>
          </a:solidFill>
          <a:ln>
            <a:solidFill>
              <a:schemeClr val="bg1"/>
            </a:solidFill>
          </a:ln>
          <a:scene3d>
            <a:camera prst="orthographicFront">
              <a:rot lat="0" lon="0" rev="0"/>
            </a:camera>
            <a:lightRig rig="threePt" dir="t"/>
          </a:scene3d>
        </p:spPr>
        <p:txBody>
          <a:bodyPr wrap="square" lIns="91440" tIns="45720" rIns="91440" bIns="45720">
            <a:spAutoFit/>
          </a:bodyPr>
          <a:lstStyle/>
          <a:p>
            <a:pPr algn="ctr"/>
            <a:r>
              <a:rPr lang="en-US" sz="3600" b="1" dirty="0" smtClean="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PRODUCT VALUE</a:t>
            </a:r>
            <a:endParaRPr lang="en-US" sz="36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ndParaRPr>
          </a:p>
        </p:txBody>
      </p:sp>
      <p:sp>
        <p:nvSpPr>
          <p:cNvPr id="4" name="Rounded Rectangle 3"/>
          <p:cNvSpPr/>
          <p:nvPr/>
        </p:nvSpPr>
        <p:spPr>
          <a:xfrm>
            <a:off x="1379600" y="3010452"/>
            <a:ext cx="2232248" cy="1269141"/>
          </a:xfrm>
          <a:prstGeom prst="roundRect">
            <a:avLst/>
          </a:prstGeom>
          <a:solidFill>
            <a:schemeClr val="accent2"/>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t>PRIMARY RAW MATERIAL</a:t>
            </a:r>
            <a:endParaRPr lang="en-GB" sz="2400" b="1" dirty="0"/>
          </a:p>
        </p:txBody>
      </p:sp>
      <p:sp>
        <p:nvSpPr>
          <p:cNvPr id="9" name="Freeform 8"/>
          <p:cNvSpPr/>
          <p:nvPr/>
        </p:nvSpPr>
        <p:spPr>
          <a:xfrm>
            <a:off x="3713569" y="3651161"/>
            <a:ext cx="936104" cy="470916"/>
          </a:xfrm>
          <a:custGeom>
            <a:avLst/>
            <a:gdLst>
              <a:gd name="connsiteX0" fmla="*/ 0 w 1618488"/>
              <a:gd name="connsiteY0" fmla="*/ 0 h 941832"/>
              <a:gd name="connsiteX1" fmla="*/ 777240 w 1618488"/>
              <a:gd name="connsiteY1" fmla="*/ 201168 h 941832"/>
              <a:gd name="connsiteX2" fmla="*/ 1335024 w 1618488"/>
              <a:gd name="connsiteY2" fmla="*/ 548640 h 941832"/>
              <a:gd name="connsiteX3" fmla="*/ 1618488 w 1618488"/>
              <a:gd name="connsiteY3" fmla="*/ 941832 h 941832"/>
            </a:gdLst>
            <a:ahLst/>
            <a:cxnLst>
              <a:cxn ang="0">
                <a:pos x="connsiteX0" y="connsiteY0"/>
              </a:cxn>
              <a:cxn ang="0">
                <a:pos x="connsiteX1" y="connsiteY1"/>
              </a:cxn>
              <a:cxn ang="0">
                <a:pos x="connsiteX2" y="connsiteY2"/>
              </a:cxn>
              <a:cxn ang="0">
                <a:pos x="connsiteX3" y="connsiteY3"/>
              </a:cxn>
            </a:cxnLst>
            <a:rect l="l" t="t" r="r" b="b"/>
            <a:pathLst>
              <a:path w="1618488" h="941832">
                <a:moveTo>
                  <a:pt x="0" y="0"/>
                </a:moveTo>
                <a:cubicBezTo>
                  <a:pt x="277368" y="54864"/>
                  <a:pt x="554736" y="109728"/>
                  <a:pt x="777240" y="201168"/>
                </a:cubicBezTo>
                <a:cubicBezTo>
                  <a:pt x="999744" y="292608"/>
                  <a:pt x="1194816" y="425196"/>
                  <a:pt x="1335024" y="548640"/>
                </a:cubicBezTo>
                <a:cubicBezTo>
                  <a:pt x="1475232" y="672084"/>
                  <a:pt x="1546860" y="806958"/>
                  <a:pt x="1618488" y="941832"/>
                </a:cubicBezTo>
              </a:path>
            </a:pathLst>
          </a:custGeom>
          <a:noFill/>
          <a:ln w="57150" cmpd="sng">
            <a:solidFill>
              <a:schemeClr val="accent3">
                <a:lumMod val="75000"/>
              </a:schemeClr>
            </a:solidFill>
            <a:headEnd type="none"/>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929593" y="4201347"/>
            <a:ext cx="2088232" cy="961982"/>
          </a:xfrm>
          <a:prstGeom prst="ellipse">
            <a:avLst/>
          </a:prstGeom>
          <a:solidFill>
            <a:schemeClr val="accent4"/>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t>SECOND GENERATION</a:t>
            </a:r>
            <a:endParaRPr lang="en-GB" b="1" dirty="0"/>
          </a:p>
        </p:txBody>
      </p:sp>
      <p:sp>
        <p:nvSpPr>
          <p:cNvPr id="19" name="Freeform 18"/>
          <p:cNvSpPr/>
          <p:nvPr/>
        </p:nvSpPr>
        <p:spPr>
          <a:xfrm>
            <a:off x="6110400" y="4751022"/>
            <a:ext cx="936104" cy="470916"/>
          </a:xfrm>
          <a:custGeom>
            <a:avLst/>
            <a:gdLst>
              <a:gd name="connsiteX0" fmla="*/ 0 w 1618488"/>
              <a:gd name="connsiteY0" fmla="*/ 0 h 941832"/>
              <a:gd name="connsiteX1" fmla="*/ 777240 w 1618488"/>
              <a:gd name="connsiteY1" fmla="*/ 201168 h 941832"/>
              <a:gd name="connsiteX2" fmla="*/ 1335024 w 1618488"/>
              <a:gd name="connsiteY2" fmla="*/ 548640 h 941832"/>
              <a:gd name="connsiteX3" fmla="*/ 1618488 w 1618488"/>
              <a:gd name="connsiteY3" fmla="*/ 941832 h 941832"/>
            </a:gdLst>
            <a:ahLst/>
            <a:cxnLst>
              <a:cxn ang="0">
                <a:pos x="connsiteX0" y="connsiteY0"/>
              </a:cxn>
              <a:cxn ang="0">
                <a:pos x="connsiteX1" y="connsiteY1"/>
              </a:cxn>
              <a:cxn ang="0">
                <a:pos x="connsiteX2" y="connsiteY2"/>
              </a:cxn>
              <a:cxn ang="0">
                <a:pos x="connsiteX3" y="connsiteY3"/>
              </a:cxn>
            </a:cxnLst>
            <a:rect l="l" t="t" r="r" b="b"/>
            <a:pathLst>
              <a:path w="1618488" h="941832">
                <a:moveTo>
                  <a:pt x="0" y="0"/>
                </a:moveTo>
                <a:cubicBezTo>
                  <a:pt x="277368" y="54864"/>
                  <a:pt x="554736" y="109728"/>
                  <a:pt x="777240" y="201168"/>
                </a:cubicBezTo>
                <a:cubicBezTo>
                  <a:pt x="999744" y="292608"/>
                  <a:pt x="1194816" y="425196"/>
                  <a:pt x="1335024" y="548640"/>
                </a:cubicBezTo>
                <a:cubicBezTo>
                  <a:pt x="1475232" y="672084"/>
                  <a:pt x="1546860" y="806958"/>
                  <a:pt x="1618488" y="941832"/>
                </a:cubicBezTo>
              </a:path>
            </a:pathLst>
          </a:custGeom>
          <a:noFill/>
          <a:ln w="57150" cmpd="sng">
            <a:solidFill>
              <a:schemeClr val="accent3">
                <a:lumMod val="75000"/>
              </a:schemeClr>
            </a:solidFill>
            <a:headEnd type="none"/>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p:cNvSpPr/>
          <p:nvPr/>
        </p:nvSpPr>
        <p:spPr>
          <a:xfrm>
            <a:off x="4646249" y="1809626"/>
            <a:ext cx="2088232" cy="961982"/>
          </a:xfrm>
          <a:prstGeom prst="ellipse">
            <a:avLst/>
          </a:prstGeom>
          <a:solidFill>
            <a:srgbClr val="FFC000"/>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t>UP-CYCLING</a:t>
            </a:r>
            <a:endParaRPr lang="en-GB" b="1" dirty="0"/>
          </a:p>
        </p:txBody>
      </p:sp>
      <p:sp>
        <p:nvSpPr>
          <p:cNvPr id="21" name="Oval 20"/>
          <p:cNvSpPr/>
          <p:nvPr/>
        </p:nvSpPr>
        <p:spPr>
          <a:xfrm>
            <a:off x="6536744" y="5253914"/>
            <a:ext cx="2088232" cy="961982"/>
          </a:xfrm>
          <a:prstGeom prst="ellipse">
            <a:avLst/>
          </a:prstGeom>
          <a:solidFill>
            <a:schemeClr val="accent4"/>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t>THIRD GENERATION</a:t>
            </a:r>
            <a:endParaRPr lang="en-GB" b="1" dirty="0"/>
          </a:p>
        </p:txBody>
      </p:sp>
      <p:sp>
        <p:nvSpPr>
          <p:cNvPr id="23" name="Freeform 22"/>
          <p:cNvSpPr/>
          <p:nvPr/>
        </p:nvSpPr>
        <p:spPr>
          <a:xfrm flipV="1">
            <a:off x="3710145" y="2834118"/>
            <a:ext cx="1485879" cy="754532"/>
          </a:xfrm>
          <a:custGeom>
            <a:avLst/>
            <a:gdLst>
              <a:gd name="connsiteX0" fmla="*/ 0 w 1618488"/>
              <a:gd name="connsiteY0" fmla="*/ 0 h 941832"/>
              <a:gd name="connsiteX1" fmla="*/ 777240 w 1618488"/>
              <a:gd name="connsiteY1" fmla="*/ 201168 h 941832"/>
              <a:gd name="connsiteX2" fmla="*/ 1335024 w 1618488"/>
              <a:gd name="connsiteY2" fmla="*/ 548640 h 941832"/>
              <a:gd name="connsiteX3" fmla="*/ 1618488 w 1618488"/>
              <a:gd name="connsiteY3" fmla="*/ 941832 h 941832"/>
            </a:gdLst>
            <a:ahLst/>
            <a:cxnLst>
              <a:cxn ang="0">
                <a:pos x="connsiteX0" y="connsiteY0"/>
              </a:cxn>
              <a:cxn ang="0">
                <a:pos x="connsiteX1" y="connsiteY1"/>
              </a:cxn>
              <a:cxn ang="0">
                <a:pos x="connsiteX2" y="connsiteY2"/>
              </a:cxn>
              <a:cxn ang="0">
                <a:pos x="connsiteX3" y="connsiteY3"/>
              </a:cxn>
            </a:cxnLst>
            <a:rect l="l" t="t" r="r" b="b"/>
            <a:pathLst>
              <a:path w="1618488" h="941832">
                <a:moveTo>
                  <a:pt x="0" y="0"/>
                </a:moveTo>
                <a:cubicBezTo>
                  <a:pt x="277368" y="54864"/>
                  <a:pt x="554736" y="109728"/>
                  <a:pt x="777240" y="201168"/>
                </a:cubicBezTo>
                <a:cubicBezTo>
                  <a:pt x="999744" y="292608"/>
                  <a:pt x="1194816" y="425196"/>
                  <a:pt x="1335024" y="548640"/>
                </a:cubicBezTo>
                <a:cubicBezTo>
                  <a:pt x="1475232" y="672084"/>
                  <a:pt x="1546860" y="806958"/>
                  <a:pt x="1618488" y="941832"/>
                </a:cubicBezTo>
              </a:path>
            </a:pathLst>
          </a:custGeom>
          <a:noFill/>
          <a:ln w="57150" cmpd="sng">
            <a:solidFill>
              <a:schemeClr val="accent3">
                <a:lumMod val="75000"/>
              </a:schemeClr>
            </a:solidFill>
            <a:prstDash val="sysDash"/>
            <a:headEnd type="none"/>
            <a:tailEnd type="stealth"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p:cNvGrpSpPr/>
          <p:nvPr/>
        </p:nvGrpSpPr>
        <p:grpSpPr>
          <a:xfrm>
            <a:off x="59964" y="-19732"/>
            <a:ext cx="8954632" cy="984829"/>
            <a:chOff x="59964" y="-19732"/>
            <a:chExt cx="8954632" cy="984829"/>
          </a:xfrm>
        </p:grpSpPr>
        <p:sp>
          <p:nvSpPr>
            <p:cNvPr id="12"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4"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5</a:t>
            </a:fld>
            <a:endParaRPr lang="en-GB"/>
          </a:p>
        </p:txBody>
      </p:sp>
    </p:spTree>
    <p:extLst>
      <p:ext uri="{BB962C8B-B14F-4D97-AF65-F5344CB8AC3E}">
        <p14:creationId xmlns:p14="http://schemas.microsoft.com/office/powerpoint/2010/main" val="1918280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827584" y="836712"/>
            <a:ext cx="3888432" cy="461665"/>
          </a:xfrm>
          <a:prstGeom prst="rect">
            <a:avLst/>
          </a:prstGeom>
          <a:noFill/>
        </p:spPr>
        <p:txBody>
          <a:bodyPr wrap="square" rtlCol="0">
            <a:spAutoFit/>
          </a:bodyPr>
          <a:lstStyle/>
          <a:p>
            <a:r>
              <a:rPr lang="es-ES_tradnl" sz="2400" b="1" dirty="0" smtClean="0">
                <a:solidFill>
                  <a:schemeClr val="tx2"/>
                </a:solidFill>
              </a:rPr>
              <a:t>CASE STUDY</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827584" y="1412776"/>
            <a:ext cx="6048672" cy="461665"/>
          </a:xfrm>
          <a:prstGeom prst="rect">
            <a:avLst/>
          </a:prstGeom>
          <a:noFill/>
        </p:spPr>
        <p:txBody>
          <a:bodyPr wrap="square" rtlCol="0">
            <a:spAutoFit/>
          </a:bodyPr>
          <a:lstStyle/>
          <a:p>
            <a:r>
              <a:rPr lang="es-ES_tradnl" sz="2400" b="1" dirty="0" err="1" smtClean="0"/>
              <a:t>Characteristics</a:t>
            </a:r>
            <a:r>
              <a:rPr lang="es-ES_tradnl" sz="2400" b="1" dirty="0" smtClean="0"/>
              <a:t> of </a:t>
            </a:r>
            <a:r>
              <a:rPr lang="es-ES_tradnl" sz="2400" b="1" dirty="0" err="1" smtClean="0"/>
              <a:t>recycled</a:t>
            </a:r>
            <a:r>
              <a:rPr lang="es-ES_tradnl" sz="2400" b="1" dirty="0" smtClean="0"/>
              <a:t> </a:t>
            </a:r>
            <a:r>
              <a:rPr lang="es-ES_tradnl" sz="2400" b="1" dirty="0" err="1" smtClean="0"/>
              <a:t>aggregates</a:t>
            </a:r>
            <a:endParaRPr lang="en-GB" sz="2400" b="1" dirty="0"/>
          </a:p>
        </p:txBody>
      </p:sp>
      <p:sp>
        <p:nvSpPr>
          <p:cNvPr id="16" name="15 CuadroTexto"/>
          <p:cNvSpPr txBox="1"/>
          <p:nvPr/>
        </p:nvSpPr>
        <p:spPr>
          <a:xfrm>
            <a:off x="827584" y="1916832"/>
            <a:ext cx="7056784" cy="4862870"/>
          </a:xfrm>
          <a:prstGeom prst="rect">
            <a:avLst/>
          </a:prstGeom>
          <a:noFill/>
        </p:spPr>
        <p:txBody>
          <a:bodyPr wrap="square" rtlCol="0">
            <a:spAutoFit/>
          </a:bodyPr>
          <a:lstStyle/>
          <a:p>
            <a:r>
              <a:rPr lang="es-ES_tradnl" sz="2000" dirty="0" err="1" smtClean="0"/>
              <a:t>Some</a:t>
            </a:r>
            <a:r>
              <a:rPr lang="es-ES_tradnl" sz="2000" dirty="0" smtClean="0"/>
              <a:t> </a:t>
            </a:r>
            <a:r>
              <a:rPr lang="es-ES_tradnl" sz="2000" dirty="0" err="1" smtClean="0"/>
              <a:t>predicted</a:t>
            </a:r>
            <a:r>
              <a:rPr lang="es-ES_tradnl" sz="2000" dirty="0" smtClean="0"/>
              <a:t> performance:</a:t>
            </a:r>
          </a:p>
          <a:p>
            <a:endParaRPr lang="es-ES_tradnl" sz="2000" dirty="0" smtClean="0"/>
          </a:p>
          <a:p>
            <a:r>
              <a:rPr lang="es-ES_tradnl" b="1" dirty="0" err="1" smtClean="0"/>
              <a:t>Excavated</a:t>
            </a:r>
            <a:r>
              <a:rPr lang="es-ES_tradnl" b="1" dirty="0" smtClean="0"/>
              <a:t> </a:t>
            </a:r>
            <a:r>
              <a:rPr lang="es-ES_tradnl" b="1" dirty="0" err="1" smtClean="0"/>
              <a:t>soils</a:t>
            </a:r>
            <a:endParaRPr lang="es-ES_tradnl" b="1" dirty="0" smtClean="0"/>
          </a:p>
          <a:p>
            <a:pPr lvl="1">
              <a:buFontTx/>
              <a:buChar char="-"/>
            </a:pPr>
            <a:r>
              <a:rPr lang="es-ES_tradnl" dirty="0" err="1" smtClean="0"/>
              <a:t>High</a:t>
            </a:r>
            <a:r>
              <a:rPr lang="es-ES_tradnl" dirty="0" smtClean="0"/>
              <a:t> </a:t>
            </a:r>
            <a:r>
              <a:rPr lang="es-ES_tradnl" dirty="0" err="1" smtClean="0"/>
              <a:t>clay</a:t>
            </a:r>
            <a:r>
              <a:rPr lang="es-ES_tradnl" dirty="0" smtClean="0"/>
              <a:t> </a:t>
            </a:r>
            <a:r>
              <a:rPr lang="es-ES_tradnl" dirty="0" err="1" smtClean="0"/>
              <a:t>content</a:t>
            </a:r>
            <a:r>
              <a:rPr lang="es-ES_tradnl" dirty="0" smtClean="0"/>
              <a:t> </a:t>
            </a:r>
            <a:r>
              <a:rPr lang="es-ES_tradnl" dirty="0" err="1" smtClean="0"/>
              <a:t>that</a:t>
            </a:r>
            <a:r>
              <a:rPr lang="es-ES_tradnl" dirty="0" smtClean="0"/>
              <a:t> can </a:t>
            </a:r>
            <a:r>
              <a:rPr lang="es-ES_tradnl" dirty="0" err="1" smtClean="0"/>
              <a:t>damage</a:t>
            </a:r>
            <a:r>
              <a:rPr lang="es-ES_tradnl" dirty="0" smtClean="0"/>
              <a:t> </a:t>
            </a:r>
            <a:r>
              <a:rPr lang="es-ES_tradnl" dirty="0" err="1" smtClean="0"/>
              <a:t>cement</a:t>
            </a:r>
            <a:r>
              <a:rPr lang="es-ES_tradnl" dirty="0" smtClean="0"/>
              <a:t> </a:t>
            </a:r>
            <a:r>
              <a:rPr lang="es-ES_tradnl" dirty="0" err="1" smtClean="0"/>
              <a:t>bound</a:t>
            </a:r>
            <a:endParaRPr lang="es-ES_tradnl" dirty="0" smtClean="0"/>
          </a:p>
          <a:p>
            <a:r>
              <a:rPr lang="es-ES_tradnl" b="1" dirty="0" smtClean="0"/>
              <a:t>Concrete/</a:t>
            </a:r>
            <a:r>
              <a:rPr lang="es-ES_tradnl" b="1" dirty="0" err="1" smtClean="0"/>
              <a:t>mortar</a:t>
            </a:r>
            <a:endParaRPr lang="es-ES_tradnl" b="1" dirty="0" smtClean="0"/>
          </a:p>
          <a:p>
            <a:pPr lvl="1">
              <a:buFontTx/>
              <a:buChar char="-"/>
            </a:pPr>
            <a:r>
              <a:rPr lang="es-ES_tradnl" dirty="0" err="1" smtClean="0"/>
              <a:t>Appropiate</a:t>
            </a:r>
            <a:r>
              <a:rPr lang="es-ES_tradnl" dirty="0" smtClean="0"/>
              <a:t> </a:t>
            </a:r>
            <a:r>
              <a:rPr lang="es-ES_tradnl" dirty="0" err="1" smtClean="0"/>
              <a:t>quality</a:t>
            </a:r>
            <a:r>
              <a:rPr lang="es-ES_tradnl" dirty="0" smtClean="0"/>
              <a:t> as </a:t>
            </a:r>
            <a:r>
              <a:rPr lang="es-ES_tradnl" dirty="0" err="1" smtClean="0"/>
              <a:t>recycled</a:t>
            </a:r>
            <a:r>
              <a:rPr lang="es-ES_tradnl" dirty="0" smtClean="0"/>
              <a:t> </a:t>
            </a:r>
            <a:r>
              <a:rPr lang="es-ES_tradnl" dirty="0" err="1" smtClean="0"/>
              <a:t>crushed</a:t>
            </a:r>
            <a:r>
              <a:rPr lang="es-ES_tradnl" dirty="0" smtClean="0"/>
              <a:t> concrete </a:t>
            </a:r>
            <a:r>
              <a:rPr lang="es-ES_tradnl" dirty="0" err="1" smtClean="0"/>
              <a:t>aggregates</a:t>
            </a:r>
            <a:endParaRPr lang="es-ES_tradnl" dirty="0" smtClean="0"/>
          </a:p>
          <a:p>
            <a:pPr lvl="1">
              <a:buFontTx/>
              <a:buChar char="-"/>
            </a:pPr>
            <a:r>
              <a:rPr lang="es-ES_tradnl" dirty="0" err="1" smtClean="0"/>
              <a:t>Increase</a:t>
            </a:r>
            <a:r>
              <a:rPr lang="es-ES_tradnl" dirty="0" smtClean="0"/>
              <a:t> </a:t>
            </a:r>
            <a:r>
              <a:rPr lang="es-ES_tradnl" dirty="0" err="1" smtClean="0"/>
              <a:t>demand</a:t>
            </a:r>
            <a:r>
              <a:rPr lang="es-ES_tradnl" dirty="0" smtClean="0"/>
              <a:t> of </a:t>
            </a:r>
            <a:r>
              <a:rPr lang="es-ES_tradnl" dirty="0" err="1" smtClean="0"/>
              <a:t>water</a:t>
            </a:r>
            <a:r>
              <a:rPr lang="es-ES_tradnl" dirty="0" smtClean="0"/>
              <a:t> </a:t>
            </a:r>
            <a:r>
              <a:rPr lang="es-ES_tradnl" dirty="0" err="1" smtClean="0"/>
              <a:t>by</a:t>
            </a:r>
            <a:r>
              <a:rPr lang="es-ES_tradnl" dirty="0" smtClean="0"/>
              <a:t> 5%</a:t>
            </a:r>
          </a:p>
          <a:p>
            <a:pPr lvl="1">
              <a:buFontTx/>
              <a:buChar char="-"/>
            </a:pPr>
            <a:r>
              <a:rPr lang="es-ES_tradnl" dirty="0" smtClean="0"/>
              <a:t>No </a:t>
            </a:r>
            <a:r>
              <a:rPr lang="es-ES_tradnl" dirty="0" err="1" smtClean="0"/>
              <a:t>remarkable</a:t>
            </a:r>
            <a:r>
              <a:rPr lang="es-ES_tradnl" dirty="0" smtClean="0"/>
              <a:t> </a:t>
            </a:r>
            <a:r>
              <a:rPr lang="es-ES_tradnl" dirty="0" err="1" smtClean="0"/>
              <a:t>change</a:t>
            </a:r>
            <a:r>
              <a:rPr lang="es-ES_tradnl" dirty="0" smtClean="0"/>
              <a:t> in </a:t>
            </a:r>
            <a:r>
              <a:rPr lang="es-ES_tradnl" dirty="0" err="1" smtClean="0"/>
              <a:t>properties</a:t>
            </a:r>
            <a:r>
              <a:rPr lang="es-ES_tradnl" dirty="0" smtClean="0"/>
              <a:t> up </a:t>
            </a:r>
            <a:r>
              <a:rPr lang="es-ES_tradnl" dirty="0" err="1" smtClean="0"/>
              <a:t>to</a:t>
            </a:r>
            <a:r>
              <a:rPr lang="es-ES_tradnl" dirty="0" smtClean="0"/>
              <a:t> 20% </a:t>
            </a:r>
            <a:r>
              <a:rPr lang="es-ES_tradnl" dirty="0" err="1" smtClean="0"/>
              <a:t>replacement</a:t>
            </a:r>
            <a:endParaRPr lang="es-ES_tradnl" dirty="0" smtClean="0"/>
          </a:p>
          <a:p>
            <a:r>
              <a:rPr lang="es-ES_tradnl" b="1" dirty="0" err="1" smtClean="0"/>
              <a:t>Ceramics</a:t>
            </a:r>
            <a:endParaRPr lang="es-ES_tradnl" b="1" dirty="0" smtClean="0"/>
          </a:p>
          <a:p>
            <a:pPr lvl="1">
              <a:buFontTx/>
              <a:buChar char="-"/>
            </a:pPr>
            <a:r>
              <a:rPr lang="es-ES_tradnl" dirty="0" err="1" smtClean="0"/>
              <a:t>Very</a:t>
            </a:r>
            <a:r>
              <a:rPr lang="es-ES_tradnl" dirty="0" smtClean="0"/>
              <a:t> </a:t>
            </a:r>
            <a:r>
              <a:rPr lang="es-ES_tradnl" dirty="0" err="1" smtClean="0"/>
              <a:t>porous</a:t>
            </a:r>
            <a:r>
              <a:rPr lang="es-ES_tradnl" dirty="0" smtClean="0"/>
              <a:t> and </a:t>
            </a:r>
            <a:r>
              <a:rPr lang="es-ES_tradnl" dirty="0" err="1" smtClean="0"/>
              <a:t>absorbs</a:t>
            </a:r>
            <a:r>
              <a:rPr lang="es-ES_tradnl" dirty="0" smtClean="0"/>
              <a:t> </a:t>
            </a:r>
            <a:r>
              <a:rPr lang="es-ES_tradnl" dirty="0" err="1" smtClean="0"/>
              <a:t>large</a:t>
            </a:r>
            <a:r>
              <a:rPr lang="es-ES_tradnl" dirty="0" smtClean="0"/>
              <a:t> </a:t>
            </a:r>
            <a:r>
              <a:rPr lang="es-ES_tradnl" dirty="0" err="1" smtClean="0"/>
              <a:t>quantities</a:t>
            </a:r>
            <a:r>
              <a:rPr lang="es-ES_tradnl" dirty="0" smtClean="0"/>
              <a:t> of </a:t>
            </a:r>
            <a:r>
              <a:rPr lang="es-ES_tradnl" dirty="0" err="1" smtClean="0"/>
              <a:t>water</a:t>
            </a:r>
            <a:endParaRPr lang="es-ES_tradnl" dirty="0" smtClean="0"/>
          </a:p>
          <a:p>
            <a:pPr lvl="1">
              <a:buFontTx/>
              <a:buChar char="-"/>
            </a:pPr>
            <a:r>
              <a:rPr lang="es-ES_tradnl" dirty="0" err="1" smtClean="0"/>
              <a:t>Affects</a:t>
            </a:r>
            <a:r>
              <a:rPr lang="es-ES_tradnl" dirty="0" smtClean="0"/>
              <a:t> </a:t>
            </a:r>
            <a:r>
              <a:rPr lang="es-ES_tradnl" dirty="0" err="1" smtClean="0"/>
              <a:t>workability</a:t>
            </a:r>
            <a:r>
              <a:rPr lang="es-ES_tradnl" dirty="0" smtClean="0"/>
              <a:t>, </a:t>
            </a:r>
            <a:r>
              <a:rPr lang="es-ES_tradnl" dirty="0" err="1" smtClean="0"/>
              <a:t>flexural</a:t>
            </a:r>
            <a:r>
              <a:rPr lang="es-ES_tradnl" dirty="0" smtClean="0"/>
              <a:t> </a:t>
            </a:r>
            <a:r>
              <a:rPr lang="es-ES_tradnl" dirty="0" err="1" smtClean="0"/>
              <a:t>strength</a:t>
            </a:r>
            <a:r>
              <a:rPr lang="es-ES_tradnl" dirty="0" smtClean="0"/>
              <a:t> and </a:t>
            </a:r>
            <a:r>
              <a:rPr lang="es-ES_tradnl" dirty="0" err="1" smtClean="0"/>
              <a:t>freeze-thaw</a:t>
            </a:r>
            <a:r>
              <a:rPr lang="es-ES_tradnl" dirty="0" smtClean="0"/>
              <a:t> </a:t>
            </a:r>
            <a:r>
              <a:rPr lang="es-ES_tradnl" dirty="0" err="1" smtClean="0"/>
              <a:t>resistance</a:t>
            </a:r>
            <a:endParaRPr lang="es-ES_tradnl" dirty="0" smtClean="0"/>
          </a:p>
          <a:p>
            <a:r>
              <a:rPr lang="es-ES_tradnl" b="1" dirty="0" err="1" smtClean="0"/>
              <a:t>Gypsum</a:t>
            </a:r>
            <a:r>
              <a:rPr lang="es-ES_tradnl" dirty="0" smtClean="0"/>
              <a:t>. </a:t>
            </a:r>
            <a:r>
              <a:rPr lang="es-ES_tradnl" dirty="0" err="1" smtClean="0"/>
              <a:t>Sulphate</a:t>
            </a:r>
            <a:r>
              <a:rPr lang="es-ES_tradnl" dirty="0" smtClean="0"/>
              <a:t> </a:t>
            </a:r>
            <a:r>
              <a:rPr lang="es-ES_tradnl" dirty="0" err="1" smtClean="0"/>
              <a:t>expansion</a:t>
            </a:r>
            <a:endParaRPr lang="es-ES_tradnl" dirty="0" smtClean="0"/>
          </a:p>
          <a:p>
            <a:r>
              <a:rPr lang="es-ES_tradnl" b="1" dirty="0" smtClean="0"/>
              <a:t>Wood</a:t>
            </a:r>
            <a:r>
              <a:rPr lang="es-ES_tradnl" dirty="0" smtClean="0"/>
              <a:t>. </a:t>
            </a:r>
            <a:r>
              <a:rPr lang="es-ES_tradnl" dirty="0" err="1" smtClean="0"/>
              <a:t>Organic</a:t>
            </a:r>
            <a:r>
              <a:rPr lang="es-ES_tradnl" dirty="0" smtClean="0"/>
              <a:t> material. </a:t>
            </a:r>
            <a:r>
              <a:rPr lang="es-ES_tradnl" dirty="0" err="1" smtClean="0"/>
              <a:t>Unstable</a:t>
            </a:r>
            <a:r>
              <a:rPr lang="es-ES_tradnl" dirty="0" smtClean="0"/>
              <a:t>. Air </a:t>
            </a:r>
            <a:r>
              <a:rPr lang="es-ES_tradnl" dirty="0" err="1" smtClean="0"/>
              <a:t>introduction</a:t>
            </a:r>
            <a:endParaRPr lang="es-ES_tradnl" dirty="0" smtClean="0"/>
          </a:p>
          <a:p>
            <a:r>
              <a:rPr lang="es-ES_tradnl" b="1" dirty="0" err="1" smtClean="0"/>
              <a:t>Metals</a:t>
            </a:r>
            <a:r>
              <a:rPr lang="es-ES_tradnl" dirty="0" smtClean="0"/>
              <a:t>. Can </a:t>
            </a:r>
            <a:r>
              <a:rPr lang="es-ES_tradnl" dirty="0" err="1" smtClean="0"/>
              <a:t>get</a:t>
            </a:r>
            <a:r>
              <a:rPr lang="es-ES_tradnl" dirty="0" smtClean="0"/>
              <a:t> </a:t>
            </a:r>
            <a:r>
              <a:rPr lang="es-ES_tradnl" dirty="0" err="1" smtClean="0"/>
              <a:t>rusted</a:t>
            </a:r>
            <a:r>
              <a:rPr lang="es-ES_tradnl" dirty="0" smtClean="0"/>
              <a:t>, </a:t>
            </a:r>
            <a:r>
              <a:rPr lang="es-ES_tradnl" dirty="0" err="1" smtClean="0"/>
              <a:t>expand</a:t>
            </a:r>
            <a:r>
              <a:rPr lang="es-ES_tradnl" dirty="0" smtClean="0"/>
              <a:t> and break concrete</a:t>
            </a:r>
          </a:p>
          <a:p>
            <a:r>
              <a:rPr lang="es-ES_tradnl" b="1" dirty="0" err="1" smtClean="0"/>
              <a:t>Glass</a:t>
            </a:r>
            <a:r>
              <a:rPr lang="es-ES_tradnl" dirty="0" smtClean="0"/>
              <a:t>. </a:t>
            </a:r>
            <a:r>
              <a:rPr lang="es-ES_tradnl" dirty="0" err="1" smtClean="0"/>
              <a:t>Feasible</a:t>
            </a:r>
            <a:r>
              <a:rPr lang="es-ES_tradnl" dirty="0" smtClean="0"/>
              <a:t>. </a:t>
            </a:r>
            <a:r>
              <a:rPr lang="es-ES_tradnl" dirty="0" err="1" smtClean="0"/>
              <a:t>Dangerous</a:t>
            </a:r>
            <a:r>
              <a:rPr lang="es-ES_tradnl" dirty="0" smtClean="0"/>
              <a:t> </a:t>
            </a:r>
            <a:r>
              <a:rPr lang="es-ES_tradnl" dirty="0" err="1" smtClean="0"/>
              <a:t>if</a:t>
            </a:r>
            <a:r>
              <a:rPr lang="es-ES_tradnl" dirty="0" smtClean="0"/>
              <a:t> </a:t>
            </a:r>
            <a:r>
              <a:rPr lang="es-ES_tradnl" dirty="0" err="1" smtClean="0"/>
              <a:t>it</a:t>
            </a:r>
            <a:r>
              <a:rPr lang="es-ES_tradnl" dirty="0" smtClean="0"/>
              <a:t> </a:t>
            </a:r>
            <a:r>
              <a:rPr lang="es-ES_tradnl" dirty="0" err="1" smtClean="0"/>
              <a:t>takes</a:t>
            </a:r>
            <a:r>
              <a:rPr lang="es-ES_tradnl" dirty="0" smtClean="0"/>
              <a:t> </a:t>
            </a:r>
            <a:r>
              <a:rPr lang="es-ES_tradnl" dirty="0" err="1" smtClean="0"/>
              <a:t>part</a:t>
            </a:r>
            <a:r>
              <a:rPr lang="es-ES_tradnl" dirty="0" smtClean="0"/>
              <a:t> in </a:t>
            </a:r>
            <a:r>
              <a:rPr lang="es-ES_tradnl" dirty="0" err="1" smtClean="0"/>
              <a:t>alkali-silica</a:t>
            </a:r>
            <a:r>
              <a:rPr lang="es-ES_tradnl" dirty="0" smtClean="0"/>
              <a:t> </a:t>
            </a:r>
            <a:r>
              <a:rPr lang="es-ES_tradnl" dirty="0" err="1" smtClean="0"/>
              <a:t>reactions</a:t>
            </a:r>
            <a:endParaRPr lang="es-ES_tradnl" dirty="0" smtClean="0"/>
          </a:p>
          <a:p>
            <a:r>
              <a:rPr lang="es-ES_tradnl" b="1" dirty="0" err="1" smtClean="0"/>
              <a:t>Plastics</a:t>
            </a:r>
            <a:r>
              <a:rPr lang="es-ES_tradnl" dirty="0" smtClean="0"/>
              <a:t>. </a:t>
            </a:r>
            <a:r>
              <a:rPr lang="es-ES_tradnl" dirty="0" err="1" smtClean="0"/>
              <a:t>Reduction</a:t>
            </a:r>
            <a:r>
              <a:rPr lang="es-ES_tradnl" dirty="0" smtClean="0"/>
              <a:t> of </a:t>
            </a:r>
            <a:r>
              <a:rPr lang="es-ES_tradnl" dirty="0" err="1" smtClean="0"/>
              <a:t>quality</a:t>
            </a:r>
            <a:endParaRPr lang="es-ES_tradnl" dirty="0" smtClean="0"/>
          </a:p>
          <a:p>
            <a:r>
              <a:rPr lang="es-ES_tradnl" b="1" dirty="0" err="1" smtClean="0"/>
              <a:t>Asphalt</a:t>
            </a:r>
            <a:r>
              <a:rPr lang="es-ES_tradnl" dirty="0" smtClean="0"/>
              <a:t>. </a:t>
            </a:r>
            <a:r>
              <a:rPr lang="es-ES_tradnl" dirty="0" err="1" smtClean="0"/>
              <a:t>Reduction</a:t>
            </a:r>
            <a:r>
              <a:rPr lang="es-ES_tradnl" dirty="0" smtClean="0"/>
              <a:t> of </a:t>
            </a:r>
            <a:r>
              <a:rPr lang="es-ES_tradnl" dirty="0" err="1" smtClean="0"/>
              <a:t>strength</a:t>
            </a:r>
            <a:r>
              <a:rPr lang="es-ES_tradnl" dirty="0" smtClean="0"/>
              <a:t> (</a:t>
            </a:r>
            <a:r>
              <a:rPr lang="es-ES_tradnl" dirty="0" err="1" smtClean="0"/>
              <a:t>not</a:t>
            </a:r>
            <a:r>
              <a:rPr lang="es-ES_tradnl" dirty="0" smtClean="0"/>
              <a:t> more </a:t>
            </a:r>
            <a:r>
              <a:rPr lang="es-ES_tradnl" dirty="0" err="1" smtClean="0"/>
              <a:t>than</a:t>
            </a:r>
            <a:r>
              <a:rPr lang="es-ES_tradnl" dirty="0" smtClean="0"/>
              <a:t> 1%)</a:t>
            </a:r>
            <a:endParaRPr lang="en-GB" dirty="0"/>
          </a:p>
        </p:txBody>
      </p:sp>
      <p:grpSp>
        <p:nvGrpSpPr>
          <p:cNvPr id="15" name="Group 14"/>
          <p:cNvGrpSpPr/>
          <p:nvPr/>
        </p:nvGrpSpPr>
        <p:grpSpPr>
          <a:xfrm>
            <a:off x="59964" y="-19732"/>
            <a:ext cx="8954632" cy="984829"/>
            <a:chOff x="59964" y="-19732"/>
            <a:chExt cx="8954632" cy="984829"/>
          </a:xfrm>
        </p:grpSpPr>
        <p:sp>
          <p:nvSpPr>
            <p:cNvPr id="17"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9"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755576" y="1223554"/>
            <a:ext cx="6048672" cy="461665"/>
          </a:xfrm>
          <a:prstGeom prst="rect">
            <a:avLst/>
          </a:prstGeom>
          <a:noFill/>
        </p:spPr>
        <p:txBody>
          <a:bodyPr wrap="square" rtlCol="0">
            <a:spAutoFit/>
          </a:bodyPr>
          <a:lstStyle/>
          <a:p>
            <a:r>
              <a:rPr lang="es-ES_tradnl" sz="2400" dirty="0" err="1" smtClean="0"/>
              <a:t>Stenor</a:t>
            </a:r>
            <a:r>
              <a:rPr lang="es-ES_tradnl" sz="2400" dirty="0" smtClean="0"/>
              <a:t> </a:t>
            </a:r>
            <a:r>
              <a:rPr lang="es-ES_tradnl" sz="2400" dirty="0" err="1" smtClean="0"/>
              <a:t>Environmental</a:t>
            </a:r>
            <a:r>
              <a:rPr lang="es-ES_tradnl" sz="2400" dirty="0" smtClean="0"/>
              <a:t> Services, Ltd. (Swansea)</a:t>
            </a:r>
            <a:endParaRPr lang="en-GB" sz="2400" dirty="0"/>
          </a:p>
        </p:txBody>
      </p:sp>
      <p:sp>
        <p:nvSpPr>
          <p:cNvPr id="7" name="6 CuadroTexto"/>
          <p:cNvSpPr txBox="1"/>
          <p:nvPr/>
        </p:nvSpPr>
        <p:spPr>
          <a:xfrm>
            <a:off x="755576" y="5373216"/>
            <a:ext cx="6768752" cy="1015663"/>
          </a:xfrm>
          <a:prstGeom prst="rect">
            <a:avLst/>
          </a:prstGeom>
          <a:noFill/>
        </p:spPr>
        <p:txBody>
          <a:bodyPr wrap="square" rtlCol="0">
            <a:spAutoFit/>
          </a:bodyPr>
          <a:lstStyle/>
          <a:p>
            <a:r>
              <a:rPr lang="es-ES_tradnl" sz="2000" dirty="0" smtClean="0"/>
              <a:t>Stock of </a:t>
            </a:r>
            <a:r>
              <a:rPr lang="es-ES_tradnl" sz="2000" dirty="0" err="1" smtClean="0"/>
              <a:t>over</a:t>
            </a:r>
            <a:r>
              <a:rPr lang="es-ES_tradnl" sz="2000" dirty="0" smtClean="0"/>
              <a:t> 200,000 </a:t>
            </a:r>
            <a:r>
              <a:rPr lang="es-ES_tradnl" sz="2000" dirty="0" err="1" smtClean="0"/>
              <a:t>tonnes</a:t>
            </a:r>
            <a:r>
              <a:rPr lang="es-ES_tradnl" sz="2000" dirty="0" smtClean="0"/>
              <a:t> of C&amp;D </a:t>
            </a:r>
            <a:r>
              <a:rPr lang="es-ES_tradnl" sz="2000" dirty="0" err="1" smtClean="0"/>
              <a:t>waste</a:t>
            </a:r>
            <a:r>
              <a:rPr lang="es-ES_tradnl" sz="2000" dirty="0" smtClean="0"/>
              <a:t>.</a:t>
            </a:r>
          </a:p>
          <a:p>
            <a:r>
              <a:rPr lang="es-ES_tradnl" sz="2000" dirty="0" err="1" smtClean="0"/>
              <a:t>Feasible</a:t>
            </a:r>
            <a:r>
              <a:rPr lang="es-ES_tradnl" sz="2000" dirty="0" smtClean="0"/>
              <a:t> </a:t>
            </a:r>
            <a:r>
              <a:rPr lang="es-ES_tradnl" sz="2000" dirty="0" err="1" smtClean="0"/>
              <a:t>options</a:t>
            </a:r>
            <a:r>
              <a:rPr lang="es-ES_tradnl" sz="2000" dirty="0" smtClean="0"/>
              <a:t> </a:t>
            </a:r>
            <a:r>
              <a:rPr lang="es-ES_tradnl" sz="2000" dirty="0" err="1" smtClean="0"/>
              <a:t>for</a:t>
            </a:r>
            <a:r>
              <a:rPr lang="es-ES_tradnl" sz="2000" dirty="0" smtClean="0"/>
              <a:t> </a:t>
            </a:r>
            <a:r>
              <a:rPr lang="es-ES_tradnl" sz="2000" dirty="0" err="1" smtClean="0"/>
              <a:t>recycling</a:t>
            </a:r>
            <a:endParaRPr lang="es-ES_tradnl" sz="2000" dirty="0" smtClean="0"/>
          </a:p>
          <a:p>
            <a:r>
              <a:rPr lang="es-ES_tradnl" sz="2000" dirty="0" err="1" smtClean="0"/>
              <a:t>Opportunity</a:t>
            </a:r>
            <a:r>
              <a:rPr lang="es-ES_tradnl" sz="2000" dirty="0" smtClean="0"/>
              <a:t> as </a:t>
            </a:r>
            <a:r>
              <a:rPr lang="es-ES_tradnl" sz="2000" dirty="0" err="1" smtClean="0"/>
              <a:t>recycled</a:t>
            </a:r>
            <a:r>
              <a:rPr lang="es-ES_tradnl" sz="2000" dirty="0" smtClean="0"/>
              <a:t> </a:t>
            </a:r>
            <a:r>
              <a:rPr lang="es-ES_tradnl" sz="2000" dirty="0" err="1" smtClean="0"/>
              <a:t>aggregates</a:t>
            </a:r>
            <a:r>
              <a:rPr lang="es-ES_tradnl" sz="2000" dirty="0" smtClean="0"/>
              <a:t> </a:t>
            </a:r>
            <a:r>
              <a:rPr lang="es-ES_tradnl" sz="2000" dirty="0" err="1" smtClean="0"/>
              <a:t>for</a:t>
            </a:r>
            <a:r>
              <a:rPr lang="es-ES_tradnl" sz="2000" dirty="0" smtClean="0"/>
              <a:t> concrete blocks</a:t>
            </a:r>
            <a:endParaRPr lang="en-GB" sz="2000" dirty="0"/>
          </a:p>
        </p:txBody>
      </p:sp>
      <p:pic>
        <p:nvPicPr>
          <p:cNvPr id="9" name="8 Imagen" descr="recycling_3.jpg"/>
          <p:cNvPicPr>
            <a:picLocks noChangeAspect="1"/>
          </p:cNvPicPr>
          <p:nvPr/>
        </p:nvPicPr>
        <p:blipFill>
          <a:blip r:embed="rId2" cstate="print"/>
          <a:stretch>
            <a:fillRect/>
          </a:stretch>
        </p:blipFill>
        <p:spPr>
          <a:xfrm>
            <a:off x="827584" y="2348880"/>
            <a:ext cx="4896544" cy="2787264"/>
          </a:xfrm>
          <a:prstGeom prst="rect">
            <a:avLst/>
          </a:prstGeom>
          <a:effectLst>
            <a:outerShdw blurRad="50800" dist="38100" dir="2700000" algn="tl" rotWithShape="0">
              <a:prstClr val="black">
                <a:alpha val="40000"/>
              </a:prstClr>
            </a:outerShdw>
          </a:effectLst>
        </p:spPr>
      </p:pic>
      <p:pic>
        <p:nvPicPr>
          <p:cNvPr id="10" name="9 Imagen" descr="haulage.jpg"/>
          <p:cNvPicPr>
            <a:picLocks noChangeAspect="1"/>
          </p:cNvPicPr>
          <p:nvPr/>
        </p:nvPicPr>
        <p:blipFill>
          <a:blip r:embed="rId3" cstate="print"/>
          <a:stretch>
            <a:fillRect/>
          </a:stretch>
        </p:blipFill>
        <p:spPr>
          <a:xfrm>
            <a:off x="5652120" y="2348880"/>
            <a:ext cx="2664296" cy="2800311"/>
          </a:xfrm>
          <a:prstGeom prst="rect">
            <a:avLst/>
          </a:prstGeom>
          <a:effectLst>
            <a:outerShdw blurRad="50800" dist="38100" dir="2700000" algn="tl" rotWithShape="0">
              <a:prstClr val="black">
                <a:alpha val="40000"/>
              </a:prstClr>
            </a:outerShdw>
          </a:effectLst>
        </p:spPr>
      </p:pic>
      <p:grpSp>
        <p:nvGrpSpPr>
          <p:cNvPr id="8" name="Group 7"/>
          <p:cNvGrpSpPr/>
          <p:nvPr/>
        </p:nvGrpSpPr>
        <p:grpSpPr>
          <a:xfrm>
            <a:off x="59964" y="-19732"/>
            <a:ext cx="8954632" cy="984829"/>
            <a:chOff x="59964" y="-19732"/>
            <a:chExt cx="8954632" cy="984829"/>
          </a:xfrm>
        </p:grpSpPr>
        <p:sp>
          <p:nvSpPr>
            <p:cNvPr id="11"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3" name="Picture 2" descr="UW Trinity Saint David logo"/>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 CuadroTexto"/>
          <p:cNvSpPr txBox="1"/>
          <p:nvPr/>
        </p:nvSpPr>
        <p:spPr>
          <a:xfrm>
            <a:off x="611560" y="1628800"/>
            <a:ext cx="7920880" cy="1015663"/>
          </a:xfrm>
          <a:prstGeom prst="rect">
            <a:avLst/>
          </a:prstGeom>
          <a:noFill/>
        </p:spPr>
        <p:txBody>
          <a:bodyPr wrap="square" rtlCol="0">
            <a:spAutoFit/>
          </a:bodyPr>
          <a:lstStyle/>
          <a:p>
            <a:r>
              <a:rPr lang="en-AU" sz="2000" dirty="0"/>
              <a:t>to use waste construction materials as filling material for the production of concrete blocks, with the purpose of being used as seawall protection </a:t>
            </a:r>
            <a:r>
              <a:rPr lang="en-AU" sz="2000" dirty="0" smtClean="0"/>
              <a:t>infrastructure</a:t>
            </a:r>
            <a:r>
              <a:rPr lang="es-ES_tradnl" sz="2000" dirty="0" smtClean="0"/>
              <a:t>.</a:t>
            </a:r>
          </a:p>
        </p:txBody>
      </p:sp>
      <p:sp>
        <p:nvSpPr>
          <p:cNvPr id="8" name="7 CuadroTexto"/>
          <p:cNvSpPr txBox="1"/>
          <p:nvPr/>
        </p:nvSpPr>
        <p:spPr>
          <a:xfrm>
            <a:off x="611560" y="980728"/>
            <a:ext cx="5760640" cy="461665"/>
          </a:xfrm>
          <a:prstGeom prst="rect">
            <a:avLst/>
          </a:prstGeom>
          <a:noFill/>
        </p:spPr>
        <p:txBody>
          <a:bodyPr wrap="square" rtlCol="0">
            <a:spAutoFit/>
          </a:bodyPr>
          <a:lstStyle/>
          <a:p>
            <a:r>
              <a:rPr lang="es-ES_tradnl" sz="2400" b="1" dirty="0" smtClean="0">
                <a:solidFill>
                  <a:schemeClr val="tx2"/>
                </a:solidFill>
              </a:rPr>
              <a:t>AIM</a:t>
            </a:r>
            <a:endParaRPr lang="en-GB" sz="2400" b="1" dirty="0">
              <a:solidFill>
                <a:schemeClr val="tx2"/>
              </a:solidFill>
            </a:endParaRPr>
          </a:p>
        </p:txBody>
      </p:sp>
      <p:sp>
        <p:nvSpPr>
          <p:cNvPr id="11" name="10 CuadroTexto"/>
          <p:cNvSpPr txBox="1"/>
          <p:nvPr/>
        </p:nvSpPr>
        <p:spPr>
          <a:xfrm>
            <a:off x="611560" y="3861048"/>
            <a:ext cx="7632848" cy="1938992"/>
          </a:xfrm>
          <a:prstGeom prst="rect">
            <a:avLst/>
          </a:prstGeom>
          <a:noFill/>
        </p:spPr>
        <p:txBody>
          <a:bodyPr wrap="square" rtlCol="0">
            <a:spAutoFit/>
          </a:bodyPr>
          <a:lstStyle/>
          <a:p>
            <a:pPr marL="342900" lvl="0" indent="-342900">
              <a:buFont typeface="Arial" panose="020B0604020202020204" pitchFamily="34" charset="0"/>
              <a:buChar char="•"/>
            </a:pPr>
            <a:r>
              <a:rPr lang="en-GB" sz="2000" dirty="0"/>
              <a:t>Building new research and development </a:t>
            </a:r>
            <a:r>
              <a:rPr lang="en-GB" sz="2000" dirty="0" smtClean="0"/>
              <a:t>capability</a:t>
            </a:r>
          </a:p>
          <a:p>
            <a:pPr marL="342900" lvl="0" indent="-342900">
              <a:buFont typeface="Arial" panose="020B0604020202020204" pitchFamily="34" charset="0"/>
              <a:buChar char="•"/>
            </a:pPr>
            <a:r>
              <a:rPr lang="en-US" sz="2000" dirty="0" smtClean="0"/>
              <a:t>Reducing the current waste stock progressively</a:t>
            </a:r>
          </a:p>
          <a:p>
            <a:pPr marL="342900" lvl="0" indent="-342900">
              <a:buFont typeface="Arial" panose="020B0604020202020204" pitchFamily="34" charset="0"/>
              <a:buChar char="•"/>
            </a:pPr>
            <a:r>
              <a:rPr lang="en-US" sz="2000" dirty="0" smtClean="0"/>
              <a:t>Developing a concrete block which substitutes at least 10% of the total mix with waste material</a:t>
            </a:r>
          </a:p>
          <a:p>
            <a:pPr marL="342900" lvl="0" indent="-342900">
              <a:buFont typeface="Arial" panose="020B0604020202020204" pitchFamily="34" charset="0"/>
              <a:buChar char="•"/>
            </a:pPr>
            <a:r>
              <a:rPr lang="en-US" sz="2000" dirty="0" smtClean="0"/>
              <a:t>Developing a concrete block with suitable characteristics for coastal protection</a:t>
            </a:r>
            <a:endParaRPr lang="en-GB" sz="2000" dirty="0"/>
          </a:p>
        </p:txBody>
      </p:sp>
      <p:sp>
        <p:nvSpPr>
          <p:cNvPr id="12" name="11 CuadroTexto"/>
          <p:cNvSpPr txBox="1"/>
          <p:nvPr/>
        </p:nvSpPr>
        <p:spPr>
          <a:xfrm>
            <a:off x="683568" y="3140968"/>
            <a:ext cx="5760640" cy="461665"/>
          </a:xfrm>
          <a:prstGeom prst="rect">
            <a:avLst/>
          </a:prstGeom>
          <a:noFill/>
        </p:spPr>
        <p:txBody>
          <a:bodyPr wrap="square" rtlCol="0">
            <a:spAutoFit/>
          </a:bodyPr>
          <a:lstStyle/>
          <a:p>
            <a:r>
              <a:rPr lang="es-ES_tradnl" sz="2400" b="1" dirty="0" smtClean="0">
                <a:solidFill>
                  <a:schemeClr val="tx2"/>
                </a:solidFill>
              </a:rPr>
              <a:t>OBJECTIVES</a:t>
            </a:r>
            <a:endParaRPr lang="en-GB" sz="2400" b="1" dirty="0">
              <a:solidFill>
                <a:schemeClr val="tx2"/>
              </a:solidFill>
            </a:endParaRPr>
          </a:p>
        </p:txBody>
      </p:sp>
      <p:grpSp>
        <p:nvGrpSpPr>
          <p:cNvPr id="6" name="Group 5"/>
          <p:cNvGrpSpPr/>
          <p:nvPr/>
        </p:nvGrpSpPr>
        <p:grpSpPr>
          <a:xfrm>
            <a:off x="59964" y="-19732"/>
            <a:ext cx="8954632" cy="984829"/>
            <a:chOff x="59964" y="-19732"/>
            <a:chExt cx="8954632" cy="984829"/>
          </a:xfrm>
        </p:grpSpPr>
        <p:sp>
          <p:nvSpPr>
            <p:cNvPr id="9"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3"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7 CuadroTexto"/>
          <p:cNvSpPr txBox="1"/>
          <p:nvPr/>
        </p:nvSpPr>
        <p:spPr>
          <a:xfrm>
            <a:off x="654184" y="1844824"/>
            <a:ext cx="7920880" cy="830997"/>
          </a:xfrm>
          <a:prstGeom prst="rect">
            <a:avLst/>
          </a:prstGeom>
          <a:noFill/>
        </p:spPr>
        <p:txBody>
          <a:bodyPr wrap="square" rtlCol="0">
            <a:spAutoFit/>
          </a:bodyPr>
          <a:lstStyle/>
          <a:p>
            <a:r>
              <a:rPr lang="es-ES_tradnl" sz="2400" b="1" dirty="0" smtClean="0">
                <a:solidFill>
                  <a:schemeClr val="tx2"/>
                </a:solidFill>
              </a:rPr>
              <a:t>WHAT CHARACTERISTICS ARE IMPORTANT FOR </a:t>
            </a:r>
            <a:r>
              <a:rPr lang="es-ES_tradnl" sz="2400" b="1" dirty="0" smtClean="0">
                <a:solidFill>
                  <a:schemeClr val="tx2"/>
                </a:solidFill>
              </a:rPr>
              <a:t>SEAWALLS STRUCTURES?</a:t>
            </a:r>
            <a:endParaRPr lang="en-GB" sz="2400" b="1" dirty="0">
              <a:solidFill>
                <a:schemeClr val="tx2"/>
              </a:solidFill>
            </a:endParaRPr>
          </a:p>
        </p:txBody>
      </p:sp>
      <p:sp>
        <p:nvSpPr>
          <p:cNvPr id="12" name="11 CuadroTexto"/>
          <p:cNvSpPr txBox="1"/>
          <p:nvPr/>
        </p:nvSpPr>
        <p:spPr>
          <a:xfrm>
            <a:off x="714108" y="4581128"/>
            <a:ext cx="5760640" cy="461665"/>
          </a:xfrm>
          <a:prstGeom prst="rect">
            <a:avLst/>
          </a:prstGeom>
          <a:noFill/>
        </p:spPr>
        <p:txBody>
          <a:bodyPr wrap="square" rtlCol="0">
            <a:spAutoFit/>
          </a:bodyPr>
          <a:lstStyle/>
          <a:p>
            <a:r>
              <a:rPr lang="es-ES_tradnl" sz="2400" b="1" dirty="0" smtClean="0">
                <a:solidFill>
                  <a:schemeClr val="tx2"/>
                </a:solidFill>
              </a:rPr>
              <a:t>WHAT TESTS WOULD YOU MAKE?</a:t>
            </a:r>
            <a:endParaRPr lang="en-GB" sz="2400" b="1" dirty="0">
              <a:solidFill>
                <a:schemeClr val="tx2"/>
              </a:solidFill>
            </a:endParaRPr>
          </a:p>
        </p:txBody>
      </p:sp>
      <p:grpSp>
        <p:nvGrpSpPr>
          <p:cNvPr id="6" name="Group 5"/>
          <p:cNvGrpSpPr/>
          <p:nvPr/>
        </p:nvGrpSpPr>
        <p:grpSpPr>
          <a:xfrm>
            <a:off x="59964" y="-19732"/>
            <a:ext cx="8954632" cy="984829"/>
            <a:chOff x="59964" y="-19732"/>
            <a:chExt cx="8954632" cy="984829"/>
          </a:xfrm>
        </p:grpSpPr>
        <p:sp>
          <p:nvSpPr>
            <p:cNvPr id="9"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3"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9</a:t>
            </a:fld>
            <a:endParaRPr lang="en-GB"/>
          </a:p>
        </p:txBody>
      </p:sp>
      <p:sp>
        <p:nvSpPr>
          <p:cNvPr id="11" name="7 CuadroTexto"/>
          <p:cNvSpPr txBox="1"/>
          <p:nvPr/>
        </p:nvSpPr>
        <p:spPr>
          <a:xfrm>
            <a:off x="658410" y="3212976"/>
            <a:ext cx="7920880" cy="830997"/>
          </a:xfrm>
          <a:prstGeom prst="rect">
            <a:avLst/>
          </a:prstGeom>
          <a:noFill/>
        </p:spPr>
        <p:txBody>
          <a:bodyPr wrap="square" rtlCol="0">
            <a:spAutoFit/>
          </a:bodyPr>
          <a:lstStyle/>
          <a:p>
            <a:r>
              <a:rPr lang="es-ES_tradnl" sz="2400" b="1" dirty="0" smtClean="0">
                <a:solidFill>
                  <a:schemeClr val="tx2"/>
                </a:solidFill>
              </a:rPr>
              <a:t>WHAT CHARACTERISTICS </a:t>
            </a:r>
            <a:r>
              <a:rPr lang="es-ES_tradnl" sz="2400" b="1" dirty="0" smtClean="0">
                <a:solidFill>
                  <a:schemeClr val="tx2"/>
                </a:solidFill>
              </a:rPr>
              <a:t>WOULD YOU DEMAND TO THESE AGGREGATES FOR CONCRETE MIXES?</a:t>
            </a:r>
            <a:endParaRPr lang="en-GB" sz="2400" b="1" dirty="0">
              <a:solidFill>
                <a:schemeClr val="tx2"/>
              </a:solidFill>
            </a:endParaRPr>
          </a:p>
        </p:txBody>
      </p:sp>
    </p:spTree>
    <p:extLst>
      <p:ext uri="{BB962C8B-B14F-4D97-AF65-F5344CB8AC3E}">
        <p14:creationId xmlns:p14="http://schemas.microsoft.com/office/powerpoint/2010/main" val="362709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 CuadroTexto"/>
          <p:cNvSpPr txBox="1"/>
          <p:nvPr/>
        </p:nvSpPr>
        <p:spPr>
          <a:xfrm>
            <a:off x="596648" y="1628800"/>
            <a:ext cx="7920880" cy="4216539"/>
          </a:xfrm>
          <a:prstGeom prst="rect">
            <a:avLst/>
          </a:prstGeom>
          <a:noFill/>
        </p:spPr>
        <p:txBody>
          <a:bodyPr wrap="square" rtlCol="0">
            <a:spAutoFit/>
          </a:bodyPr>
          <a:lstStyle/>
          <a:p>
            <a:r>
              <a:rPr lang="en-US" sz="2000" b="1" dirty="0" smtClean="0"/>
              <a:t>3 main stages:</a:t>
            </a:r>
          </a:p>
          <a:p>
            <a:endParaRPr lang="en-US" sz="2000" dirty="0"/>
          </a:p>
          <a:p>
            <a:pPr marL="457200" indent="-457200">
              <a:buAutoNum type="arabicPeriod"/>
            </a:pPr>
            <a:r>
              <a:rPr lang="en-US" sz="2000" dirty="0" smtClean="0"/>
              <a:t>Sampling and characterization of recycled aggregates</a:t>
            </a:r>
          </a:p>
          <a:p>
            <a:endParaRPr lang="en-US" sz="2000" dirty="0" smtClean="0"/>
          </a:p>
          <a:p>
            <a:pPr marL="914400" lvl="1" indent="-457200">
              <a:buFont typeface="+mj-lt"/>
              <a:buAutoNum type="alphaLcParenR"/>
            </a:pPr>
            <a:r>
              <a:rPr lang="en-US" sz="2000" dirty="0" smtClean="0"/>
              <a:t>Sample collection</a:t>
            </a:r>
          </a:p>
          <a:p>
            <a:pPr marL="914400" lvl="1" indent="-457200">
              <a:buFont typeface="+mj-lt"/>
              <a:buAutoNum type="alphaLcParenR"/>
            </a:pPr>
            <a:r>
              <a:rPr lang="en-US" sz="2000" dirty="0" smtClean="0"/>
              <a:t>Testing physical characteristics</a:t>
            </a:r>
          </a:p>
          <a:p>
            <a:pPr marL="1200150" lvl="2" indent="-285750">
              <a:buFont typeface="Arial" panose="020B0604020202020204" pitchFamily="34" charset="0"/>
              <a:buChar char="•"/>
            </a:pPr>
            <a:r>
              <a:rPr lang="en-US" dirty="0">
                <a:solidFill>
                  <a:srgbClr val="0070C0"/>
                </a:solidFill>
              </a:rPr>
              <a:t>Composition (Visual Inspection)</a:t>
            </a:r>
            <a:r>
              <a:rPr lang="en-US" sz="1400" dirty="0">
                <a:solidFill>
                  <a:srgbClr val="0070C0"/>
                </a:solidFill>
              </a:rPr>
              <a:t> </a:t>
            </a:r>
            <a:endParaRPr lang="en-GB" dirty="0">
              <a:solidFill>
                <a:srgbClr val="0070C0"/>
              </a:solidFill>
            </a:endParaRPr>
          </a:p>
          <a:p>
            <a:pPr marL="1200150" lvl="2" indent="-285750">
              <a:buFont typeface="Arial" panose="020B0604020202020204" pitchFamily="34" charset="0"/>
              <a:buChar char="•"/>
            </a:pPr>
            <a:r>
              <a:rPr lang="en-US" dirty="0">
                <a:solidFill>
                  <a:srgbClr val="0070C0"/>
                </a:solidFill>
              </a:rPr>
              <a:t>Particle Size Distribution (Grading) - BS EN 933-1:2012</a:t>
            </a:r>
            <a:endParaRPr lang="en-GB" dirty="0">
              <a:solidFill>
                <a:srgbClr val="0070C0"/>
              </a:solidFill>
            </a:endParaRPr>
          </a:p>
          <a:p>
            <a:pPr marL="1200150" lvl="2" indent="-285750">
              <a:buFont typeface="Arial" panose="020B0604020202020204" pitchFamily="34" charset="0"/>
              <a:buChar char="•"/>
            </a:pPr>
            <a:r>
              <a:rPr lang="en-US" dirty="0">
                <a:solidFill>
                  <a:srgbClr val="0070C0"/>
                </a:solidFill>
              </a:rPr>
              <a:t>Density (Specific Gravity) – BS EN 1097-6:2013</a:t>
            </a:r>
            <a:endParaRPr lang="en-GB" dirty="0">
              <a:solidFill>
                <a:srgbClr val="0070C0"/>
              </a:solidFill>
            </a:endParaRPr>
          </a:p>
          <a:p>
            <a:pPr marL="1200150" lvl="2" indent="-285750">
              <a:buFont typeface="Arial" panose="020B0604020202020204" pitchFamily="34" charset="0"/>
              <a:buChar char="•"/>
            </a:pPr>
            <a:r>
              <a:rPr lang="en-US" dirty="0">
                <a:solidFill>
                  <a:srgbClr val="0070C0"/>
                </a:solidFill>
              </a:rPr>
              <a:t>Fine content – BS EN 12620:2002+A1:2008</a:t>
            </a:r>
            <a:endParaRPr lang="en-GB" dirty="0">
              <a:solidFill>
                <a:srgbClr val="0070C0"/>
              </a:solidFill>
            </a:endParaRPr>
          </a:p>
          <a:p>
            <a:pPr marL="1200150" lvl="2" indent="-285750">
              <a:buFont typeface="Arial" panose="020B0604020202020204" pitchFamily="34" charset="0"/>
              <a:buChar char="•"/>
            </a:pPr>
            <a:r>
              <a:rPr lang="en-US" dirty="0">
                <a:solidFill>
                  <a:srgbClr val="0070C0"/>
                </a:solidFill>
              </a:rPr>
              <a:t>Freeze/thaw </a:t>
            </a:r>
            <a:r>
              <a:rPr lang="en-US" sz="1400" dirty="0">
                <a:solidFill>
                  <a:srgbClr val="0070C0"/>
                </a:solidFill>
              </a:rPr>
              <a:t> </a:t>
            </a:r>
            <a:r>
              <a:rPr lang="en-US" dirty="0" smtClean="0">
                <a:solidFill>
                  <a:srgbClr val="0070C0"/>
                </a:solidFill>
              </a:rPr>
              <a:t>(under salty conditions) – </a:t>
            </a:r>
            <a:r>
              <a:rPr lang="en-US" dirty="0">
                <a:solidFill>
                  <a:srgbClr val="0070C0"/>
                </a:solidFill>
              </a:rPr>
              <a:t>BS EN 1367-6:2008</a:t>
            </a:r>
            <a:endParaRPr lang="en-GB" dirty="0">
              <a:solidFill>
                <a:srgbClr val="0070C0"/>
              </a:solidFill>
            </a:endParaRPr>
          </a:p>
          <a:p>
            <a:pPr marL="1200150" lvl="2" indent="-285750">
              <a:buFont typeface="Arial" panose="020B0604020202020204" pitchFamily="34" charset="0"/>
              <a:buChar char="•"/>
            </a:pPr>
            <a:r>
              <a:rPr lang="en-US" dirty="0">
                <a:solidFill>
                  <a:srgbClr val="0070C0"/>
                </a:solidFill>
              </a:rPr>
              <a:t>Absorption – BS EN 1097-6:2013</a:t>
            </a:r>
            <a:endParaRPr lang="en-GB" dirty="0">
              <a:solidFill>
                <a:srgbClr val="0070C0"/>
              </a:solidFill>
            </a:endParaRPr>
          </a:p>
          <a:p>
            <a:pPr marL="800100" lvl="1" indent="-342900">
              <a:buFont typeface="+mj-lt"/>
              <a:buAutoNum type="alphaLcParenR"/>
            </a:pPr>
            <a:r>
              <a:rPr lang="en-US" dirty="0"/>
              <a:t> </a:t>
            </a:r>
            <a:r>
              <a:rPr lang="en-US" sz="2000" dirty="0" smtClean="0"/>
              <a:t>Comparison to standards and possible uses</a:t>
            </a:r>
          </a:p>
          <a:p>
            <a:pPr marL="457200" indent="-457200">
              <a:buAutoNum type="arabicPeriod"/>
            </a:pPr>
            <a:endParaRPr lang="es-ES_tradnl" sz="2000" dirty="0" smtClean="0"/>
          </a:p>
        </p:txBody>
      </p:sp>
      <p:sp>
        <p:nvSpPr>
          <p:cNvPr id="8" name="7 CuadroTexto"/>
          <p:cNvSpPr txBox="1"/>
          <p:nvPr/>
        </p:nvSpPr>
        <p:spPr>
          <a:xfrm>
            <a:off x="611560" y="980728"/>
            <a:ext cx="5760640" cy="461665"/>
          </a:xfrm>
          <a:prstGeom prst="rect">
            <a:avLst/>
          </a:prstGeom>
          <a:noFill/>
        </p:spPr>
        <p:txBody>
          <a:bodyPr wrap="square" rtlCol="0">
            <a:spAutoFit/>
          </a:bodyPr>
          <a:lstStyle/>
          <a:p>
            <a:r>
              <a:rPr lang="es-ES_tradnl" sz="2400" b="1" dirty="0" smtClean="0">
                <a:solidFill>
                  <a:schemeClr val="tx2"/>
                </a:solidFill>
              </a:rPr>
              <a:t>METHOD</a:t>
            </a:r>
            <a:endParaRPr lang="en-GB" sz="2400" b="1" dirty="0">
              <a:solidFill>
                <a:schemeClr val="tx2"/>
              </a:solidFill>
            </a:endParaRPr>
          </a:p>
        </p:txBody>
      </p:sp>
      <p:grpSp>
        <p:nvGrpSpPr>
          <p:cNvPr id="6" name="Group 5"/>
          <p:cNvGrpSpPr/>
          <p:nvPr/>
        </p:nvGrpSpPr>
        <p:grpSpPr>
          <a:xfrm>
            <a:off x="59964" y="-19732"/>
            <a:ext cx="8954632" cy="984829"/>
            <a:chOff x="59964" y="-19732"/>
            <a:chExt cx="8954632" cy="984829"/>
          </a:xfrm>
        </p:grpSpPr>
        <p:sp>
          <p:nvSpPr>
            <p:cNvPr id="9"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3"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10</a:t>
            </a:fld>
            <a:endParaRPr lang="en-GB"/>
          </a:p>
        </p:txBody>
      </p:sp>
    </p:spTree>
    <p:extLst>
      <p:ext uri="{BB962C8B-B14F-4D97-AF65-F5344CB8AC3E}">
        <p14:creationId xmlns:p14="http://schemas.microsoft.com/office/powerpoint/2010/main" val="13460108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 CuadroTexto"/>
          <p:cNvSpPr txBox="1"/>
          <p:nvPr/>
        </p:nvSpPr>
        <p:spPr>
          <a:xfrm>
            <a:off x="611560" y="1628800"/>
            <a:ext cx="8136904" cy="4555093"/>
          </a:xfrm>
          <a:prstGeom prst="rect">
            <a:avLst/>
          </a:prstGeom>
          <a:noFill/>
        </p:spPr>
        <p:txBody>
          <a:bodyPr wrap="square" rtlCol="0">
            <a:spAutoFit/>
          </a:bodyPr>
          <a:lstStyle/>
          <a:p>
            <a:r>
              <a:rPr lang="en-US" sz="2000" b="1" dirty="0" smtClean="0"/>
              <a:t>3 main stages:</a:t>
            </a:r>
          </a:p>
          <a:p>
            <a:endParaRPr lang="en-US" sz="2000" dirty="0"/>
          </a:p>
          <a:p>
            <a:pPr marL="457200" indent="-457200">
              <a:buFont typeface="+mj-lt"/>
              <a:buAutoNum type="arabicPeriod" startAt="2"/>
            </a:pPr>
            <a:r>
              <a:rPr lang="en-US" sz="2000" dirty="0" smtClean="0"/>
              <a:t>Testing recycled aggregates in concrete mixes</a:t>
            </a:r>
          </a:p>
          <a:p>
            <a:endParaRPr lang="en-US" sz="2000" dirty="0" smtClean="0"/>
          </a:p>
          <a:p>
            <a:pPr marL="914400" lvl="1" indent="-457200">
              <a:buFont typeface="+mj-lt"/>
              <a:buAutoNum type="alphaLcParenR"/>
            </a:pPr>
            <a:r>
              <a:rPr lang="en-US" sz="2000" dirty="0" smtClean="0"/>
              <a:t>Selection and treatment of aggregates</a:t>
            </a:r>
          </a:p>
          <a:p>
            <a:pPr marL="914400" lvl="1" indent="-457200">
              <a:buFont typeface="+mj-lt"/>
              <a:buAutoNum type="alphaLcParenR"/>
            </a:pPr>
            <a:r>
              <a:rPr lang="en-US" sz="2000" dirty="0" smtClean="0"/>
              <a:t>Calculation of concrete mix quantities</a:t>
            </a:r>
          </a:p>
          <a:p>
            <a:pPr marL="914400" lvl="1" indent="-457200">
              <a:buFont typeface="+mj-lt"/>
              <a:buAutoNum type="alphaLcParenR"/>
            </a:pPr>
            <a:r>
              <a:rPr lang="en-US" sz="2000" dirty="0" smtClean="0"/>
              <a:t>Replacements of coarse aggregates at 5%, 10%, 20%, 50% and 100%</a:t>
            </a:r>
          </a:p>
          <a:p>
            <a:pPr marL="914400" lvl="1" indent="-457200">
              <a:buFont typeface="+mj-lt"/>
              <a:buAutoNum type="alphaLcParenR"/>
            </a:pPr>
            <a:r>
              <a:rPr lang="en-US" sz="2000" dirty="0" smtClean="0"/>
              <a:t>Cubic samples to test:</a:t>
            </a:r>
          </a:p>
          <a:p>
            <a:pPr marL="1200150" lvl="2" indent="-285750">
              <a:buFont typeface="Arial" panose="020B0604020202020204" pitchFamily="34" charset="0"/>
              <a:buChar char="•"/>
            </a:pPr>
            <a:r>
              <a:rPr lang="en-GB" dirty="0" smtClean="0">
                <a:solidFill>
                  <a:srgbClr val="0070C0"/>
                </a:solidFill>
              </a:rPr>
              <a:t>Slump test (BS </a:t>
            </a:r>
            <a:r>
              <a:rPr lang="en-GB" dirty="0">
                <a:solidFill>
                  <a:srgbClr val="0070C0"/>
                </a:solidFill>
              </a:rPr>
              <a:t>EN </a:t>
            </a:r>
            <a:r>
              <a:rPr lang="en-GB" dirty="0" smtClean="0">
                <a:solidFill>
                  <a:srgbClr val="0070C0"/>
                </a:solidFill>
              </a:rPr>
              <a:t>12350-2:2009)</a:t>
            </a:r>
            <a:endParaRPr lang="en-GB" dirty="0">
              <a:solidFill>
                <a:srgbClr val="0070C0"/>
              </a:solidFill>
            </a:endParaRPr>
          </a:p>
          <a:p>
            <a:pPr marL="1200150" lvl="2" indent="-285750">
              <a:buFont typeface="Arial" panose="020B0604020202020204" pitchFamily="34" charset="0"/>
              <a:buChar char="•"/>
            </a:pPr>
            <a:r>
              <a:rPr lang="en-GB" dirty="0" smtClean="0">
                <a:solidFill>
                  <a:srgbClr val="0070C0"/>
                </a:solidFill>
              </a:rPr>
              <a:t>Water absorption (BS 1881-122:2011)</a:t>
            </a:r>
          </a:p>
          <a:p>
            <a:pPr marL="1200150" lvl="2" indent="-285750">
              <a:buFont typeface="Arial" panose="020B0604020202020204" pitchFamily="34" charset="0"/>
              <a:buChar char="•"/>
            </a:pPr>
            <a:r>
              <a:rPr lang="en-GB" dirty="0" smtClean="0">
                <a:solidFill>
                  <a:srgbClr val="0070C0"/>
                </a:solidFill>
              </a:rPr>
              <a:t>Density (BS </a:t>
            </a:r>
            <a:r>
              <a:rPr lang="en-GB" dirty="0">
                <a:solidFill>
                  <a:srgbClr val="0070C0"/>
                </a:solidFill>
              </a:rPr>
              <a:t>EN </a:t>
            </a:r>
            <a:r>
              <a:rPr lang="en-GB" dirty="0" smtClean="0">
                <a:solidFill>
                  <a:srgbClr val="0070C0"/>
                </a:solidFill>
              </a:rPr>
              <a:t>12350-6:2009) </a:t>
            </a:r>
          </a:p>
          <a:p>
            <a:pPr marL="1200150" lvl="2" indent="-285750">
              <a:buFont typeface="Arial" panose="020B0604020202020204" pitchFamily="34" charset="0"/>
              <a:buChar char="•"/>
            </a:pPr>
            <a:r>
              <a:rPr lang="en-GB" dirty="0" smtClean="0">
                <a:solidFill>
                  <a:srgbClr val="0070C0"/>
                </a:solidFill>
              </a:rPr>
              <a:t>Compression strength (BS </a:t>
            </a:r>
            <a:r>
              <a:rPr lang="en-GB" dirty="0">
                <a:solidFill>
                  <a:srgbClr val="0070C0"/>
                </a:solidFill>
              </a:rPr>
              <a:t>EN </a:t>
            </a:r>
            <a:r>
              <a:rPr lang="en-GB" dirty="0" smtClean="0">
                <a:solidFill>
                  <a:srgbClr val="0070C0"/>
                </a:solidFill>
              </a:rPr>
              <a:t>12390-3:2009)</a:t>
            </a:r>
            <a:endParaRPr lang="en-GB" dirty="0">
              <a:solidFill>
                <a:srgbClr val="0070C0"/>
              </a:solidFill>
            </a:endParaRPr>
          </a:p>
          <a:p>
            <a:pPr marL="1200150" lvl="2" indent="-285750">
              <a:buFont typeface="Arial" panose="020B0604020202020204" pitchFamily="34" charset="0"/>
              <a:buChar char="•"/>
            </a:pPr>
            <a:r>
              <a:rPr lang="en-US" dirty="0" smtClean="0">
                <a:solidFill>
                  <a:srgbClr val="0070C0"/>
                </a:solidFill>
              </a:rPr>
              <a:t>Flexural strength (BS EN 12390-5:2009)</a:t>
            </a:r>
          </a:p>
          <a:p>
            <a:pPr marL="800100" lvl="1" indent="-342900">
              <a:buFont typeface="+mj-lt"/>
              <a:buAutoNum type="alphaLcParenR"/>
            </a:pPr>
            <a:r>
              <a:rPr lang="en-US" sz="2000" dirty="0" smtClean="0"/>
              <a:t>Analysis of results</a:t>
            </a:r>
          </a:p>
          <a:p>
            <a:endParaRPr lang="es-ES_tradnl" sz="2000" dirty="0" smtClean="0"/>
          </a:p>
        </p:txBody>
      </p:sp>
      <p:sp>
        <p:nvSpPr>
          <p:cNvPr id="8" name="7 CuadroTexto"/>
          <p:cNvSpPr txBox="1"/>
          <p:nvPr/>
        </p:nvSpPr>
        <p:spPr>
          <a:xfrm>
            <a:off x="611560" y="980728"/>
            <a:ext cx="5760640" cy="461665"/>
          </a:xfrm>
          <a:prstGeom prst="rect">
            <a:avLst/>
          </a:prstGeom>
          <a:noFill/>
        </p:spPr>
        <p:txBody>
          <a:bodyPr wrap="square" rtlCol="0">
            <a:spAutoFit/>
          </a:bodyPr>
          <a:lstStyle/>
          <a:p>
            <a:r>
              <a:rPr lang="es-ES_tradnl" sz="2400" b="1" dirty="0" smtClean="0">
                <a:solidFill>
                  <a:schemeClr val="tx2"/>
                </a:solidFill>
              </a:rPr>
              <a:t>METHOD</a:t>
            </a:r>
            <a:endParaRPr lang="en-GB" sz="2400" b="1" dirty="0">
              <a:solidFill>
                <a:schemeClr val="tx2"/>
              </a:solidFill>
            </a:endParaRPr>
          </a:p>
        </p:txBody>
      </p:sp>
      <p:grpSp>
        <p:nvGrpSpPr>
          <p:cNvPr id="4" name="Group 3"/>
          <p:cNvGrpSpPr/>
          <p:nvPr/>
        </p:nvGrpSpPr>
        <p:grpSpPr>
          <a:xfrm>
            <a:off x="59964" y="-19732"/>
            <a:ext cx="8954632" cy="984829"/>
            <a:chOff x="59964" y="-19732"/>
            <a:chExt cx="8954632" cy="984829"/>
          </a:xfrm>
        </p:grpSpPr>
        <p:sp>
          <p:nvSpPr>
            <p:cNvPr id="5"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9"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11</a:t>
            </a:fld>
            <a:endParaRPr lang="en-GB"/>
          </a:p>
        </p:txBody>
      </p:sp>
    </p:spTree>
    <p:extLst>
      <p:ext uri="{BB962C8B-B14F-4D97-AF65-F5344CB8AC3E}">
        <p14:creationId xmlns:p14="http://schemas.microsoft.com/office/powerpoint/2010/main" val="15303449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 CuadroTexto"/>
          <p:cNvSpPr txBox="1"/>
          <p:nvPr/>
        </p:nvSpPr>
        <p:spPr>
          <a:xfrm>
            <a:off x="611560" y="1628800"/>
            <a:ext cx="8136904" cy="2862322"/>
          </a:xfrm>
          <a:prstGeom prst="rect">
            <a:avLst/>
          </a:prstGeom>
          <a:noFill/>
        </p:spPr>
        <p:txBody>
          <a:bodyPr wrap="square" rtlCol="0">
            <a:spAutoFit/>
          </a:bodyPr>
          <a:lstStyle/>
          <a:p>
            <a:r>
              <a:rPr lang="en-US" sz="2000" b="1" dirty="0" smtClean="0"/>
              <a:t>3 main stages:</a:t>
            </a:r>
          </a:p>
          <a:p>
            <a:endParaRPr lang="en-US" sz="2000" dirty="0"/>
          </a:p>
          <a:p>
            <a:pPr marL="457200" indent="-457200">
              <a:buFont typeface="+mj-lt"/>
              <a:buAutoNum type="arabicPeriod" startAt="3"/>
            </a:pPr>
            <a:r>
              <a:rPr lang="en-US" sz="2000" dirty="0" smtClean="0"/>
              <a:t>Shaping and </a:t>
            </a:r>
            <a:r>
              <a:rPr lang="en-US" sz="2000" dirty="0" err="1" smtClean="0"/>
              <a:t>moulding</a:t>
            </a:r>
            <a:endParaRPr lang="en-US" sz="2000" dirty="0" smtClean="0"/>
          </a:p>
          <a:p>
            <a:endParaRPr lang="en-US" sz="2000" dirty="0" smtClean="0"/>
          </a:p>
          <a:p>
            <a:pPr marL="914400" lvl="1" indent="-457200">
              <a:buFont typeface="+mj-lt"/>
              <a:buAutoNum type="alphaLcParenR"/>
            </a:pPr>
            <a:r>
              <a:rPr lang="en-US" sz="2000" dirty="0" smtClean="0"/>
              <a:t>Explore different shapes and applications</a:t>
            </a:r>
          </a:p>
          <a:p>
            <a:pPr marL="914400" lvl="1" indent="-457200">
              <a:buFont typeface="+mj-lt"/>
              <a:buAutoNum type="alphaLcParenR"/>
            </a:pPr>
            <a:r>
              <a:rPr lang="en-US" sz="2000" dirty="0" err="1" smtClean="0"/>
              <a:t>Mould</a:t>
            </a:r>
            <a:r>
              <a:rPr lang="en-US" sz="2000" dirty="0" smtClean="0"/>
              <a:t> materials</a:t>
            </a:r>
          </a:p>
          <a:p>
            <a:pPr marL="914400" lvl="1" indent="-457200">
              <a:buFont typeface="+mj-lt"/>
              <a:buAutoNum type="alphaLcParenR"/>
            </a:pPr>
            <a:r>
              <a:rPr lang="en-US" sz="2000" dirty="0" smtClean="0"/>
              <a:t>3D printing</a:t>
            </a:r>
          </a:p>
          <a:p>
            <a:pPr marL="914400" lvl="1" indent="-457200">
              <a:buFont typeface="+mj-lt"/>
              <a:buAutoNum type="alphaLcParenR"/>
            </a:pPr>
            <a:r>
              <a:rPr lang="en-US" sz="2000" dirty="0" smtClean="0"/>
              <a:t>Create scaled model</a:t>
            </a:r>
            <a:endParaRPr lang="en-US" sz="2000" dirty="0"/>
          </a:p>
          <a:p>
            <a:pPr marL="457200" indent="-457200">
              <a:buAutoNum type="arabicPeriod" startAt="3"/>
            </a:pPr>
            <a:endParaRPr lang="es-ES_tradnl" sz="2000" dirty="0" smtClean="0"/>
          </a:p>
        </p:txBody>
      </p:sp>
      <p:sp>
        <p:nvSpPr>
          <p:cNvPr id="8" name="7 CuadroTexto"/>
          <p:cNvSpPr txBox="1"/>
          <p:nvPr/>
        </p:nvSpPr>
        <p:spPr>
          <a:xfrm>
            <a:off x="611560" y="980728"/>
            <a:ext cx="5760640" cy="461665"/>
          </a:xfrm>
          <a:prstGeom prst="rect">
            <a:avLst/>
          </a:prstGeom>
          <a:noFill/>
        </p:spPr>
        <p:txBody>
          <a:bodyPr wrap="square" rtlCol="0">
            <a:spAutoFit/>
          </a:bodyPr>
          <a:lstStyle/>
          <a:p>
            <a:r>
              <a:rPr lang="es-ES_tradnl" sz="2400" b="1" dirty="0" smtClean="0">
                <a:solidFill>
                  <a:schemeClr val="tx2"/>
                </a:solidFill>
              </a:rPr>
              <a:t>METHOD</a:t>
            </a:r>
            <a:endParaRPr lang="en-GB" sz="2400" b="1" dirty="0">
              <a:solidFill>
                <a:schemeClr val="tx2"/>
              </a:solidFill>
            </a:endParaRPr>
          </a:p>
        </p:txBody>
      </p:sp>
      <p:grpSp>
        <p:nvGrpSpPr>
          <p:cNvPr id="4" name="Group 3"/>
          <p:cNvGrpSpPr/>
          <p:nvPr/>
        </p:nvGrpSpPr>
        <p:grpSpPr>
          <a:xfrm>
            <a:off x="59964" y="-19732"/>
            <a:ext cx="8954632" cy="984829"/>
            <a:chOff x="59964" y="-19732"/>
            <a:chExt cx="8954632" cy="984829"/>
          </a:xfrm>
        </p:grpSpPr>
        <p:sp>
          <p:nvSpPr>
            <p:cNvPr id="5"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9"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12</a:t>
            </a:fld>
            <a:endParaRPr lang="en-GB"/>
          </a:p>
        </p:txBody>
      </p:sp>
    </p:spTree>
    <p:extLst>
      <p:ext uri="{BB962C8B-B14F-4D97-AF65-F5344CB8AC3E}">
        <p14:creationId xmlns:p14="http://schemas.microsoft.com/office/powerpoint/2010/main" val="19511889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34300" y="1189596"/>
            <a:ext cx="7106051" cy="461665"/>
          </a:xfrm>
          <a:prstGeom prst="rect">
            <a:avLst/>
          </a:prstGeom>
          <a:noFill/>
        </p:spPr>
        <p:txBody>
          <a:bodyPr wrap="square" rtlCol="0">
            <a:spAutoFit/>
          </a:bodyPr>
          <a:lstStyle/>
          <a:p>
            <a:r>
              <a:rPr lang="es-ES_tradnl" sz="2400" b="1" dirty="0" err="1" smtClean="0"/>
              <a:t>Characteristics</a:t>
            </a:r>
            <a:r>
              <a:rPr lang="es-ES_tradnl" sz="2400" b="1" dirty="0" smtClean="0"/>
              <a:t> of </a:t>
            </a:r>
            <a:r>
              <a:rPr lang="es-ES_tradnl" sz="2400" b="1" dirty="0" err="1" smtClean="0"/>
              <a:t>recycled</a:t>
            </a:r>
            <a:r>
              <a:rPr lang="es-ES_tradnl" sz="2400" b="1" dirty="0" smtClean="0"/>
              <a:t> </a:t>
            </a:r>
            <a:r>
              <a:rPr lang="es-ES_tradnl" sz="2400" b="1" dirty="0" err="1" smtClean="0"/>
              <a:t>aggregates</a:t>
            </a:r>
            <a:r>
              <a:rPr lang="es-ES_tradnl" sz="2400" b="1" dirty="0" smtClean="0"/>
              <a:t>. </a:t>
            </a:r>
            <a:r>
              <a:rPr lang="es-ES_tradnl" sz="2400" b="1" dirty="0" err="1" smtClean="0"/>
              <a:t>Composition</a:t>
            </a:r>
            <a:endParaRPr lang="en-GB" sz="2400" b="1" dirty="0"/>
          </a:p>
        </p:txBody>
      </p:sp>
      <p:pic>
        <p:nvPicPr>
          <p:cNvPr id="16" name="Picture 15">
            <a:extLst>
              <a:ext uri="{FF2B5EF4-FFF2-40B4-BE49-F238E27FC236}">
                <a16:creationId xmlns:a16="http://schemas.microsoft.com/office/drawing/2014/main" id="{81E2428D-E71C-48B0-B09D-8DDA151B24D6}"/>
              </a:ext>
            </a:extLst>
          </p:cNvPr>
          <p:cNvPicPr>
            <a:picLocks noChangeAspect="1"/>
          </p:cNvPicPr>
          <p:nvPr/>
        </p:nvPicPr>
        <p:blipFill>
          <a:blip r:embed="rId2"/>
          <a:stretch>
            <a:fillRect/>
          </a:stretch>
        </p:blipFill>
        <p:spPr>
          <a:xfrm>
            <a:off x="155575" y="1864466"/>
            <a:ext cx="8709004" cy="3834549"/>
          </a:xfrm>
          <a:prstGeom prst="rect">
            <a:avLst/>
          </a:prstGeom>
        </p:spPr>
      </p:pic>
      <p:sp>
        <p:nvSpPr>
          <p:cNvPr id="2" name="TextBox 1"/>
          <p:cNvSpPr txBox="1"/>
          <p:nvPr/>
        </p:nvSpPr>
        <p:spPr>
          <a:xfrm>
            <a:off x="251520" y="6061356"/>
            <a:ext cx="8613059" cy="461665"/>
          </a:xfrm>
          <a:prstGeom prst="rect">
            <a:avLst/>
          </a:prstGeom>
          <a:noFill/>
        </p:spPr>
        <p:txBody>
          <a:bodyPr wrap="square" rtlCol="0">
            <a:spAutoFit/>
          </a:bodyPr>
          <a:lstStyle/>
          <a:p>
            <a:r>
              <a:rPr lang="en-US" sz="2400" b="1" dirty="0" smtClean="0">
                <a:solidFill>
                  <a:srgbClr val="0070C0"/>
                </a:solidFill>
              </a:rPr>
              <a:t>WHAT SAMPLES DO YOU THINK THAT </a:t>
            </a:r>
            <a:r>
              <a:rPr lang="en-US" sz="2400" b="1" dirty="0" smtClean="0">
                <a:solidFill>
                  <a:srgbClr val="0070C0"/>
                </a:solidFill>
              </a:rPr>
              <a:t>WOULD </a:t>
            </a:r>
            <a:r>
              <a:rPr lang="en-US" sz="2400" b="1" dirty="0" smtClean="0">
                <a:solidFill>
                  <a:srgbClr val="0070C0"/>
                </a:solidFill>
              </a:rPr>
              <a:t>PERFORM BETTER?</a:t>
            </a:r>
            <a:endParaRPr lang="en-GB" sz="2400" b="1" dirty="0">
              <a:solidFill>
                <a:srgbClr val="0070C0"/>
              </a:solidFill>
            </a:endParaRPr>
          </a:p>
        </p:txBody>
      </p:sp>
      <p:grpSp>
        <p:nvGrpSpPr>
          <p:cNvPr id="17" name="Group 16"/>
          <p:cNvGrpSpPr/>
          <p:nvPr/>
        </p:nvGrpSpPr>
        <p:grpSpPr>
          <a:xfrm>
            <a:off x="59964" y="-19732"/>
            <a:ext cx="8954632" cy="984829"/>
            <a:chOff x="59964" y="-19732"/>
            <a:chExt cx="8954632" cy="984829"/>
          </a:xfrm>
        </p:grpSpPr>
        <p:sp>
          <p:nvSpPr>
            <p:cNvPr id="18"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0"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34300" y="1189596"/>
            <a:ext cx="7106051" cy="461665"/>
          </a:xfrm>
          <a:prstGeom prst="rect">
            <a:avLst/>
          </a:prstGeom>
          <a:noFill/>
        </p:spPr>
        <p:txBody>
          <a:bodyPr wrap="square" rtlCol="0">
            <a:spAutoFit/>
          </a:bodyPr>
          <a:lstStyle/>
          <a:p>
            <a:r>
              <a:rPr lang="es-ES_tradnl" sz="2400" b="1" dirty="0" err="1" smtClean="0"/>
              <a:t>Characteristics</a:t>
            </a:r>
            <a:r>
              <a:rPr lang="es-ES_tradnl" sz="2400" b="1" dirty="0" smtClean="0"/>
              <a:t> of </a:t>
            </a:r>
            <a:r>
              <a:rPr lang="es-ES_tradnl" sz="2400" b="1" dirty="0" err="1" smtClean="0"/>
              <a:t>recycled</a:t>
            </a:r>
            <a:r>
              <a:rPr lang="es-ES_tradnl" sz="2400" b="1" dirty="0" smtClean="0"/>
              <a:t> </a:t>
            </a:r>
            <a:r>
              <a:rPr lang="es-ES_tradnl" sz="2400" b="1" dirty="0" err="1" smtClean="0"/>
              <a:t>aggregates</a:t>
            </a:r>
            <a:r>
              <a:rPr lang="es-ES_tradnl" sz="2400" b="1" dirty="0" smtClean="0"/>
              <a:t>. </a:t>
            </a:r>
            <a:r>
              <a:rPr lang="es-ES_tradnl" sz="2400" b="1" dirty="0" err="1" smtClean="0"/>
              <a:t>Grading</a:t>
            </a:r>
            <a:endParaRPr lang="en-GB" sz="2400" b="1" dirty="0"/>
          </a:p>
        </p:txBody>
      </p:sp>
      <p:graphicFrame>
        <p:nvGraphicFramePr>
          <p:cNvPr id="15" name="Chart 14"/>
          <p:cNvGraphicFramePr>
            <a:graphicFrameLocks/>
          </p:cNvGraphicFramePr>
          <p:nvPr>
            <p:extLst>
              <p:ext uri="{D42A27DB-BD31-4B8C-83A1-F6EECF244321}">
                <p14:modId xmlns:p14="http://schemas.microsoft.com/office/powerpoint/2010/main" val="4263747034"/>
              </p:ext>
            </p:extLst>
          </p:nvPr>
        </p:nvGraphicFramePr>
        <p:xfrm>
          <a:off x="899592" y="1988840"/>
          <a:ext cx="7496001" cy="4485848"/>
        </p:xfrm>
        <a:graphic>
          <a:graphicData uri="http://schemas.openxmlformats.org/drawingml/2006/chart">
            <c:chart xmlns:c="http://schemas.openxmlformats.org/drawingml/2006/chart" xmlns:r="http://schemas.openxmlformats.org/officeDocument/2006/relationships" r:id="rId2"/>
          </a:graphicData>
        </a:graphic>
      </p:graphicFrame>
      <p:grpSp>
        <p:nvGrpSpPr>
          <p:cNvPr id="17" name="Group 16"/>
          <p:cNvGrpSpPr/>
          <p:nvPr/>
        </p:nvGrpSpPr>
        <p:grpSpPr>
          <a:xfrm>
            <a:off x="59964" y="-19732"/>
            <a:ext cx="8954632" cy="984829"/>
            <a:chOff x="59964" y="-19732"/>
            <a:chExt cx="8954632" cy="984829"/>
          </a:xfrm>
        </p:grpSpPr>
        <p:sp>
          <p:nvSpPr>
            <p:cNvPr id="18"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0"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14</a:t>
            </a:fld>
            <a:endParaRPr lang="en-GB"/>
          </a:p>
        </p:txBody>
      </p:sp>
    </p:spTree>
    <p:extLst>
      <p:ext uri="{BB962C8B-B14F-4D97-AF65-F5344CB8AC3E}">
        <p14:creationId xmlns:p14="http://schemas.microsoft.com/office/powerpoint/2010/main" val="20784860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34300" y="1189596"/>
            <a:ext cx="7106051" cy="461665"/>
          </a:xfrm>
          <a:prstGeom prst="rect">
            <a:avLst/>
          </a:prstGeom>
          <a:noFill/>
        </p:spPr>
        <p:txBody>
          <a:bodyPr wrap="square" rtlCol="0">
            <a:spAutoFit/>
          </a:bodyPr>
          <a:lstStyle/>
          <a:p>
            <a:r>
              <a:rPr lang="es-ES_tradnl" sz="2400" b="1" dirty="0" err="1" smtClean="0"/>
              <a:t>Characteristics</a:t>
            </a:r>
            <a:r>
              <a:rPr lang="es-ES_tradnl" sz="2400" b="1" dirty="0" smtClean="0"/>
              <a:t> of </a:t>
            </a:r>
            <a:r>
              <a:rPr lang="es-ES_tradnl" sz="2400" b="1" dirty="0" err="1" smtClean="0"/>
              <a:t>recycled</a:t>
            </a:r>
            <a:r>
              <a:rPr lang="es-ES_tradnl" sz="2400" b="1" dirty="0" smtClean="0"/>
              <a:t> </a:t>
            </a:r>
            <a:r>
              <a:rPr lang="es-ES_tradnl" sz="2400" b="1" dirty="0" err="1" smtClean="0"/>
              <a:t>aggregates</a:t>
            </a:r>
            <a:r>
              <a:rPr lang="es-ES_tradnl" sz="2400" b="1" dirty="0" smtClean="0"/>
              <a:t>. </a:t>
            </a:r>
            <a:r>
              <a:rPr lang="es-ES_tradnl" sz="2400" b="1" dirty="0" err="1" smtClean="0"/>
              <a:t>Grading</a:t>
            </a:r>
            <a:endParaRPr lang="en-GB" sz="2400" b="1" dirty="0"/>
          </a:p>
        </p:txBody>
      </p:sp>
      <p:graphicFrame>
        <p:nvGraphicFramePr>
          <p:cNvPr id="16" name="Chart 15"/>
          <p:cNvGraphicFramePr>
            <a:graphicFrameLocks/>
          </p:cNvGraphicFramePr>
          <p:nvPr>
            <p:extLst>
              <p:ext uri="{D42A27DB-BD31-4B8C-83A1-F6EECF244321}">
                <p14:modId xmlns:p14="http://schemas.microsoft.com/office/powerpoint/2010/main" val="1596218023"/>
              </p:ext>
            </p:extLst>
          </p:nvPr>
        </p:nvGraphicFramePr>
        <p:xfrm>
          <a:off x="971601" y="2060848"/>
          <a:ext cx="7524992" cy="4514043"/>
        </p:xfrm>
        <a:graphic>
          <a:graphicData uri="http://schemas.openxmlformats.org/drawingml/2006/chart">
            <c:chart xmlns:c="http://schemas.openxmlformats.org/drawingml/2006/chart" xmlns:r="http://schemas.openxmlformats.org/officeDocument/2006/relationships" r:id="rId2"/>
          </a:graphicData>
        </a:graphic>
      </p:graphicFrame>
      <p:grpSp>
        <p:nvGrpSpPr>
          <p:cNvPr id="17" name="Group 16"/>
          <p:cNvGrpSpPr/>
          <p:nvPr/>
        </p:nvGrpSpPr>
        <p:grpSpPr>
          <a:xfrm>
            <a:off x="59964" y="-19732"/>
            <a:ext cx="8954632" cy="984829"/>
            <a:chOff x="59964" y="-19732"/>
            <a:chExt cx="8954632" cy="984829"/>
          </a:xfrm>
        </p:grpSpPr>
        <p:sp>
          <p:nvSpPr>
            <p:cNvPr id="18"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0"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15</a:t>
            </a:fld>
            <a:endParaRPr lang="en-GB"/>
          </a:p>
        </p:txBody>
      </p:sp>
    </p:spTree>
    <p:extLst>
      <p:ext uri="{BB962C8B-B14F-4D97-AF65-F5344CB8AC3E}">
        <p14:creationId xmlns:p14="http://schemas.microsoft.com/office/powerpoint/2010/main" val="14329120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34300" y="1189596"/>
            <a:ext cx="8258180" cy="430887"/>
          </a:xfrm>
          <a:prstGeom prst="rect">
            <a:avLst/>
          </a:prstGeom>
          <a:noFill/>
        </p:spPr>
        <p:txBody>
          <a:bodyPr wrap="square" rtlCol="0">
            <a:spAutoFit/>
          </a:bodyPr>
          <a:lstStyle/>
          <a:p>
            <a:r>
              <a:rPr lang="es-ES_tradnl" sz="2200" b="1" dirty="0" err="1" smtClean="0"/>
              <a:t>Characteristics</a:t>
            </a:r>
            <a:r>
              <a:rPr lang="es-ES_tradnl" sz="2200" b="1" dirty="0" smtClean="0"/>
              <a:t> of </a:t>
            </a:r>
            <a:r>
              <a:rPr lang="es-ES_tradnl" sz="2200" b="1" dirty="0" err="1" smtClean="0"/>
              <a:t>recycled</a:t>
            </a:r>
            <a:r>
              <a:rPr lang="es-ES_tradnl" sz="2200" b="1" dirty="0" smtClean="0"/>
              <a:t> </a:t>
            </a:r>
            <a:r>
              <a:rPr lang="es-ES_tradnl" sz="2200" b="1" dirty="0" err="1" smtClean="0"/>
              <a:t>aggregates</a:t>
            </a:r>
            <a:r>
              <a:rPr lang="es-ES_tradnl" sz="2200" b="1" dirty="0" smtClean="0"/>
              <a:t>. </a:t>
            </a:r>
            <a:r>
              <a:rPr lang="es-ES_tradnl" sz="2200" b="1" dirty="0" err="1" smtClean="0"/>
              <a:t>Aggregate</a:t>
            </a:r>
            <a:r>
              <a:rPr lang="es-ES_tradnl" sz="2200" b="1" dirty="0" smtClean="0"/>
              <a:t> </a:t>
            </a:r>
            <a:r>
              <a:rPr lang="es-ES_tradnl" sz="2200" b="1" dirty="0" err="1" smtClean="0"/>
              <a:t>Potential</a:t>
            </a:r>
            <a:r>
              <a:rPr lang="es-ES_tradnl" sz="2200" b="1" dirty="0" smtClean="0"/>
              <a:t> (</a:t>
            </a:r>
            <a:r>
              <a:rPr lang="es-ES_tradnl" sz="2200" b="1" dirty="0" err="1" smtClean="0"/>
              <a:t>Physical</a:t>
            </a:r>
            <a:r>
              <a:rPr lang="es-ES_tradnl" sz="2200" b="1" dirty="0" smtClean="0"/>
              <a:t>)</a:t>
            </a:r>
            <a:endParaRPr lang="en-GB" sz="2200" b="1" dirty="0"/>
          </a:p>
        </p:txBody>
      </p:sp>
      <p:graphicFrame>
        <p:nvGraphicFramePr>
          <p:cNvPr id="7" name="Table 6"/>
          <p:cNvGraphicFramePr>
            <a:graphicFrameLocks noGrp="1"/>
          </p:cNvGraphicFramePr>
          <p:nvPr>
            <p:extLst>
              <p:ext uri="{D42A27DB-BD31-4B8C-83A1-F6EECF244321}">
                <p14:modId xmlns:p14="http://schemas.microsoft.com/office/powerpoint/2010/main" val="1584297972"/>
              </p:ext>
            </p:extLst>
          </p:nvPr>
        </p:nvGraphicFramePr>
        <p:xfrm>
          <a:off x="307975" y="1833435"/>
          <a:ext cx="8568951" cy="4608518"/>
        </p:xfrm>
        <a:graphic>
          <a:graphicData uri="http://schemas.openxmlformats.org/drawingml/2006/table">
            <a:tbl>
              <a:tblPr firstRow="1" firstCol="1" bandRow="1"/>
              <a:tblGrid>
                <a:gridCol w="1257584">
                  <a:extLst>
                    <a:ext uri="{9D8B030D-6E8A-4147-A177-3AD203B41FA5}">
                      <a16:colId xmlns:a16="http://schemas.microsoft.com/office/drawing/2014/main" val="20000"/>
                    </a:ext>
                  </a:extLst>
                </a:gridCol>
                <a:gridCol w="1334704">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gridCol w="1286461">
                  <a:extLst>
                    <a:ext uri="{9D8B030D-6E8A-4147-A177-3AD203B41FA5}">
                      <a16:colId xmlns:a16="http://schemas.microsoft.com/office/drawing/2014/main" val="20003"/>
                    </a:ext>
                  </a:extLst>
                </a:gridCol>
                <a:gridCol w="1161811">
                  <a:extLst>
                    <a:ext uri="{9D8B030D-6E8A-4147-A177-3AD203B41FA5}">
                      <a16:colId xmlns:a16="http://schemas.microsoft.com/office/drawing/2014/main" val="20004"/>
                    </a:ext>
                  </a:extLst>
                </a:gridCol>
                <a:gridCol w="1080120">
                  <a:extLst>
                    <a:ext uri="{9D8B030D-6E8A-4147-A177-3AD203B41FA5}">
                      <a16:colId xmlns:a16="http://schemas.microsoft.com/office/drawing/2014/main" val="20005"/>
                    </a:ext>
                  </a:extLst>
                </a:gridCol>
                <a:gridCol w="1152127">
                  <a:extLst>
                    <a:ext uri="{9D8B030D-6E8A-4147-A177-3AD203B41FA5}">
                      <a16:colId xmlns:a16="http://schemas.microsoft.com/office/drawing/2014/main" val="20006"/>
                    </a:ext>
                  </a:extLst>
                </a:gridCol>
              </a:tblGrid>
              <a:tr h="587234">
                <a:tc>
                  <a:txBody>
                    <a:bodyPr/>
                    <a:lstStyle/>
                    <a:p>
                      <a:pPr marL="0" marR="0" algn="just">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Sample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1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Coarse Range</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Sand Range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Density Range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Freeze-Thaw Grade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Absorption Grade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AP(P) Grade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extLst>
                  <a:ext uri="{0D108BD9-81ED-4DB2-BD59-A6C34878D82A}">
                    <a16:rowId xmlns:a16="http://schemas.microsoft.com/office/drawing/2014/main" val="10000"/>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PA1</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PA2</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PA3</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PA4</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Acceptable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Acceptable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PA5</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Acceptable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GB"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PA6</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PA7</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Acceptable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6</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PA8</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Acceptable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Acceptable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7</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PA9</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Acceptable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PA10</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V 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9C0006"/>
                          </a:solidFill>
                          <a:effectLst/>
                          <a:latin typeface="Calibri" panose="020F0502020204030204" pitchFamily="34" charset="0"/>
                          <a:ea typeface="Times New Roman" panose="02020603050405020304" pitchFamily="18" charset="0"/>
                          <a:cs typeface="Calibri" panose="020F0502020204030204" pitchFamily="34" charset="0"/>
                        </a:rPr>
                        <a:t>V 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7CE"/>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335107">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SA1</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9C6500"/>
                          </a:solidFill>
                          <a:effectLst/>
                          <a:latin typeface="Calibri" panose="020F0502020204030204" pitchFamily="34" charset="0"/>
                          <a:ea typeface="Times New Roman" panose="02020603050405020304" pitchFamily="18" charset="0"/>
                          <a:cs typeface="Calibri" panose="020F0502020204030204" pitchFamily="34" charset="0"/>
                        </a:rPr>
                        <a:t>Poor</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V 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V 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15</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335107">
                <a:tc>
                  <a:txBody>
                    <a:bodyPr/>
                    <a:lstStyle/>
                    <a:p>
                      <a:pPr marL="0" marR="0" algn="ctr">
                        <a:lnSpc>
                          <a:spcPct val="115000"/>
                        </a:lnSpc>
                        <a:spcBef>
                          <a:spcPts val="0"/>
                        </a:spcBef>
                        <a:spcAft>
                          <a:spcPts val="0"/>
                        </a:spcAft>
                      </a:pPr>
                      <a:r>
                        <a:rPr lang="en-US" sz="1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SA2</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CB9CA"/>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Acceptable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V 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V 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a:solidFill>
                            <a:srgbClr val="006100"/>
                          </a:solidFill>
                          <a:effectLst/>
                          <a:latin typeface="Calibri" panose="020F0502020204030204" pitchFamily="34" charset="0"/>
                          <a:ea typeface="Times New Roman" panose="02020603050405020304" pitchFamily="18" charset="0"/>
                          <a:cs typeface="Calibri" panose="020F0502020204030204" pitchFamily="34" charset="0"/>
                        </a:rPr>
                        <a:t>V Good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FCE"/>
                    </a:solidFill>
                  </a:tcPr>
                </a:tc>
                <a:tc>
                  <a:txBody>
                    <a:bodyPr/>
                    <a:lstStyle/>
                    <a:p>
                      <a:pPr marL="0" marR="0" algn="ctr">
                        <a:lnSpc>
                          <a:spcPct val="115000"/>
                        </a:lnSpc>
                        <a:spcBef>
                          <a:spcPts val="0"/>
                        </a:spcBef>
                        <a:spcAft>
                          <a:spcPts val="0"/>
                        </a:spcAft>
                      </a:pPr>
                      <a:r>
                        <a:rPr lang="en-US" sz="1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17</a:t>
                      </a:r>
                      <a:r>
                        <a:rPr lang="en-US" sz="16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bl>
          </a:graphicData>
        </a:graphic>
      </p:graphicFrame>
      <p:grpSp>
        <p:nvGrpSpPr>
          <p:cNvPr id="18" name="Group 17"/>
          <p:cNvGrpSpPr/>
          <p:nvPr/>
        </p:nvGrpSpPr>
        <p:grpSpPr>
          <a:xfrm>
            <a:off x="59964" y="-19732"/>
            <a:ext cx="8954632" cy="984829"/>
            <a:chOff x="59964" y="-19732"/>
            <a:chExt cx="8954632" cy="984829"/>
          </a:xfrm>
        </p:grpSpPr>
        <p:sp>
          <p:nvSpPr>
            <p:cNvPr id="19"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20" name="Picture 1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1"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17" name="Slide Number Placeholder 16"/>
          <p:cNvSpPr>
            <a:spLocks noGrp="1"/>
          </p:cNvSpPr>
          <p:nvPr>
            <p:ph type="sldNum" sz="quarter" idx="12"/>
          </p:nvPr>
        </p:nvSpPr>
        <p:spPr/>
        <p:txBody>
          <a:bodyPr/>
          <a:lstStyle/>
          <a:p>
            <a:fld id="{7F6C361E-8EA1-47D1-BF0F-73DED22FB7B2}" type="slidenum">
              <a:rPr lang="en-GB" smtClean="0"/>
              <a:pPr/>
              <a:t>16</a:t>
            </a:fld>
            <a:endParaRPr lang="en-GB"/>
          </a:p>
        </p:txBody>
      </p:sp>
    </p:spTree>
    <p:extLst>
      <p:ext uri="{BB962C8B-B14F-4D97-AF65-F5344CB8AC3E}">
        <p14:creationId xmlns:p14="http://schemas.microsoft.com/office/powerpoint/2010/main" val="30833307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Aggregate</a:t>
            </a:r>
            <a:r>
              <a:rPr lang="es-ES_tradnl" sz="2400" b="1" dirty="0" smtClean="0"/>
              <a:t> </a:t>
            </a:r>
            <a:r>
              <a:rPr lang="es-ES_tradnl" sz="2400" b="1" dirty="0" err="1" smtClean="0"/>
              <a:t>testing</a:t>
            </a:r>
            <a:r>
              <a:rPr lang="es-ES_tradnl" sz="2400" b="1" dirty="0" smtClean="0"/>
              <a:t> </a:t>
            </a:r>
            <a:r>
              <a:rPr lang="es-ES_tradnl" sz="2400" b="1" dirty="0" err="1" smtClean="0"/>
              <a:t>findings</a:t>
            </a:r>
            <a:r>
              <a:rPr lang="es-ES_tradnl" sz="2400" b="1" dirty="0" smtClean="0"/>
              <a:t>:</a:t>
            </a:r>
            <a:endParaRPr lang="en-GB" sz="2400" b="1" dirty="0"/>
          </a:p>
        </p:txBody>
      </p:sp>
      <p:sp>
        <p:nvSpPr>
          <p:cNvPr id="2" name="Rectangle 1"/>
          <p:cNvSpPr/>
          <p:nvPr/>
        </p:nvSpPr>
        <p:spPr>
          <a:xfrm>
            <a:off x="1052734" y="2348880"/>
            <a:ext cx="6903641" cy="3785652"/>
          </a:xfrm>
          <a:prstGeom prst="rect">
            <a:avLst/>
          </a:prstGeom>
        </p:spPr>
        <p:txBody>
          <a:bodyPr wrap="square">
            <a:spAutoFit/>
          </a:bodyPr>
          <a:lstStyle/>
          <a:p>
            <a:pPr marL="285750" indent="-285750">
              <a:buFont typeface="Arial" panose="020B0604020202020204" pitchFamily="34" charset="0"/>
              <a:buChar char="•"/>
            </a:pPr>
            <a:r>
              <a:rPr lang="en-GB" sz="2000" dirty="0"/>
              <a:t>Large amount of fines in coarse grain size generally</a:t>
            </a:r>
          </a:p>
          <a:p>
            <a:pPr marL="285750" indent="-285750">
              <a:buFont typeface="Arial" panose="020B0604020202020204" pitchFamily="34" charset="0"/>
              <a:buChar char="•"/>
            </a:pPr>
            <a:r>
              <a:rPr lang="en-GB" sz="2000" dirty="0" smtClean="0"/>
              <a:t>Poor </a:t>
            </a:r>
            <a:r>
              <a:rPr lang="en-GB" sz="2000" dirty="0" smtClean="0"/>
              <a:t>performance </a:t>
            </a:r>
            <a:r>
              <a:rPr lang="en-GB" sz="2000" dirty="0"/>
              <a:t>under freeze thaw </a:t>
            </a:r>
            <a:r>
              <a:rPr lang="en-GB" sz="2000" dirty="0" smtClean="0"/>
              <a:t>(high porosity and therefore increased affection and </a:t>
            </a:r>
            <a:r>
              <a:rPr lang="en-GB" sz="2000" dirty="0" err="1" smtClean="0"/>
              <a:t>microcracking</a:t>
            </a:r>
            <a:r>
              <a:rPr lang="en-GB" sz="2000" dirty="0" smtClean="0"/>
              <a:t>)</a:t>
            </a:r>
            <a:endParaRPr lang="en-GB" sz="2000" dirty="0"/>
          </a:p>
          <a:p>
            <a:pPr marL="285750" indent="-285750">
              <a:buFont typeface="Arial" panose="020B0604020202020204" pitchFamily="34" charset="0"/>
              <a:buChar char="•"/>
            </a:pPr>
            <a:r>
              <a:rPr lang="en-GB" sz="2000" dirty="0"/>
              <a:t>High absorption, expected due to main constituent materials being highly porous</a:t>
            </a:r>
          </a:p>
          <a:p>
            <a:pPr marL="285750" indent="-285750">
              <a:buFont typeface="Arial" panose="020B0604020202020204" pitchFamily="34" charset="0"/>
              <a:buChar char="•"/>
            </a:pPr>
            <a:r>
              <a:rPr lang="en-GB" sz="2000" dirty="0"/>
              <a:t>Density performed as expected but inconsistent. </a:t>
            </a:r>
          </a:p>
          <a:p>
            <a:pPr marL="285750" indent="-285750">
              <a:buFont typeface="Arial" panose="020B0604020202020204" pitchFamily="34" charset="0"/>
              <a:buChar char="•"/>
            </a:pPr>
            <a:r>
              <a:rPr lang="en-GB" sz="2000" dirty="0"/>
              <a:t>Variable performance across tests so its hard to judge completely how materials react to certain tests.</a:t>
            </a:r>
          </a:p>
          <a:p>
            <a:pPr marL="285750" indent="-285750">
              <a:buFont typeface="Arial" panose="020B0604020202020204" pitchFamily="34" charset="0"/>
              <a:buChar char="•"/>
            </a:pPr>
            <a:r>
              <a:rPr lang="en-GB" sz="2000" dirty="0"/>
              <a:t>A slight correlation was shown between the amount of bitumen in the sample and the amount of work it needs to bring it into acceptable ranges - the lower the bitumen, the better the AP(P). </a:t>
            </a:r>
          </a:p>
        </p:txBody>
      </p:sp>
      <p:grpSp>
        <p:nvGrpSpPr>
          <p:cNvPr id="15" name="Group 14"/>
          <p:cNvGrpSpPr/>
          <p:nvPr/>
        </p:nvGrpSpPr>
        <p:grpSpPr>
          <a:xfrm>
            <a:off x="59964" y="-19732"/>
            <a:ext cx="8954632" cy="984829"/>
            <a:chOff x="59964" y="-19732"/>
            <a:chExt cx="8954632" cy="984829"/>
          </a:xfrm>
        </p:grpSpPr>
        <p:sp>
          <p:nvSpPr>
            <p:cNvPr id="17"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9"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17</a:t>
            </a:fld>
            <a:endParaRPr lang="en-GB"/>
          </a:p>
        </p:txBody>
      </p:sp>
    </p:spTree>
    <p:extLst>
      <p:ext uri="{BB962C8B-B14F-4D97-AF65-F5344CB8AC3E}">
        <p14:creationId xmlns:p14="http://schemas.microsoft.com/office/powerpoint/2010/main" val="12703026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Selection</a:t>
            </a:r>
            <a:r>
              <a:rPr lang="es-ES_tradnl" sz="2400" b="1" dirty="0" smtClean="0"/>
              <a:t> of </a:t>
            </a:r>
            <a:r>
              <a:rPr lang="es-ES_tradnl" sz="2400" b="1" dirty="0" err="1" smtClean="0"/>
              <a:t>recycled</a:t>
            </a:r>
            <a:r>
              <a:rPr lang="es-ES_tradnl" sz="2400" b="1" dirty="0" smtClean="0"/>
              <a:t> </a:t>
            </a:r>
            <a:r>
              <a:rPr lang="es-ES_tradnl" sz="2400" b="1" dirty="0" err="1" smtClean="0"/>
              <a:t>aggregates</a:t>
            </a:r>
            <a:endParaRPr lang="en-GB" sz="2400" b="1" dirty="0"/>
          </a:p>
        </p:txBody>
      </p:sp>
      <p:sp>
        <p:nvSpPr>
          <p:cNvPr id="2" name="Rectangle 1"/>
          <p:cNvSpPr/>
          <p:nvPr/>
        </p:nvSpPr>
        <p:spPr>
          <a:xfrm>
            <a:off x="1043056" y="2286193"/>
            <a:ext cx="6903641" cy="1631216"/>
          </a:xfrm>
          <a:prstGeom prst="rect">
            <a:avLst/>
          </a:prstGeom>
        </p:spPr>
        <p:txBody>
          <a:bodyPr wrap="square">
            <a:spAutoFit/>
          </a:bodyPr>
          <a:lstStyle/>
          <a:p>
            <a:pPr marL="285750" indent="-285750">
              <a:buFont typeface="Arial" panose="020B0604020202020204" pitchFamily="34" charset="0"/>
              <a:buChar char="•"/>
            </a:pPr>
            <a:r>
              <a:rPr lang="en-GB" sz="2000" dirty="0" smtClean="0"/>
              <a:t>Chosen the poorest performance ones</a:t>
            </a:r>
          </a:p>
          <a:p>
            <a:pPr marL="285750" indent="-285750">
              <a:buFont typeface="Arial" panose="020B0604020202020204" pitchFamily="34" charset="0"/>
              <a:buChar char="•"/>
            </a:pPr>
            <a:r>
              <a:rPr lang="en-US" sz="2000" dirty="0" smtClean="0"/>
              <a:t>Only coarse aggregates (&gt;4mm)</a:t>
            </a:r>
          </a:p>
          <a:p>
            <a:pPr marL="285750" indent="-285750">
              <a:buFont typeface="Arial" panose="020B0604020202020204" pitchFamily="34" charset="0"/>
              <a:buChar char="•"/>
            </a:pPr>
            <a:r>
              <a:rPr lang="en-US" sz="2000" dirty="0" smtClean="0"/>
              <a:t>Wash treatment</a:t>
            </a:r>
          </a:p>
          <a:p>
            <a:pPr marL="285750" indent="-285750">
              <a:buFont typeface="Arial" panose="020B0604020202020204" pitchFamily="34" charset="0"/>
              <a:buChar char="•"/>
            </a:pPr>
            <a:r>
              <a:rPr lang="en-US" sz="2000" dirty="0" smtClean="0"/>
              <a:t>Testing of different replacement proportions</a:t>
            </a:r>
          </a:p>
          <a:p>
            <a:pPr marL="285750" indent="-285750">
              <a:buFont typeface="Arial" panose="020B0604020202020204" pitchFamily="34" charset="0"/>
              <a:buChar char="•"/>
            </a:pPr>
            <a:endParaRPr lang="en-GB" sz="2000" dirty="0"/>
          </a:p>
        </p:txBody>
      </p:sp>
      <p:sp>
        <p:nvSpPr>
          <p:cNvPr id="3" name="TextBox 2"/>
          <p:cNvSpPr txBox="1"/>
          <p:nvPr/>
        </p:nvSpPr>
        <p:spPr>
          <a:xfrm>
            <a:off x="1043056" y="5078798"/>
            <a:ext cx="7637963" cy="1631216"/>
          </a:xfrm>
          <a:prstGeom prst="rect">
            <a:avLst/>
          </a:prstGeom>
          <a:noFill/>
        </p:spPr>
        <p:txBody>
          <a:bodyPr wrap="square" rtlCol="0">
            <a:spAutoFit/>
          </a:bodyPr>
          <a:lstStyle/>
          <a:p>
            <a:r>
              <a:rPr lang="en-US" sz="2000" b="1" dirty="0" smtClean="0">
                <a:solidFill>
                  <a:srgbClr val="0070C0"/>
                </a:solidFill>
              </a:rPr>
              <a:t>HOW DO YOU THINK THE SAMPLES WILL PERFORM TO:</a:t>
            </a:r>
          </a:p>
          <a:p>
            <a:pPr marL="285750" indent="-285750">
              <a:buFontTx/>
              <a:buChar char="-"/>
            </a:pPr>
            <a:r>
              <a:rPr lang="en-US" sz="2000" b="1" dirty="0" smtClean="0">
                <a:solidFill>
                  <a:srgbClr val="0070C0"/>
                </a:solidFill>
              </a:rPr>
              <a:t>SLUMP?</a:t>
            </a:r>
          </a:p>
          <a:p>
            <a:pPr marL="285750" indent="-285750">
              <a:buFontTx/>
              <a:buChar char="-"/>
            </a:pPr>
            <a:r>
              <a:rPr lang="en-US" sz="2000" b="1" dirty="0" smtClean="0">
                <a:solidFill>
                  <a:srgbClr val="0070C0"/>
                </a:solidFill>
              </a:rPr>
              <a:t>COMPRESSION STRENGTH?</a:t>
            </a:r>
          </a:p>
          <a:p>
            <a:pPr marL="285750" indent="-285750">
              <a:buFontTx/>
              <a:buChar char="-"/>
            </a:pPr>
            <a:r>
              <a:rPr lang="en-US" sz="2000" b="1" dirty="0" smtClean="0">
                <a:solidFill>
                  <a:srgbClr val="0070C0"/>
                </a:solidFill>
              </a:rPr>
              <a:t>FLEXURAL STRENGTH?</a:t>
            </a:r>
          </a:p>
          <a:p>
            <a:pPr marL="285750" indent="-285750">
              <a:buFontTx/>
              <a:buChar char="-"/>
            </a:pPr>
            <a:r>
              <a:rPr lang="en-US" sz="2000" b="1" dirty="0" smtClean="0">
                <a:solidFill>
                  <a:srgbClr val="0070C0"/>
                </a:solidFill>
              </a:rPr>
              <a:t>DENSITY?</a:t>
            </a:r>
            <a:endParaRPr lang="en-GB" sz="2000" b="1" dirty="0">
              <a:solidFill>
                <a:srgbClr val="0070C0"/>
              </a:solidFill>
            </a:endParaRPr>
          </a:p>
        </p:txBody>
      </p:sp>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5" name="Slide Number Placeholder 4"/>
          <p:cNvSpPr>
            <a:spLocks noGrp="1"/>
          </p:cNvSpPr>
          <p:nvPr>
            <p:ph type="sldNum" sz="quarter" idx="12"/>
          </p:nvPr>
        </p:nvSpPr>
        <p:spPr/>
        <p:txBody>
          <a:bodyPr/>
          <a:lstStyle/>
          <a:p>
            <a:fld id="{7F6C361E-8EA1-47D1-BF0F-73DED22FB7B2}" type="slidenum">
              <a:rPr lang="en-GB" smtClean="0"/>
              <a:pPr/>
              <a:t>18</a:t>
            </a:fld>
            <a:endParaRPr lang="en-GB"/>
          </a:p>
        </p:txBody>
      </p:sp>
      <p:sp>
        <p:nvSpPr>
          <p:cNvPr id="13" name="TextBox 12"/>
          <p:cNvSpPr txBox="1"/>
          <p:nvPr/>
        </p:nvSpPr>
        <p:spPr>
          <a:xfrm>
            <a:off x="1037275" y="4097993"/>
            <a:ext cx="7977321" cy="400110"/>
          </a:xfrm>
          <a:prstGeom prst="rect">
            <a:avLst/>
          </a:prstGeom>
          <a:noFill/>
        </p:spPr>
        <p:txBody>
          <a:bodyPr wrap="square" rtlCol="0">
            <a:spAutoFit/>
          </a:bodyPr>
          <a:lstStyle/>
          <a:p>
            <a:r>
              <a:rPr lang="en-US" sz="2000" b="1" dirty="0" smtClean="0">
                <a:solidFill>
                  <a:srgbClr val="0070C0"/>
                </a:solidFill>
              </a:rPr>
              <a:t>HOW DO YOU THINK </a:t>
            </a:r>
            <a:r>
              <a:rPr lang="en-US" sz="2000" b="1" dirty="0" smtClean="0">
                <a:solidFill>
                  <a:srgbClr val="0070C0"/>
                </a:solidFill>
              </a:rPr>
              <a:t>WE SHOULD SELECT THESE RECYCLED AGGREGATES? </a:t>
            </a:r>
            <a:endParaRPr lang="en-GB" sz="2000" b="1" dirty="0">
              <a:solidFill>
                <a:srgbClr val="0070C0"/>
              </a:solidFill>
            </a:endParaRPr>
          </a:p>
        </p:txBody>
      </p:sp>
    </p:spTree>
    <p:extLst>
      <p:ext uri="{BB962C8B-B14F-4D97-AF65-F5344CB8AC3E}">
        <p14:creationId xmlns:p14="http://schemas.microsoft.com/office/powerpoint/2010/main" val="149695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Results</a:t>
            </a:r>
            <a:r>
              <a:rPr lang="es-ES_tradnl" sz="2400" b="1" dirty="0" smtClean="0"/>
              <a:t> </a:t>
            </a:r>
            <a:r>
              <a:rPr lang="es-ES_tradnl" sz="2400" b="1" dirty="0" err="1" smtClean="0"/>
              <a:t>for</a:t>
            </a:r>
            <a:r>
              <a:rPr lang="es-ES_tradnl" sz="2400" b="1" dirty="0" smtClean="0"/>
              <a:t> </a:t>
            </a:r>
            <a:r>
              <a:rPr lang="es-ES_tradnl" sz="2400" b="1" dirty="0" err="1" smtClean="0"/>
              <a:t>compression</a:t>
            </a:r>
            <a:r>
              <a:rPr lang="es-ES_tradnl" sz="2400" b="1" dirty="0" smtClean="0"/>
              <a:t> </a:t>
            </a:r>
            <a:r>
              <a:rPr lang="es-ES_tradnl" sz="2400" b="1" dirty="0" err="1" smtClean="0"/>
              <a:t>strength</a:t>
            </a:r>
            <a:endParaRPr lang="en-GB" sz="2400" b="1" dirty="0"/>
          </a:p>
        </p:txBody>
      </p:sp>
      <p:pic>
        <p:nvPicPr>
          <p:cNvPr id="15" name="Content Placeholder 9">
            <a:extLst>
              <a:ext uri="{FF2B5EF4-FFF2-40B4-BE49-F238E27FC236}">
                <a16:creationId xmlns:a16="http://schemas.microsoft.com/office/drawing/2014/main" id="{664C5FB6-46CB-46E8-8EBD-EDBB2E2C1348}"/>
              </a:ext>
            </a:extLst>
          </p:cNvPr>
          <p:cNvPicPr>
            <a:picLocks noChangeAspect="1"/>
          </p:cNvPicPr>
          <p:nvPr/>
        </p:nvPicPr>
        <p:blipFill>
          <a:blip r:embed="rId2"/>
          <a:stretch>
            <a:fillRect/>
          </a:stretch>
        </p:blipFill>
        <p:spPr>
          <a:xfrm>
            <a:off x="622930" y="2156837"/>
            <a:ext cx="7693486" cy="4404521"/>
          </a:xfrm>
          <a:prstGeom prst="rect">
            <a:avLst/>
          </a:prstGeom>
        </p:spPr>
      </p:pic>
      <p:grpSp>
        <p:nvGrpSpPr>
          <p:cNvPr id="16" name="Group 15"/>
          <p:cNvGrpSpPr/>
          <p:nvPr/>
        </p:nvGrpSpPr>
        <p:grpSpPr>
          <a:xfrm>
            <a:off x="59964" y="-19732"/>
            <a:ext cx="8954632" cy="984829"/>
            <a:chOff x="59964" y="-19732"/>
            <a:chExt cx="8954632" cy="984829"/>
          </a:xfrm>
        </p:grpSpPr>
        <p:sp>
          <p:nvSpPr>
            <p:cNvPr id="17"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9"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19</a:t>
            </a:fld>
            <a:endParaRPr lang="en-GB"/>
          </a:p>
        </p:txBody>
      </p:sp>
    </p:spTree>
    <p:extLst>
      <p:ext uri="{BB962C8B-B14F-4D97-AF65-F5344CB8AC3E}">
        <p14:creationId xmlns:p14="http://schemas.microsoft.com/office/powerpoint/2010/main" val="3924930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Results</a:t>
            </a:r>
            <a:r>
              <a:rPr lang="es-ES_tradnl" sz="2400" b="1" dirty="0" smtClean="0"/>
              <a:t> </a:t>
            </a:r>
            <a:r>
              <a:rPr lang="es-ES_tradnl" sz="2400" b="1" dirty="0" err="1" smtClean="0"/>
              <a:t>for</a:t>
            </a:r>
            <a:r>
              <a:rPr lang="es-ES_tradnl" sz="2400" b="1" dirty="0" smtClean="0"/>
              <a:t> </a:t>
            </a:r>
            <a:r>
              <a:rPr lang="es-ES_tradnl" sz="2400" b="1" dirty="0" err="1" smtClean="0"/>
              <a:t>compression</a:t>
            </a:r>
            <a:r>
              <a:rPr lang="es-ES_tradnl" sz="2400" b="1" dirty="0" smtClean="0"/>
              <a:t> </a:t>
            </a:r>
            <a:r>
              <a:rPr lang="es-ES_tradnl" sz="2400" b="1" dirty="0" err="1" smtClean="0"/>
              <a:t>strength</a:t>
            </a:r>
            <a:endParaRPr lang="en-GB" sz="2400" b="1" dirty="0"/>
          </a:p>
        </p:txBody>
      </p:sp>
      <p:pic>
        <p:nvPicPr>
          <p:cNvPr id="16" name="Content Placeholder 5">
            <a:extLst>
              <a:ext uri="{FF2B5EF4-FFF2-40B4-BE49-F238E27FC236}">
                <a16:creationId xmlns:a16="http://schemas.microsoft.com/office/drawing/2014/main" id="{5BD0F09F-7167-4D8E-B942-DA9129E01154}"/>
              </a:ext>
            </a:extLst>
          </p:cNvPr>
          <p:cNvPicPr>
            <a:picLocks noChangeAspect="1"/>
          </p:cNvPicPr>
          <p:nvPr/>
        </p:nvPicPr>
        <p:blipFill>
          <a:blip r:embed="rId2"/>
          <a:stretch>
            <a:fillRect/>
          </a:stretch>
        </p:blipFill>
        <p:spPr>
          <a:xfrm>
            <a:off x="622930" y="1963714"/>
            <a:ext cx="7967913" cy="4561630"/>
          </a:xfrm>
          <a:prstGeom prst="rect">
            <a:avLst/>
          </a:prstGeom>
        </p:spPr>
      </p:pic>
      <p:grpSp>
        <p:nvGrpSpPr>
          <p:cNvPr id="17" name="Group 16"/>
          <p:cNvGrpSpPr/>
          <p:nvPr/>
        </p:nvGrpSpPr>
        <p:grpSpPr>
          <a:xfrm>
            <a:off x="59964" y="-19732"/>
            <a:ext cx="8954632" cy="984829"/>
            <a:chOff x="59964" y="-19732"/>
            <a:chExt cx="8954632" cy="984829"/>
          </a:xfrm>
        </p:grpSpPr>
        <p:sp>
          <p:nvSpPr>
            <p:cNvPr id="18"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0"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20</a:t>
            </a:fld>
            <a:endParaRPr lang="en-GB"/>
          </a:p>
        </p:txBody>
      </p:sp>
    </p:spTree>
    <p:extLst>
      <p:ext uri="{BB962C8B-B14F-4D97-AF65-F5344CB8AC3E}">
        <p14:creationId xmlns:p14="http://schemas.microsoft.com/office/powerpoint/2010/main" val="14091572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Results</a:t>
            </a:r>
            <a:r>
              <a:rPr lang="es-ES_tradnl" sz="2400" b="1" dirty="0" smtClean="0"/>
              <a:t> </a:t>
            </a:r>
            <a:r>
              <a:rPr lang="es-ES_tradnl" sz="2400" b="1" dirty="0" err="1" smtClean="0"/>
              <a:t>for</a:t>
            </a:r>
            <a:r>
              <a:rPr lang="es-ES_tradnl" sz="2400" b="1" dirty="0" smtClean="0"/>
              <a:t> </a:t>
            </a:r>
            <a:r>
              <a:rPr lang="es-ES_tradnl" sz="2400" b="1" dirty="0" err="1" smtClean="0"/>
              <a:t>compression</a:t>
            </a:r>
            <a:r>
              <a:rPr lang="es-ES_tradnl" sz="2400" b="1" dirty="0" smtClean="0"/>
              <a:t> </a:t>
            </a:r>
            <a:r>
              <a:rPr lang="es-ES_tradnl" sz="2400" b="1" dirty="0" err="1" smtClean="0"/>
              <a:t>strength</a:t>
            </a:r>
            <a:endParaRPr lang="en-GB" sz="2400" b="1" dirty="0"/>
          </a:p>
        </p:txBody>
      </p:sp>
      <p:pic>
        <p:nvPicPr>
          <p:cNvPr id="15" name="Content Placeholder 5">
            <a:extLst>
              <a:ext uri="{FF2B5EF4-FFF2-40B4-BE49-F238E27FC236}">
                <a16:creationId xmlns:a16="http://schemas.microsoft.com/office/drawing/2014/main" id="{F7B1613C-57F9-42E3-B302-79FF058194FF}"/>
              </a:ext>
            </a:extLst>
          </p:cNvPr>
          <p:cNvPicPr>
            <a:picLocks noChangeAspect="1"/>
          </p:cNvPicPr>
          <p:nvPr/>
        </p:nvPicPr>
        <p:blipFill>
          <a:blip r:embed="rId2"/>
          <a:stretch>
            <a:fillRect/>
          </a:stretch>
        </p:blipFill>
        <p:spPr>
          <a:xfrm>
            <a:off x="622930" y="2157954"/>
            <a:ext cx="7765494" cy="4445746"/>
          </a:xfrm>
          <a:prstGeom prst="rect">
            <a:avLst/>
          </a:prstGeom>
        </p:spPr>
      </p:pic>
      <p:grpSp>
        <p:nvGrpSpPr>
          <p:cNvPr id="17" name="Group 16"/>
          <p:cNvGrpSpPr/>
          <p:nvPr/>
        </p:nvGrpSpPr>
        <p:grpSpPr>
          <a:xfrm>
            <a:off x="59964" y="-19732"/>
            <a:ext cx="8954632" cy="984829"/>
            <a:chOff x="59964" y="-19732"/>
            <a:chExt cx="8954632" cy="984829"/>
          </a:xfrm>
        </p:grpSpPr>
        <p:sp>
          <p:nvSpPr>
            <p:cNvPr id="18"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0"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21</a:t>
            </a:fld>
            <a:endParaRPr lang="en-GB"/>
          </a:p>
        </p:txBody>
      </p:sp>
    </p:spTree>
    <p:extLst>
      <p:ext uri="{BB962C8B-B14F-4D97-AF65-F5344CB8AC3E}">
        <p14:creationId xmlns:p14="http://schemas.microsoft.com/office/powerpoint/2010/main" val="42744840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Results</a:t>
            </a:r>
            <a:r>
              <a:rPr lang="es-ES_tradnl" sz="2400" b="1" dirty="0" smtClean="0"/>
              <a:t> </a:t>
            </a:r>
            <a:r>
              <a:rPr lang="es-ES_tradnl" sz="2400" b="1" dirty="0" err="1" smtClean="0"/>
              <a:t>for</a:t>
            </a:r>
            <a:r>
              <a:rPr lang="es-ES_tradnl" sz="2400" b="1" dirty="0" smtClean="0"/>
              <a:t> </a:t>
            </a:r>
            <a:r>
              <a:rPr lang="es-ES_tradnl" sz="2400" b="1" dirty="0" err="1" smtClean="0"/>
              <a:t>flexural</a:t>
            </a:r>
            <a:r>
              <a:rPr lang="es-ES_tradnl" sz="2400" b="1" dirty="0" smtClean="0"/>
              <a:t> </a:t>
            </a:r>
            <a:r>
              <a:rPr lang="es-ES_tradnl" sz="2400" b="1" dirty="0" err="1" smtClean="0"/>
              <a:t>strength</a:t>
            </a:r>
            <a:endParaRPr lang="en-GB" sz="2400" b="1" dirty="0"/>
          </a:p>
        </p:txBody>
      </p:sp>
      <p:pic>
        <p:nvPicPr>
          <p:cNvPr id="16" name="Content Placeholder 4">
            <a:extLst>
              <a:ext uri="{FF2B5EF4-FFF2-40B4-BE49-F238E27FC236}">
                <a16:creationId xmlns:a16="http://schemas.microsoft.com/office/drawing/2014/main" id="{F97655A2-F2A2-4D20-9399-3FCAF74F05CB}"/>
              </a:ext>
            </a:extLst>
          </p:cNvPr>
          <p:cNvPicPr>
            <a:picLocks noChangeAspect="1"/>
          </p:cNvPicPr>
          <p:nvPr/>
        </p:nvPicPr>
        <p:blipFill>
          <a:blip r:embed="rId2"/>
          <a:stretch>
            <a:fillRect/>
          </a:stretch>
        </p:blipFill>
        <p:spPr>
          <a:xfrm>
            <a:off x="635811" y="1979231"/>
            <a:ext cx="7896629" cy="4527960"/>
          </a:xfrm>
          <a:prstGeom prst="rect">
            <a:avLst/>
          </a:prstGeom>
        </p:spPr>
      </p:pic>
      <p:grpSp>
        <p:nvGrpSpPr>
          <p:cNvPr id="17" name="Group 16"/>
          <p:cNvGrpSpPr/>
          <p:nvPr/>
        </p:nvGrpSpPr>
        <p:grpSpPr>
          <a:xfrm>
            <a:off x="59964" y="-19732"/>
            <a:ext cx="8954632" cy="984829"/>
            <a:chOff x="59964" y="-19732"/>
            <a:chExt cx="8954632" cy="984829"/>
          </a:xfrm>
        </p:grpSpPr>
        <p:sp>
          <p:nvSpPr>
            <p:cNvPr id="18"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0"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22</a:t>
            </a:fld>
            <a:endParaRPr lang="en-GB"/>
          </a:p>
        </p:txBody>
      </p:sp>
    </p:spTree>
    <p:extLst>
      <p:ext uri="{BB962C8B-B14F-4D97-AF65-F5344CB8AC3E}">
        <p14:creationId xmlns:p14="http://schemas.microsoft.com/office/powerpoint/2010/main" val="30978678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Results</a:t>
            </a:r>
            <a:r>
              <a:rPr lang="es-ES_tradnl" sz="2400" b="1" dirty="0" smtClean="0"/>
              <a:t> </a:t>
            </a:r>
            <a:r>
              <a:rPr lang="es-ES_tradnl" sz="2400" b="1" dirty="0" err="1" smtClean="0"/>
              <a:t>for</a:t>
            </a:r>
            <a:r>
              <a:rPr lang="es-ES_tradnl" sz="2400" b="1" dirty="0" smtClean="0"/>
              <a:t> </a:t>
            </a:r>
            <a:r>
              <a:rPr lang="es-ES_tradnl" sz="2400" b="1" dirty="0" err="1" smtClean="0"/>
              <a:t>absorption</a:t>
            </a:r>
            <a:endParaRPr lang="en-GB" sz="2400" b="1" dirty="0"/>
          </a:p>
        </p:txBody>
      </p:sp>
      <p:pic>
        <p:nvPicPr>
          <p:cNvPr id="10" name="Content Placeholder 6">
            <a:extLst>
              <a:ext uri="{FF2B5EF4-FFF2-40B4-BE49-F238E27FC236}">
                <a16:creationId xmlns:a16="http://schemas.microsoft.com/office/drawing/2014/main" id="{D599DEE3-2D14-4A18-8A8C-DE1348C8CCC8}"/>
              </a:ext>
            </a:extLst>
          </p:cNvPr>
          <p:cNvPicPr>
            <a:picLocks noChangeAspect="1"/>
          </p:cNvPicPr>
          <p:nvPr/>
        </p:nvPicPr>
        <p:blipFill rotWithShape="1">
          <a:blip r:embed="rId2"/>
          <a:srcRect r="50076"/>
          <a:stretch/>
        </p:blipFill>
        <p:spPr>
          <a:xfrm>
            <a:off x="622930" y="2194471"/>
            <a:ext cx="7909510" cy="4485294"/>
          </a:xfrm>
          <a:prstGeom prst="rect">
            <a:avLst/>
          </a:prstGeom>
        </p:spPr>
      </p:pic>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23</a:t>
            </a:fld>
            <a:endParaRPr lang="en-GB"/>
          </a:p>
        </p:txBody>
      </p:sp>
    </p:spTree>
    <p:extLst>
      <p:ext uri="{BB962C8B-B14F-4D97-AF65-F5344CB8AC3E}">
        <p14:creationId xmlns:p14="http://schemas.microsoft.com/office/powerpoint/2010/main" val="26126818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Results</a:t>
            </a:r>
            <a:r>
              <a:rPr lang="es-ES_tradnl" sz="2400" b="1" dirty="0" smtClean="0"/>
              <a:t> </a:t>
            </a:r>
            <a:r>
              <a:rPr lang="es-ES_tradnl" sz="2400" b="1" dirty="0" err="1" smtClean="0"/>
              <a:t>for</a:t>
            </a:r>
            <a:r>
              <a:rPr lang="es-ES_tradnl" sz="2400" b="1" dirty="0" smtClean="0"/>
              <a:t> </a:t>
            </a:r>
            <a:r>
              <a:rPr lang="es-ES_tradnl" sz="2400" b="1" dirty="0" err="1" smtClean="0"/>
              <a:t>bulk</a:t>
            </a:r>
            <a:r>
              <a:rPr lang="es-ES_tradnl" sz="2400" b="1" dirty="0" smtClean="0"/>
              <a:t> </a:t>
            </a:r>
            <a:r>
              <a:rPr lang="es-ES_tradnl" sz="2400" b="1" dirty="0" err="1" smtClean="0"/>
              <a:t>density</a:t>
            </a:r>
            <a:endParaRPr lang="en-GB" sz="2400" b="1" dirty="0"/>
          </a:p>
        </p:txBody>
      </p:sp>
      <p:pic>
        <p:nvPicPr>
          <p:cNvPr id="15" name="Content Placeholder 29">
            <a:extLst>
              <a:ext uri="{FF2B5EF4-FFF2-40B4-BE49-F238E27FC236}">
                <a16:creationId xmlns:a16="http://schemas.microsoft.com/office/drawing/2014/main" id="{A1B5D13E-513D-44CE-82D0-5540B2F18D85}"/>
              </a:ext>
            </a:extLst>
          </p:cNvPr>
          <p:cNvPicPr>
            <a:picLocks noChangeAspect="1"/>
          </p:cNvPicPr>
          <p:nvPr/>
        </p:nvPicPr>
        <p:blipFill rotWithShape="1">
          <a:blip r:embed="rId2"/>
          <a:srcRect r="50210"/>
          <a:stretch/>
        </p:blipFill>
        <p:spPr>
          <a:xfrm>
            <a:off x="434479" y="2037667"/>
            <a:ext cx="8169969" cy="4672181"/>
          </a:xfrm>
          <a:prstGeom prst="rect">
            <a:avLst/>
          </a:prstGeom>
        </p:spPr>
      </p:pic>
      <p:grpSp>
        <p:nvGrpSpPr>
          <p:cNvPr id="16" name="Group 15"/>
          <p:cNvGrpSpPr/>
          <p:nvPr/>
        </p:nvGrpSpPr>
        <p:grpSpPr>
          <a:xfrm>
            <a:off x="59964" y="-19732"/>
            <a:ext cx="8954632" cy="984829"/>
            <a:chOff x="59964" y="-19732"/>
            <a:chExt cx="8954632" cy="984829"/>
          </a:xfrm>
        </p:grpSpPr>
        <p:sp>
          <p:nvSpPr>
            <p:cNvPr id="17"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9"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24</a:t>
            </a:fld>
            <a:endParaRPr lang="en-GB"/>
          </a:p>
        </p:txBody>
      </p:sp>
    </p:spTree>
    <p:extLst>
      <p:ext uri="{BB962C8B-B14F-4D97-AF65-F5344CB8AC3E}">
        <p14:creationId xmlns:p14="http://schemas.microsoft.com/office/powerpoint/2010/main" val="11450783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22930" y="1502049"/>
            <a:ext cx="7106051" cy="461665"/>
          </a:xfrm>
          <a:prstGeom prst="rect">
            <a:avLst/>
          </a:prstGeom>
          <a:noFill/>
        </p:spPr>
        <p:txBody>
          <a:bodyPr wrap="square" rtlCol="0">
            <a:spAutoFit/>
          </a:bodyPr>
          <a:lstStyle/>
          <a:p>
            <a:r>
              <a:rPr lang="es-ES_tradnl" sz="2400" b="1" dirty="0" err="1" smtClean="0"/>
              <a:t>Results</a:t>
            </a:r>
            <a:r>
              <a:rPr lang="es-ES_tradnl" sz="2400" b="1" dirty="0" smtClean="0"/>
              <a:t> </a:t>
            </a:r>
            <a:r>
              <a:rPr lang="es-ES_tradnl" sz="2400" b="1" dirty="0" err="1" smtClean="0"/>
              <a:t>for</a:t>
            </a:r>
            <a:r>
              <a:rPr lang="es-ES_tradnl" sz="2400" b="1" dirty="0" smtClean="0"/>
              <a:t> Real </a:t>
            </a:r>
            <a:r>
              <a:rPr lang="es-ES_tradnl" sz="2400" b="1" dirty="0" err="1" smtClean="0"/>
              <a:t>density</a:t>
            </a:r>
            <a:endParaRPr lang="en-GB" sz="2400" b="1" dirty="0"/>
          </a:p>
        </p:txBody>
      </p:sp>
      <p:pic>
        <p:nvPicPr>
          <p:cNvPr id="16" name="Content Placeholder 29">
            <a:extLst>
              <a:ext uri="{FF2B5EF4-FFF2-40B4-BE49-F238E27FC236}">
                <a16:creationId xmlns:a16="http://schemas.microsoft.com/office/drawing/2014/main" id="{A1B5D13E-513D-44CE-82D0-5540B2F18D85}"/>
              </a:ext>
            </a:extLst>
          </p:cNvPr>
          <p:cNvPicPr>
            <a:picLocks noChangeAspect="1"/>
          </p:cNvPicPr>
          <p:nvPr/>
        </p:nvPicPr>
        <p:blipFill rotWithShape="1">
          <a:blip r:embed="rId2"/>
          <a:srcRect l="49924"/>
          <a:stretch/>
        </p:blipFill>
        <p:spPr>
          <a:xfrm>
            <a:off x="612124" y="2149886"/>
            <a:ext cx="7920315" cy="4503569"/>
          </a:xfrm>
          <a:prstGeom prst="rect">
            <a:avLst/>
          </a:prstGeom>
        </p:spPr>
      </p:pic>
      <p:grpSp>
        <p:nvGrpSpPr>
          <p:cNvPr id="17" name="Group 16"/>
          <p:cNvGrpSpPr/>
          <p:nvPr/>
        </p:nvGrpSpPr>
        <p:grpSpPr>
          <a:xfrm>
            <a:off x="59964" y="-19732"/>
            <a:ext cx="8954632" cy="984829"/>
            <a:chOff x="59964" y="-19732"/>
            <a:chExt cx="8954632" cy="984829"/>
          </a:xfrm>
        </p:grpSpPr>
        <p:sp>
          <p:nvSpPr>
            <p:cNvPr id="18"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20" name="Picture 2" descr="UW Trinity Saint David logo"/>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25</a:t>
            </a:fld>
            <a:endParaRPr lang="en-GB"/>
          </a:p>
        </p:txBody>
      </p:sp>
    </p:spTree>
    <p:extLst>
      <p:ext uri="{BB962C8B-B14F-4D97-AF65-F5344CB8AC3E}">
        <p14:creationId xmlns:p14="http://schemas.microsoft.com/office/powerpoint/2010/main" val="344862236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06445" y="1484497"/>
            <a:ext cx="7106051" cy="461665"/>
          </a:xfrm>
          <a:prstGeom prst="rect">
            <a:avLst/>
          </a:prstGeom>
          <a:noFill/>
        </p:spPr>
        <p:txBody>
          <a:bodyPr wrap="square" rtlCol="0">
            <a:spAutoFit/>
          </a:bodyPr>
          <a:lstStyle/>
          <a:p>
            <a:r>
              <a:rPr lang="es-ES_tradnl" sz="2400" b="1" dirty="0" smtClean="0"/>
              <a:t>Concrete </a:t>
            </a:r>
            <a:r>
              <a:rPr lang="es-ES_tradnl" sz="2400" b="1" dirty="0" err="1" smtClean="0"/>
              <a:t>testing</a:t>
            </a:r>
            <a:r>
              <a:rPr lang="es-ES_tradnl" sz="2400" b="1" dirty="0" smtClean="0"/>
              <a:t> </a:t>
            </a:r>
            <a:r>
              <a:rPr lang="es-ES_tradnl" sz="2400" b="1" dirty="0" err="1" smtClean="0"/>
              <a:t>findings</a:t>
            </a:r>
            <a:r>
              <a:rPr lang="es-ES_tradnl" sz="2400" b="1" dirty="0" smtClean="0"/>
              <a:t>:</a:t>
            </a:r>
            <a:endParaRPr lang="en-GB" sz="2400" b="1" dirty="0"/>
          </a:p>
        </p:txBody>
      </p:sp>
      <p:sp>
        <p:nvSpPr>
          <p:cNvPr id="2" name="Rectangle 1"/>
          <p:cNvSpPr/>
          <p:nvPr/>
        </p:nvSpPr>
        <p:spPr>
          <a:xfrm>
            <a:off x="606445" y="2348880"/>
            <a:ext cx="7693486" cy="3785652"/>
          </a:xfrm>
          <a:prstGeom prst="rect">
            <a:avLst/>
          </a:prstGeom>
        </p:spPr>
        <p:txBody>
          <a:bodyPr wrap="square">
            <a:spAutoFit/>
          </a:bodyPr>
          <a:lstStyle/>
          <a:p>
            <a:pPr marL="342900" indent="-342900">
              <a:buFont typeface="Arial" panose="020B0604020202020204" pitchFamily="34" charset="0"/>
              <a:buChar char="•"/>
            </a:pPr>
            <a:r>
              <a:rPr lang="en-GB" sz="2000" dirty="0"/>
              <a:t>Slump Test – Increased percentage of CDW replacement reduces the workability of fresh concrete.</a:t>
            </a:r>
          </a:p>
          <a:p>
            <a:pPr marL="342900" indent="-342900">
              <a:buFont typeface="Arial" panose="020B0604020202020204" pitchFamily="34" charset="0"/>
              <a:buChar char="•"/>
            </a:pPr>
            <a:r>
              <a:rPr lang="en-GB" sz="2000" dirty="0"/>
              <a:t>Density - notable decrease in density due to the increased percentage of CDW replacement.</a:t>
            </a:r>
          </a:p>
          <a:p>
            <a:pPr marL="342900" indent="-342900">
              <a:buFont typeface="Arial" panose="020B0604020202020204" pitchFamily="34" charset="0"/>
              <a:buChar char="•"/>
            </a:pPr>
            <a:r>
              <a:rPr lang="en-GB" sz="2000" dirty="0"/>
              <a:t>7 day compressive – Consistent results from 10% replacement to 50%</a:t>
            </a:r>
          </a:p>
          <a:p>
            <a:pPr marL="342900" indent="-342900">
              <a:buFont typeface="Arial" panose="020B0604020202020204" pitchFamily="34" charset="0"/>
              <a:buChar char="•"/>
            </a:pPr>
            <a:r>
              <a:rPr lang="en-GB" sz="2000" dirty="0"/>
              <a:t>28 day compressive – Similar to 7 day results from 10 to 50%, 100% replacement surpassed that of the reference</a:t>
            </a:r>
          </a:p>
          <a:p>
            <a:pPr marL="342900" indent="-342900">
              <a:buFont typeface="Arial" panose="020B0604020202020204" pitchFamily="34" charset="0"/>
              <a:buChar char="•"/>
            </a:pPr>
            <a:r>
              <a:rPr lang="en-GB" sz="2000" dirty="0"/>
              <a:t>60 day compressive – Retests made for 5 to 20% replacement, compressive strength equal and surpassed that of the reference samples. </a:t>
            </a:r>
          </a:p>
          <a:p>
            <a:pPr marL="342900" indent="-342900">
              <a:buFont typeface="Arial" panose="020B0604020202020204" pitchFamily="34" charset="0"/>
              <a:buChar char="•"/>
            </a:pPr>
            <a:r>
              <a:rPr lang="en-GB" sz="2000" dirty="0"/>
              <a:t>Flexural - Performance is consistent from 5-100%, does not show any significant decrease</a:t>
            </a:r>
          </a:p>
        </p:txBody>
      </p:sp>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26</a:t>
            </a:fld>
            <a:endParaRPr lang="en-GB"/>
          </a:p>
        </p:txBody>
      </p:sp>
    </p:spTree>
    <p:extLst>
      <p:ext uri="{BB962C8B-B14F-4D97-AF65-F5344CB8AC3E}">
        <p14:creationId xmlns:p14="http://schemas.microsoft.com/office/powerpoint/2010/main" val="2191961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06445" y="1484497"/>
            <a:ext cx="7106051" cy="461665"/>
          </a:xfrm>
          <a:prstGeom prst="rect">
            <a:avLst/>
          </a:prstGeom>
          <a:noFill/>
        </p:spPr>
        <p:txBody>
          <a:bodyPr wrap="square" rtlCol="0">
            <a:spAutoFit/>
          </a:bodyPr>
          <a:lstStyle/>
          <a:p>
            <a:r>
              <a:rPr lang="es-ES_tradnl" sz="2400" b="1" dirty="0" err="1" smtClean="0"/>
              <a:t>Seawall</a:t>
            </a:r>
            <a:r>
              <a:rPr lang="es-ES_tradnl" sz="2400" b="1" dirty="0" smtClean="0"/>
              <a:t> </a:t>
            </a:r>
            <a:r>
              <a:rPr lang="es-ES_tradnl" sz="2400" b="1" dirty="0" err="1" smtClean="0"/>
              <a:t>design</a:t>
            </a:r>
            <a:endParaRPr lang="en-GB" sz="2400" b="1" dirty="0"/>
          </a:p>
        </p:txBody>
      </p:sp>
      <p:sp>
        <p:nvSpPr>
          <p:cNvPr id="2" name="Rectangle 1"/>
          <p:cNvSpPr/>
          <p:nvPr/>
        </p:nvSpPr>
        <p:spPr>
          <a:xfrm>
            <a:off x="606445" y="2348880"/>
            <a:ext cx="7693486" cy="2554545"/>
          </a:xfrm>
          <a:prstGeom prst="rect">
            <a:avLst/>
          </a:prstGeom>
        </p:spPr>
        <p:txBody>
          <a:bodyPr wrap="square">
            <a:spAutoFit/>
          </a:bodyPr>
          <a:lstStyle/>
          <a:p>
            <a:pPr marL="342900" indent="-342900">
              <a:buFont typeface="Arial" panose="020B0604020202020204" pitchFamily="34" charset="0"/>
              <a:buChar char="•"/>
            </a:pPr>
            <a:r>
              <a:rPr lang="en-GB" sz="2000" dirty="0"/>
              <a:t>Two designs chosen </a:t>
            </a:r>
          </a:p>
          <a:p>
            <a:pPr marL="342900" indent="-342900">
              <a:buFont typeface="Arial" panose="020B0604020202020204" pitchFamily="34" charset="0"/>
              <a:buChar char="•"/>
            </a:pPr>
            <a:r>
              <a:rPr lang="en-GB" sz="2000" dirty="0"/>
              <a:t>One interlocking revetment design and one concrete armour unit.</a:t>
            </a:r>
          </a:p>
          <a:p>
            <a:pPr marL="342900" indent="-342900">
              <a:buFont typeface="Arial" panose="020B0604020202020204" pitchFamily="34" charset="0"/>
              <a:buChar char="•"/>
            </a:pPr>
            <a:r>
              <a:rPr lang="en-GB" sz="2000" dirty="0"/>
              <a:t>Revetments are suited to river or coastal scenarios and are usually built to preserve the existing uses of the shoreline and to protect the slope, as defence against erosion. (Smaller Scale)</a:t>
            </a:r>
          </a:p>
          <a:p>
            <a:pPr marL="342900" indent="-342900">
              <a:buFont typeface="Arial" panose="020B0604020202020204" pitchFamily="34" charset="0"/>
              <a:buChar char="•"/>
            </a:pPr>
            <a:r>
              <a:rPr lang="en-GB" sz="2000" dirty="0"/>
              <a:t>Concrete armour units used in great numbers as a form of coastal management to build revetments for protection against the erosive force of waves from a body of water. (Large Scale)</a:t>
            </a:r>
          </a:p>
        </p:txBody>
      </p:sp>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27</a:t>
            </a:fld>
            <a:endParaRPr lang="en-GB"/>
          </a:p>
        </p:txBody>
      </p:sp>
    </p:spTree>
    <p:extLst>
      <p:ext uri="{BB962C8B-B14F-4D97-AF65-F5344CB8AC3E}">
        <p14:creationId xmlns:p14="http://schemas.microsoft.com/office/powerpoint/2010/main" val="25512533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06445" y="1484497"/>
            <a:ext cx="7106051" cy="461665"/>
          </a:xfrm>
          <a:prstGeom prst="rect">
            <a:avLst/>
          </a:prstGeom>
          <a:noFill/>
        </p:spPr>
        <p:txBody>
          <a:bodyPr wrap="square" rtlCol="0">
            <a:spAutoFit/>
          </a:bodyPr>
          <a:lstStyle/>
          <a:p>
            <a:r>
              <a:rPr lang="es-ES_tradnl" sz="2400" b="1" dirty="0" err="1" smtClean="0"/>
              <a:t>Seawall</a:t>
            </a:r>
            <a:r>
              <a:rPr lang="es-ES_tradnl" sz="2400" b="1" dirty="0" smtClean="0"/>
              <a:t> </a:t>
            </a:r>
            <a:r>
              <a:rPr lang="es-ES_tradnl" sz="2400" b="1" dirty="0" err="1" smtClean="0"/>
              <a:t>design</a:t>
            </a:r>
            <a:endParaRPr lang="en-GB" sz="2400" b="1" dirty="0"/>
          </a:p>
        </p:txBody>
      </p:sp>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28</a:t>
            </a:fld>
            <a:endParaRPr lang="en-GB"/>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7036" y="3454904"/>
            <a:ext cx="4287176" cy="3215382"/>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94288" y="2039443"/>
            <a:ext cx="4572000" cy="3063524"/>
          </a:xfrm>
          <a:prstGeom prst="rect">
            <a:avLst/>
          </a:prstGeom>
        </p:spPr>
      </p:pic>
      <p:sp>
        <p:nvSpPr>
          <p:cNvPr id="8" name="Rectangle 7"/>
          <p:cNvSpPr/>
          <p:nvPr/>
        </p:nvSpPr>
        <p:spPr>
          <a:xfrm>
            <a:off x="5619868" y="5157192"/>
            <a:ext cx="3038076" cy="369332"/>
          </a:xfrm>
          <a:prstGeom prst="rect">
            <a:avLst/>
          </a:prstGeom>
        </p:spPr>
        <p:txBody>
          <a:bodyPr wrap="none">
            <a:spAutoFit/>
          </a:bodyPr>
          <a:lstStyle/>
          <a:p>
            <a:r>
              <a:rPr lang="en-GB" dirty="0"/>
              <a:t>interlocking revetment design </a:t>
            </a:r>
          </a:p>
        </p:txBody>
      </p:sp>
      <p:sp>
        <p:nvSpPr>
          <p:cNvPr id="9" name="Rectangle 8"/>
          <p:cNvSpPr/>
          <p:nvPr/>
        </p:nvSpPr>
        <p:spPr>
          <a:xfrm>
            <a:off x="584765" y="2964043"/>
            <a:ext cx="2181366" cy="369332"/>
          </a:xfrm>
          <a:prstGeom prst="rect">
            <a:avLst/>
          </a:prstGeom>
        </p:spPr>
        <p:txBody>
          <a:bodyPr wrap="none">
            <a:spAutoFit/>
          </a:bodyPr>
          <a:lstStyle/>
          <a:p>
            <a:r>
              <a:rPr lang="en-GB" dirty="0"/>
              <a:t>concrete armour unit</a:t>
            </a:r>
          </a:p>
        </p:txBody>
      </p:sp>
    </p:spTree>
    <p:extLst>
      <p:ext uri="{BB962C8B-B14F-4D97-AF65-F5344CB8AC3E}">
        <p14:creationId xmlns:p14="http://schemas.microsoft.com/office/powerpoint/2010/main" val="288745337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06445" y="1484497"/>
            <a:ext cx="7106051" cy="461665"/>
          </a:xfrm>
          <a:prstGeom prst="rect">
            <a:avLst/>
          </a:prstGeom>
          <a:noFill/>
        </p:spPr>
        <p:txBody>
          <a:bodyPr wrap="square" rtlCol="0">
            <a:spAutoFit/>
          </a:bodyPr>
          <a:lstStyle/>
          <a:p>
            <a:r>
              <a:rPr lang="es-ES_tradnl" sz="2400" b="1" dirty="0" err="1" smtClean="0"/>
              <a:t>Seawall</a:t>
            </a:r>
            <a:r>
              <a:rPr lang="es-ES_tradnl" sz="2400" b="1" dirty="0" smtClean="0"/>
              <a:t> </a:t>
            </a:r>
            <a:r>
              <a:rPr lang="es-ES_tradnl" sz="2400" b="1" dirty="0" err="1" smtClean="0"/>
              <a:t>design</a:t>
            </a:r>
            <a:endParaRPr lang="en-GB" sz="2400" b="1" dirty="0"/>
          </a:p>
        </p:txBody>
      </p:sp>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29</a:t>
            </a:fld>
            <a:endParaRPr lang="en-GB"/>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33862" r="32276"/>
          <a:stretch/>
        </p:blipFill>
        <p:spPr>
          <a:xfrm>
            <a:off x="26352" y="1889104"/>
            <a:ext cx="3096344" cy="4801545"/>
          </a:xfrm>
          <a:prstGeom prst="rect">
            <a:avLst/>
          </a:prstGeom>
        </p:spPr>
      </p:pic>
      <p:pic>
        <p:nvPicPr>
          <p:cNvPr id="10" name="Picture 9"/>
          <p:cNvPicPr>
            <a:picLocks noChangeAspect="1"/>
          </p:cNvPicPr>
          <p:nvPr/>
        </p:nvPicPr>
        <p:blipFill rotWithShape="1">
          <a:blip r:embed="rId5">
            <a:extLst>
              <a:ext uri="{28A0092B-C50C-407E-A947-70E740481C1C}">
                <a14:useLocalDpi xmlns:a14="http://schemas.microsoft.com/office/drawing/2010/main" val="0"/>
              </a:ext>
            </a:extLst>
          </a:blip>
          <a:srcRect l="33462" r="31888"/>
          <a:stretch/>
        </p:blipFill>
        <p:spPr>
          <a:xfrm>
            <a:off x="5975648" y="1903465"/>
            <a:ext cx="3168352" cy="4801545"/>
          </a:xfrm>
          <a:prstGeom prst="rect">
            <a:avLst/>
          </a:prstGeom>
        </p:spPr>
      </p:pic>
      <p:pic>
        <p:nvPicPr>
          <p:cNvPr id="11" name="Picture 10"/>
          <p:cNvPicPr>
            <a:picLocks noChangeAspect="1"/>
          </p:cNvPicPr>
          <p:nvPr/>
        </p:nvPicPr>
        <p:blipFill rotWithShape="1">
          <a:blip r:embed="rId6">
            <a:extLst>
              <a:ext uri="{28A0092B-C50C-407E-A947-70E740481C1C}">
                <a14:useLocalDpi xmlns:a14="http://schemas.microsoft.com/office/drawing/2010/main" val="0"/>
              </a:ext>
            </a:extLst>
          </a:blip>
          <a:srcRect l="34250" r="32675"/>
          <a:stretch/>
        </p:blipFill>
        <p:spPr>
          <a:xfrm>
            <a:off x="3070790" y="1895672"/>
            <a:ext cx="3024336" cy="4801545"/>
          </a:xfrm>
          <a:prstGeom prst="rect">
            <a:avLst/>
          </a:prstGeom>
        </p:spPr>
      </p:pic>
    </p:spTree>
    <p:extLst>
      <p:ext uri="{BB962C8B-B14F-4D97-AF65-F5344CB8AC3E}">
        <p14:creationId xmlns:p14="http://schemas.microsoft.com/office/powerpoint/2010/main" val="40593759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5" y="809627"/>
            <a:ext cx="3888432" cy="461665"/>
          </a:xfrm>
          <a:prstGeom prst="rect">
            <a:avLst/>
          </a:prstGeom>
          <a:noFill/>
        </p:spPr>
        <p:txBody>
          <a:bodyPr wrap="square" rtlCol="0">
            <a:spAutoFit/>
          </a:bodyPr>
          <a:lstStyle/>
          <a:p>
            <a:r>
              <a:rPr lang="es-ES_tradnl" sz="2400" b="1" dirty="0" smtClean="0">
                <a:solidFill>
                  <a:schemeClr val="tx2"/>
                </a:solidFill>
              </a:rPr>
              <a:t>RESULTS AND ANALYSIS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5 CuadroTexto"/>
          <p:cNvSpPr txBox="1"/>
          <p:nvPr/>
        </p:nvSpPr>
        <p:spPr>
          <a:xfrm>
            <a:off x="606445" y="1484497"/>
            <a:ext cx="7106051" cy="461665"/>
          </a:xfrm>
          <a:prstGeom prst="rect">
            <a:avLst/>
          </a:prstGeom>
          <a:noFill/>
        </p:spPr>
        <p:txBody>
          <a:bodyPr wrap="square" rtlCol="0">
            <a:spAutoFit/>
          </a:bodyPr>
          <a:lstStyle/>
          <a:p>
            <a:r>
              <a:rPr lang="es-ES_tradnl" sz="2400" b="1" dirty="0" err="1" smtClean="0"/>
              <a:t>Seawall</a:t>
            </a:r>
            <a:r>
              <a:rPr lang="es-ES_tradnl" sz="2400" b="1" dirty="0" smtClean="0"/>
              <a:t> </a:t>
            </a:r>
            <a:r>
              <a:rPr lang="es-ES_tradnl" sz="2400" b="1" dirty="0" err="1" smtClean="0"/>
              <a:t>design</a:t>
            </a:r>
            <a:endParaRPr lang="en-GB" sz="2400" b="1" dirty="0"/>
          </a:p>
        </p:txBody>
      </p:sp>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30</a:t>
            </a:fld>
            <a:endParaRPr lang="en-GB"/>
          </a:p>
        </p:txBody>
      </p:sp>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34250" r="32150"/>
          <a:stretch/>
        </p:blipFill>
        <p:spPr>
          <a:xfrm rot="5400000">
            <a:off x="150109" y="1914906"/>
            <a:ext cx="2810600" cy="4392488"/>
          </a:xfrm>
          <a:prstGeom prst="rect">
            <a:avLst/>
          </a:prstGeom>
          <a:scene3d>
            <a:camera prst="orthographicFront">
              <a:rot lat="0" lon="0" rev="5400000"/>
            </a:camera>
            <a:lightRig rig="threePt" dir="t"/>
          </a:scene3d>
        </p:spPr>
      </p:pic>
      <p:pic>
        <p:nvPicPr>
          <p:cNvPr id="7" name="Picture 6"/>
          <p:cNvPicPr>
            <a:picLocks noChangeAspect="1"/>
          </p:cNvPicPr>
          <p:nvPr/>
        </p:nvPicPr>
        <p:blipFill rotWithShape="1">
          <a:blip r:embed="rId5" cstate="print">
            <a:extLst>
              <a:ext uri="{28A0092B-C50C-407E-A947-70E740481C1C}">
                <a14:useLocalDpi xmlns:a14="http://schemas.microsoft.com/office/drawing/2010/main" val="0"/>
              </a:ext>
            </a:extLst>
          </a:blip>
          <a:srcRect l="33612" t="11" r="32801" b="-11"/>
          <a:stretch/>
        </p:blipFill>
        <p:spPr>
          <a:xfrm rot="5400000">
            <a:off x="3177038" y="1918095"/>
            <a:ext cx="2807529" cy="4389180"/>
          </a:xfrm>
          <a:prstGeom prst="rect">
            <a:avLst/>
          </a:prstGeom>
          <a:scene3d>
            <a:camera prst="orthographicFront">
              <a:rot lat="0" lon="0" rev="5400000"/>
            </a:camera>
            <a:lightRig rig="threePt" dir="t"/>
          </a:scene3d>
        </p:spPr>
      </p:pic>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l="34250" r="32150"/>
          <a:stretch/>
        </p:blipFill>
        <p:spPr>
          <a:xfrm rot="5400000">
            <a:off x="6215844" y="1918621"/>
            <a:ext cx="2808312" cy="4388912"/>
          </a:xfrm>
          <a:prstGeom prst="rect">
            <a:avLst/>
          </a:prstGeom>
          <a:scene3d>
            <a:camera prst="orthographicFront">
              <a:rot lat="0" lon="0" rev="5400000"/>
            </a:camera>
            <a:lightRig rig="threePt" dir="t"/>
          </a:scene3d>
        </p:spPr>
      </p:pic>
    </p:spTree>
    <p:extLst>
      <p:ext uri="{BB962C8B-B14F-4D97-AF65-F5344CB8AC3E}">
        <p14:creationId xmlns:p14="http://schemas.microsoft.com/office/powerpoint/2010/main" val="313699743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4" y="809627"/>
            <a:ext cx="7106051" cy="461665"/>
          </a:xfrm>
          <a:prstGeom prst="rect">
            <a:avLst/>
          </a:prstGeom>
          <a:noFill/>
        </p:spPr>
        <p:txBody>
          <a:bodyPr wrap="square" rtlCol="0">
            <a:spAutoFit/>
          </a:bodyPr>
          <a:lstStyle/>
          <a:p>
            <a:r>
              <a:rPr lang="es-ES_tradnl" sz="2400" b="1" dirty="0" smtClean="0">
                <a:solidFill>
                  <a:schemeClr val="tx2"/>
                </a:solidFill>
              </a:rPr>
              <a:t>CONCLUSIONS</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 name="Rectangle 1"/>
          <p:cNvSpPr/>
          <p:nvPr/>
        </p:nvSpPr>
        <p:spPr>
          <a:xfrm>
            <a:off x="604215" y="1696731"/>
            <a:ext cx="7925996" cy="400110"/>
          </a:xfrm>
          <a:prstGeom prst="rect">
            <a:avLst/>
          </a:prstGeom>
        </p:spPr>
        <p:txBody>
          <a:bodyPr wrap="square">
            <a:spAutoFit/>
          </a:bodyPr>
          <a:lstStyle/>
          <a:p>
            <a:r>
              <a:rPr lang="en-GB" sz="2000" dirty="0" smtClean="0"/>
              <a:t>Is it feasible?</a:t>
            </a:r>
            <a:endParaRPr lang="en-GB" sz="2000" dirty="0"/>
          </a:p>
        </p:txBody>
      </p:sp>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31</a:t>
            </a:fld>
            <a:endParaRPr lang="en-GB"/>
          </a:p>
        </p:txBody>
      </p:sp>
      <p:sp>
        <p:nvSpPr>
          <p:cNvPr id="11" name="Rectangle 10"/>
          <p:cNvSpPr/>
          <p:nvPr/>
        </p:nvSpPr>
        <p:spPr>
          <a:xfrm>
            <a:off x="604215" y="2482628"/>
            <a:ext cx="7925996" cy="400110"/>
          </a:xfrm>
          <a:prstGeom prst="rect">
            <a:avLst/>
          </a:prstGeom>
        </p:spPr>
        <p:txBody>
          <a:bodyPr wrap="square">
            <a:spAutoFit/>
          </a:bodyPr>
          <a:lstStyle/>
          <a:p>
            <a:r>
              <a:rPr lang="en-GB" sz="2000" dirty="0" smtClean="0"/>
              <a:t>Replacement p</a:t>
            </a:r>
            <a:r>
              <a:rPr lang="en-GB" sz="2000" dirty="0" smtClean="0"/>
              <a:t>roportions?</a:t>
            </a:r>
            <a:endParaRPr lang="en-GB" sz="2000" dirty="0"/>
          </a:p>
        </p:txBody>
      </p:sp>
      <p:sp>
        <p:nvSpPr>
          <p:cNvPr id="12" name="Rectangle 11"/>
          <p:cNvSpPr/>
          <p:nvPr/>
        </p:nvSpPr>
        <p:spPr>
          <a:xfrm>
            <a:off x="604215" y="3263699"/>
            <a:ext cx="7925996" cy="400110"/>
          </a:xfrm>
          <a:prstGeom prst="rect">
            <a:avLst/>
          </a:prstGeom>
        </p:spPr>
        <p:txBody>
          <a:bodyPr wrap="square">
            <a:spAutoFit/>
          </a:bodyPr>
          <a:lstStyle/>
          <a:p>
            <a:r>
              <a:rPr lang="en-GB" sz="2000" dirty="0" smtClean="0"/>
              <a:t>Exposure conditions?</a:t>
            </a:r>
            <a:endParaRPr lang="en-GB" sz="2000" dirty="0"/>
          </a:p>
        </p:txBody>
      </p:sp>
      <p:sp>
        <p:nvSpPr>
          <p:cNvPr id="13" name="Rectangle 12"/>
          <p:cNvSpPr/>
          <p:nvPr/>
        </p:nvSpPr>
        <p:spPr>
          <a:xfrm>
            <a:off x="604215" y="4049359"/>
            <a:ext cx="7925996" cy="400110"/>
          </a:xfrm>
          <a:prstGeom prst="rect">
            <a:avLst/>
          </a:prstGeom>
        </p:spPr>
        <p:txBody>
          <a:bodyPr wrap="square">
            <a:spAutoFit/>
          </a:bodyPr>
          <a:lstStyle/>
          <a:p>
            <a:r>
              <a:rPr lang="en-GB" sz="2000" dirty="0" smtClean="0"/>
              <a:t>Any other affections?</a:t>
            </a:r>
            <a:endParaRPr lang="en-GB" sz="2000" dirty="0"/>
          </a:p>
        </p:txBody>
      </p:sp>
      <p:sp>
        <p:nvSpPr>
          <p:cNvPr id="14" name="Rectangle 13"/>
          <p:cNvSpPr/>
          <p:nvPr/>
        </p:nvSpPr>
        <p:spPr>
          <a:xfrm>
            <a:off x="604215" y="4835256"/>
            <a:ext cx="7925996" cy="400110"/>
          </a:xfrm>
          <a:prstGeom prst="rect">
            <a:avLst/>
          </a:prstGeom>
        </p:spPr>
        <p:txBody>
          <a:bodyPr wrap="square">
            <a:spAutoFit/>
          </a:bodyPr>
          <a:lstStyle/>
          <a:p>
            <a:r>
              <a:rPr lang="en-GB" sz="2000" dirty="0" smtClean="0"/>
              <a:t>What happens with seawall application?</a:t>
            </a:r>
            <a:endParaRPr lang="en-GB" sz="2000" dirty="0"/>
          </a:p>
        </p:txBody>
      </p:sp>
      <p:sp>
        <p:nvSpPr>
          <p:cNvPr id="20" name="Rectangle 19"/>
          <p:cNvSpPr/>
          <p:nvPr/>
        </p:nvSpPr>
        <p:spPr>
          <a:xfrm>
            <a:off x="604215" y="5621153"/>
            <a:ext cx="7925996" cy="400110"/>
          </a:xfrm>
          <a:prstGeom prst="rect">
            <a:avLst/>
          </a:prstGeom>
        </p:spPr>
        <p:txBody>
          <a:bodyPr wrap="square">
            <a:spAutoFit/>
          </a:bodyPr>
          <a:lstStyle/>
          <a:p>
            <a:r>
              <a:rPr lang="en-GB" sz="2000" dirty="0" smtClean="0"/>
              <a:t>What other applications would you recommend?</a:t>
            </a:r>
            <a:endParaRPr lang="en-GB" sz="2000" dirty="0"/>
          </a:p>
        </p:txBody>
      </p:sp>
    </p:spTree>
    <p:extLst>
      <p:ext uri="{BB962C8B-B14F-4D97-AF65-F5344CB8AC3E}">
        <p14:creationId xmlns:p14="http://schemas.microsoft.com/office/powerpoint/2010/main" val="3104485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P spid="13" grpId="0"/>
      <p:bldP spid="14" grpId="0"/>
      <p:bldP spid="2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06444" y="809627"/>
            <a:ext cx="7106051" cy="461665"/>
          </a:xfrm>
          <a:prstGeom prst="rect">
            <a:avLst/>
          </a:prstGeom>
          <a:noFill/>
        </p:spPr>
        <p:txBody>
          <a:bodyPr wrap="square" rtlCol="0">
            <a:spAutoFit/>
          </a:bodyPr>
          <a:lstStyle/>
          <a:p>
            <a:r>
              <a:rPr lang="es-ES_tradnl" sz="2400" b="1" dirty="0" smtClean="0">
                <a:solidFill>
                  <a:schemeClr val="tx2"/>
                </a:solidFill>
              </a:rPr>
              <a:t>RECOMMENDATIONS AND FURTHER RESEARCH</a:t>
            </a:r>
            <a:endParaRPr lang="en-GB" sz="2400" b="1" dirty="0">
              <a:solidFill>
                <a:schemeClr val="tx2"/>
              </a:solidFill>
            </a:endParaRPr>
          </a:p>
        </p:txBody>
      </p:sp>
      <p:sp>
        <p:nvSpPr>
          <p:cNvPr id="6146" name="AutoShape 2" descr="Stenor Construction Materials Recycling Fac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 name="Rectangle 1"/>
          <p:cNvSpPr/>
          <p:nvPr/>
        </p:nvSpPr>
        <p:spPr>
          <a:xfrm>
            <a:off x="606444" y="1484497"/>
            <a:ext cx="7925996" cy="5016758"/>
          </a:xfrm>
          <a:prstGeom prst="rect">
            <a:avLst/>
          </a:prstGeom>
        </p:spPr>
        <p:txBody>
          <a:bodyPr wrap="square">
            <a:spAutoFit/>
          </a:bodyPr>
          <a:lstStyle/>
          <a:p>
            <a:pPr marL="342900" indent="-342900">
              <a:buFont typeface="Arial" panose="020B0604020202020204" pitchFamily="34" charset="0"/>
              <a:buChar char="•"/>
            </a:pPr>
            <a:r>
              <a:rPr lang="en-GB" sz="2000" dirty="0"/>
              <a:t>Validation of results, repetition of tests in both concrete and aggregate testing to get some form of probability</a:t>
            </a:r>
          </a:p>
          <a:p>
            <a:pPr marL="342900" indent="-342900">
              <a:buFont typeface="Arial" panose="020B0604020202020204" pitchFamily="34" charset="0"/>
              <a:buChar char="•"/>
            </a:pPr>
            <a:r>
              <a:rPr lang="en-GB" sz="2000" dirty="0"/>
              <a:t>Additives – plasticizers to control workability</a:t>
            </a:r>
          </a:p>
          <a:p>
            <a:pPr marL="342900" indent="-342900">
              <a:buFont typeface="Arial" panose="020B0604020202020204" pitchFamily="34" charset="0"/>
              <a:buChar char="•"/>
            </a:pPr>
            <a:r>
              <a:rPr lang="en-GB" sz="2000" dirty="0"/>
              <a:t>Waste material from cement plant and what application it could have in the performance of concrete</a:t>
            </a:r>
          </a:p>
          <a:p>
            <a:pPr marL="342900" indent="-342900">
              <a:buFont typeface="Arial" panose="020B0604020202020204" pitchFamily="34" charset="0"/>
              <a:buChar char="•"/>
            </a:pPr>
            <a:r>
              <a:rPr lang="en-GB" sz="2000" dirty="0"/>
              <a:t>Weathering of concrete samples and aggregate samples to freeze thaw </a:t>
            </a:r>
            <a:r>
              <a:rPr lang="en-GB" sz="2000" dirty="0" err="1"/>
              <a:t>etc</a:t>
            </a:r>
            <a:endParaRPr lang="en-GB" sz="2000" dirty="0"/>
          </a:p>
          <a:p>
            <a:pPr marL="342900" indent="-342900">
              <a:buFont typeface="Arial" panose="020B0604020202020204" pitchFamily="34" charset="0"/>
              <a:buChar char="•"/>
            </a:pPr>
            <a:r>
              <a:rPr lang="en-GB" sz="2000" dirty="0"/>
              <a:t>Logistics development of the plant, moulding (implementation)</a:t>
            </a:r>
          </a:p>
          <a:p>
            <a:pPr marL="342900" indent="-342900">
              <a:buFont typeface="Arial" panose="020B0604020202020204" pitchFamily="34" charset="0"/>
              <a:buChar char="•"/>
            </a:pPr>
            <a:r>
              <a:rPr lang="en-GB" sz="2000" dirty="0"/>
              <a:t>Analysis of circular economy – process map of waste cycle, upcycling,  analysing monetary and performance value of final product</a:t>
            </a:r>
          </a:p>
          <a:p>
            <a:pPr marL="342900" indent="-342900">
              <a:buFont typeface="Arial" panose="020B0604020202020204" pitchFamily="34" charset="0"/>
              <a:buChar char="•"/>
            </a:pPr>
            <a:r>
              <a:rPr lang="en-GB" sz="2000" dirty="0"/>
              <a:t>Research into origin of material, quality and use of a particular material prior to demolition, age of buildings being demolished </a:t>
            </a:r>
            <a:r>
              <a:rPr lang="en-GB" sz="2000" dirty="0" err="1"/>
              <a:t>etc</a:t>
            </a:r>
            <a:r>
              <a:rPr lang="en-GB" sz="2000" dirty="0"/>
              <a:t> </a:t>
            </a:r>
          </a:p>
          <a:p>
            <a:pPr marL="342900" indent="-342900">
              <a:buFont typeface="Arial" panose="020B0604020202020204" pitchFamily="34" charset="0"/>
              <a:buChar char="•"/>
            </a:pPr>
            <a:r>
              <a:rPr lang="en-GB" sz="2000" dirty="0"/>
              <a:t>Explore fine aggregate or sand recycled from CDW to use in 3D printing applications or in cement mortars</a:t>
            </a:r>
          </a:p>
          <a:p>
            <a:pPr marL="342900" indent="-342900">
              <a:buFont typeface="Arial" panose="020B0604020202020204" pitchFamily="34" charset="0"/>
              <a:buChar char="•"/>
            </a:pPr>
            <a:r>
              <a:rPr lang="en-GB" sz="2000" dirty="0"/>
              <a:t>Experimentation of amount of processing each waste product receives to understand properties further</a:t>
            </a:r>
          </a:p>
        </p:txBody>
      </p:sp>
      <p:grpSp>
        <p:nvGrpSpPr>
          <p:cNvPr id="15" name="Group 14"/>
          <p:cNvGrpSpPr/>
          <p:nvPr/>
        </p:nvGrpSpPr>
        <p:grpSpPr>
          <a:xfrm>
            <a:off x="59964" y="-19732"/>
            <a:ext cx="8954632" cy="984829"/>
            <a:chOff x="59964" y="-19732"/>
            <a:chExt cx="8954632" cy="984829"/>
          </a:xfrm>
        </p:grpSpPr>
        <p:sp>
          <p:nvSpPr>
            <p:cNvPr id="16"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8"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3" name="Slide Number Placeholder 2"/>
          <p:cNvSpPr>
            <a:spLocks noGrp="1"/>
          </p:cNvSpPr>
          <p:nvPr>
            <p:ph type="sldNum" sz="quarter" idx="12"/>
          </p:nvPr>
        </p:nvSpPr>
        <p:spPr/>
        <p:txBody>
          <a:bodyPr/>
          <a:lstStyle/>
          <a:p>
            <a:fld id="{7F6C361E-8EA1-47D1-BF0F-73DED22FB7B2}" type="slidenum">
              <a:rPr lang="en-GB" smtClean="0"/>
              <a:pPr/>
              <a:t>32</a:t>
            </a:fld>
            <a:endParaRPr lang="en-GB"/>
          </a:p>
        </p:txBody>
      </p:sp>
    </p:spTree>
    <p:extLst>
      <p:ext uri="{BB962C8B-B14F-4D97-AF65-F5344CB8AC3E}">
        <p14:creationId xmlns:p14="http://schemas.microsoft.com/office/powerpoint/2010/main" val="427601186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CuadroTexto"/>
          <p:cNvSpPr txBox="1"/>
          <p:nvPr/>
        </p:nvSpPr>
        <p:spPr>
          <a:xfrm>
            <a:off x="223704" y="2474985"/>
            <a:ext cx="8624584" cy="769441"/>
          </a:xfrm>
          <a:prstGeom prst="rect">
            <a:avLst/>
          </a:prstGeom>
          <a:noFill/>
          <a:scene3d>
            <a:camera prst="orthographicFront"/>
            <a:lightRig rig="threePt" dir="t"/>
          </a:scene3d>
          <a:sp3d prstMaterial="metal"/>
        </p:spPr>
        <p:txBody>
          <a:bodyPr wrap="square" rtlCol="0">
            <a:spAutoFit/>
          </a:bodyPr>
          <a:lstStyle/>
          <a:p>
            <a:pPr algn="ctr"/>
            <a:r>
              <a:rPr lang="es-ES_tradnl" sz="4400" b="1" dirty="0" err="1" smtClean="0">
                <a:solidFill>
                  <a:schemeClr val="accent4">
                    <a:lumMod val="50000"/>
                  </a:schemeClr>
                </a:solidFill>
              </a:rPr>
              <a:t>Thank</a:t>
            </a:r>
            <a:r>
              <a:rPr lang="es-ES_tradnl" sz="4400" b="1" dirty="0" smtClean="0">
                <a:solidFill>
                  <a:schemeClr val="accent4">
                    <a:lumMod val="50000"/>
                  </a:schemeClr>
                </a:solidFill>
              </a:rPr>
              <a:t> </a:t>
            </a:r>
            <a:r>
              <a:rPr lang="es-ES_tradnl" sz="4400" b="1" dirty="0" err="1" smtClean="0">
                <a:solidFill>
                  <a:schemeClr val="accent4">
                    <a:lumMod val="50000"/>
                  </a:schemeClr>
                </a:solidFill>
              </a:rPr>
              <a:t>you</a:t>
            </a:r>
            <a:endParaRPr lang="es-ES" sz="4400" b="1" dirty="0">
              <a:solidFill>
                <a:schemeClr val="accent4">
                  <a:lumMod val="50000"/>
                </a:schemeClr>
              </a:solidFill>
            </a:endParaRPr>
          </a:p>
        </p:txBody>
      </p:sp>
      <p:sp>
        <p:nvSpPr>
          <p:cNvPr id="9" name="8 CuadroTexto"/>
          <p:cNvSpPr txBox="1"/>
          <p:nvPr/>
        </p:nvSpPr>
        <p:spPr>
          <a:xfrm>
            <a:off x="1979712" y="4725144"/>
            <a:ext cx="5112568" cy="1138773"/>
          </a:xfrm>
          <a:prstGeom prst="rect">
            <a:avLst/>
          </a:prstGeom>
          <a:noFill/>
        </p:spPr>
        <p:txBody>
          <a:bodyPr wrap="square" rtlCol="0">
            <a:spAutoFit/>
          </a:bodyPr>
          <a:lstStyle/>
          <a:p>
            <a:pPr algn="ctr"/>
            <a:r>
              <a:rPr lang="es-ES_tradnl" sz="2800" b="1" dirty="0" err="1" smtClean="0">
                <a:solidFill>
                  <a:srgbClr val="C00000"/>
                </a:solidFill>
              </a:rPr>
              <a:t>Dr</a:t>
            </a:r>
            <a:r>
              <a:rPr lang="es-ES_tradnl" sz="2800" b="1" dirty="0" smtClean="0">
                <a:solidFill>
                  <a:srgbClr val="C00000"/>
                </a:solidFill>
              </a:rPr>
              <a:t> Juan A. </a:t>
            </a:r>
            <a:r>
              <a:rPr lang="es-ES_tradnl" sz="2800" b="1" dirty="0" err="1" smtClean="0">
                <a:solidFill>
                  <a:srgbClr val="C00000"/>
                </a:solidFill>
              </a:rPr>
              <a:t>Ferriz</a:t>
            </a:r>
            <a:r>
              <a:rPr lang="es-ES_tradnl" sz="2800" b="1" dirty="0" smtClean="0">
                <a:solidFill>
                  <a:srgbClr val="C00000"/>
                </a:solidFill>
              </a:rPr>
              <a:t>-Papi</a:t>
            </a:r>
          </a:p>
          <a:p>
            <a:pPr algn="ctr"/>
            <a:r>
              <a:rPr lang="es-ES_tradnl" sz="2000" b="1" dirty="0" err="1" smtClean="0">
                <a:solidFill>
                  <a:srgbClr val="C00000"/>
                </a:solidFill>
              </a:rPr>
              <a:t>University</a:t>
            </a:r>
            <a:r>
              <a:rPr lang="es-ES_tradnl" sz="2000" b="1" dirty="0" smtClean="0">
                <a:solidFill>
                  <a:srgbClr val="C00000"/>
                </a:solidFill>
              </a:rPr>
              <a:t> of </a:t>
            </a:r>
            <a:r>
              <a:rPr lang="es-ES_tradnl" sz="2000" b="1" dirty="0" err="1" smtClean="0">
                <a:solidFill>
                  <a:srgbClr val="C00000"/>
                </a:solidFill>
              </a:rPr>
              <a:t>Wales</a:t>
            </a:r>
            <a:r>
              <a:rPr lang="es-ES_tradnl" sz="2000" b="1" dirty="0" smtClean="0">
                <a:solidFill>
                  <a:srgbClr val="C00000"/>
                </a:solidFill>
              </a:rPr>
              <a:t> Trinity Saint David (UK)</a:t>
            </a:r>
          </a:p>
          <a:p>
            <a:pPr algn="ctr"/>
            <a:r>
              <a:rPr lang="es-ES_tradnl" sz="2000" b="1" dirty="0" smtClean="0">
                <a:solidFill>
                  <a:srgbClr val="C00000"/>
                </a:solidFill>
              </a:rPr>
              <a:t>juan.ferriz-papi@uwtsd.ac.uk</a:t>
            </a:r>
          </a:p>
        </p:txBody>
      </p:sp>
      <p:grpSp>
        <p:nvGrpSpPr>
          <p:cNvPr id="6" name="Group 5"/>
          <p:cNvGrpSpPr/>
          <p:nvPr/>
        </p:nvGrpSpPr>
        <p:grpSpPr>
          <a:xfrm>
            <a:off x="59964" y="-19732"/>
            <a:ext cx="8954632" cy="984829"/>
            <a:chOff x="59964" y="-19732"/>
            <a:chExt cx="8954632" cy="984829"/>
          </a:xfrm>
        </p:grpSpPr>
        <p:sp>
          <p:nvSpPr>
            <p:cNvPr id="7" name="4 CuadroTexto"/>
            <p:cNvSpPr txBox="1"/>
            <p:nvPr/>
          </p:nvSpPr>
          <p:spPr>
            <a:xfrm>
              <a:off x="820076" y="87989"/>
              <a:ext cx="5688632" cy="307777"/>
            </a:xfrm>
            <a:prstGeom prst="rect">
              <a:avLst/>
            </a:prstGeom>
            <a:gradFill flip="none" rotWithShape="1">
              <a:gsLst>
                <a:gs pos="0">
                  <a:schemeClr val="accent1">
                    <a:lumMod val="50000"/>
                  </a:schemeClr>
                </a:gs>
                <a:gs pos="39999">
                  <a:schemeClr val="accent1">
                    <a:lumMod val="75000"/>
                  </a:schemeClr>
                </a:gs>
                <a:gs pos="70000">
                  <a:schemeClr val="accent1"/>
                </a:gs>
                <a:gs pos="100000">
                  <a:schemeClr val="accent1">
                    <a:lumMod val="60000"/>
                    <a:lumOff val="40000"/>
                  </a:schemeClr>
                </a:gs>
              </a:gsLst>
              <a:lin ang="5400000" scaled="0"/>
              <a:tileRect r="-100000" b="-100000"/>
            </a:gradFill>
            <a:effectLst>
              <a:outerShdw blurRad="50800" dist="38100" dir="2700000" algn="tl" rotWithShape="0">
                <a:prstClr val="black">
                  <a:alpha val="40000"/>
                </a:prstClr>
              </a:outerShdw>
            </a:effectLst>
          </p:spPr>
          <p:txBody>
            <a:bodyPr wrap="square" rtlCol="0">
              <a:spAutoFit/>
            </a:bodyPr>
            <a:lstStyle/>
            <a:p>
              <a:pPr algn="ctr"/>
              <a:r>
                <a:rPr lang="es-ES" sz="1400" b="1" dirty="0" err="1" smtClean="0">
                  <a:solidFill>
                    <a:schemeClr val="bg1"/>
                  </a:solidFill>
                  <a:latin typeface="Arial" panose="020B0604020202020204" pitchFamily="34" charset="0"/>
                  <a:cs typeface="Arial" panose="020B0604020202020204" pitchFamily="34" charset="0"/>
                </a:rPr>
                <a:t>Recycled</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Aggregates</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from</a:t>
              </a:r>
              <a:r>
                <a:rPr lang="es-ES" sz="1400" b="1" dirty="0" smtClean="0">
                  <a:solidFill>
                    <a:schemeClr val="bg1"/>
                  </a:solidFill>
                  <a:latin typeface="Arial" panose="020B0604020202020204" pitchFamily="34" charset="0"/>
                  <a:cs typeface="Arial" panose="020B0604020202020204" pitchFamily="34" charset="0"/>
                </a:rPr>
                <a:t> C&amp;D </a:t>
              </a:r>
              <a:r>
                <a:rPr lang="es-ES" sz="1400" b="1" dirty="0" err="1" smtClean="0">
                  <a:solidFill>
                    <a:schemeClr val="bg1"/>
                  </a:solidFill>
                  <a:latin typeface="Arial" panose="020B0604020202020204" pitchFamily="34" charset="0"/>
                  <a:cs typeface="Arial" panose="020B0604020202020204" pitchFamily="34" charset="0"/>
                </a:rPr>
                <a:t>Waste</a:t>
              </a:r>
              <a:r>
                <a:rPr lang="es-ES" sz="1400" b="1" dirty="0" smtClean="0">
                  <a:solidFill>
                    <a:schemeClr val="bg1"/>
                  </a:solidFill>
                  <a:latin typeface="Arial" panose="020B0604020202020204" pitchFamily="34" charset="0"/>
                  <a:cs typeface="Arial" panose="020B0604020202020204" pitchFamily="34" charset="0"/>
                </a:rPr>
                <a:t>. </a:t>
              </a:r>
              <a:r>
                <a:rPr lang="es-ES" sz="1400" b="1" dirty="0" err="1" smtClean="0">
                  <a:solidFill>
                    <a:schemeClr val="bg1"/>
                  </a:solidFill>
                  <a:latin typeface="Arial" panose="020B0604020202020204" pitchFamily="34" charset="0"/>
                  <a:cs typeface="Arial" panose="020B0604020202020204" pitchFamily="34" charset="0"/>
                </a:rPr>
                <a:t>Seawall</a:t>
              </a:r>
              <a:r>
                <a:rPr lang="es-ES" sz="1400" b="1" dirty="0" smtClean="0">
                  <a:solidFill>
                    <a:schemeClr val="bg1"/>
                  </a:solidFill>
                  <a:latin typeface="Arial" panose="020B0604020202020204" pitchFamily="34" charset="0"/>
                  <a:cs typeface="Arial" panose="020B0604020202020204" pitchFamily="34" charset="0"/>
                </a:rPr>
                <a:t> concrete blocks</a:t>
              </a:r>
              <a:endParaRPr lang="es-ES" sz="1400" b="1" dirty="0">
                <a:solidFill>
                  <a:schemeClr val="bg1"/>
                </a:solidFill>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66524" y="46945"/>
              <a:ext cx="648072" cy="648072"/>
            </a:xfrm>
            <a:prstGeom prst="rect">
              <a:avLst/>
            </a:prstGeom>
          </p:spPr>
        </p:pic>
        <p:pic>
          <p:nvPicPr>
            <p:cNvPr id="10" name="Picture 2" descr="UW Trinity Saint David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3282"/>
            <a:stretch/>
          </p:blipFill>
          <p:spPr bwMode="auto">
            <a:xfrm>
              <a:off x="59964" y="-14212"/>
              <a:ext cx="654144" cy="979309"/>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6580288" y="-19732"/>
              <a:ext cx="1680268" cy="523220"/>
            </a:xfrm>
            <a:prstGeom prst="rect">
              <a:avLst/>
            </a:prstGeom>
          </p:spPr>
          <p:txBody>
            <a:bodyPr wrap="none">
              <a:spAutoFit/>
            </a:bodyPr>
            <a:lstStyle/>
            <a:p>
              <a:r>
                <a:rPr lang="en-GB" sz="2800" b="1" cap="all" dirty="0">
                  <a:solidFill>
                    <a:srgbClr val="0087CE"/>
                  </a:solidFill>
                  <a:latin typeface="Roboto"/>
                </a:rPr>
                <a:t>STENOR</a:t>
              </a:r>
              <a:endParaRPr lang="en-GB" sz="2800" dirty="0"/>
            </a:p>
          </p:txBody>
        </p:sp>
      </p:grpSp>
      <p:sp>
        <p:nvSpPr>
          <p:cNvPr id="2" name="Slide Number Placeholder 1"/>
          <p:cNvSpPr>
            <a:spLocks noGrp="1"/>
          </p:cNvSpPr>
          <p:nvPr>
            <p:ph type="sldNum" sz="quarter" idx="12"/>
          </p:nvPr>
        </p:nvSpPr>
        <p:spPr/>
        <p:txBody>
          <a:bodyPr/>
          <a:lstStyle/>
          <a:p>
            <a:fld id="{7F6C361E-8EA1-47D1-BF0F-73DED22FB7B2}" type="slidenum">
              <a:rPr lang="en-GB" smtClean="0"/>
              <a:pPr/>
              <a:t>33</a:t>
            </a:fld>
            <a:endParaRPr lang="en-GB"/>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965</TotalTime>
  <Words>1709</Words>
  <Application>Microsoft Office PowerPoint</Application>
  <PresentationFormat>On-screen Show (4:3)</PresentationFormat>
  <Paragraphs>400</Paragraphs>
  <Slides>33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Roboto</vt:lpstr>
      <vt:lpstr>Times New Roman</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 Ferriz-Papi</cp:lastModifiedBy>
  <cp:revision>18</cp:revision>
  <dcterms:created xsi:type="dcterms:W3CDTF">2017-10-15T10:31:44Z</dcterms:created>
  <dcterms:modified xsi:type="dcterms:W3CDTF">2019-03-05T09:25:05Z</dcterms:modified>
</cp:coreProperties>
</file>