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Masters/slideMaster20.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ppt/slideLayouts/slideLayout4.xml" ContentType="application/vnd.openxmlformats-officedocument.presentationml.slideLayout+xml"/>
  <Override PartName="/ppt/theme/theme3.xml" ContentType="application/vnd.openxmlformats-officedocument.theme+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4.xml" ContentType="application/vnd.openxmlformats-officedocument.them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5.xml" ContentType="application/vnd.openxmlformats-officedocument.theme+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6.xml" ContentType="application/vnd.openxmlformats-officedocument.theme+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7.xml" ContentType="application/vnd.openxmlformats-officedocument.theme+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8.xml" ContentType="application/vnd.openxmlformats-officedocument.theme+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9.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10.xml" ContentType="application/vnd.openxmlformats-officedocument.theme+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11.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theme/theme12.xml" ContentType="application/vnd.openxmlformats-officedocument.theme+xml"/>
  <Override PartName="/ppt/slideLayouts/slideLayout37.xml" ContentType="application/vnd.openxmlformats-officedocument.presentationml.slideLayout+xml"/>
  <Override PartName="/ppt/theme/theme13.xml" ContentType="application/vnd.openxmlformats-officedocument.theme+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theme/theme14.xml" ContentType="application/vnd.openxmlformats-officedocument.theme+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theme/theme15.xml" ContentType="application/vnd.openxmlformats-officedocument.theme+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theme/theme16.xml" ContentType="application/vnd.openxmlformats-officedocument.theme+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theme/theme17.xml" ContentType="application/vnd.openxmlformats-officedocument.theme+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theme/theme18.xml" ContentType="application/vnd.openxmlformats-officedocument.theme+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theme/theme19.xml" ContentType="application/vnd.openxmlformats-officedocument.theme+xml"/>
  <Override PartName="/ppt/slideLayouts/slideLayout77.xml" ContentType="application/vnd.openxmlformats-officedocument.presentationml.slideLayout+xml"/>
  <Override PartName="/ppt/theme/theme20.xml" ContentType="application/vnd.openxmlformats-officedocument.theme+xml"/>
  <Override PartName="/ppt/theme/theme21.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1" r:id="rId4"/>
    <p:sldMasterId id="2147483650" r:id="rId5"/>
    <p:sldMasterId id="2147483652" r:id="rId6"/>
    <p:sldMasterId id="2147483653" r:id="rId7"/>
    <p:sldMasterId id="2147483654" r:id="rId8"/>
    <p:sldMasterId id="2147483655" r:id="rId9"/>
    <p:sldMasterId id="2147483656" r:id="rId10"/>
    <p:sldMasterId id="2147483657" r:id="rId11"/>
    <p:sldMasterId id="2147483658" r:id="rId12"/>
    <p:sldMasterId id="2147483660" r:id="rId13"/>
    <p:sldMasterId id="2147483659" r:id="rId14"/>
    <p:sldMasterId id="2147483661" r:id="rId15"/>
    <p:sldMasterId id="2147483662" r:id="rId16"/>
    <p:sldMasterId id="2147483663" r:id="rId17"/>
    <p:sldMasterId id="2147483664" r:id="rId18"/>
    <p:sldMasterId id="2147483665" r:id="rId19"/>
    <p:sldMasterId id="2147483666" r:id="rId20"/>
    <p:sldMasterId id="2147483673" r:id="rId21"/>
    <p:sldMasterId id="2147483670" r:id="rId22"/>
    <p:sldMasterId id="2147483671" r:id="rId23"/>
  </p:sldMasterIdLst>
  <p:notesMasterIdLst>
    <p:notesMasterId r:id="rId53"/>
  </p:notesMasterIdLst>
  <p:sldIdLst>
    <p:sldId id="719" r:id="rId24"/>
    <p:sldId id="301" r:id="rId25"/>
    <p:sldId id="302" r:id="rId26"/>
    <p:sldId id="431" r:id="rId27"/>
    <p:sldId id="722" r:id="rId28"/>
    <p:sldId id="723" r:id="rId29"/>
    <p:sldId id="357" r:id="rId30"/>
    <p:sldId id="359" r:id="rId31"/>
    <p:sldId id="406" r:id="rId32"/>
    <p:sldId id="432" r:id="rId33"/>
    <p:sldId id="441" r:id="rId34"/>
    <p:sldId id="442" r:id="rId35"/>
    <p:sldId id="443" r:id="rId36"/>
    <p:sldId id="451" r:id="rId37"/>
    <p:sldId id="408" r:id="rId38"/>
    <p:sldId id="435" r:id="rId39"/>
    <p:sldId id="444" r:id="rId40"/>
    <p:sldId id="445" r:id="rId41"/>
    <p:sldId id="436" r:id="rId42"/>
    <p:sldId id="439" r:id="rId43"/>
    <p:sldId id="410" r:id="rId44"/>
    <p:sldId id="452" r:id="rId45"/>
    <p:sldId id="449" r:id="rId46"/>
    <p:sldId id="450" r:id="rId47"/>
    <p:sldId id="411" r:id="rId48"/>
    <p:sldId id="459" r:id="rId49"/>
    <p:sldId id="460" r:id="rId50"/>
    <p:sldId id="461" r:id="rId51"/>
    <p:sldId id="721" r:id="rId5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0BC4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0257BC2-85D1-485B-8C68-E716BC3E52E8}" v="3" dt="2024-06-19T06:32:17.72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74C1A8A3-306A-4EB7-A6B1-4F7E0EB9C5D6}" styleName="Medium Style 3 - Accent 5">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5"/>
          </a:solidFill>
        </a:fill>
      </a:tcStyle>
    </a:lastCol>
    <a:firstCol>
      <a:tcTxStyle b="on">
        <a:fontRef idx="minor">
          <a:scrgbClr r="0" g="0" b="0"/>
        </a:fontRef>
        <a:schemeClr val="lt1"/>
      </a:tcTxStyle>
      <a:tcStyle>
        <a:tcBdr/>
        <a:fill>
          <a:solidFill>
            <a:schemeClr val="accent5"/>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3782"/>
    <p:restoredTop sz="77253"/>
  </p:normalViewPr>
  <p:slideViewPr>
    <p:cSldViewPr snapToGrid="0">
      <p:cViewPr varScale="1">
        <p:scale>
          <a:sx n="78" d="100"/>
          <a:sy n="78" d="100"/>
        </p:scale>
        <p:origin x="777" y="5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0.xml"/><Relationship Id="rId18" Type="http://schemas.openxmlformats.org/officeDocument/2006/relationships/slideMaster" Target="slideMasters/slideMaster15.xml"/><Relationship Id="rId26" Type="http://schemas.openxmlformats.org/officeDocument/2006/relationships/slide" Target="slides/slide3.xml"/><Relationship Id="rId39" Type="http://schemas.openxmlformats.org/officeDocument/2006/relationships/slide" Target="slides/slide16.xml"/><Relationship Id="rId21" Type="http://schemas.openxmlformats.org/officeDocument/2006/relationships/slideMaster" Target="slideMasters/slideMaster18.xml"/><Relationship Id="rId34" Type="http://schemas.openxmlformats.org/officeDocument/2006/relationships/slide" Target="slides/slide11.xml"/><Relationship Id="rId42" Type="http://schemas.openxmlformats.org/officeDocument/2006/relationships/slide" Target="slides/slide19.xml"/><Relationship Id="rId47" Type="http://schemas.openxmlformats.org/officeDocument/2006/relationships/slide" Target="slides/slide24.xml"/><Relationship Id="rId50" Type="http://schemas.openxmlformats.org/officeDocument/2006/relationships/slide" Target="slides/slide27.xml"/><Relationship Id="rId55" Type="http://schemas.openxmlformats.org/officeDocument/2006/relationships/viewProps" Target="viewProps.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Master" Target="slideMasters/slideMaster13.xml"/><Relationship Id="rId29" Type="http://schemas.openxmlformats.org/officeDocument/2006/relationships/slide" Target="slides/slide6.xml"/><Relationship Id="rId11" Type="http://schemas.openxmlformats.org/officeDocument/2006/relationships/slideMaster" Target="slideMasters/slideMaster8.xml"/><Relationship Id="rId24" Type="http://schemas.openxmlformats.org/officeDocument/2006/relationships/slide" Target="slides/slide1.xml"/><Relationship Id="rId32" Type="http://schemas.openxmlformats.org/officeDocument/2006/relationships/slide" Target="slides/slide9.xml"/><Relationship Id="rId37" Type="http://schemas.openxmlformats.org/officeDocument/2006/relationships/slide" Target="slides/slide14.xml"/><Relationship Id="rId40" Type="http://schemas.openxmlformats.org/officeDocument/2006/relationships/slide" Target="slides/slide17.xml"/><Relationship Id="rId45" Type="http://schemas.openxmlformats.org/officeDocument/2006/relationships/slide" Target="slides/slide22.xml"/><Relationship Id="rId53" Type="http://schemas.openxmlformats.org/officeDocument/2006/relationships/notesMaster" Target="notesMasters/notesMaster1.xml"/><Relationship Id="rId58" Type="http://schemas.microsoft.com/office/2016/11/relationships/changesInfo" Target="changesInfos/changesInfo1.xml"/><Relationship Id="rId5" Type="http://schemas.openxmlformats.org/officeDocument/2006/relationships/slideMaster" Target="slideMasters/slideMaster2.xml"/><Relationship Id="rId19" Type="http://schemas.openxmlformats.org/officeDocument/2006/relationships/slideMaster" Target="slideMasters/slideMaster16.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Master" Target="slideMasters/slideMaster11.xml"/><Relationship Id="rId22" Type="http://schemas.openxmlformats.org/officeDocument/2006/relationships/slideMaster" Target="slideMasters/slideMaster19.xml"/><Relationship Id="rId27" Type="http://schemas.openxmlformats.org/officeDocument/2006/relationships/slide" Target="slides/slide4.xml"/><Relationship Id="rId30" Type="http://schemas.openxmlformats.org/officeDocument/2006/relationships/slide" Target="slides/slide7.xml"/><Relationship Id="rId35" Type="http://schemas.openxmlformats.org/officeDocument/2006/relationships/slide" Target="slides/slide12.xml"/><Relationship Id="rId43" Type="http://schemas.openxmlformats.org/officeDocument/2006/relationships/slide" Target="slides/slide20.xml"/><Relationship Id="rId48" Type="http://schemas.openxmlformats.org/officeDocument/2006/relationships/slide" Target="slides/slide25.xml"/><Relationship Id="rId56" Type="http://schemas.openxmlformats.org/officeDocument/2006/relationships/theme" Target="theme/theme1.xml"/><Relationship Id="rId8" Type="http://schemas.openxmlformats.org/officeDocument/2006/relationships/slideMaster" Target="slideMasters/slideMaster5.xml"/><Relationship Id="rId51" Type="http://schemas.openxmlformats.org/officeDocument/2006/relationships/slide" Target="slides/slide28.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2.xml"/><Relationship Id="rId33" Type="http://schemas.openxmlformats.org/officeDocument/2006/relationships/slide" Target="slides/slide10.xml"/><Relationship Id="rId38" Type="http://schemas.openxmlformats.org/officeDocument/2006/relationships/slide" Target="slides/slide15.xml"/><Relationship Id="rId46" Type="http://schemas.openxmlformats.org/officeDocument/2006/relationships/slide" Target="slides/slide23.xml"/><Relationship Id="rId59" Type="http://schemas.microsoft.com/office/2015/10/relationships/revisionInfo" Target="revisionInfo.xml"/><Relationship Id="rId20" Type="http://schemas.openxmlformats.org/officeDocument/2006/relationships/slideMaster" Target="slideMasters/slideMaster17.xml"/><Relationship Id="rId41" Type="http://schemas.openxmlformats.org/officeDocument/2006/relationships/slide" Target="slides/slide18.xml"/><Relationship Id="rId54"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Master" Target="slideMasters/slideMaster12.xml"/><Relationship Id="rId23" Type="http://schemas.openxmlformats.org/officeDocument/2006/relationships/slideMaster" Target="slideMasters/slideMaster20.xml"/><Relationship Id="rId28" Type="http://schemas.openxmlformats.org/officeDocument/2006/relationships/slide" Target="slides/slide5.xml"/><Relationship Id="rId36" Type="http://schemas.openxmlformats.org/officeDocument/2006/relationships/slide" Target="slides/slide13.xml"/><Relationship Id="rId49" Type="http://schemas.openxmlformats.org/officeDocument/2006/relationships/slide" Target="slides/slide26.xml"/><Relationship Id="rId57" Type="http://schemas.openxmlformats.org/officeDocument/2006/relationships/tableStyles" Target="tableStyles.xml"/><Relationship Id="rId10" Type="http://schemas.openxmlformats.org/officeDocument/2006/relationships/slideMaster" Target="slideMasters/slideMaster7.xml"/><Relationship Id="rId31" Type="http://schemas.openxmlformats.org/officeDocument/2006/relationships/slide" Target="slides/slide8.xml"/><Relationship Id="rId44" Type="http://schemas.openxmlformats.org/officeDocument/2006/relationships/slide" Target="slides/slide21.xml"/><Relationship Id="rId52" Type="http://schemas.openxmlformats.org/officeDocument/2006/relationships/slide" Target="slides/slide29.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talin Jacob Wilson Packia Dhas" userId="050d7d71-3621-4503-95e8-1c9a9d962492" providerId="ADAL" clId="{B0257BC2-85D1-485B-8C68-E716BC3E52E8}"/>
    <pc:docChg chg="custSel addSld modSld">
      <pc:chgData name="Stalin Jacob Wilson Packia Dhas" userId="050d7d71-3621-4503-95e8-1c9a9d962492" providerId="ADAL" clId="{B0257BC2-85D1-485B-8C68-E716BC3E52E8}" dt="2024-06-19T06:32:10.897" v="7" actId="20577"/>
      <pc:docMkLst>
        <pc:docMk/>
      </pc:docMkLst>
      <pc:sldChg chg="modSp mod">
        <pc:chgData name="Stalin Jacob Wilson Packia Dhas" userId="050d7d71-3621-4503-95e8-1c9a9d962492" providerId="ADAL" clId="{B0257BC2-85D1-485B-8C68-E716BC3E52E8}" dt="2024-06-19T06:02:53.220" v="4" actId="20577"/>
        <pc:sldMkLst>
          <pc:docMk/>
          <pc:sldMk cId="3192266062" sldId="302"/>
        </pc:sldMkLst>
        <pc:spChg chg="mod">
          <ac:chgData name="Stalin Jacob Wilson Packia Dhas" userId="050d7d71-3621-4503-95e8-1c9a9d962492" providerId="ADAL" clId="{B0257BC2-85D1-485B-8C68-E716BC3E52E8}" dt="2024-06-19T06:02:53.220" v="4" actId="20577"/>
          <ac:spMkLst>
            <pc:docMk/>
            <pc:sldMk cId="3192266062" sldId="302"/>
            <ac:spMk id="3" creationId="{00000000-0000-0000-0000-000000000000}"/>
          </ac:spMkLst>
        </pc:spChg>
        <pc:spChg chg="mod">
          <ac:chgData name="Stalin Jacob Wilson Packia Dhas" userId="050d7d71-3621-4503-95e8-1c9a9d962492" providerId="ADAL" clId="{B0257BC2-85D1-485B-8C68-E716BC3E52E8}" dt="2024-06-19T06:01:46.051" v="3" actId="20577"/>
          <ac:spMkLst>
            <pc:docMk/>
            <pc:sldMk cId="3192266062" sldId="302"/>
            <ac:spMk id="4" creationId="{B7C3BA83-DFFF-457C-32C5-B0990E246EC3}"/>
          </ac:spMkLst>
        </pc:spChg>
      </pc:sldChg>
      <pc:sldChg chg="add">
        <pc:chgData name="Stalin Jacob Wilson Packia Dhas" userId="050d7d71-3621-4503-95e8-1c9a9d962492" providerId="ADAL" clId="{B0257BC2-85D1-485B-8C68-E716BC3E52E8}" dt="2024-06-19T06:32:05.435" v="5"/>
        <pc:sldMkLst>
          <pc:docMk/>
          <pc:sldMk cId="3820002274" sldId="357"/>
        </pc:sldMkLst>
      </pc:sldChg>
      <pc:sldChg chg="add">
        <pc:chgData name="Stalin Jacob Wilson Packia Dhas" userId="050d7d71-3621-4503-95e8-1c9a9d962492" providerId="ADAL" clId="{B0257BC2-85D1-485B-8C68-E716BC3E52E8}" dt="2024-06-19T06:32:05.435" v="5"/>
        <pc:sldMkLst>
          <pc:docMk/>
          <pc:sldMk cId="1834888325" sldId="359"/>
        </pc:sldMkLst>
      </pc:sldChg>
      <pc:sldChg chg="modSp mod">
        <pc:chgData name="Stalin Jacob Wilson Packia Dhas" userId="050d7d71-3621-4503-95e8-1c9a9d962492" providerId="ADAL" clId="{B0257BC2-85D1-485B-8C68-E716BC3E52E8}" dt="2024-06-19T06:01:36.985" v="1" actId="20577"/>
        <pc:sldMkLst>
          <pc:docMk/>
          <pc:sldMk cId="3119007398" sldId="719"/>
        </pc:sldMkLst>
        <pc:spChg chg="mod">
          <ac:chgData name="Stalin Jacob Wilson Packia Dhas" userId="050d7d71-3621-4503-95e8-1c9a9d962492" providerId="ADAL" clId="{B0257BC2-85D1-485B-8C68-E716BC3E52E8}" dt="2024-06-19T06:01:36.985" v="1" actId="20577"/>
          <ac:spMkLst>
            <pc:docMk/>
            <pc:sldMk cId="3119007398" sldId="719"/>
            <ac:spMk id="2" creationId="{5AF40EAB-6954-8B5E-C784-2A455332F66A}"/>
          </ac:spMkLst>
        </pc:spChg>
      </pc:sldChg>
      <pc:sldChg chg="modSp add mod">
        <pc:chgData name="Stalin Jacob Wilson Packia Dhas" userId="050d7d71-3621-4503-95e8-1c9a9d962492" providerId="ADAL" clId="{B0257BC2-85D1-485B-8C68-E716BC3E52E8}" dt="2024-06-19T06:32:10.897" v="7" actId="20577"/>
        <pc:sldMkLst>
          <pc:docMk/>
          <pc:sldMk cId="3855564541" sldId="722"/>
        </pc:sldMkLst>
        <pc:spChg chg="mod">
          <ac:chgData name="Stalin Jacob Wilson Packia Dhas" userId="050d7d71-3621-4503-95e8-1c9a9d962492" providerId="ADAL" clId="{B0257BC2-85D1-485B-8C68-E716BC3E52E8}" dt="2024-06-19T06:32:10.897" v="7" actId="20577"/>
          <ac:spMkLst>
            <pc:docMk/>
            <pc:sldMk cId="3855564541" sldId="722"/>
            <ac:spMk id="4" creationId="{00000000-0000-0000-0000-000000000000}"/>
          </ac:spMkLst>
        </pc:spChg>
      </pc:sldChg>
      <pc:sldChg chg="add">
        <pc:chgData name="Stalin Jacob Wilson Packia Dhas" userId="050d7d71-3621-4503-95e8-1c9a9d962492" providerId="ADAL" clId="{B0257BC2-85D1-485B-8C68-E716BC3E52E8}" dt="2024-06-19T06:32:05.435" v="5"/>
        <pc:sldMkLst>
          <pc:docMk/>
          <pc:sldMk cId="4184733348" sldId="723"/>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1.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B43E031-8EA7-4CC5-A13E-73C0167506AA}" type="datetimeFigureOut">
              <a:rPr lang="en-GB" smtClean="0"/>
              <a:t>19/06/2024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374F67A-0874-45E3-BD6B-71B178B0D08F}" type="slidenum">
              <a:rPr lang="en-GB" smtClean="0"/>
              <a:t>‹#›</a:t>
            </a:fld>
            <a:endParaRPr lang="en-GB"/>
          </a:p>
        </p:txBody>
      </p:sp>
    </p:spTree>
    <p:extLst>
      <p:ext uri="{BB962C8B-B14F-4D97-AF65-F5344CB8AC3E}">
        <p14:creationId xmlns:p14="http://schemas.microsoft.com/office/powerpoint/2010/main" val="17901535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t>3</a:t>
            </a:fld>
            <a:endParaRPr lang="en-US" dirty="0"/>
          </a:p>
        </p:txBody>
      </p:sp>
    </p:spTree>
    <p:extLst>
      <p:ext uri="{BB962C8B-B14F-4D97-AF65-F5344CB8AC3E}">
        <p14:creationId xmlns:p14="http://schemas.microsoft.com/office/powerpoint/2010/main" val="20489134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374F67A-0874-45E3-BD6B-71B178B0D08F}" type="slidenum">
              <a:rPr lang="en-GB" smtClean="0"/>
              <a:t>6</a:t>
            </a:fld>
            <a:endParaRPr lang="en-GB"/>
          </a:p>
        </p:txBody>
      </p:sp>
    </p:spTree>
    <p:extLst>
      <p:ext uri="{BB962C8B-B14F-4D97-AF65-F5344CB8AC3E}">
        <p14:creationId xmlns:p14="http://schemas.microsoft.com/office/powerpoint/2010/main" val="252760304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t>10</a:t>
            </a:fld>
            <a:endParaRPr lang="en-US" dirty="0"/>
          </a:p>
        </p:txBody>
      </p:sp>
    </p:spTree>
    <p:extLst>
      <p:ext uri="{BB962C8B-B14F-4D97-AF65-F5344CB8AC3E}">
        <p14:creationId xmlns:p14="http://schemas.microsoft.com/office/powerpoint/2010/main" val="350348207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t>11</a:t>
            </a:fld>
            <a:endParaRPr lang="en-US" dirty="0"/>
          </a:p>
        </p:txBody>
      </p:sp>
    </p:spTree>
    <p:extLst>
      <p:ext uri="{BB962C8B-B14F-4D97-AF65-F5344CB8AC3E}">
        <p14:creationId xmlns:p14="http://schemas.microsoft.com/office/powerpoint/2010/main" val="365671662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t>12</a:t>
            </a:fld>
            <a:endParaRPr lang="en-US" dirty="0"/>
          </a:p>
        </p:txBody>
      </p:sp>
    </p:spTree>
    <p:extLst>
      <p:ext uri="{BB962C8B-B14F-4D97-AF65-F5344CB8AC3E}">
        <p14:creationId xmlns:p14="http://schemas.microsoft.com/office/powerpoint/2010/main" val="58369943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t>13</a:t>
            </a:fld>
            <a:endParaRPr lang="en-US" dirty="0"/>
          </a:p>
        </p:txBody>
      </p:sp>
    </p:spTree>
    <p:extLst>
      <p:ext uri="{BB962C8B-B14F-4D97-AF65-F5344CB8AC3E}">
        <p14:creationId xmlns:p14="http://schemas.microsoft.com/office/powerpoint/2010/main" val="42162835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t>14</a:t>
            </a:fld>
            <a:endParaRPr lang="en-US" dirty="0"/>
          </a:p>
        </p:txBody>
      </p:sp>
    </p:spTree>
    <p:extLst>
      <p:ext uri="{BB962C8B-B14F-4D97-AF65-F5344CB8AC3E}">
        <p14:creationId xmlns:p14="http://schemas.microsoft.com/office/powerpoint/2010/main" val="265243944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374F67A-0874-45E3-BD6B-71B178B0D08F}" type="slidenum">
              <a:rPr lang="en-GB" smtClean="0"/>
              <a:t>29</a:t>
            </a:fld>
            <a:endParaRPr lang="en-GB"/>
          </a:p>
        </p:txBody>
      </p:sp>
    </p:spTree>
    <p:extLst>
      <p:ext uri="{BB962C8B-B14F-4D97-AF65-F5344CB8AC3E}">
        <p14:creationId xmlns:p14="http://schemas.microsoft.com/office/powerpoint/2010/main" val="149363316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6.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9.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0.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4.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5.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49.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6.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3.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7.xml"/></Relationships>
</file>

<file path=ppt/slideLayouts/_rels/slideLayout54.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7.xml"/></Relationships>
</file>

<file path=ppt/slideLayouts/_rels/slideLayout55.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7.xml"/></Relationships>
</file>

<file path=ppt/slideLayouts/_rels/slideLayout56.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7.xml"/></Relationships>
</file>

<file path=ppt/slideLayouts/_rels/slideLayout57.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7.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7.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7.xml"/></Relationships>
</file>

<file path=ppt/slideLayouts/_rels/slideLayout60.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17.xml"/></Relationships>
</file>

<file path=ppt/slideLayouts/_rels/slideLayout61.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7.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67.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8.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3.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9.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273137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3298008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3367D72-5AB2-8643-8633-40F3233CA8FA}"/>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1754628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147972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DAB39B9-1950-2646-9CCB-5BADF16EFB52}"/>
              </a:ext>
            </a:extLst>
          </p:cNvPr>
          <p:cNvSpPr>
            <a:spLocks noGrp="1"/>
          </p:cNvSpPr>
          <p:nvPr>
            <p:ph idx="1"/>
          </p:nvPr>
        </p:nvSpPr>
        <p:spPr>
          <a:xfrm>
            <a:off x="7192652" y="1470581"/>
            <a:ext cx="4242061" cy="416664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2169050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4293998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9216447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816A415-C468-5944-85A1-00EECAE1DE21}"/>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4089386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7DCC43AC-DEA8-4DBE-92E3-02575C744831}" type="datetime1">
              <a:rPr lang="en-GB" smtClean="0"/>
              <a:t>19/06/2024</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Lecture – 7 / Fundamentals of Electrical and Electronic Systems</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5204299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CB3C8CBF-679C-41F1-99AB-6AC92AABE017}" type="datetime1">
              <a:rPr lang="en-GB" smtClean="0"/>
              <a:t>19/06/2024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Lecture – 7 / Fundamentals of Electrical and Electronic Systems</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60417609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89BD2293-C86B-4A86-9F65-19E95E6A6F75}" type="datetime1">
              <a:rPr lang="en-GB" smtClean="0"/>
              <a:t>19/06/2024</a:t>
            </a:fld>
            <a:endParaRPr lang="en-US" dirty="0"/>
          </a:p>
        </p:txBody>
      </p:sp>
      <p:sp>
        <p:nvSpPr>
          <p:cNvPr id="4" name="Footer Placeholder 3"/>
          <p:cNvSpPr>
            <a:spLocks noGrp="1"/>
          </p:cNvSpPr>
          <p:nvPr>
            <p:ph type="ftr" sz="quarter" idx="11"/>
          </p:nvPr>
        </p:nvSpPr>
        <p:spPr/>
        <p:txBody>
          <a:bodyPr/>
          <a:lstStyle/>
          <a:p>
            <a:r>
              <a:rPr lang="en-GB"/>
              <a:t>Lecture – 7 / Fundamentals of Electrical and Electronic Systems</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37204744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73215638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95541757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22788435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78352986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06426203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5672342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585DAF49-47E4-4FB3-8944-1D787E95568A}" type="datetime1">
              <a:rPr lang="en-GB" smtClean="0"/>
              <a:t>19/06/2024</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Lecture – 7 / Fundamentals of Electrical and Electronic Systems</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71426778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AAD868F-8CD8-4442-8E21-0A26D5255E86}" type="datetime1">
              <a:rPr lang="en-GB" smtClean="0"/>
              <a:t>19/06/2024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Lecture – 7 / Fundamentals of Electrical and Electronic Systems</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64098398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4816D46C-1A3B-4AA7-B0B5-8F300D3A4BE8}" type="datetime1">
              <a:rPr lang="en-GB" smtClean="0"/>
              <a:t>19/06/2024</a:t>
            </a:fld>
            <a:endParaRPr lang="en-US" dirty="0"/>
          </a:p>
        </p:txBody>
      </p:sp>
      <p:sp>
        <p:nvSpPr>
          <p:cNvPr id="4" name="Footer Placeholder 3"/>
          <p:cNvSpPr>
            <a:spLocks noGrp="1"/>
          </p:cNvSpPr>
          <p:nvPr>
            <p:ph type="ftr" sz="quarter" idx="11"/>
          </p:nvPr>
        </p:nvSpPr>
        <p:spPr/>
        <p:txBody>
          <a:bodyPr/>
          <a:lstStyle/>
          <a:p>
            <a:r>
              <a:rPr lang="en-GB"/>
              <a:t>Lecture – 7 / Fundamentals of Electrical and Electronic Systems</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124002667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6881143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fld id="{49312B92-EF6C-4333-BC06-E0B3280FFC58}" type="datetime1">
              <a:rPr lang="en-GB" noProof="0" smtClean="0"/>
              <a:t>19/06/2024</a:t>
            </a:fld>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Lecture – 7 / Fundamentals of Electrical and Electronic Systems</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73496184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47529612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73453286-15DC-4EB2-B3B0-F18AFDEDF69C}" type="datetime1">
              <a:rPr lang="en-GB" smtClean="0"/>
              <a:t>19/06/2024</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Lecture – 7 / Fundamentals of Electrical and Electronic Systems</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08192505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610DCD-01BE-4070-85B4-9D87856545DA}" type="datetime1">
              <a:rPr lang="en-GB" smtClean="0"/>
              <a:t>19/06/2024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Lecture – 7 / Fundamentals of Electrical and Electronic Systems</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127137421"/>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C322329A-D05B-4355-8C7F-7A0CE2AEAAFA}" type="datetime1">
              <a:rPr lang="en-GB" smtClean="0"/>
              <a:t>19/06/2024</a:t>
            </a:fld>
            <a:endParaRPr lang="en-US" dirty="0"/>
          </a:p>
        </p:txBody>
      </p:sp>
      <p:sp>
        <p:nvSpPr>
          <p:cNvPr id="4" name="Footer Placeholder 3"/>
          <p:cNvSpPr>
            <a:spLocks noGrp="1"/>
          </p:cNvSpPr>
          <p:nvPr>
            <p:ph type="ftr" sz="quarter" idx="11"/>
          </p:nvPr>
        </p:nvSpPr>
        <p:spPr/>
        <p:txBody>
          <a:bodyPr/>
          <a:lstStyle/>
          <a:p>
            <a:r>
              <a:rPr lang="en-GB"/>
              <a:t>Lecture – 7 / Fundamentals of Electrical and Electronic Systems</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245223601"/>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fld id="{3977C6C6-F6B9-4814-A14F-91D00F85253C}" type="datetime1">
              <a:rPr lang="en-GB" noProof="0" smtClean="0"/>
              <a:t>19/06/2024</a:t>
            </a:fld>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Lecture – 7 / Fundamentals of Electrical and Electronic Systems</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41417474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97148504"/>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C9568050-B162-41FA-810D-B0A71C6B39EF}" type="datetime1">
              <a:rPr lang="en-GB" smtClean="0"/>
              <a:t>19/06/2024</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Lecture – 7 / Fundamentals of Electrical and Electronic Systems</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99777694"/>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264A292C-0F60-4A22-B274-AC17C63AF8E1}" type="datetime1">
              <a:rPr lang="en-GB" smtClean="0"/>
              <a:t>19/06/2024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Lecture – 7 / Fundamentals of Electrical and Electronic Systems</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88795946"/>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F9D26D4A-2631-4AC4-A10D-3E190C76E667}" type="datetime1">
              <a:rPr lang="en-GB" smtClean="0"/>
              <a:t>19/06/2024</a:t>
            </a:fld>
            <a:endParaRPr lang="en-US" dirty="0"/>
          </a:p>
        </p:txBody>
      </p:sp>
      <p:sp>
        <p:nvSpPr>
          <p:cNvPr id="4" name="Footer Placeholder 3"/>
          <p:cNvSpPr>
            <a:spLocks noGrp="1"/>
          </p:cNvSpPr>
          <p:nvPr>
            <p:ph type="ftr" sz="quarter" idx="11"/>
          </p:nvPr>
        </p:nvSpPr>
        <p:spPr/>
        <p:txBody>
          <a:bodyPr/>
          <a:lstStyle/>
          <a:p>
            <a:r>
              <a:rPr lang="en-GB"/>
              <a:t>Lecture – 7 / Fundamentals of Electrical and Electronic Systems</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599698923"/>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738CBCBA-DB53-6A4F-BFAA-F2617D64B96D}"/>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3EFA7E1F-A405-5E4D-B3BE-1635EAA19E3F}"/>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24236427"/>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C1CD976-0A76-426E-ADEE-5C95FBF208C0}" type="datetime1">
              <a:rPr lang="en-GB" smtClean="0"/>
              <a:t>19/06/2024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Lecture – 7 / Fundamentals of Electrical and Electronic Systems</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385637312"/>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54719700"/>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96634507"/>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946B8C49-F046-7544-B210-8A57A47EE121}"/>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C7AD169-458D-844F-87D0-E86ADE994969}"/>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317885063"/>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F22FB671-BF50-47ED-AAC3-823C398738C8}" type="datetime1">
              <a:rPr lang="en-GB" smtClean="0"/>
              <a:t>19/06/2024</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Lecture – 7 / Fundamentals of Electrical and Electronic Systems</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686166945"/>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6D6C780-CA8F-46E6-90F8-A80770EA9BDD}" type="datetime1">
              <a:rPr lang="en-GB" smtClean="0"/>
              <a:t>19/06/2024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Lecture – 7 / Fundamentals of Electrical and Electronic Systems</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40485730"/>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8094F743-0F2B-4E1E-8E96-ADA0BAAD9D85}" type="datetime1">
              <a:rPr lang="en-GB" smtClean="0"/>
              <a:t>19/06/2024</a:t>
            </a:fld>
            <a:endParaRPr lang="en-US" dirty="0"/>
          </a:p>
        </p:txBody>
      </p:sp>
      <p:sp>
        <p:nvSpPr>
          <p:cNvPr id="4" name="Footer Placeholder 3"/>
          <p:cNvSpPr>
            <a:spLocks noGrp="1"/>
          </p:cNvSpPr>
          <p:nvPr>
            <p:ph type="ftr" sz="quarter" idx="11"/>
          </p:nvPr>
        </p:nvSpPr>
        <p:spPr/>
        <p:txBody>
          <a:bodyPr/>
          <a:lstStyle/>
          <a:p>
            <a:r>
              <a:rPr lang="en-GB"/>
              <a:t>Lecture – 7 / Fundamentals of Electrical and Electronic Systems</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897876703"/>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fld id="{D87E1DAF-D27C-4880-96A0-0B0963E668CA}" type="datetime1">
              <a:rPr lang="en-GB" noProof="0" smtClean="0"/>
              <a:t>19/06/2024</a:t>
            </a:fld>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Lecture – 7 / Fundamentals of Electrical and Electronic Systems</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1612919501"/>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4A92ADF8-47B7-6B4A-B238-A057A73B01FE}"/>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773D9E3-3B36-3040-8C61-C6D71B056A8A}"/>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63020717"/>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2AD03E4B-CA09-4FE0-8FE0-3760FB2F8EE3}" type="datetime1">
              <a:rPr lang="en-GB" smtClean="0"/>
              <a:t>19/06/2024</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Lecture – 7 / Fundamentals of Electrical and Electronic Systems</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11080307"/>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D047556-92AE-4E7F-97DA-5F64F8AF9F10}" type="datetime1">
              <a:rPr lang="en-GB" smtClean="0"/>
              <a:t>19/06/2024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Lecture – 7 / Fundamentals of Electrical and Electronic Systems</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550498683"/>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55CF549E-FF5E-4051-BD2F-F24610A26508}" type="datetime1">
              <a:rPr lang="en-GB" smtClean="0"/>
              <a:t>19/06/2024</a:t>
            </a:fld>
            <a:endParaRPr lang="en-US" dirty="0"/>
          </a:p>
        </p:txBody>
      </p:sp>
      <p:sp>
        <p:nvSpPr>
          <p:cNvPr id="4" name="Footer Placeholder 3"/>
          <p:cNvSpPr>
            <a:spLocks noGrp="1"/>
          </p:cNvSpPr>
          <p:nvPr>
            <p:ph type="ftr" sz="quarter" idx="11"/>
          </p:nvPr>
        </p:nvSpPr>
        <p:spPr/>
        <p:txBody>
          <a:bodyPr/>
          <a:lstStyle/>
          <a:p>
            <a:r>
              <a:rPr lang="en-GB"/>
              <a:t>Lecture – 7 / Fundamentals of Electrical and Electronic Systems</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641454918"/>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fld id="{8D443770-692F-4433-B79B-2BBAAA75FEB7}" type="datetime1">
              <a:rPr lang="en-GB" noProof="0" smtClean="0"/>
              <a:t>19/06/2024</a:t>
            </a:fld>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Lecture – 7 / Fundamentals of Electrical and Electronic Systems</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3304689771"/>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D221C0F8-8767-7347-8567-33EC2C43A166}"/>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C47C00D9-A76E-0A47-9B36-E891DB84A9C7}"/>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624528723"/>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84FAC87E-E496-4F16-A903-B97B723399A9}" type="datetime1">
              <a:rPr lang="en-GB" smtClean="0"/>
              <a:t>19/06/2024</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Lecture – 7 / Fundamentals of Electrical and Electronic Systems</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89207104"/>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FF8F293-2540-49B8-87BA-17D6A7411CC2}" type="datetime1">
              <a:rPr lang="en-GB" smtClean="0"/>
              <a:t>19/06/2024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Lecture – 7 / Fundamentals of Electrical and Electronic Systems</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62675532"/>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F11DE410-A628-4B1C-9298-B6E6F57E9F1F}" type="datetime1">
              <a:rPr lang="en-GB" smtClean="0"/>
              <a:t>19/06/2024</a:t>
            </a:fld>
            <a:endParaRPr lang="en-US" dirty="0"/>
          </a:p>
        </p:txBody>
      </p:sp>
      <p:sp>
        <p:nvSpPr>
          <p:cNvPr id="4" name="Footer Placeholder 3"/>
          <p:cNvSpPr>
            <a:spLocks noGrp="1"/>
          </p:cNvSpPr>
          <p:nvPr>
            <p:ph type="ftr" sz="quarter" idx="11"/>
          </p:nvPr>
        </p:nvSpPr>
        <p:spPr/>
        <p:txBody>
          <a:bodyPr/>
          <a:lstStyle/>
          <a:p>
            <a:r>
              <a:rPr lang="en-GB"/>
              <a:t>Lecture – 7 / Fundamentals of Electrical and Electronic Systems</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671023767"/>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fld id="{3FC4C8E3-508A-4D36-94D1-E12FAD07741C}" type="datetime1">
              <a:rPr lang="en-GB" noProof="0" smtClean="0"/>
              <a:t>19/06/2024</a:t>
            </a:fld>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Lecture – 7 / Fundamentals of Electrical and Electronic Systems</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3914582648"/>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7" name="Picture 6" descr="A picture containing text&#10;&#10;Description automatically generated">
            <a:extLst>
              <a:ext uri="{FF2B5EF4-FFF2-40B4-BE49-F238E27FC236}">
                <a16:creationId xmlns:a16="http://schemas.microsoft.com/office/drawing/2014/main" id="{FA6CC141-D3C3-CF46-8806-6EF9ECBF04A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01604F21-C270-C641-937C-5D69615E4757}"/>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DF0ADC39-9337-C84C-96D4-EC36AD5080A5}"/>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88994691"/>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CD7CB20A-5151-0345-9977-F500A5DBB68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68414652"/>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A picture containing text&#10;&#10;Description automatically generated">
            <a:extLst>
              <a:ext uri="{FF2B5EF4-FFF2-40B4-BE49-F238E27FC236}">
                <a16:creationId xmlns:a16="http://schemas.microsoft.com/office/drawing/2014/main" id="{6F16E7EC-321A-E845-A511-9309819FB9F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376813219"/>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727A1AA7-7246-A143-9534-34C47E4562E8}"/>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322761775"/>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Shape&#10;&#10;Description automatically generated with medium confidence">
            <a:extLst>
              <a:ext uri="{FF2B5EF4-FFF2-40B4-BE49-F238E27FC236}">
                <a16:creationId xmlns:a16="http://schemas.microsoft.com/office/drawing/2014/main" id="{DF7E1276-06FD-3A4E-A9FD-24D0E92EAD0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Shape&#10;&#10;Description automatically generated with medium confidence">
            <a:extLst>
              <a:ext uri="{FF2B5EF4-FFF2-40B4-BE49-F238E27FC236}">
                <a16:creationId xmlns:a16="http://schemas.microsoft.com/office/drawing/2014/main" id="{71967FB5-4373-9146-B347-1A00A0CD5A53}"/>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FC65A5C3-3881-4B70-B41D-EDCE58EC2B53}" type="datetime1">
              <a:rPr lang="en-GB" smtClean="0"/>
              <a:t>19/06/2024</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Lecture – 7 / Fundamentals of Electrical and Electronic Systems</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07840193"/>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0E40E365-2656-4ADB-8B59-BD2D39B44FC4}" type="datetime1">
              <a:rPr lang="en-GB" smtClean="0"/>
              <a:t>19/06/2024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Lecture – 7 / Fundamentals of Electrical and Electronic Systems</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5973259"/>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35460473"/>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D1316440-939F-4D80-BCCD-AA002241A446}" type="datetime1">
              <a:rPr lang="en-GB" smtClean="0"/>
              <a:t>19/06/2024</a:t>
            </a:fld>
            <a:endParaRPr lang="en-US" dirty="0"/>
          </a:p>
        </p:txBody>
      </p:sp>
      <p:sp>
        <p:nvSpPr>
          <p:cNvPr id="4" name="Footer Placeholder 3"/>
          <p:cNvSpPr>
            <a:spLocks noGrp="1"/>
          </p:cNvSpPr>
          <p:nvPr>
            <p:ph type="ftr" sz="quarter" idx="11"/>
          </p:nvPr>
        </p:nvSpPr>
        <p:spPr/>
        <p:txBody>
          <a:bodyPr/>
          <a:lstStyle/>
          <a:p>
            <a:r>
              <a:rPr lang="en-GB"/>
              <a:t>Lecture – 7 / Fundamentals of Electrical and Electronic Systems</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871081314"/>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fld id="{BD2C0636-52C2-4E5E-96F2-E3C56686B883}" type="datetime1">
              <a:rPr lang="en-GB" noProof="0" smtClean="0"/>
              <a:t>19/06/2024</a:t>
            </a:fld>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Lecture – 7 / Fundamentals of Electrical and Electronic Systems</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1668421069"/>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24980695"/>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ACD2796F-4E00-4CB8-B605-C0F1C6896D12}" type="datetime1">
              <a:rPr lang="en-GB" smtClean="0"/>
              <a:t>19/06/2024</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Lecture – 7 / Fundamentals of Electrical and Electronic Systems</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663674427"/>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7B77F1E-2929-4E23-AB5E-84AAC28EC1C8}" type="datetime1">
              <a:rPr lang="en-GB" smtClean="0"/>
              <a:t>19/06/2024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Lecture – 7 / Fundamentals of Electrical and Electronic Systems</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928645816"/>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277840142"/>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41504BDE-D2D6-4DB7-9A90-6FC2C7F7112A}" type="datetime1">
              <a:rPr lang="en-GB" smtClean="0"/>
              <a:t>19/06/2024</a:t>
            </a:fld>
            <a:endParaRPr lang="en-US" dirty="0"/>
          </a:p>
        </p:txBody>
      </p:sp>
      <p:sp>
        <p:nvSpPr>
          <p:cNvPr id="4" name="Footer Placeholder 3"/>
          <p:cNvSpPr>
            <a:spLocks noGrp="1"/>
          </p:cNvSpPr>
          <p:nvPr>
            <p:ph type="ftr" sz="quarter" idx="11"/>
          </p:nvPr>
        </p:nvSpPr>
        <p:spPr/>
        <p:txBody>
          <a:bodyPr/>
          <a:lstStyle/>
          <a:p>
            <a:r>
              <a:rPr lang="en-GB"/>
              <a:t>Lecture – 7 / Fundamentals of Electrical and Electronic Systems</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951448030"/>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fld id="{17ADBF92-638D-40EF-B787-21145A5B9504}" type="datetime1">
              <a:rPr lang="en-GB" noProof="0" smtClean="0"/>
              <a:t>19/06/2024</a:t>
            </a:fld>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Lecture – 7 / Fundamentals of Electrical and Electronic Systems</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2939912982"/>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583415931"/>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71176E48-C127-49D9-8F02-6A72A8025E74}" type="datetime1">
              <a:rPr lang="en-GB" smtClean="0"/>
              <a:t>19/06/2024</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Lecture – 7 / Fundamentals of Electrical and Electronic Systems</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189107345"/>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C17C5639-AC66-4352-991B-8A722F627F18}" type="datetime1">
              <a:rPr lang="en-GB" smtClean="0"/>
              <a:t>19/06/2024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Lecture – 7 / Fundamentals of Electrical and Electronic Systems</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37739104"/>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060480586"/>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966111F3-CCB6-4DCC-BE78-160B469487F4}" type="datetime1">
              <a:rPr lang="en-GB" smtClean="0"/>
              <a:t>19/06/2024</a:t>
            </a:fld>
            <a:endParaRPr lang="en-US" dirty="0"/>
          </a:p>
        </p:txBody>
      </p:sp>
      <p:sp>
        <p:nvSpPr>
          <p:cNvPr id="4" name="Footer Placeholder 3"/>
          <p:cNvSpPr>
            <a:spLocks noGrp="1"/>
          </p:cNvSpPr>
          <p:nvPr>
            <p:ph type="ftr" sz="quarter" idx="11"/>
          </p:nvPr>
        </p:nvSpPr>
        <p:spPr/>
        <p:txBody>
          <a:bodyPr/>
          <a:lstStyle/>
          <a:p>
            <a:r>
              <a:rPr lang="en-GB"/>
              <a:t>Lecture – 7 / Fundamentals of Electrical and Electronic Systems</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490812382"/>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4548059"/>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3.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4.xml"/></Relationships>
</file>

<file path=ppt/slideMasters/_rels/slideMaster4.xml.rels><?xml version="1.0" encoding="UTF-8" standalone="yes"?>
<Relationships xmlns="http://schemas.openxmlformats.org/package/2006/relationships"><Relationship Id="rId3" Type="http://schemas.openxmlformats.org/officeDocument/2006/relationships/theme" Target="../theme/theme4.xml"/><Relationship Id="rId2" Type="http://schemas.openxmlformats.org/officeDocument/2006/relationships/slideLayout" Target="../slideLayouts/slideLayout6.xml"/><Relationship Id="rId1" Type="http://schemas.openxmlformats.org/officeDocument/2006/relationships/slideLayout" Target="../slideLayouts/slideLayout5.xml"/><Relationship Id="rId4" Type="http://schemas.openxmlformats.org/officeDocument/2006/relationships/image" Target="../media/image4.png"/></Relationships>
</file>

<file path=ppt/slideMasters/_rels/slideMaster5.xml.rels><?xml version="1.0" encoding="UTF-8" standalone="yes"?>
<Relationships xmlns="http://schemas.openxmlformats.org/package/2006/relationships"><Relationship Id="rId3" Type="http://schemas.openxmlformats.org/officeDocument/2006/relationships/theme" Target="../theme/theme5.xml"/><Relationship Id="rId2" Type="http://schemas.openxmlformats.org/officeDocument/2006/relationships/slideLayout" Target="../slideLayouts/slideLayout8.xml"/><Relationship Id="rId1" Type="http://schemas.openxmlformats.org/officeDocument/2006/relationships/slideLayout" Target="../slideLayouts/slideLayout7.xml"/><Relationship Id="rId4" Type="http://schemas.openxmlformats.org/officeDocument/2006/relationships/image" Target="../media/image5.png"/></Relationships>
</file>

<file path=ppt/slideMasters/_rels/slideMaster6.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slideLayout" Target="../slideLayouts/slideLayout11.xml"/><Relationship Id="rId7" Type="http://schemas.openxmlformats.org/officeDocument/2006/relationships/theme" Target="../theme/theme6.xml"/><Relationship Id="rId2" Type="http://schemas.openxmlformats.org/officeDocument/2006/relationships/slideLayout" Target="../slideLayouts/slideLayout10.xml"/><Relationship Id="rId1" Type="http://schemas.openxmlformats.org/officeDocument/2006/relationships/slideLayout" Target="../slideLayouts/slideLayout9.xml"/><Relationship Id="rId6" Type="http://schemas.openxmlformats.org/officeDocument/2006/relationships/slideLayout" Target="../slideLayouts/slideLayout14.xml"/><Relationship Id="rId5" Type="http://schemas.openxmlformats.org/officeDocument/2006/relationships/slideLayout" Target="../slideLayouts/slideLayout13.xml"/><Relationship Id="rId4" Type="http://schemas.openxmlformats.org/officeDocument/2006/relationships/slideLayout" Target="../slideLayouts/slideLayout12.xml"/></Relationships>
</file>

<file path=ppt/slideMasters/_rels/slideMaster7.xml.rels><?xml version="1.0" encoding="UTF-8" standalone="yes"?>
<Relationships xmlns="http://schemas.openxmlformats.org/package/2006/relationships"><Relationship Id="rId3" Type="http://schemas.openxmlformats.org/officeDocument/2006/relationships/theme" Target="../theme/theme7.xml"/><Relationship Id="rId2" Type="http://schemas.openxmlformats.org/officeDocument/2006/relationships/slideLayout" Target="../slideLayouts/slideLayout16.xml"/><Relationship Id="rId1" Type="http://schemas.openxmlformats.org/officeDocument/2006/relationships/slideLayout" Target="../slideLayouts/slideLayout15.xml"/><Relationship Id="rId4" Type="http://schemas.openxmlformats.org/officeDocument/2006/relationships/image" Target="../media/image8.png"/></Relationships>
</file>

<file path=ppt/slideMasters/_rels/slideMaster8.xml.rels><?xml version="1.0" encoding="UTF-8" standalone="yes"?>
<Relationships xmlns="http://schemas.openxmlformats.org/package/2006/relationships"><Relationship Id="rId3" Type="http://schemas.openxmlformats.org/officeDocument/2006/relationships/theme" Target="../theme/theme8.xml"/><Relationship Id="rId2" Type="http://schemas.openxmlformats.org/officeDocument/2006/relationships/slideLayout" Target="../slideLayouts/slideLayout18.xml"/><Relationship Id="rId1" Type="http://schemas.openxmlformats.org/officeDocument/2006/relationships/slideLayout" Target="../slideLayouts/slideLayout17.xml"/><Relationship Id="rId4" Type="http://schemas.openxmlformats.org/officeDocument/2006/relationships/image" Target="../media/image9.png"/></Relationships>
</file>

<file path=ppt/slideMasters/_rels/slideMaster9.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slideLayout" Target="../slideLayouts/slideLayout21.xml"/><Relationship Id="rId7" Type="http://schemas.openxmlformats.org/officeDocument/2006/relationships/theme" Target="../theme/theme9.xml"/><Relationship Id="rId2" Type="http://schemas.openxmlformats.org/officeDocument/2006/relationships/slideLayout" Target="../slideLayouts/slideLayout20.xml"/><Relationship Id="rId1" Type="http://schemas.openxmlformats.org/officeDocument/2006/relationships/slideLayout" Target="../slideLayouts/slideLayout19.xml"/><Relationship Id="rId6" Type="http://schemas.openxmlformats.org/officeDocument/2006/relationships/slideLayout" Target="../slideLayouts/slideLayout24.xml"/><Relationship Id="rId5" Type="http://schemas.openxmlformats.org/officeDocument/2006/relationships/slideLayout" Target="../slideLayouts/slideLayout23.xml"/><Relationship Id="rId4" Type="http://schemas.openxmlformats.org/officeDocument/2006/relationships/slideLayout" Target="../slideLayouts/slideLayout22.xml"/></Relationships>
</file>

<file path=ppt/slideMasters/_rels/slideMaster10.xml.rels><?xml version="1.0" encoding="UTF-8" standalone="yes"?>
<Relationships xmlns="http://schemas.openxmlformats.org/package/2006/relationships"><Relationship Id="rId3" Type="http://schemas.openxmlformats.org/officeDocument/2006/relationships/slideLayout" Target="../slideLayouts/slideLayout27.xml"/><Relationship Id="rId7" Type="http://schemas.openxmlformats.org/officeDocument/2006/relationships/image" Target="../media/image11.png"/><Relationship Id="rId2" Type="http://schemas.openxmlformats.org/officeDocument/2006/relationships/slideLayout" Target="../slideLayouts/slideLayout26.xml"/><Relationship Id="rId1" Type="http://schemas.openxmlformats.org/officeDocument/2006/relationships/slideLayout" Target="../slideLayouts/slideLayout25.xml"/><Relationship Id="rId6" Type="http://schemas.openxmlformats.org/officeDocument/2006/relationships/theme" Target="../theme/theme10.xml"/><Relationship Id="rId5" Type="http://schemas.openxmlformats.org/officeDocument/2006/relationships/slideLayout" Target="../slideLayouts/slideLayout29.xml"/><Relationship Id="rId4" Type="http://schemas.openxmlformats.org/officeDocument/2006/relationships/slideLayout" Target="../slideLayouts/slideLayout28.xml"/></Relationships>
</file>

<file path=ppt/slideMasters/_rels/slideMaster11.xml.rels><?xml version="1.0" encoding="UTF-8" standalone="yes"?>
<Relationships xmlns="http://schemas.openxmlformats.org/package/2006/relationships"><Relationship Id="rId3" Type="http://schemas.openxmlformats.org/officeDocument/2006/relationships/slideLayout" Target="../slideLayouts/slideLayout32.xml"/><Relationship Id="rId2" Type="http://schemas.openxmlformats.org/officeDocument/2006/relationships/slideLayout" Target="../slideLayouts/slideLayout31.xml"/><Relationship Id="rId1" Type="http://schemas.openxmlformats.org/officeDocument/2006/relationships/slideLayout" Target="../slideLayouts/slideLayout30.xml"/><Relationship Id="rId6" Type="http://schemas.openxmlformats.org/officeDocument/2006/relationships/image" Target="../media/image12.png"/><Relationship Id="rId5" Type="http://schemas.openxmlformats.org/officeDocument/2006/relationships/theme" Target="../theme/theme11.xml"/><Relationship Id="rId4" Type="http://schemas.openxmlformats.org/officeDocument/2006/relationships/slideLayout" Target="../slideLayouts/slideLayout33.xml"/></Relationships>
</file>

<file path=ppt/slideMasters/_rels/slideMaster12.xml.rels><?xml version="1.0" encoding="UTF-8" standalone="yes"?>
<Relationships xmlns="http://schemas.openxmlformats.org/package/2006/relationships"><Relationship Id="rId3" Type="http://schemas.openxmlformats.org/officeDocument/2006/relationships/slideLayout" Target="../slideLayouts/slideLayout36.xml"/><Relationship Id="rId2" Type="http://schemas.openxmlformats.org/officeDocument/2006/relationships/slideLayout" Target="../slideLayouts/slideLayout35.xml"/><Relationship Id="rId1" Type="http://schemas.openxmlformats.org/officeDocument/2006/relationships/slideLayout" Target="../slideLayouts/slideLayout34.xml"/><Relationship Id="rId5" Type="http://schemas.openxmlformats.org/officeDocument/2006/relationships/image" Target="../media/image13.png"/><Relationship Id="rId4" Type="http://schemas.openxmlformats.org/officeDocument/2006/relationships/theme" Target="../theme/theme12.xml"/></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theme" Target="../theme/theme13.xml"/><Relationship Id="rId1" Type="http://schemas.openxmlformats.org/officeDocument/2006/relationships/slideLayout" Target="../slideLayouts/slideLayout37.xml"/></Relationships>
</file>

<file path=ppt/slideMasters/_rels/slideMaster14.xml.rels><?xml version="1.0" encoding="UTF-8" standalone="yes"?>
<Relationships xmlns="http://schemas.openxmlformats.org/package/2006/relationships"><Relationship Id="rId3" Type="http://schemas.openxmlformats.org/officeDocument/2006/relationships/slideLayout" Target="../slideLayouts/slideLayout40.xml"/><Relationship Id="rId7" Type="http://schemas.openxmlformats.org/officeDocument/2006/relationships/image" Target="../media/image15.png"/><Relationship Id="rId2" Type="http://schemas.openxmlformats.org/officeDocument/2006/relationships/slideLayout" Target="../slideLayouts/slideLayout39.xml"/><Relationship Id="rId1" Type="http://schemas.openxmlformats.org/officeDocument/2006/relationships/slideLayout" Target="../slideLayouts/slideLayout38.xml"/><Relationship Id="rId6" Type="http://schemas.openxmlformats.org/officeDocument/2006/relationships/theme" Target="../theme/theme14.xml"/><Relationship Id="rId5" Type="http://schemas.openxmlformats.org/officeDocument/2006/relationships/slideLayout" Target="../slideLayouts/slideLayout42.xml"/><Relationship Id="rId4" Type="http://schemas.openxmlformats.org/officeDocument/2006/relationships/slideLayout" Target="../slideLayouts/slideLayout41.xml"/></Relationships>
</file>

<file path=ppt/slideMasters/_rels/slideMaster15.xml.rels><?xml version="1.0" encoding="UTF-8" standalone="yes"?>
<Relationships xmlns="http://schemas.openxmlformats.org/package/2006/relationships"><Relationship Id="rId3" Type="http://schemas.openxmlformats.org/officeDocument/2006/relationships/slideLayout" Target="../slideLayouts/slideLayout45.xml"/><Relationship Id="rId7" Type="http://schemas.openxmlformats.org/officeDocument/2006/relationships/image" Target="../media/image16.png"/><Relationship Id="rId2" Type="http://schemas.openxmlformats.org/officeDocument/2006/relationships/slideLayout" Target="../slideLayouts/slideLayout44.xml"/><Relationship Id="rId1" Type="http://schemas.openxmlformats.org/officeDocument/2006/relationships/slideLayout" Target="../slideLayouts/slideLayout43.xml"/><Relationship Id="rId6" Type="http://schemas.openxmlformats.org/officeDocument/2006/relationships/theme" Target="../theme/theme15.xml"/><Relationship Id="rId5" Type="http://schemas.openxmlformats.org/officeDocument/2006/relationships/slideLayout" Target="../slideLayouts/slideLayout47.xml"/><Relationship Id="rId4" Type="http://schemas.openxmlformats.org/officeDocument/2006/relationships/slideLayout" Target="../slideLayouts/slideLayout46.xml"/></Relationships>
</file>

<file path=ppt/slideMasters/_rels/slideMaster16.xml.rels><?xml version="1.0" encoding="UTF-8" standalone="yes"?>
<Relationships xmlns="http://schemas.openxmlformats.org/package/2006/relationships"><Relationship Id="rId3" Type="http://schemas.openxmlformats.org/officeDocument/2006/relationships/slideLayout" Target="../slideLayouts/slideLayout50.xml"/><Relationship Id="rId7" Type="http://schemas.openxmlformats.org/officeDocument/2006/relationships/image" Target="../media/image17.png"/><Relationship Id="rId2" Type="http://schemas.openxmlformats.org/officeDocument/2006/relationships/slideLayout" Target="../slideLayouts/slideLayout49.xml"/><Relationship Id="rId1" Type="http://schemas.openxmlformats.org/officeDocument/2006/relationships/slideLayout" Target="../slideLayouts/slideLayout48.xml"/><Relationship Id="rId6" Type="http://schemas.openxmlformats.org/officeDocument/2006/relationships/theme" Target="../theme/theme16.xml"/><Relationship Id="rId5" Type="http://schemas.openxmlformats.org/officeDocument/2006/relationships/slideLayout" Target="../slideLayouts/slideLayout52.xml"/><Relationship Id="rId4" Type="http://schemas.openxmlformats.org/officeDocument/2006/relationships/slideLayout" Target="../slideLayouts/slideLayout51.xml"/></Relationships>
</file>

<file path=ppt/slideMasters/_rels/slideMaster17.xml.rels><?xml version="1.0" encoding="UTF-8" standalone="yes"?>
<Relationships xmlns="http://schemas.openxmlformats.org/package/2006/relationships"><Relationship Id="rId8" Type="http://schemas.openxmlformats.org/officeDocument/2006/relationships/slideLayout" Target="../slideLayouts/slideLayout60.xml"/><Relationship Id="rId13" Type="http://schemas.openxmlformats.org/officeDocument/2006/relationships/slideLayout" Target="../slideLayouts/slideLayout65.xml"/><Relationship Id="rId3" Type="http://schemas.openxmlformats.org/officeDocument/2006/relationships/slideLayout" Target="../slideLayouts/slideLayout55.xml"/><Relationship Id="rId7" Type="http://schemas.openxmlformats.org/officeDocument/2006/relationships/slideLayout" Target="../slideLayouts/slideLayout59.xml"/><Relationship Id="rId12" Type="http://schemas.openxmlformats.org/officeDocument/2006/relationships/slideLayout" Target="../slideLayouts/slideLayout64.xml"/><Relationship Id="rId2" Type="http://schemas.openxmlformats.org/officeDocument/2006/relationships/slideLayout" Target="../slideLayouts/slideLayout54.xml"/><Relationship Id="rId1" Type="http://schemas.openxmlformats.org/officeDocument/2006/relationships/slideLayout" Target="../slideLayouts/slideLayout53.xml"/><Relationship Id="rId6" Type="http://schemas.openxmlformats.org/officeDocument/2006/relationships/slideLayout" Target="../slideLayouts/slideLayout58.xml"/><Relationship Id="rId11" Type="http://schemas.openxmlformats.org/officeDocument/2006/relationships/slideLayout" Target="../slideLayouts/slideLayout63.xml"/><Relationship Id="rId5" Type="http://schemas.openxmlformats.org/officeDocument/2006/relationships/slideLayout" Target="../slideLayouts/slideLayout57.xml"/><Relationship Id="rId10" Type="http://schemas.openxmlformats.org/officeDocument/2006/relationships/slideLayout" Target="../slideLayouts/slideLayout62.xml"/><Relationship Id="rId4" Type="http://schemas.openxmlformats.org/officeDocument/2006/relationships/slideLayout" Target="../slideLayouts/slideLayout56.xml"/><Relationship Id="rId9" Type="http://schemas.openxmlformats.org/officeDocument/2006/relationships/slideLayout" Target="../slideLayouts/slideLayout61.xml"/><Relationship Id="rId14" Type="http://schemas.openxmlformats.org/officeDocument/2006/relationships/theme" Target="../theme/theme17.xml"/></Relationships>
</file>

<file path=ppt/slideMasters/_rels/slideMaster18.xml.rels><?xml version="1.0" encoding="UTF-8" standalone="yes"?>
<Relationships xmlns="http://schemas.openxmlformats.org/package/2006/relationships"><Relationship Id="rId8" Type="http://schemas.openxmlformats.org/officeDocument/2006/relationships/image" Target="../media/image21.png"/><Relationship Id="rId3" Type="http://schemas.openxmlformats.org/officeDocument/2006/relationships/slideLayout" Target="../slideLayouts/slideLayout68.xml"/><Relationship Id="rId7" Type="http://schemas.openxmlformats.org/officeDocument/2006/relationships/theme" Target="../theme/theme18.xml"/><Relationship Id="rId2" Type="http://schemas.openxmlformats.org/officeDocument/2006/relationships/slideLayout" Target="../slideLayouts/slideLayout67.xml"/><Relationship Id="rId1" Type="http://schemas.openxmlformats.org/officeDocument/2006/relationships/slideLayout" Target="../slideLayouts/slideLayout66.xml"/><Relationship Id="rId6" Type="http://schemas.openxmlformats.org/officeDocument/2006/relationships/slideLayout" Target="../slideLayouts/slideLayout71.xml"/><Relationship Id="rId5" Type="http://schemas.openxmlformats.org/officeDocument/2006/relationships/slideLayout" Target="../slideLayouts/slideLayout70.xml"/><Relationship Id="rId4" Type="http://schemas.openxmlformats.org/officeDocument/2006/relationships/slideLayout" Target="../slideLayouts/slideLayout69.xml"/></Relationships>
</file>

<file path=ppt/slideMasters/_rels/slideMaster19.xml.rels><?xml version="1.0" encoding="UTF-8" standalone="yes"?>
<Relationships xmlns="http://schemas.openxmlformats.org/package/2006/relationships"><Relationship Id="rId3" Type="http://schemas.openxmlformats.org/officeDocument/2006/relationships/slideLayout" Target="../slideLayouts/slideLayout74.xml"/><Relationship Id="rId7" Type="http://schemas.openxmlformats.org/officeDocument/2006/relationships/image" Target="../media/image24.png"/><Relationship Id="rId2" Type="http://schemas.openxmlformats.org/officeDocument/2006/relationships/slideLayout" Target="../slideLayouts/slideLayout73.xml"/><Relationship Id="rId1" Type="http://schemas.openxmlformats.org/officeDocument/2006/relationships/slideLayout" Target="../slideLayouts/slideLayout72.xml"/><Relationship Id="rId6" Type="http://schemas.openxmlformats.org/officeDocument/2006/relationships/theme" Target="../theme/theme19.xml"/><Relationship Id="rId5" Type="http://schemas.openxmlformats.org/officeDocument/2006/relationships/slideLayout" Target="../slideLayouts/slideLayout76.xml"/><Relationship Id="rId4" Type="http://schemas.openxmlformats.org/officeDocument/2006/relationships/slideLayout" Target="../slideLayouts/slideLayout75.xml"/></Relationships>
</file>

<file path=ppt/slideMasters/_rels/slideMaster20.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theme" Target="../theme/theme20.xml"/><Relationship Id="rId1" Type="http://schemas.openxmlformats.org/officeDocument/2006/relationships/slideLayout" Target="../slideLayouts/slideLayout7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 id="2147483784"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building&#10;&#10;Description automatically generated with low confidence">
            <a:extLst>
              <a:ext uri="{FF2B5EF4-FFF2-40B4-BE49-F238E27FC236}">
                <a16:creationId xmlns:a16="http://schemas.microsoft.com/office/drawing/2014/main" id="{652246B8-F90A-D54D-9365-58AB53D76FF0}"/>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3994187330"/>
      </p:ext>
    </p:extLst>
  </p:cSld>
  <p:clrMap bg1="lt1" tx1="dk1" bg2="lt2" tx2="dk2" accent1="accent1" accent2="accent2" accent3="accent3" accent4="accent4" accent5="accent5" accent6="accent6" hlink="hlink" folHlink="folHlink"/>
  <p:sldLayoutIdLst>
    <p:sldLayoutId id="2147483675"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99430989"/>
      </p:ext>
    </p:extLst>
  </p:cSld>
  <p:clrMap bg1="lt1" tx1="dk1" bg2="lt2" tx2="dk2" accent1="accent1" accent2="accent2" accent3="accent3" accent4="accent4" accent5="accent5" accent6="accent6" hlink="hlink" folHlink="folHlink"/>
  <p:sldLayoutIdLst>
    <p:sldLayoutId id="2147483676"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2D7B8D1-75EF-D947-959C-87044A2449FF}"/>
              </a:ext>
            </a:extLst>
          </p:cNvPr>
          <p:cNvPicPr>
            <a:picLocks noChangeAspect="1"/>
          </p:cNvPicPr>
          <p:nvPr userDrawn="1"/>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503966888"/>
      </p:ext>
    </p:extLst>
  </p:cSld>
  <p:clrMap bg1="lt1" tx1="dk1" bg2="lt2" tx2="dk2" accent1="accent1" accent2="accent2" accent3="accent3" accent4="accent4" accent5="accent5" accent6="accent6" hlink="hlink" folHlink="folHlink"/>
  <p:sldLayoutIdLst>
    <p:sldLayoutId id="2147483677" r:id="rId1"/>
    <p:sldLayoutId id="2147483786"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low confidence">
            <a:extLst>
              <a:ext uri="{FF2B5EF4-FFF2-40B4-BE49-F238E27FC236}">
                <a16:creationId xmlns:a16="http://schemas.microsoft.com/office/drawing/2014/main" id="{8561490A-6980-ED46-8095-7572CAE878CD}"/>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04C61A7C-4809-A943-A5D0-A39547C69297}"/>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9418140"/>
      </p:ext>
    </p:extLst>
  </p:cSld>
  <p:clrMap bg1="lt1" tx1="dk1" bg2="lt2" tx2="dk2" accent1="accent1" accent2="accent2" accent3="accent3" accent4="accent4" accent5="accent5" accent6="accent6" hlink="hlink" folHlink="folHlink"/>
  <p:sldLayoutIdLst>
    <p:sldLayoutId id="2147483678" r:id="rId1"/>
    <p:sldLayoutId id="2147483787"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DFB84B04-0FF3-C442-88A6-731D9253B970}"/>
              </a:ext>
            </a:extLst>
          </p:cNvPr>
          <p:cNvPicPr>
            <a:picLocks noChangeAspect="1"/>
          </p:cNvPicPr>
          <p:nvPr userDrawn="1"/>
        </p:nvPicPr>
        <p:blipFill>
          <a:blip r:embed="rId8"/>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1F471F12-1C66-E44E-AD4E-4DC26AA43AE8}"/>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086982509"/>
      </p:ext>
    </p:extLst>
  </p:cSld>
  <p:clrMap bg1="lt1" tx1="dk1" bg2="lt2" tx2="dk2" accent1="accent1" accent2="accent2" accent3="accent3" accent4="accent4" accent5="accent5" accent6="accent6" hlink="hlink" folHlink="folHlink"/>
  <p:sldLayoutIdLst>
    <p:sldLayoutId id="2147483679" r:id="rId1"/>
    <p:sldLayoutId id="2147483706" r:id="rId2"/>
    <p:sldLayoutId id="2147483707" r:id="rId3"/>
    <p:sldLayoutId id="2147483708" r:id="rId4"/>
    <p:sldLayoutId id="2147483709" r:id="rId5"/>
    <p:sldLayoutId id="2147483788" r:id="rId6"/>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239F8A73-144A-9540-B398-7210BE8543A5}"/>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 id="2147483789"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275634550"/>
      </p:ext>
    </p:extLst>
  </p:cSld>
  <p:clrMap bg1="lt1" tx1="dk1" bg2="lt2" tx2="dk2" accent1="accent1" accent2="accent2" accent3="accent3" accent4="accent4" accent5="accent5" accent6="accent6" hlink="hlink" folHlink="folHlink"/>
  <p:sldLayoutIdLst>
    <p:sldLayoutId id="2147483681" r:id="rId1"/>
    <p:sldLayoutId id="2147483790"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8"/>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719" r:id="rId2"/>
    <p:sldLayoutId id="2147483720" r:id="rId3"/>
    <p:sldLayoutId id="2147483721" r:id="rId4"/>
    <p:sldLayoutId id="2147483751" r:id="rId5"/>
    <p:sldLayoutId id="2147483783" r:id="rId6"/>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A66B088-E0A6-B04B-A848-48BB056A166C}"/>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A0237886-34D3-1D41-A6F8-63E649878554}"/>
              </a:ext>
            </a:extLst>
          </p:cNvPr>
          <p:cNvSpPr>
            <a:spLocks noGrp="1"/>
          </p:cNvSpPr>
          <p:nvPr>
            <p:ph type="title"/>
          </p:nvPr>
        </p:nvSpPr>
        <p:spPr>
          <a:xfrm>
            <a:off x="320511" y="365125"/>
            <a:ext cx="1155726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0F1874A-6B5E-4345-A666-BDEBFF41900B}"/>
              </a:ext>
            </a:extLst>
          </p:cNvPr>
          <p:cNvSpPr>
            <a:spLocks noGrp="1"/>
          </p:cNvSpPr>
          <p:nvPr>
            <p:ph type="body" idx="1"/>
          </p:nvPr>
        </p:nvSpPr>
        <p:spPr>
          <a:xfrm>
            <a:off x="320511" y="1825625"/>
            <a:ext cx="11557262"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215794927"/>
      </p:ext>
    </p:extLst>
  </p:cSld>
  <p:clrMap bg1="lt1" tx1="dk1" bg2="lt2" tx2="dk2" accent1="accent1" accent2="accent2" accent3="accent3" accent4="accent4" accent5="accent5" accent6="accent6" hlink="hlink" folHlink="folHlink"/>
  <p:sldLayoutIdLst>
    <p:sldLayoutId id="2147483683" r:id="rId1"/>
    <p:sldLayoutId id="2147483716" r:id="rId2"/>
    <p:sldLayoutId id="2147483717" r:id="rId3"/>
    <p:sldLayoutId id="2147483718" r:id="rId4"/>
    <p:sldLayoutId id="2147483777"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text, application&#10;&#10;Description automatically generated with medium confidence">
            <a:extLst>
              <a:ext uri="{FF2B5EF4-FFF2-40B4-BE49-F238E27FC236}">
                <a16:creationId xmlns:a16="http://schemas.microsoft.com/office/drawing/2014/main" id="{5B8E6985-ED3E-5140-B1DC-7EB25AF90A75}"/>
              </a:ext>
            </a:extLst>
          </p:cNvPr>
          <p:cNvPicPr>
            <a:picLocks noChangeAspect="1"/>
          </p:cNvPicPr>
          <p:nvPr userDrawn="1"/>
        </p:nvPicPr>
        <p:blipFill>
          <a:blip r:embed="rId6"/>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6999A67-4D82-1343-ADCB-91ABB33698E2}"/>
              </a:ext>
            </a:extLst>
          </p:cNvPr>
          <p:cNvSpPr>
            <a:spLocks noGrp="1"/>
          </p:cNvSpPr>
          <p:nvPr>
            <p:ph type="title"/>
          </p:nvPr>
        </p:nvSpPr>
        <p:spPr>
          <a:xfrm>
            <a:off x="319725" y="1383220"/>
            <a:ext cx="115580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EEF9B43-36A1-A24C-9E5C-E80D6AD9221F}"/>
              </a:ext>
            </a:extLst>
          </p:cNvPr>
          <p:cNvSpPr>
            <a:spLocks noGrp="1"/>
          </p:cNvSpPr>
          <p:nvPr>
            <p:ph type="body" idx="1"/>
          </p:nvPr>
        </p:nvSpPr>
        <p:spPr>
          <a:xfrm>
            <a:off x="319725" y="2843720"/>
            <a:ext cx="11558047" cy="369848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800093731"/>
      </p:ext>
    </p:extLst>
  </p:cSld>
  <p:clrMap bg1="lt1" tx1="dk1" bg2="lt2" tx2="dk2" accent1="accent1" accent2="accent2" accent3="accent3" accent4="accent4" accent5="accent5" accent6="accent6" hlink="hlink" folHlink="folHlink"/>
  <p:sldLayoutIdLst>
    <p:sldLayoutId id="2147483684" r:id="rId1"/>
    <p:sldLayoutId id="2147483752" r:id="rId2"/>
    <p:sldLayoutId id="2147483753" r:id="rId3"/>
    <p:sldLayoutId id="2147483754" r:id="rId4"/>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FD05A6E-26E7-4B4E-8DE8-CB8D0F5570F8}"/>
              </a:ext>
            </a:extLst>
          </p:cNvPr>
          <p:cNvPicPr>
            <a:picLocks noChangeAspect="1"/>
          </p:cNvPicPr>
          <p:nvPr userDrawn="1"/>
        </p:nvPicPr>
        <p:blipFill>
          <a:blip r:embed="rId5"/>
          <a:stretch>
            <a:fillRect/>
          </a:stretch>
        </p:blipFill>
        <p:spPr>
          <a:xfrm>
            <a:off x="0" y="9427"/>
            <a:ext cx="12192000" cy="6858000"/>
          </a:xfrm>
          <a:prstGeom prst="rect">
            <a:avLst/>
          </a:prstGeom>
        </p:spPr>
      </p:pic>
      <p:sp>
        <p:nvSpPr>
          <p:cNvPr id="2" name="Title Placeholder 1">
            <a:extLst>
              <a:ext uri="{FF2B5EF4-FFF2-40B4-BE49-F238E27FC236}">
                <a16:creationId xmlns:a16="http://schemas.microsoft.com/office/drawing/2014/main" id="{787BDEAF-B28A-E341-BAF2-958203DC71C8}"/>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36AE5CE-D53C-2D4A-A704-799BDE06A29D}"/>
              </a:ext>
            </a:extLst>
          </p:cNvPr>
          <p:cNvSpPr>
            <a:spLocks noGrp="1"/>
          </p:cNvSpPr>
          <p:nvPr>
            <p:ph type="body"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508390215"/>
      </p:ext>
    </p:extLst>
  </p:cSld>
  <p:clrMap bg1="lt1" tx1="dk1" bg2="lt2" tx2="dk2" accent1="accent1" accent2="accent2" accent3="accent3" accent4="accent4" accent5="accent5" accent6="accent6" hlink="hlink" folHlink="folHlink"/>
  <p:sldLayoutIdLst>
    <p:sldLayoutId id="2147483685" r:id="rId1"/>
    <p:sldLayoutId id="2147483713" r:id="rId2"/>
    <p:sldLayoutId id="2147483714" r:id="rId3"/>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FDFDA30E-911E-924E-87B8-67036FC886EE}"/>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44C1E5E2-1953-F94D-BA36-344020BF6A90}"/>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846CF1DF-DD44-224C-A546-3E1E2E3B8DD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59022366-0B75-6F48-AD0F-02EC835D7932}"/>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72220361"/>
      </p:ext>
    </p:extLst>
  </p:cSld>
  <p:clrMap bg1="lt1" tx1="dk1" bg2="lt2" tx2="dk2" accent1="accent1" accent2="accent2" accent3="accent3" accent4="accent4" accent5="accent5" accent6="accent6" hlink="hlink" folHlink="folHlink"/>
  <p:sldLayoutIdLst>
    <p:sldLayoutId id="2147483687" r:id="rId1"/>
    <p:sldLayoutId id="2147483772" r:id="rId2"/>
    <p:sldLayoutId id="2147483773" r:id="rId3"/>
    <p:sldLayoutId id="2147483774" r:id="rId4"/>
    <p:sldLayoutId id="2147483775"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computer&#10;&#10;Description automatically generated with medium confidence">
            <a:extLst>
              <a:ext uri="{FF2B5EF4-FFF2-40B4-BE49-F238E27FC236}">
                <a16:creationId xmlns:a16="http://schemas.microsoft.com/office/drawing/2014/main" id="{7D2BEAE9-BB48-F248-AB05-5997B0428915}"/>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5F599EEE-BCD6-714D-9202-CD1509AFE4E5}"/>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D8EE71EC-2AC3-BF46-B2FA-DA688BA7E203}"/>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41040061"/>
      </p:ext>
    </p:extLst>
  </p:cSld>
  <p:clrMap bg1="lt1" tx1="dk1" bg2="lt2" tx2="dk2" accent1="accent1" accent2="accent2" accent3="accent3" accent4="accent4" accent5="accent5" accent6="accent6" hlink="hlink" folHlink="folHlink"/>
  <p:sldLayoutIdLst>
    <p:sldLayoutId id="2147483688" r:id="rId1"/>
    <p:sldLayoutId id="2147483768" r:id="rId2"/>
    <p:sldLayoutId id="2147483769" r:id="rId3"/>
    <p:sldLayoutId id="2147483770" r:id="rId4"/>
    <p:sldLayoutId id="2147483771"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2" name="Picture 11" descr="A screenshot of a computer&#10;&#10;Description automatically generated">
            <a:extLst>
              <a:ext uri="{FF2B5EF4-FFF2-40B4-BE49-F238E27FC236}">
                <a16:creationId xmlns:a16="http://schemas.microsoft.com/office/drawing/2014/main" id="{CFFC19FE-DD40-FF48-B65B-C885291D438B}"/>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9A889E4D-83E5-4448-9028-B2B53F3B6374}"/>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30E283CE-FBE6-DF40-B49B-94A7FF1EBFB1}"/>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58822457"/>
      </p:ext>
    </p:extLst>
  </p:cSld>
  <p:clrMap bg1="lt1" tx1="dk1" bg2="lt2" tx2="dk2" accent1="accent1" accent2="accent2" accent3="accent3" accent4="accent4" accent5="accent5" accent6="accent6" hlink="hlink" folHlink="folHlink"/>
  <p:sldLayoutIdLst>
    <p:sldLayoutId id="2147483689" r:id="rId1"/>
    <p:sldLayoutId id="2147483764" r:id="rId2"/>
    <p:sldLayoutId id="2147483765" r:id="rId3"/>
    <p:sldLayoutId id="2147483766" r:id="rId4"/>
    <p:sldLayoutId id="2147483767"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690" r:id="rId1"/>
    <p:sldLayoutId id="2147483698" r:id="rId2"/>
    <p:sldLayoutId id="2147483699" r:id="rId3"/>
    <p:sldLayoutId id="2147483700" r:id="rId4"/>
    <p:sldLayoutId id="2147483701" r:id="rId5"/>
    <p:sldLayoutId id="2147483703" r:id="rId6"/>
    <p:sldLayoutId id="2147483704" r:id="rId7"/>
    <p:sldLayoutId id="2147483705" r:id="rId8"/>
    <p:sldLayoutId id="2147483759" r:id="rId9"/>
    <p:sldLayoutId id="2147483760" r:id="rId10"/>
    <p:sldLayoutId id="2147483761" r:id="rId11"/>
    <p:sldLayoutId id="2147483762" r:id="rId12"/>
    <p:sldLayoutId id="2147483763" r:id="rId13"/>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10;&#10;Description automatically generated">
            <a:extLst>
              <a:ext uri="{FF2B5EF4-FFF2-40B4-BE49-F238E27FC236}">
                <a16:creationId xmlns:a16="http://schemas.microsoft.com/office/drawing/2014/main" id="{6FC97BDC-4AE5-5B4F-9174-C56779FB876A}"/>
              </a:ext>
            </a:extLst>
          </p:cNvPr>
          <p:cNvPicPr>
            <a:picLocks noChangeAspect="1"/>
          </p:cNvPicPr>
          <p:nvPr userDrawn="1"/>
        </p:nvPicPr>
        <p:blipFill>
          <a:blip r:embed="rId8"/>
          <a:stretch>
            <a:fillRect/>
          </a:stretch>
        </p:blipFill>
        <p:spPr>
          <a:xfrm>
            <a:off x="0" y="0"/>
            <a:ext cx="12192000" cy="6858000"/>
          </a:xfrm>
          <a:prstGeom prst="rect">
            <a:avLst/>
          </a:prstGeom>
        </p:spPr>
      </p:pic>
    </p:spTree>
    <p:extLst>
      <p:ext uri="{BB962C8B-B14F-4D97-AF65-F5344CB8AC3E}">
        <p14:creationId xmlns:p14="http://schemas.microsoft.com/office/powerpoint/2010/main" val="130175223"/>
      </p:ext>
    </p:extLst>
  </p:cSld>
  <p:clrMap bg1="lt1" tx1="dk1" bg2="lt2" tx2="dk2" accent1="accent1" accent2="accent2" accent3="accent3" accent4="accent4" accent5="accent5" accent6="accent6" hlink="hlink" folHlink="folHlink"/>
  <p:sldLayoutIdLst>
    <p:sldLayoutId id="2147483693" r:id="rId1"/>
    <p:sldLayoutId id="2147483778" r:id="rId2"/>
    <p:sldLayoutId id="2147483779" r:id="rId3"/>
    <p:sldLayoutId id="2147483780" r:id="rId4"/>
    <p:sldLayoutId id="2147483781" r:id="rId5"/>
    <p:sldLayoutId id="2147483782" r:id="rId6"/>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Shape&#10;&#10;Description automatically generated with medium confidence">
            <a:extLst>
              <a:ext uri="{FF2B5EF4-FFF2-40B4-BE49-F238E27FC236}">
                <a16:creationId xmlns:a16="http://schemas.microsoft.com/office/drawing/2014/main" id="{0A9F7686-190C-1F40-BEEB-680ECBB5F76A}"/>
              </a:ext>
            </a:extLst>
          </p:cNvPr>
          <p:cNvPicPr>
            <a:picLocks noChangeAspect="1"/>
          </p:cNvPicPr>
          <p:nvPr userDrawn="1"/>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217095490"/>
      </p:ext>
    </p:extLst>
  </p:cSld>
  <p:clrMap bg1="lt1" tx1="dk1" bg2="lt2" tx2="dk2" accent1="accent1" accent2="accent2" accent3="accent3" accent4="accent4" accent5="accent5" accent6="accent6" hlink="hlink" folHlink="folHlink"/>
  <p:sldLayoutIdLst>
    <p:sldLayoutId id="2147483696" r:id="rId1"/>
    <p:sldLayoutId id="2147483722" r:id="rId2"/>
    <p:sldLayoutId id="2147483723" r:id="rId3"/>
    <p:sldLayoutId id="2147483724" r:id="rId4"/>
    <p:sldLayoutId id="2147483725"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Shape&#10;&#10;Description automatically generated with medium confidence">
            <a:extLst>
              <a:ext uri="{FF2B5EF4-FFF2-40B4-BE49-F238E27FC236}">
                <a16:creationId xmlns:a16="http://schemas.microsoft.com/office/drawing/2014/main" id="{E0330C9C-EE50-174D-9971-646EB363571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743180627"/>
      </p:ext>
    </p:extLst>
  </p:cSld>
  <p:clrMap bg1="lt1" tx1="dk1" bg2="lt2" tx2="dk2" accent1="accent1" accent2="accent2" accent3="accent3" accent4="accent4" accent5="accent5" accent6="accent6" hlink="hlink" folHlink="folHlink"/>
  <p:sldLayoutIdLst>
    <p:sldLayoutId id="2147483697"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35.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5.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35.xml"/></Relationships>
</file>

<file path=ppt/slides/_rels/slide6.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2.xml"/><Relationship Id="rId1" Type="http://schemas.openxmlformats.org/officeDocument/2006/relationships/slideLayout" Target="../slideLayouts/slideLayout35.xml"/></Relationships>
</file>

<file path=ppt/slides/_rels/slide7.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35.xml"/></Relationships>
</file>

<file path=ppt/slides/_rels/slide8.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35.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10.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3.xml"/><Relationship Id="rId1" Type="http://schemas.openxmlformats.org/officeDocument/2006/relationships/slideLayout" Target="../slideLayouts/slideLayout35.xml"/></Relationships>
</file>

<file path=ppt/slides/_rels/slide11.xml.rels><?xml version="1.0" encoding="UTF-8" standalone="yes"?>
<Relationships xmlns="http://schemas.openxmlformats.org/package/2006/relationships"><Relationship Id="rId3" Type="http://schemas.openxmlformats.org/officeDocument/2006/relationships/image" Target="../media/image290.png"/><Relationship Id="rId2" Type="http://schemas.openxmlformats.org/officeDocument/2006/relationships/notesSlide" Target="../notesSlides/notesSlide4.xml"/><Relationship Id="rId1" Type="http://schemas.openxmlformats.org/officeDocument/2006/relationships/slideLayout" Target="../slideLayouts/slideLayout35.xml"/><Relationship Id="rId4" Type="http://schemas.openxmlformats.org/officeDocument/2006/relationships/image" Target="../media/image31.png"/></Relationships>
</file>

<file path=ppt/slides/_rels/slide12.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5.xml"/><Relationship Id="rId1" Type="http://schemas.openxmlformats.org/officeDocument/2006/relationships/slideLayout" Target="../slideLayouts/slideLayout35.xml"/></Relationships>
</file>

<file path=ppt/slides/_rels/slide13.xml.rels><?xml version="1.0" encoding="UTF-8" standalone="yes"?>
<Relationships xmlns="http://schemas.openxmlformats.org/package/2006/relationships"><Relationship Id="rId3" Type="http://schemas.openxmlformats.org/officeDocument/2006/relationships/image" Target="../media/image291.png"/><Relationship Id="rId2" Type="http://schemas.openxmlformats.org/officeDocument/2006/relationships/notesSlide" Target="../notesSlides/notesSlide6.xml"/><Relationship Id="rId1" Type="http://schemas.openxmlformats.org/officeDocument/2006/relationships/slideLayout" Target="../slideLayouts/slideLayout35.xml"/></Relationships>
</file>

<file path=ppt/slides/_rels/slide14.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7.xml"/><Relationship Id="rId1" Type="http://schemas.openxmlformats.org/officeDocument/2006/relationships/slideLayout" Target="../slideLayouts/slideLayout35.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16.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35.xml"/></Relationships>
</file>

<file path=ppt/slides/_rels/slide17.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10.png"/><Relationship Id="rId1" Type="http://schemas.openxmlformats.org/officeDocument/2006/relationships/slideLayout" Target="../slideLayouts/slideLayout35.xml"/></Relationships>
</file>

<file path=ppt/slides/_rels/slide18.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30.png"/><Relationship Id="rId1" Type="http://schemas.openxmlformats.org/officeDocument/2006/relationships/slideLayout" Target="../slideLayouts/slideLayout35.xml"/></Relationships>
</file>

<file path=ppt/slides/_rels/slide19.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35.xml"/></Relationships>
</file>

<file path=ppt/slides/_rels/slide20.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35.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22.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35.xml"/></Relationships>
</file>

<file path=ppt/slides/_rels/slide23.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360.png"/><Relationship Id="rId1" Type="http://schemas.openxmlformats.org/officeDocument/2006/relationships/slideLayout" Target="../slideLayouts/slideLayout35.xml"/></Relationships>
</file>

<file path=ppt/slides/_rels/slide24.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35.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26.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35.xml"/></Relationships>
</file>

<file path=ppt/slides/_rels/slide27.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35.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29.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8.xml"/><Relationship Id="rId1" Type="http://schemas.openxmlformats.org/officeDocument/2006/relationships/slideLayout" Target="../slideLayouts/slideLayout35.xml"/><Relationship Id="rId4" Type="http://schemas.openxmlformats.org/officeDocument/2006/relationships/image" Target="../media/image42.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5AF40EAB-6954-8B5E-C784-2A455332F66A}"/>
              </a:ext>
            </a:extLst>
          </p:cNvPr>
          <p:cNvSpPr>
            <a:spLocks noGrp="1"/>
          </p:cNvSpPr>
          <p:nvPr>
            <p:ph idx="1"/>
          </p:nvPr>
        </p:nvSpPr>
        <p:spPr>
          <a:xfrm>
            <a:off x="630810" y="1889370"/>
            <a:ext cx="5315818" cy="3331157"/>
          </a:xfrm>
        </p:spPr>
        <p:txBody>
          <a:bodyPr/>
          <a:lstStyle/>
          <a:p>
            <a:r>
              <a:rPr lang="en-GB" sz="4800" dirty="0"/>
              <a:t>Fundamentals of Electrical </a:t>
            </a:r>
          </a:p>
          <a:p>
            <a:r>
              <a:rPr lang="en-GB" sz="4800" dirty="0"/>
              <a:t>and Electronic Systems</a:t>
            </a:r>
          </a:p>
          <a:p>
            <a:r>
              <a:rPr lang="en-GB" sz="4800" dirty="0"/>
              <a:t>(ACDA4018)</a:t>
            </a:r>
          </a:p>
          <a:p>
            <a:r>
              <a:rPr lang="en-GB" sz="3600" i="1" dirty="0">
                <a:solidFill>
                  <a:srgbClr val="FFC000"/>
                </a:solidFill>
              </a:rPr>
              <a:t>Lecture - 7</a:t>
            </a:r>
          </a:p>
        </p:txBody>
      </p:sp>
    </p:spTree>
    <p:extLst>
      <p:ext uri="{BB962C8B-B14F-4D97-AF65-F5344CB8AC3E}">
        <p14:creationId xmlns:p14="http://schemas.microsoft.com/office/powerpoint/2010/main" val="31190073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94147" y="-90487"/>
            <a:ext cx="4298516" cy="1325563"/>
          </a:xfrm>
        </p:spPr>
        <p:txBody>
          <a:bodyPr>
            <a:normAutofit/>
          </a:bodyPr>
          <a:lstStyle/>
          <a:p>
            <a:pPr algn="l"/>
            <a:r>
              <a:rPr lang="en-IN" b="1" dirty="0">
                <a:solidFill>
                  <a:schemeClr val="bg1"/>
                </a:solidFill>
                <a:latin typeface="+mn-lt"/>
              </a:rPr>
              <a:t>Content</a:t>
            </a:r>
          </a:p>
        </p:txBody>
      </p:sp>
      <p:sp>
        <p:nvSpPr>
          <p:cNvPr id="3" name="Content Placeholder 2"/>
          <p:cNvSpPr>
            <a:spLocks noGrp="1"/>
          </p:cNvSpPr>
          <p:nvPr>
            <p:ph idx="1"/>
          </p:nvPr>
        </p:nvSpPr>
        <p:spPr>
          <a:xfrm>
            <a:off x="971379" y="1545700"/>
            <a:ext cx="10821227" cy="5230549"/>
          </a:xfrm>
        </p:spPr>
        <p:txBody>
          <a:bodyPr>
            <a:normAutofit/>
          </a:bodyPr>
          <a:lstStyle/>
          <a:p>
            <a:pPr algn="just"/>
            <a:r>
              <a:rPr lang="en-IN" sz="4400" dirty="0"/>
              <a:t>Theorems</a:t>
            </a:r>
          </a:p>
          <a:p>
            <a:pPr lvl="1" algn="just"/>
            <a:r>
              <a:rPr lang="en-IN" sz="4000" dirty="0"/>
              <a:t>Thevenin’s theorem</a:t>
            </a:r>
          </a:p>
          <a:p>
            <a:pPr lvl="1" algn="just"/>
            <a:r>
              <a:rPr lang="en-IN" sz="4000" dirty="0"/>
              <a:t>Norton’s theorem</a:t>
            </a:r>
          </a:p>
          <a:p>
            <a:pPr lvl="1" algn="just"/>
            <a:r>
              <a:rPr lang="en-IN" sz="4000" dirty="0"/>
              <a:t>Reciprocity theorem</a:t>
            </a:r>
          </a:p>
          <a:p>
            <a:pPr lvl="1"/>
            <a:r>
              <a:rPr lang="en-IN" sz="4000" dirty="0"/>
              <a:t>Maximum power transfer theorem</a:t>
            </a:r>
            <a:br>
              <a:rPr lang="en-US" b="1" kern="1200" dirty="0">
                <a:solidFill>
                  <a:schemeClr val="tx1"/>
                </a:solidFill>
                <a:latin typeface="+mj-lt"/>
                <a:ea typeface="+mj-ea"/>
                <a:cs typeface="+mj-cs"/>
              </a:rPr>
            </a:br>
            <a:endParaRPr lang="en-IN" sz="2683" dirty="0"/>
          </a:p>
          <a:p>
            <a:pPr marL="354629" lvl="1" indent="-354629" algn="just">
              <a:buFont typeface="Arial"/>
              <a:buChar char="•"/>
            </a:pPr>
            <a:endParaRPr lang="en-IN" sz="3083"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2</a:t>
            </a:fld>
            <a:endParaRPr lang="en-US" dirty="0"/>
          </a:p>
        </p:txBody>
      </p:sp>
      <p:sp>
        <p:nvSpPr>
          <p:cNvPr id="4" name="Footer Placeholder 3">
            <a:extLst>
              <a:ext uri="{FF2B5EF4-FFF2-40B4-BE49-F238E27FC236}">
                <a16:creationId xmlns:a16="http://schemas.microsoft.com/office/drawing/2014/main" id="{7E2EBC05-CB4F-406D-2F45-D8D94E4ABFE4}"/>
              </a:ext>
            </a:extLst>
          </p:cNvPr>
          <p:cNvSpPr>
            <a:spLocks noGrp="1"/>
          </p:cNvSpPr>
          <p:nvPr>
            <p:ph type="ftr" sz="quarter" idx="11"/>
          </p:nvPr>
        </p:nvSpPr>
        <p:spPr/>
        <p:txBody>
          <a:bodyPr/>
          <a:lstStyle/>
          <a:p>
            <a:r>
              <a:rPr lang="en-GB"/>
              <a:t>Lecture – 7 / Fundamentals of Electrical and Electronic Systems</a:t>
            </a:r>
            <a:endParaRPr lang="en-GB" dirty="0"/>
          </a:p>
        </p:txBody>
      </p:sp>
    </p:spTree>
    <p:extLst>
      <p:ext uri="{BB962C8B-B14F-4D97-AF65-F5344CB8AC3E}">
        <p14:creationId xmlns:p14="http://schemas.microsoft.com/office/powerpoint/2010/main" val="36571306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29308" y="0"/>
            <a:ext cx="5245300" cy="1325563"/>
          </a:xfrm>
        </p:spPr>
        <p:txBody>
          <a:bodyPr/>
          <a:lstStyle/>
          <a:p>
            <a:pPr algn="l"/>
            <a:r>
              <a:rPr lang="en-IN" b="1" dirty="0">
                <a:solidFill>
                  <a:schemeClr val="bg1"/>
                </a:solidFill>
              </a:rPr>
              <a:t>Learning Outcome</a:t>
            </a:r>
          </a:p>
        </p:txBody>
      </p:sp>
      <p:sp>
        <p:nvSpPr>
          <p:cNvPr id="3" name="Content Placeholder 2"/>
          <p:cNvSpPr>
            <a:spLocks noGrp="1"/>
          </p:cNvSpPr>
          <p:nvPr>
            <p:ph idx="1"/>
          </p:nvPr>
        </p:nvSpPr>
        <p:spPr>
          <a:xfrm>
            <a:off x="609600" y="1600201"/>
            <a:ext cx="10972800" cy="4419094"/>
          </a:xfrm>
        </p:spPr>
        <p:txBody>
          <a:bodyPr>
            <a:normAutofit/>
          </a:bodyPr>
          <a:lstStyle/>
          <a:p>
            <a:pPr marL="0" indent="0">
              <a:buNone/>
            </a:pPr>
            <a:r>
              <a:rPr lang="en-IN" sz="3600" b="1" dirty="0"/>
              <a:t>The student upon completion of the lecture will be able to:</a:t>
            </a:r>
          </a:p>
          <a:p>
            <a:r>
              <a:rPr lang="en-IN" sz="4400" dirty="0"/>
              <a:t>Define the different circuit theorems.</a:t>
            </a:r>
          </a:p>
          <a:p>
            <a:r>
              <a:rPr lang="en-IN" sz="4400" dirty="0"/>
              <a:t>Describe the benefits of theorems</a:t>
            </a:r>
          </a:p>
          <a:p>
            <a:endParaRPr lang="en-IN" sz="3200"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3</a:t>
            </a:fld>
            <a:endParaRPr lang="en-US" dirty="0"/>
          </a:p>
        </p:txBody>
      </p:sp>
      <p:sp>
        <p:nvSpPr>
          <p:cNvPr id="4" name="Footer Placeholder 3">
            <a:extLst>
              <a:ext uri="{FF2B5EF4-FFF2-40B4-BE49-F238E27FC236}">
                <a16:creationId xmlns:a16="http://schemas.microsoft.com/office/drawing/2014/main" id="{B7C3BA83-DFFF-457C-32C5-B0990E246EC3}"/>
              </a:ext>
            </a:extLst>
          </p:cNvPr>
          <p:cNvSpPr>
            <a:spLocks noGrp="1"/>
          </p:cNvSpPr>
          <p:nvPr>
            <p:ph type="ftr" sz="quarter" idx="11"/>
          </p:nvPr>
        </p:nvSpPr>
        <p:spPr/>
        <p:txBody>
          <a:bodyPr/>
          <a:lstStyle/>
          <a:p>
            <a:r>
              <a:rPr lang="en-GB" i="1" dirty="0"/>
              <a:t>Lecture – 7 / Fundamentals of Electrical and Electronic Systems</a:t>
            </a:r>
          </a:p>
        </p:txBody>
      </p:sp>
    </p:spTree>
    <p:extLst>
      <p:ext uri="{BB962C8B-B14F-4D97-AF65-F5344CB8AC3E}">
        <p14:creationId xmlns:p14="http://schemas.microsoft.com/office/powerpoint/2010/main" val="31922660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48085" y="-7129"/>
            <a:ext cx="4706064" cy="1325563"/>
          </a:xfrm>
        </p:spPr>
        <p:txBody>
          <a:bodyPr/>
          <a:lstStyle/>
          <a:p>
            <a:r>
              <a:rPr lang="en-IN" dirty="0">
                <a:solidFill>
                  <a:schemeClr val="bg1"/>
                </a:solidFill>
              </a:rPr>
              <a:t>Network theorems</a:t>
            </a:r>
          </a:p>
        </p:txBody>
      </p:sp>
      <p:sp>
        <p:nvSpPr>
          <p:cNvPr id="3" name="Content Placeholder 2"/>
          <p:cNvSpPr>
            <a:spLocks noGrp="1"/>
          </p:cNvSpPr>
          <p:nvPr>
            <p:ph idx="1"/>
          </p:nvPr>
        </p:nvSpPr>
        <p:spPr/>
        <p:txBody>
          <a:bodyPr/>
          <a:lstStyle/>
          <a:p>
            <a:pPr marL="0" indent="0">
              <a:buNone/>
            </a:pPr>
            <a:r>
              <a:rPr lang="en-IN" sz="3600" dirty="0"/>
              <a:t>The various circuit theorems used are</a:t>
            </a:r>
          </a:p>
          <a:p>
            <a:r>
              <a:rPr lang="en-IN" sz="3600" dirty="0" err="1"/>
              <a:t>Thevenin’s</a:t>
            </a:r>
            <a:r>
              <a:rPr lang="en-IN" sz="3600" dirty="0"/>
              <a:t> theorem</a:t>
            </a:r>
          </a:p>
          <a:p>
            <a:r>
              <a:rPr lang="en-IN" sz="3600" dirty="0"/>
              <a:t>Norton’s theorem</a:t>
            </a:r>
          </a:p>
          <a:p>
            <a:r>
              <a:rPr lang="en-IN" sz="3600" dirty="0"/>
              <a:t>Reciprocity theorem</a:t>
            </a:r>
          </a:p>
          <a:p>
            <a:r>
              <a:rPr lang="en-IN" sz="3600" dirty="0"/>
              <a:t>Maximum power transfer theorem</a:t>
            </a:r>
          </a:p>
          <a:p>
            <a:endParaRPr lang="en-IN" dirty="0"/>
          </a:p>
        </p:txBody>
      </p:sp>
      <p:sp>
        <p:nvSpPr>
          <p:cNvPr id="4" name="Footer Placeholder 3"/>
          <p:cNvSpPr>
            <a:spLocks noGrp="1"/>
          </p:cNvSpPr>
          <p:nvPr>
            <p:ph type="ftr" sz="quarter" idx="11"/>
          </p:nvPr>
        </p:nvSpPr>
        <p:spPr/>
        <p:txBody>
          <a:bodyPr/>
          <a:lstStyle/>
          <a:p>
            <a:r>
              <a:rPr lang="en-GB"/>
              <a:t>Lecture – 7 / Fundamentals of Electrical and Electronic Systems</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4</a:t>
            </a:fld>
            <a:endParaRPr lang="en-US" dirty="0"/>
          </a:p>
        </p:txBody>
      </p:sp>
    </p:spTree>
    <p:extLst>
      <p:ext uri="{BB962C8B-B14F-4D97-AF65-F5344CB8AC3E}">
        <p14:creationId xmlns:p14="http://schemas.microsoft.com/office/powerpoint/2010/main" val="185952471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48085" y="-7129"/>
            <a:ext cx="4706064" cy="1325563"/>
          </a:xfrm>
        </p:spPr>
        <p:txBody>
          <a:bodyPr/>
          <a:lstStyle/>
          <a:p>
            <a:r>
              <a:rPr lang="en-IN" dirty="0">
                <a:solidFill>
                  <a:schemeClr val="bg1"/>
                </a:solidFill>
              </a:rPr>
              <a:t>Open Circuit</a:t>
            </a:r>
          </a:p>
        </p:txBody>
      </p:sp>
      <p:sp>
        <p:nvSpPr>
          <p:cNvPr id="3" name="Content Placeholder 2"/>
          <p:cNvSpPr>
            <a:spLocks noGrp="1"/>
          </p:cNvSpPr>
          <p:nvPr>
            <p:ph idx="1"/>
          </p:nvPr>
        </p:nvSpPr>
        <p:spPr/>
        <p:txBody>
          <a:bodyPr/>
          <a:lstStyle/>
          <a:p>
            <a:r>
              <a:rPr lang="en-GB" b="0" i="0" dirty="0">
                <a:effectLst/>
              </a:rPr>
              <a:t>An </a:t>
            </a:r>
            <a:r>
              <a:rPr lang="en-GB" b="1" i="0" dirty="0">
                <a:effectLst/>
              </a:rPr>
              <a:t>open circuit </a:t>
            </a:r>
            <a:r>
              <a:rPr lang="en-GB" b="0" i="0" dirty="0">
                <a:effectLst/>
              </a:rPr>
              <a:t>is defined as an </a:t>
            </a:r>
            <a:r>
              <a:rPr lang="en-GB" b="0" i="0" u="none" strike="noStrike" dirty="0">
                <a:effectLst/>
              </a:rPr>
              <a:t>electric circuit</a:t>
            </a:r>
            <a:r>
              <a:rPr lang="en-GB" b="0" i="0" dirty="0">
                <a:effectLst/>
              </a:rPr>
              <a:t> in which </a:t>
            </a:r>
            <a:r>
              <a:rPr lang="en-GB" b="1" i="0" dirty="0">
                <a:effectLst/>
              </a:rPr>
              <a:t>current </a:t>
            </a:r>
            <a:r>
              <a:rPr lang="en-GB" b="1" dirty="0"/>
              <a:t>cannot</a:t>
            </a:r>
            <a:r>
              <a:rPr lang="en-GB" b="1" i="0" dirty="0">
                <a:effectLst/>
              </a:rPr>
              <a:t> flow. </a:t>
            </a:r>
          </a:p>
          <a:p>
            <a:r>
              <a:rPr lang="en-GB" b="0" i="0" dirty="0">
                <a:effectLst/>
              </a:rPr>
              <a:t>Current can only flow in a circuit which has </a:t>
            </a:r>
            <a:r>
              <a:rPr lang="en-GB" b="1" i="0" dirty="0">
                <a:effectLst/>
              </a:rPr>
              <a:t>continuous path</a:t>
            </a:r>
            <a:r>
              <a:rPr lang="en-GB" b="0" i="0" dirty="0">
                <a:effectLst/>
              </a:rPr>
              <a:t>, known as a “closed circuit”. </a:t>
            </a:r>
          </a:p>
          <a:p>
            <a:r>
              <a:rPr lang="en-GB" b="0" i="0" dirty="0">
                <a:effectLst/>
              </a:rPr>
              <a:t>If there’s a break anywhere in the circuit, </a:t>
            </a:r>
            <a:r>
              <a:rPr lang="en-GB" dirty="0"/>
              <a:t>it’s called</a:t>
            </a:r>
            <a:r>
              <a:rPr lang="en-GB" b="0" i="0" dirty="0">
                <a:effectLst/>
              </a:rPr>
              <a:t> as </a:t>
            </a:r>
            <a:r>
              <a:rPr lang="en-GB" b="1" i="0" dirty="0">
                <a:effectLst/>
              </a:rPr>
              <a:t>open circuit</a:t>
            </a:r>
            <a:r>
              <a:rPr lang="en-GB" b="0" i="0" dirty="0">
                <a:effectLst/>
              </a:rPr>
              <a:t>.</a:t>
            </a:r>
            <a:endParaRPr lang="en-IN" dirty="0"/>
          </a:p>
        </p:txBody>
      </p:sp>
      <p:sp>
        <p:nvSpPr>
          <p:cNvPr id="4" name="Footer Placeholder 3"/>
          <p:cNvSpPr>
            <a:spLocks noGrp="1"/>
          </p:cNvSpPr>
          <p:nvPr>
            <p:ph type="ftr" sz="quarter" idx="11"/>
          </p:nvPr>
        </p:nvSpPr>
        <p:spPr/>
        <p:txBody>
          <a:bodyPr/>
          <a:lstStyle/>
          <a:p>
            <a:r>
              <a:rPr lang="en-GB" dirty="0"/>
              <a:t>Lecture – 7 / Fundamentals of Electrical and Electronic Systems</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5</a:t>
            </a:fld>
            <a:endParaRPr lang="en-US" dirty="0"/>
          </a:p>
        </p:txBody>
      </p:sp>
      <p:pic>
        <p:nvPicPr>
          <p:cNvPr id="9" name="Picture 8">
            <a:extLst>
              <a:ext uri="{FF2B5EF4-FFF2-40B4-BE49-F238E27FC236}">
                <a16:creationId xmlns:a16="http://schemas.microsoft.com/office/drawing/2014/main" id="{52789EE9-D655-7201-EDCB-71F2EFD0E90D}"/>
              </a:ext>
            </a:extLst>
          </p:cNvPr>
          <p:cNvPicPr>
            <a:picLocks noChangeAspect="1"/>
          </p:cNvPicPr>
          <p:nvPr/>
        </p:nvPicPr>
        <p:blipFill>
          <a:blip r:embed="rId2"/>
          <a:stretch>
            <a:fillRect/>
          </a:stretch>
        </p:blipFill>
        <p:spPr>
          <a:xfrm>
            <a:off x="4291644" y="3967975"/>
            <a:ext cx="2553533" cy="2308001"/>
          </a:xfrm>
          <a:prstGeom prst="rect">
            <a:avLst/>
          </a:prstGeom>
        </p:spPr>
      </p:pic>
    </p:spTree>
    <p:extLst>
      <p:ext uri="{BB962C8B-B14F-4D97-AF65-F5344CB8AC3E}">
        <p14:creationId xmlns:p14="http://schemas.microsoft.com/office/powerpoint/2010/main" val="385556454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48085" y="-7129"/>
            <a:ext cx="4706064" cy="1325563"/>
          </a:xfrm>
        </p:spPr>
        <p:txBody>
          <a:bodyPr/>
          <a:lstStyle/>
          <a:p>
            <a:r>
              <a:rPr lang="en-IN" dirty="0">
                <a:solidFill>
                  <a:schemeClr val="bg1"/>
                </a:solidFill>
              </a:rPr>
              <a:t>Short Circuit</a:t>
            </a:r>
          </a:p>
        </p:txBody>
      </p:sp>
      <p:sp>
        <p:nvSpPr>
          <p:cNvPr id="3" name="Content Placeholder 2"/>
          <p:cNvSpPr>
            <a:spLocks noGrp="1"/>
          </p:cNvSpPr>
          <p:nvPr>
            <p:ph idx="1"/>
          </p:nvPr>
        </p:nvSpPr>
        <p:spPr/>
        <p:txBody>
          <a:bodyPr/>
          <a:lstStyle/>
          <a:p>
            <a:r>
              <a:rPr lang="en-GB" b="0" i="0" dirty="0">
                <a:effectLst/>
              </a:rPr>
              <a:t>A short circuit is </a:t>
            </a:r>
            <a:r>
              <a:rPr lang="en-GB" b="1" i="0" dirty="0">
                <a:effectLst/>
              </a:rPr>
              <a:t>an electrical circuit </a:t>
            </a:r>
            <a:r>
              <a:rPr lang="en-GB" i="0" dirty="0">
                <a:effectLst/>
              </a:rPr>
              <a:t>that allows a current to travel along an </a:t>
            </a:r>
            <a:r>
              <a:rPr lang="en-GB" b="1" i="0" dirty="0">
                <a:effectLst/>
              </a:rPr>
              <a:t>unintended path </a:t>
            </a:r>
            <a:r>
              <a:rPr lang="en-GB" i="0" dirty="0">
                <a:effectLst/>
              </a:rPr>
              <a:t>with </a:t>
            </a:r>
            <a:r>
              <a:rPr lang="en-GB" b="1" i="0" dirty="0">
                <a:effectLst/>
              </a:rPr>
              <a:t>no or very low electrical impedance</a:t>
            </a:r>
            <a:r>
              <a:rPr lang="en-GB" b="0" i="0" dirty="0">
                <a:effectLst/>
              </a:rPr>
              <a:t>.</a:t>
            </a:r>
            <a:endParaRPr lang="en-IN" dirty="0"/>
          </a:p>
        </p:txBody>
      </p:sp>
      <p:sp>
        <p:nvSpPr>
          <p:cNvPr id="4" name="Footer Placeholder 3"/>
          <p:cNvSpPr>
            <a:spLocks noGrp="1"/>
          </p:cNvSpPr>
          <p:nvPr>
            <p:ph type="ftr" sz="quarter" idx="11"/>
          </p:nvPr>
        </p:nvSpPr>
        <p:spPr/>
        <p:txBody>
          <a:bodyPr/>
          <a:lstStyle/>
          <a:p>
            <a:r>
              <a:rPr lang="en-GB"/>
              <a:t>Lecture – 7 / Fundamentals of Electrical and Electronic Systems</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6</a:t>
            </a:fld>
            <a:endParaRPr lang="en-US" dirty="0"/>
          </a:p>
        </p:txBody>
      </p:sp>
      <p:pic>
        <p:nvPicPr>
          <p:cNvPr id="7" name="Picture 6">
            <a:extLst>
              <a:ext uri="{FF2B5EF4-FFF2-40B4-BE49-F238E27FC236}">
                <a16:creationId xmlns:a16="http://schemas.microsoft.com/office/drawing/2014/main" id="{9EF4C407-1E97-CF58-F481-A21F5B237B3F}"/>
              </a:ext>
            </a:extLst>
          </p:cNvPr>
          <p:cNvPicPr>
            <a:picLocks noChangeAspect="1"/>
          </p:cNvPicPr>
          <p:nvPr/>
        </p:nvPicPr>
        <p:blipFill>
          <a:blip r:embed="rId3"/>
          <a:stretch>
            <a:fillRect/>
          </a:stretch>
        </p:blipFill>
        <p:spPr>
          <a:xfrm>
            <a:off x="3896920" y="2891272"/>
            <a:ext cx="2767767" cy="1815889"/>
          </a:xfrm>
          <a:prstGeom prst="rect">
            <a:avLst/>
          </a:prstGeom>
        </p:spPr>
      </p:pic>
    </p:spTree>
    <p:extLst>
      <p:ext uri="{BB962C8B-B14F-4D97-AF65-F5344CB8AC3E}">
        <p14:creationId xmlns:p14="http://schemas.microsoft.com/office/powerpoint/2010/main" val="418473334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9603" y="31094"/>
            <a:ext cx="11594969" cy="1325563"/>
          </a:xfrm>
        </p:spPr>
        <p:txBody>
          <a:bodyPr/>
          <a:lstStyle/>
          <a:p>
            <a:pPr algn="ctr"/>
            <a:r>
              <a:rPr lang="en-IN" dirty="0">
                <a:solidFill>
                  <a:schemeClr val="bg1"/>
                </a:solidFill>
              </a:rPr>
              <a:t>Voltage source</a:t>
            </a:r>
          </a:p>
        </p:txBody>
      </p:sp>
      <p:sp>
        <p:nvSpPr>
          <p:cNvPr id="3" name="Content Placeholder 2"/>
          <p:cNvSpPr>
            <a:spLocks noGrp="1"/>
          </p:cNvSpPr>
          <p:nvPr>
            <p:ph idx="1"/>
          </p:nvPr>
        </p:nvSpPr>
        <p:spPr>
          <a:xfrm>
            <a:off x="675060" y="1600201"/>
            <a:ext cx="6526512" cy="4525963"/>
          </a:xfrm>
        </p:spPr>
        <p:txBody>
          <a:bodyPr>
            <a:normAutofit/>
          </a:bodyPr>
          <a:lstStyle/>
          <a:p>
            <a:pPr marL="0" indent="0">
              <a:buNone/>
            </a:pPr>
            <a:r>
              <a:rPr lang="en-IN" b="1" dirty="0"/>
              <a:t>Voltage sources:</a:t>
            </a:r>
          </a:p>
          <a:p>
            <a:pPr marL="0" indent="0">
              <a:buNone/>
            </a:pPr>
            <a:r>
              <a:rPr lang="en-IN" dirty="0"/>
              <a:t>The internal resistance of the Voltage source is represented by a resister in series. </a:t>
            </a:r>
          </a:p>
        </p:txBody>
      </p:sp>
      <p:sp>
        <p:nvSpPr>
          <p:cNvPr id="4" name="Footer Placeholder 3"/>
          <p:cNvSpPr>
            <a:spLocks noGrp="1"/>
          </p:cNvSpPr>
          <p:nvPr>
            <p:ph type="ftr" sz="quarter" idx="11"/>
          </p:nvPr>
        </p:nvSpPr>
        <p:spPr>
          <a:xfrm>
            <a:off x="1859485" y="6461781"/>
            <a:ext cx="6177102" cy="365125"/>
          </a:xfrm>
        </p:spPr>
        <p:txBody>
          <a:bodyPr/>
          <a:lstStyle/>
          <a:p>
            <a:r>
              <a:rPr lang="en-GB"/>
              <a:t>Lecture – 7 / Fundamentals of Electrical and Electronic Systems</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7</a:t>
            </a:fld>
            <a:endParaRPr lang="en-US" dirty="0"/>
          </a:p>
        </p:txBody>
      </p:sp>
      <p:pic>
        <p:nvPicPr>
          <p:cNvPr id="6" name="Picture 5">
            <a:extLst>
              <a:ext uri="{FF2B5EF4-FFF2-40B4-BE49-F238E27FC236}">
                <a16:creationId xmlns:a16="http://schemas.microsoft.com/office/drawing/2014/main" id="{8107DD9B-BDE9-5E72-4A7A-C9F66EE70F22}"/>
              </a:ext>
            </a:extLst>
          </p:cNvPr>
          <p:cNvPicPr>
            <a:picLocks noChangeAspect="1"/>
          </p:cNvPicPr>
          <p:nvPr/>
        </p:nvPicPr>
        <p:blipFill>
          <a:blip r:embed="rId2"/>
          <a:stretch>
            <a:fillRect/>
          </a:stretch>
        </p:blipFill>
        <p:spPr>
          <a:xfrm>
            <a:off x="7694488" y="2787975"/>
            <a:ext cx="2210867" cy="2150414"/>
          </a:xfrm>
          <a:prstGeom prst="rect">
            <a:avLst/>
          </a:prstGeom>
        </p:spPr>
      </p:pic>
    </p:spTree>
    <p:extLst>
      <p:ext uri="{BB962C8B-B14F-4D97-AF65-F5344CB8AC3E}">
        <p14:creationId xmlns:p14="http://schemas.microsoft.com/office/powerpoint/2010/main" val="382000227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8943" y="-75292"/>
            <a:ext cx="11594969" cy="1325563"/>
          </a:xfrm>
        </p:spPr>
        <p:txBody>
          <a:bodyPr/>
          <a:lstStyle/>
          <a:p>
            <a:pPr algn="ctr"/>
            <a:r>
              <a:rPr lang="en-IN" dirty="0">
                <a:solidFill>
                  <a:schemeClr val="bg1"/>
                </a:solidFill>
              </a:rPr>
              <a:t>Current source</a:t>
            </a:r>
          </a:p>
        </p:txBody>
      </p:sp>
      <p:sp>
        <p:nvSpPr>
          <p:cNvPr id="3" name="Content Placeholder 2"/>
          <p:cNvSpPr>
            <a:spLocks noGrp="1"/>
          </p:cNvSpPr>
          <p:nvPr>
            <p:ph idx="1"/>
          </p:nvPr>
        </p:nvSpPr>
        <p:spPr>
          <a:xfrm>
            <a:off x="822346" y="1600201"/>
            <a:ext cx="6171931" cy="4525963"/>
          </a:xfrm>
        </p:spPr>
        <p:txBody>
          <a:bodyPr>
            <a:normAutofit/>
          </a:bodyPr>
          <a:lstStyle/>
          <a:p>
            <a:pPr marL="0" indent="0">
              <a:buNone/>
            </a:pPr>
            <a:r>
              <a:rPr lang="en-IN" b="1" dirty="0"/>
              <a:t>Current sources:</a:t>
            </a:r>
          </a:p>
          <a:p>
            <a:pPr marL="0" indent="0">
              <a:buNone/>
            </a:pPr>
            <a:r>
              <a:rPr lang="en-IN" dirty="0"/>
              <a:t>The internal resistance of the Current source is represented by a resister in parallel. </a:t>
            </a:r>
          </a:p>
        </p:txBody>
      </p:sp>
      <p:sp>
        <p:nvSpPr>
          <p:cNvPr id="4" name="Footer Placeholder 3"/>
          <p:cNvSpPr>
            <a:spLocks noGrp="1"/>
          </p:cNvSpPr>
          <p:nvPr>
            <p:ph type="ftr" sz="quarter" idx="11"/>
          </p:nvPr>
        </p:nvSpPr>
        <p:spPr>
          <a:xfrm>
            <a:off x="2148931" y="6242891"/>
            <a:ext cx="5485388" cy="365125"/>
          </a:xfrm>
        </p:spPr>
        <p:txBody>
          <a:bodyPr/>
          <a:lstStyle/>
          <a:p>
            <a:r>
              <a:rPr lang="en-GB"/>
              <a:t>Lecture – 7 / Fundamentals of Electrical and Electronic Systems</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8</a:t>
            </a:fld>
            <a:endParaRPr lang="en-US" dirty="0"/>
          </a:p>
        </p:txBody>
      </p:sp>
      <p:pic>
        <p:nvPicPr>
          <p:cNvPr id="11" name="Picture 10">
            <a:extLst>
              <a:ext uri="{FF2B5EF4-FFF2-40B4-BE49-F238E27FC236}">
                <a16:creationId xmlns:a16="http://schemas.microsoft.com/office/drawing/2014/main" id="{20726531-7FAC-680D-7E44-467BF0EE1A16}"/>
              </a:ext>
            </a:extLst>
          </p:cNvPr>
          <p:cNvPicPr>
            <a:picLocks noChangeAspect="1"/>
          </p:cNvPicPr>
          <p:nvPr/>
        </p:nvPicPr>
        <p:blipFill>
          <a:blip r:embed="rId2"/>
          <a:stretch>
            <a:fillRect/>
          </a:stretch>
        </p:blipFill>
        <p:spPr>
          <a:xfrm>
            <a:off x="7961269" y="2658018"/>
            <a:ext cx="2124075" cy="3248025"/>
          </a:xfrm>
          <a:prstGeom prst="rect">
            <a:avLst/>
          </a:prstGeom>
        </p:spPr>
      </p:pic>
    </p:spTree>
    <p:extLst>
      <p:ext uri="{BB962C8B-B14F-4D97-AF65-F5344CB8AC3E}">
        <p14:creationId xmlns:p14="http://schemas.microsoft.com/office/powerpoint/2010/main" val="183488832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39429" y="-58070"/>
            <a:ext cx="6154375" cy="1325563"/>
          </a:xfrm>
        </p:spPr>
        <p:txBody>
          <a:bodyPr/>
          <a:lstStyle/>
          <a:p>
            <a:r>
              <a:rPr lang="en-IN" dirty="0" err="1">
                <a:solidFill>
                  <a:schemeClr val="bg1"/>
                </a:solidFill>
              </a:rPr>
              <a:t>Thevenin’s</a:t>
            </a:r>
            <a:r>
              <a:rPr lang="en-IN" dirty="0">
                <a:solidFill>
                  <a:schemeClr val="bg1"/>
                </a:solidFill>
              </a:rPr>
              <a:t> theorem</a:t>
            </a:r>
          </a:p>
        </p:txBody>
      </p:sp>
      <p:sp>
        <p:nvSpPr>
          <p:cNvPr id="3" name="Content Placeholder 2"/>
          <p:cNvSpPr>
            <a:spLocks noGrp="1"/>
          </p:cNvSpPr>
          <p:nvPr>
            <p:ph idx="1"/>
          </p:nvPr>
        </p:nvSpPr>
        <p:spPr/>
        <p:txBody>
          <a:bodyPr>
            <a:normAutofit/>
          </a:bodyPr>
          <a:lstStyle/>
          <a:p>
            <a:pPr marL="0" indent="0">
              <a:buNone/>
            </a:pPr>
            <a:r>
              <a:rPr lang="en-IN" dirty="0"/>
              <a:t>Application of this theorem becomes useful, when we have to determine the current flowing through any branch or component of a network.</a:t>
            </a:r>
          </a:p>
          <a:p>
            <a:r>
              <a:rPr lang="en-IN" b="1" dirty="0"/>
              <a:t>Thevenin’s theorem</a:t>
            </a:r>
            <a:r>
              <a:rPr lang="en-IN" dirty="0"/>
              <a:t> states that “Any two terminals of a network consisting of </a:t>
            </a:r>
            <a:r>
              <a:rPr lang="en-IN" b="1" dirty="0"/>
              <a:t>active and passive elements can be replaced by </a:t>
            </a:r>
            <a:r>
              <a:rPr lang="en-IN" dirty="0"/>
              <a:t>an </a:t>
            </a:r>
            <a:r>
              <a:rPr lang="en-IN" b="1" dirty="0"/>
              <a:t>equivalent voltage source </a:t>
            </a:r>
            <a:r>
              <a:rPr lang="en-IN" dirty="0"/>
              <a:t>and an </a:t>
            </a:r>
            <a:r>
              <a:rPr lang="en-IN" b="1" dirty="0"/>
              <a:t>equivalent series resistance. </a:t>
            </a:r>
            <a:r>
              <a:rPr lang="en-IN" dirty="0"/>
              <a:t>The </a:t>
            </a:r>
            <a:r>
              <a:rPr lang="en-IN" b="1" dirty="0"/>
              <a:t>voltage source </a:t>
            </a:r>
            <a:r>
              <a:rPr lang="en-IN" dirty="0"/>
              <a:t>is the </a:t>
            </a:r>
            <a:r>
              <a:rPr lang="en-IN" b="1" dirty="0"/>
              <a:t>open circuit voltage</a:t>
            </a:r>
            <a:r>
              <a:rPr lang="en-IN" dirty="0"/>
              <a:t> caused between the circuit across the terminal. The </a:t>
            </a:r>
            <a:r>
              <a:rPr lang="en-IN" b="1" dirty="0"/>
              <a:t>series resistance </a:t>
            </a:r>
            <a:r>
              <a:rPr lang="en-IN" dirty="0"/>
              <a:t>is the </a:t>
            </a:r>
            <a:r>
              <a:rPr lang="en-IN" b="1" dirty="0"/>
              <a:t>equivalent resistance”.</a:t>
            </a:r>
          </a:p>
        </p:txBody>
      </p:sp>
      <p:sp>
        <p:nvSpPr>
          <p:cNvPr id="4" name="Footer Placeholder 3"/>
          <p:cNvSpPr>
            <a:spLocks noGrp="1"/>
          </p:cNvSpPr>
          <p:nvPr>
            <p:ph type="ftr" sz="quarter" idx="11"/>
          </p:nvPr>
        </p:nvSpPr>
        <p:spPr/>
        <p:txBody>
          <a:bodyPr/>
          <a:lstStyle/>
          <a:p>
            <a:r>
              <a:rPr lang="en-GB"/>
              <a:t>Lecture – 7 / Fundamentals of Electrical and Electronic Systems</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9</a:t>
            </a:fld>
            <a:endParaRPr lang="en-US" dirty="0"/>
          </a:p>
        </p:txBody>
      </p:sp>
    </p:spTree>
    <p:extLst>
      <p:ext uri="{BB962C8B-B14F-4D97-AF65-F5344CB8AC3E}">
        <p14:creationId xmlns:p14="http://schemas.microsoft.com/office/powerpoint/2010/main" val="136019953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12363" y="0"/>
            <a:ext cx="7522907" cy="1325563"/>
          </a:xfrm>
        </p:spPr>
        <p:txBody>
          <a:bodyPr/>
          <a:lstStyle/>
          <a:p>
            <a:r>
              <a:rPr lang="en-IN" dirty="0" err="1">
                <a:solidFill>
                  <a:schemeClr val="bg1"/>
                </a:solidFill>
              </a:rPr>
              <a:t>Thevenin’s</a:t>
            </a:r>
            <a:r>
              <a:rPr lang="en-IN" dirty="0">
                <a:solidFill>
                  <a:schemeClr val="bg1"/>
                </a:solidFill>
              </a:rPr>
              <a:t> theorem -Steps</a:t>
            </a:r>
          </a:p>
        </p:txBody>
      </p:sp>
      <p:sp>
        <p:nvSpPr>
          <p:cNvPr id="3" name="Content Placeholder 2"/>
          <p:cNvSpPr>
            <a:spLocks noGrp="1"/>
          </p:cNvSpPr>
          <p:nvPr>
            <p:ph idx="1"/>
          </p:nvPr>
        </p:nvSpPr>
        <p:spPr>
          <a:xfrm>
            <a:off x="961595" y="1465016"/>
            <a:ext cx="9980639" cy="5257800"/>
          </a:xfrm>
        </p:spPr>
        <p:txBody>
          <a:bodyPr>
            <a:normAutofit/>
          </a:bodyPr>
          <a:lstStyle/>
          <a:p>
            <a:pPr marL="0" indent="0">
              <a:buNone/>
            </a:pPr>
            <a:r>
              <a:rPr lang="en-IN" b="1" dirty="0"/>
              <a:t>Steps involved in applying </a:t>
            </a:r>
            <a:r>
              <a:rPr lang="en-IN" b="1" dirty="0" err="1"/>
              <a:t>Thevenin</a:t>
            </a:r>
            <a:r>
              <a:rPr lang="en-IN" b="1" dirty="0"/>
              <a:t>  theorem</a:t>
            </a:r>
          </a:p>
          <a:p>
            <a:r>
              <a:rPr lang="en-IN" b="1" dirty="0"/>
              <a:t>Step 1: </a:t>
            </a:r>
            <a:r>
              <a:rPr lang="en-IN" dirty="0"/>
              <a:t>Remove the </a:t>
            </a:r>
            <a:r>
              <a:rPr lang="en-IN" b="1" dirty="0"/>
              <a:t>resistor (load resistor</a:t>
            </a:r>
            <a:r>
              <a:rPr lang="en-IN" dirty="0"/>
              <a:t>) through which the current is to be determined and </a:t>
            </a:r>
            <a:r>
              <a:rPr lang="en-IN" b="1" dirty="0"/>
              <a:t>open circuit across the load resistor.</a:t>
            </a:r>
          </a:p>
          <a:p>
            <a:endParaRPr lang="en-IN" dirty="0"/>
          </a:p>
          <a:p>
            <a:endParaRPr lang="en-IN" dirty="0"/>
          </a:p>
        </p:txBody>
      </p:sp>
      <p:sp>
        <p:nvSpPr>
          <p:cNvPr id="4" name="Footer Placeholder 3"/>
          <p:cNvSpPr>
            <a:spLocks noGrp="1"/>
          </p:cNvSpPr>
          <p:nvPr>
            <p:ph type="ftr" sz="quarter" idx="11"/>
          </p:nvPr>
        </p:nvSpPr>
        <p:spPr/>
        <p:txBody>
          <a:bodyPr/>
          <a:lstStyle/>
          <a:p>
            <a:r>
              <a:rPr lang="en-GB"/>
              <a:t>Lecture – 7 / Fundamentals of Electrical and Electronic Systems</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10</a:t>
            </a:fld>
            <a:endParaRPr lang="en-US" dirty="0"/>
          </a:p>
        </p:txBody>
      </p:sp>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544520" y="3774491"/>
            <a:ext cx="4486230" cy="2185866"/>
          </a:xfrm>
          <a:prstGeom prst="rect">
            <a:avLst/>
          </a:prstGeom>
        </p:spPr>
      </p:pic>
    </p:spTree>
    <p:extLst>
      <p:ext uri="{BB962C8B-B14F-4D97-AF65-F5344CB8AC3E}">
        <p14:creationId xmlns:p14="http://schemas.microsoft.com/office/powerpoint/2010/main" val="8983254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73732" y="-51933"/>
            <a:ext cx="6424399" cy="1325563"/>
          </a:xfrm>
        </p:spPr>
        <p:txBody>
          <a:bodyPr/>
          <a:lstStyle/>
          <a:p>
            <a:r>
              <a:rPr lang="en-IN" dirty="0" err="1">
                <a:solidFill>
                  <a:schemeClr val="bg1"/>
                </a:solidFill>
              </a:rPr>
              <a:t>Thevenin’s</a:t>
            </a:r>
            <a:r>
              <a:rPr lang="en-IN" dirty="0">
                <a:solidFill>
                  <a:schemeClr val="bg1"/>
                </a:solidFill>
              </a:rPr>
              <a:t> theorem -steps</a:t>
            </a:r>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654828" y="1465017"/>
                <a:ext cx="10287406" cy="1963983"/>
              </a:xfrm>
            </p:spPr>
            <p:txBody>
              <a:bodyPr>
                <a:normAutofit/>
              </a:bodyPr>
              <a:lstStyle/>
              <a:p>
                <a:r>
                  <a:rPr lang="en-IN" b="1" dirty="0"/>
                  <a:t>Step 2: </a:t>
                </a:r>
                <a:r>
                  <a:rPr lang="en-IN" dirty="0"/>
                  <a:t>Determine the </a:t>
                </a:r>
                <a:r>
                  <a:rPr lang="en-IN" b="1" dirty="0"/>
                  <a:t>open circuit voltage(</a:t>
                </a:r>
                <a14:m>
                  <m:oMath xmlns:m="http://schemas.openxmlformats.org/officeDocument/2006/math">
                    <m:sSub>
                      <m:sSubPr>
                        <m:ctrlPr>
                          <a:rPr lang="en-IN" b="1" i="1">
                            <a:latin typeface="Cambria Math" panose="02040503050406030204" pitchFamily="18" charset="0"/>
                          </a:rPr>
                        </m:ctrlPr>
                      </m:sSubPr>
                      <m:e>
                        <m:r>
                          <a:rPr lang="en-IN" b="1" i="1">
                            <a:latin typeface="Cambria Math" panose="02040503050406030204" pitchFamily="18" charset="0"/>
                          </a:rPr>
                          <m:t>𝑽</m:t>
                        </m:r>
                      </m:e>
                      <m:sub>
                        <m:r>
                          <a:rPr lang="en-IN" b="1" i="1">
                            <a:latin typeface="Cambria Math" panose="02040503050406030204" pitchFamily="18" charset="0"/>
                          </a:rPr>
                          <m:t>𝒐𝒄</m:t>
                        </m:r>
                      </m:sub>
                    </m:sSub>
                  </m:oMath>
                </a14:m>
                <a:r>
                  <a:rPr lang="en-IN" b="1" dirty="0"/>
                  <a:t>) </a:t>
                </a:r>
                <a:r>
                  <a:rPr lang="en-IN" dirty="0"/>
                  <a:t>that would be appearing across the circuit terminal, wherefrom the </a:t>
                </a:r>
                <a:r>
                  <a:rPr lang="en-IN" b="1" dirty="0"/>
                  <a:t>resistor has been removed.</a:t>
                </a:r>
                <a:r>
                  <a:rPr lang="en-IN" dirty="0"/>
                  <a:t> This is  </a:t>
                </a:r>
                <a14:m>
                  <m:oMath xmlns:m="http://schemas.openxmlformats.org/officeDocument/2006/math">
                    <m:sSub>
                      <m:sSubPr>
                        <m:ctrlPr>
                          <a:rPr lang="en-IN" b="1" i="1">
                            <a:latin typeface="Cambria Math" panose="02040503050406030204" pitchFamily="18" charset="0"/>
                          </a:rPr>
                        </m:ctrlPr>
                      </m:sSubPr>
                      <m:e>
                        <m:r>
                          <a:rPr lang="en-IN" b="1" i="1">
                            <a:latin typeface="Cambria Math" panose="02040503050406030204" pitchFamily="18" charset="0"/>
                          </a:rPr>
                          <m:t>𝑽</m:t>
                        </m:r>
                      </m:e>
                      <m:sub>
                        <m:r>
                          <a:rPr lang="en-IN" b="1" i="1">
                            <a:latin typeface="Cambria Math" panose="02040503050406030204" pitchFamily="18" charset="0"/>
                          </a:rPr>
                          <m:t>𝒐𝒄</m:t>
                        </m:r>
                      </m:sub>
                    </m:sSub>
                    <m:r>
                      <a:rPr lang="en-IN" b="1" i="1">
                        <a:latin typeface="Cambria Math" panose="02040503050406030204" pitchFamily="18" charset="0"/>
                      </a:rPr>
                      <m:t> </m:t>
                    </m:r>
                    <m:r>
                      <a:rPr lang="en-IN" b="1" i="1">
                        <a:latin typeface="Cambria Math" panose="02040503050406030204" pitchFamily="18" charset="0"/>
                      </a:rPr>
                      <m:t>𝒐𝒓</m:t>
                    </m:r>
                    <m:r>
                      <a:rPr lang="en-IN" b="1" i="1">
                        <a:latin typeface="Cambria Math" panose="02040503050406030204" pitchFamily="18" charset="0"/>
                      </a:rPr>
                      <m:t> </m:t>
                    </m:r>
                    <m:sSub>
                      <m:sSubPr>
                        <m:ctrlPr>
                          <a:rPr lang="en-IN" b="1" i="1">
                            <a:latin typeface="Cambria Math" panose="02040503050406030204" pitchFamily="18" charset="0"/>
                          </a:rPr>
                        </m:ctrlPr>
                      </m:sSubPr>
                      <m:e>
                        <m:r>
                          <a:rPr lang="en-IN" b="1" i="1">
                            <a:latin typeface="Cambria Math" panose="02040503050406030204" pitchFamily="18" charset="0"/>
                          </a:rPr>
                          <m:t>𝑽</m:t>
                        </m:r>
                      </m:e>
                      <m:sub>
                        <m:r>
                          <a:rPr lang="en-IN" b="1" i="1">
                            <a:latin typeface="Cambria Math" panose="02040503050406030204" pitchFamily="18" charset="0"/>
                          </a:rPr>
                          <m:t>𝒕𝒉</m:t>
                        </m:r>
                      </m:sub>
                    </m:sSub>
                  </m:oMath>
                </a14:m>
                <a:r>
                  <a:rPr lang="en-IN" b="1" dirty="0"/>
                  <a:t>. </a:t>
                </a:r>
                <a:r>
                  <a:rPr lang="en-IN" dirty="0"/>
                  <a:t>It is determined by applying </a:t>
                </a:r>
                <a:r>
                  <a:rPr lang="en-IN" b="1" dirty="0"/>
                  <a:t>Nodal analysis or ohm’s law</a:t>
                </a:r>
              </a:p>
              <a:p>
                <a:pPr marL="0" indent="0">
                  <a:buNone/>
                </a:pPr>
                <a:endParaRPr lang="en-IN" dirty="0"/>
              </a:p>
              <a:p>
                <a:endParaRPr lang="en-IN" b="1"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654828" y="1465017"/>
                <a:ext cx="10287406" cy="1963983"/>
              </a:xfrm>
              <a:blipFill>
                <a:blip r:embed="rId3"/>
                <a:stretch>
                  <a:fillRect l="-1066" t="-4954"/>
                </a:stretch>
              </a:blipFill>
            </p:spPr>
            <p:txBody>
              <a:bodyPr/>
              <a:lstStyle/>
              <a:p>
                <a:r>
                  <a:rPr lang="en-GB">
                    <a:noFill/>
                  </a:rPr>
                  <a:t> </a:t>
                </a:r>
              </a:p>
            </p:txBody>
          </p:sp>
        </mc:Fallback>
      </mc:AlternateContent>
      <p:sp>
        <p:nvSpPr>
          <p:cNvPr id="4" name="Footer Placeholder 3"/>
          <p:cNvSpPr>
            <a:spLocks noGrp="1"/>
          </p:cNvSpPr>
          <p:nvPr>
            <p:ph type="ftr" sz="quarter" idx="11"/>
          </p:nvPr>
        </p:nvSpPr>
        <p:spPr>
          <a:xfrm>
            <a:off x="1994497" y="6461781"/>
            <a:ext cx="6042090" cy="365125"/>
          </a:xfrm>
        </p:spPr>
        <p:txBody>
          <a:bodyPr/>
          <a:lstStyle/>
          <a:p>
            <a:r>
              <a:rPr lang="en-GB"/>
              <a:t>Lecture – 7 / Fundamentals of Electrical and Electronic Systems</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11</a:t>
            </a:fld>
            <a:endParaRPr lang="en-US" dirty="0"/>
          </a:p>
        </p:txBody>
      </p:sp>
      <p:pic>
        <p:nvPicPr>
          <p:cNvPr id="7" name="Picture 6"/>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401169" y="3451796"/>
            <a:ext cx="5058821" cy="2464855"/>
          </a:xfrm>
          <a:prstGeom prst="rect">
            <a:avLst/>
          </a:prstGeom>
        </p:spPr>
      </p:pic>
    </p:spTree>
    <p:extLst>
      <p:ext uri="{BB962C8B-B14F-4D97-AF65-F5344CB8AC3E}">
        <p14:creationId xmlns:p14="http://schemas.microsoft.com/office/powerpoint/2010/main" val="298909433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83488" y="0"/>
            <a:ext cx="6393715" cy="1325563"/>
          </a:xfrm>
        </p:spPr>
        <p:txBody>
          <a:bodyPr/>
          <a:lstStyle/>
          <a:p>
            <a:r>
              <a:rPr lang="en-IN" dirty="0" err="1">
                <a:solidFill>
                  <a:schemeClr val="bg1"/>
                </a:solidFill>
              </a:rPr>
              <a:t>Thevenin’s</a:t>
            </a:r>
            <a:r>
              <a:rPr lang="en-IN" dirty="0">
                <a:solidFill>
                  <a:schemeClr val="bg1"/>
                </a:solidFill>
              </a:rPr>
              <a:t> theorem -steps</a:t>
            </a:r>
          </a:p>
        </p:txBody>
      </p:sp>
      <p:sp>
        <p:nvSpPr>
          <p:cNvPr id="3" name="Content Placeholder 2"/>
          <p:cNvSpPr>
            <a:spLocks noGrp="1"/>
          </p:cNvSpPr>
          <p:nvPr>
            <p:ph idx="1"/>
          </p:nvPr>
        </p:nvSpPr>
        <p:spPr>
          <a:xfrm>
            <a:off x="790514" y="1465017"/>
            <a:ext cx="10151720" cy="1963983"/>
          </a:xfrm>
        </p:spPr>
        <p:txBody>
          <a:bodyPr>
            <a:normAutofit/>
          </a:bodyPr>
          <a:lstStyle/>
          <a:p>
            <a:r>
              <a:rPr lang="en-IN" b="1" dirty="0"/>
              <a:t>Step 3: </a:t>
            </a:r>
            <a:r>
              <a:rPr lang="en-IN" dirty="0"/>
              <a:t>Calculate the </a:t>
            </a:r>
            <a:r>
              <a:rPr lang="en-IN" b="1" dirty="0"/>
              <a:t>equivalent resistance </a:t>
            </a:r>
            <a:r>
              <a:rPr lang="en-IN" dirty="0"/>
              <a:t>of the circuit across the terminals, after replacing the </a:t>
            </a:r>
            <a:r>
              <a:rPr lang="en-IN" b="1" dirty="0"/>
              <a:t>voltage sources </a:t>
            </a:r>
            <a:r>
              <a:rPr lang="en-IN" dirty="0"/>
              <a:t>by their internal resistance or by </a:t>
            </a:r>
            <a:r>
              <a:rPr lang="en-IN" b="1" dirty="0"/>
              <a:t>short circuiting it </a:t>
            </a:r>
            <a:r>
              <a:rPr lang="en-IN" dirty="0"/>
              <a:t>and removing the </a:t>
            </a:r>
            <a:r>
              <a:rPr lang="en-IN" b="1" dirty="0"/>
              <a:t>current source and open circuiting it</a:t>
            </a:r>
            <a:r>
              <a:rPr lang="en-IN" dirty="0"/>
              <a:t>.</a:t>
            </a:r>
          </a:p>
          <a:p>
            <a:endParaRPr lang="en-IN" dirty="0"/>
          </a:p>
          <a:p>
            <a:endParaRPr lang="en-IN" b="1" dirty="0"/>
          </a:p>
        </p:txBody>
      </p:sp>
      <p:sp>
        <p:nvSpPr>
          <p:cNvPr id="4" name="Footer Placeholder 3"/>
          <p:cNvSpPr>
            <a:spLocks noGrp="1"/>
          </p:cNvSpPr>
          <p:nvPr>
            <p:ph type="ftr" sz="quarter" idx="11"/>
          </p:nvPr>
        </p:nvSpPr>
        <p:spPr/>
        <p:txBody>
          <a:bodyPr/>
          <a:lstStyle/>
          <a:p>
            <a:r>
              <a:rPr lang="en-GB"/>
              <a:t>Lecture – 7 / Fundamentals of Electrical and Electronic Systems</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12</a:t>
            </a:fld>
            <a:endParaRPr lang="en-US" dirty="0"/>
          </a:p>
        </p:txBody>
      </p:sp>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479616" y="3481052"/>
            <a:ext cx="5070733" cy="2470658"/>
          </a:xfrm>
          <a:prstGeom prst="rect">
            <a:avLst/>
          </a:prstGeom>
        </p:spPr>
      </p:pic>
    </p:spTree>
    <p:extLst>
      <p:ext uri="{BB962C8B-B14F-4D97-AF65-F5344CB8AC3E}">
        <p14:creationId xmlns:p14="http://schemas.microsoft.com/office/powerpoint/2010/main" val="108592974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479081" y="-38609"/>
            <a:ext cx="5233838" cy="1325563"/>
          </a:xfrm>
        </p:spPr>
        <p:txBody>
          <a:bodyPr/>
          <a:lstStyle/>
          <a:p>
            <a:r>
              <a:rPr lang="en-IN" dirty="0" err="1">
                <a:solidFill>
                  <a:schemeClr val="bg1"/>
                </a:solidFill>
              </a:rPr>
              <a:t>Thevenin’s</a:t>
            </a:r>
            <a:r>
              <a:rPr lang="en-IN" dirty="0">
                <a:solidFill>
                  <a:schemeClr val="bg1"/>
                </a:solidFill>
              </a:rPr>
              <a:t> theorem</a:t>
            </a:r>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991093" y="1465017"/>
                <a:ext cx="9734490" cy="4106029"/>
              </a:xfrm>
            </p:spPr>
            <p:txBody>
              <a:bodyPr>
                <a:normAutofit/>
              </a:bodyPr>
              <a:lstStyle/>
              <a:p>
                <a:r>
                  <a:rPr lang="en-IN" b="1" dirty="0"/>
                  <a:t>Step 4:</a:t>
                </a:r>
                <a:r>
                  <a:rPr lang="en-IN" dirty="0"/>
                  <a:t>Draw the </a:t>
                </a:r>
                <a:r>
                  <a:rPr lang="en-IN" b="1" dirty="0"/>
                  <a:t>Thevenin equivalent circuit </a:t>
                </a:r>
                <a:r>
                  <a:rPr lang="en-IN" dirty="0"/>
                  <a:t>with </a:t>
                </a:r>
                <a14:m>
                  <m:oMath xmlns:m="http://schemas.openxmlformats.org/officeDocument/2006/math">
                    <m:sSub>
                      <m:sSubPr>
                        <m:ctrlPr>
                          <a:rPr lang="en-IN" b="1" i="1">
                            <a:latin typeface="Cambria Math" panose="02040503050406030204" pitchFamily="18" charset="0"/>
                          </a:rPr>
                        </m:ctrlPr>
                      </m:sSubPr>
                      <m:e>
                        <m:r>
                          <a:rPr lang="en-IN" b="1" i="1">
                            <a:latin typeface="Cambria Math" panose="02040503050406030204" pitchFamily="18" charset="0"/>
                          </a:rPr>
                          <m:t>𝑽</m:t>
                        </m:r>
                      </m:e>
                      <m:sub>
                        <m:r>
                          <a:rPr lang="en-IN" b="1" i="1">
                            <a:latin typeface="Cambria Math" panose="02040503050406030204" pitchFamily="18" charset="0"/>
                          </a:rPr>
                          <m:t>𝒐𝒄</m:t>
                        </m:r>
                      </m:sub>
                    </m:sSub>
                  </m:oMath>
                </a14:m>
                <a:r>
                  <a:rPr lang="en-IN" dirty="0"/>
                  <a:t> as the </a:t>
                </a:r>
                <a:r>
                  <a:rPr lang="en-IN" b="1" dirty="0" err="1"/>
                  <a:t>Thevenin</a:t>
                </a:r>
                <a:r>
                  <a:rPr lang="en-IN" b="1" dirty="0"/>
                  <a:t> voltage </a:t>
                </a:r>
                <a14:m>
                  <m:oMath xmlns:m="http://schemas.openxmlformats.org/officeDocument/2006/math">
                    <m:sSub>
                      <m:sSubPr>
                        <m:ctrlPr>
                          <a:rPr lang="en-IN" b="1" i="1">
                            <a:latin typeface="Cambria Math" panose="02040503050406030204" pitchFamily="18" charset="0"/>
                          </a:rPr>
                        </m:ctrlPr>
                      </m:sSubPr>
                      <m:e>
                        <m:r>
                          <a:rPr lang="en-IN" b="1" i="1">
                            <a:latin typeface="Cambria Math" panose="02040503050406030204" pitchFamily="18" charset="0"/>
                          </a:rPr>
                          <m:t>𝑽</m:t>
                        </m:r>
                      </m:e>
                      <m:sub>
                        <m:r>
                          <a:rPr lang="en-IN" b="1" i="1">
                            <a:latin typeface="Cambria Math" panose="02040503050406030204" pitchFamily="18" charset="0"/>
                          </a:rPr>
                          <m:t>𝒕𝒉</m:t>
                        </m:r>
                      </m:sub>
                    </m:sSub>
                  </m:oMath>
                </a14:m>
                <a:r>
                  <a:rPr lang="en-IN" b="1" dirty="0"/>
                  <a:t>,</a:t>
                </a:r>
                <a:r>
                  <a:rPr lang="en-IN" dirty="0"/>
                  <a:t> equivalent resistance as the </a:t>
                </a:r>
                <a:r>
                  <a:rPr lang="en-IN" b="1" dirty="0"/>
                  <a:t>Thevenin resistance (</a:t>
                </a:r>
                <a14:m>
                  <m:oMath xmlns:m="http://schemas.openxmlformats.org/officeDocument/2006/math">
                    <m:sSub>
                      <m:sSubPr>
                        <m:ctrlPr>
                          <a:rPr lang="en-IN" b="1" i="1">
                            <a:latin typeface="Cambria Math" panose="02040503050406030204" pitchFamily="18" charset="0"/>
                          </a:rPr>
                        </m:ctrlPr>
                      </m:sSubPr>
                      <m:e>
                        <m:r>
                          <a:rPr lang="en-IN" b="1" i="1">
                            <a:latin typeface="Cambria Math" panose="02040503050406030204" pitchFamily="18" charset="0"/>
                          </a:rPr>
                          <m:t>𝑹</m:t>
                        </m:r>
                      </m:e>
                      <m:sub>
                        <m:r>
                          <a:rPr lang="en-IN" b="1" i="1">
                            <a:latin typeface="Cambria Math" panose="02040503050406030204" pitchFamily="18" charset="0"/>
                          </a:rPr>
                          <m:t>𝑻𝒉</m:t>
                        </m:r>
                      </m:sub>
                    </m:sSub>
                  </m:oMath>
                </a14:m>
                <a:r>
                  <a:rPr lang="en-IN" dirty="0"/>
                  <a:t>) (Connected in series to the voltage source). Then </a:t>
                </a:r>
                <a:r>
                  <a:rPr lang="en-IN" b="1" dirty="0"/>
                  <a:t>load resistance (</a:t>
                </a:r>
                <a14:m>
                  <m:oMath xmlns:m="http://schemas.openxmlformats.org/officeDocument/2006/math">
                    <m:sSub>
                      <m:sSubPr>
                        <m:ctrlPr>
                          <a:rPr lang="en-IN" b="1" i="1">
                            <a:latin typeface="Cambria Math" panose="02040503050406030204" pitchFamily="18" charset="0"/>
                          </a:rPr>
                        </m:ctrlPr>
                      </m:sSubPr>
                      <m:e>
                        <m:r>
                          <a:rPr lang="en-IN" b="1" i="1">
                            <a:latin typeface="Cambria Math" panose="02040503050406030204" pitchFamily="18" charset="0"/>
                          </a:rPr>
                          <m:t>𝑹</m:t>
                        </m:r>
                      </m:e>
                      <m:sub>
                        <m:r>
                          <a:rPr lang="en-IN" b="1" i="1">
                            <a:latin typeface="Cambria Math" panose="02040503050406030204" pitchFamily="18" charset="0"/>
                          </a:rPr>
                          <m:t>𝑳</m:t>
                        </m:r>
                      </m:sub>
                    </m:sSub>
                  </m:oMath>
                </a14:m>
                <a:r>
                  <a:rPr lang="en-IN" dirty="0"/>
                  <a:t>)across the terminal.</a:t>
                </a:r>
              </a:p>
              <a:p>
                <a:r>
                  <a:rPr lang="en-IN" dirty="0"/>
                  <a:t>Calculate the current through </a:t>
                </a:r>
                <a14:m>
                  <m:oMath xmlns:m="http://schemas.openxmlformats.org/officeDocument/2006/math">
                    <m:sSub>
                      <m:sSubPr>
                        <m:ctrlPr>
                          <a:rPr lang="en-IN" i="1">
                            <a:latin typeface="Cambria Math" panose="02040503050406030204" pitchFamily="18" charset="0"/>
                          </a:rPr>
                        </m:ctrlPr>
                      </m:sSubPr>
                      <m:e>
                        <m:r>
                          <a:rPr lang="en-IN" i="1">
                            <a:latin typeface="Cambria Math" panose="02040503050406030204" pitchFamily="18" charset="0"/>
                          </a:rPr>
                          <m:t>𝑅</m:t>
                        </m:r>
                      </m:e>
                      <m:sub>
                        <m:r>
                          <a:rPr lang="en-IN" i="1">
                            <a:latin typeface="Cambria Math" panose="02040503050406030204" pitchFamily="18" charset="0"/>
                          </a:rPr>
                          <m:t>𝐿</m:t>
                        </m:r>
                      </m:sub>
                    </m:sSub>
                  </m:oMath>
                </a14:m>
                <a:r>
                  <a:rPr lang="en-IN" dirty="0"/>
                  <a:t> using the relation</a:t>
                </a:r>
              </a:p>
              <a:p>
                <a:endParaRPr lang="en-IN" dirty="0"/>
              </a:p>
              <a:p>
                <a:pPr marL="0" indent="0">
                  <a:buNone/>
                </a:pPr>
                <a14:m>
                  <m:oMathPara xmlns:m="http://schemas.openxmlformats.org/officeDocument/2006/math">
                    <m:oMathParaPr>
                      <m:jc m:val="centerGroup"/>
                    </m:oMathParaPr>
                    <m:oMath xmlns:m="http://schemas.openxmlformats.org/officeDocument/2006/math">
                      <m:r>
                        <a:rPr lang="en-IN" i="1">
                          <a:latin typeface="Cambria Math" panose="02040503050406030204" pitchFamily="18" charset="0"/>
                        </a:rPr>
                        <m:t>𝐼</m:t>
                      </m:r>
                      <m:r>
                        <a:rPr lang="en-IN" i="1">
                          <a:latin typeface="Cambria Math" panose="02040503050406030204" pitchFamily="18" charset="0"/>
                        </a:rPr>
                        <m:t>=</m:t>
                      </m:r>
                      <m:f>
                        <m:fPr>
                          <m:ctrlPr>
                            <a:rPr lang="en-IN" i="1">
                              <a:latin typeface="Cambria Math" panose="02040503050406030204" pitchFamily="18" charset="0"/>
                            </a:rPr>
                          </m:ctrlPr>
                        </m:fPr>
                        <m:num>
                          <m:sSub>
                            <m:sSubPr>
                              <m:ctrlPr>
                                <a:rPr lang="en-IN" i="1">
                                  <a:latin typeface="Cambria Math" panose="02040503050406030204" pitchFamily="18" charset="0"/>
                                </a:rPr>
                              </m:ctrlPr>
                            </m:sSubPr>
                            <m:e>
                              <m:r>
                                <a:rPr lang="en-IN" i="1">
                                  <a:latin typeface="Cambria Math" panose="02040503050406030204" pitchFamily="18" charset="0"/>
                                </a:rPr>
                                <m:t>𝑉</m:t>
                              </m:r>
                            </m:e>
                            <m:sub>
                              <m:r>
                                <a:rPr lang="en-IN" i="1">
                                  <a:latin typeface="Cambria Math" panose="02040503050406030204" pitchFamily="18" charset="0"/>
                                </a:rPr>
                                <m:t>𝑡h</m:t>
                              </m:r>
                            </m:sub>
                          </m:sSub>
                        </m:num>
                        <m:den>
                          <m:sSub>
                            <m:sSubPr>
                              <m:ctrlPr>
                                <a:rPr lang="en-IN" i="1">
                                  <a:latin typeface="Cambria Math" panose="02040503050406030204" pitchFamily="18" charset="0"/>
                                </a:rPr>
                              </m:ctrlPr>
                            </m:sSubPr>
                            <m:e>
                              <m:r>
                                <a:rPr lang="en-IN" i="1">
                                  <a:latin typeface="Cambria Math" panose="02040503050406030204" pitchFamily="18" charset="0"/>
                                </a:rPr>
                                <m:t>𝑅</m:t>
                              </m:r>
                            </m:e>
                            <m:sub>
                              <m:r>
                                <a:rPr lang="en-GB" b="0" i="1" smtClean="0">
                                  <a:latin typeface="Cambria Math" panose="02040503050406030204" pitchFamily="18" charset="0"/>
                                </a:rPr>
                                <m:t>𝑡h</m:t>
                              </m:r>
                            </m:sub>
                          </m:sSub>
                          <m:r>
                            <a:rPr lang="en-IN" i="1">
                              <a:latin typeface="Cambria Math" panose="02040503050406030204" pitchFamily="18" charset="0"/>
                            </a:rPr>
                            <m:t>+</m:t>
                          </m:r>
                          <m:sSub>
                            <m:sSubPr>
                              <m:ctrlPr>
                                <a:rPr lang="en-IN" i="1">
                                  <a:latin typeface="Cambria Math" panose="02040503050406030204" pitchFamily="18" charset="0"/>
                                </a:rPr>
                              </m:ctrlPr>
                            </m:sSubPr>
                            <m:e>
                              <m:r>
                                <a:rPr lang="en-IN" i="1">
                                  <a:latin typeface="Cambria Math" panose="02040503050406030204" pitchFamily="18" charset="0"/>
                                </a:rPr>
                                <m:t>𝑅</m:t>
                              </m:r>
                            </m:e>
                            <m:sub>
                              <m:r>
                                <a:rPr lang="en-IN" i="1">
                                  <a:latin typeface="Cambria Math" panose="02040503050406030204" pitchFamily="18" charset="0"/>
                                </a:rPr>
                                <m:t>𝐿</m:t>
                              </m:r>
                            </m:sub>
                          </m:sSub>
                        </m:den>
                      </m:f>
                    </m:oMath>
                  </m:oMathPara>
                </a14:m>
                <a:endParaRPr lang="en-IN" b="1"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991093" y="1465017"/>
                <a:ext cx="9734490" cy="4106029"/>
              </a:xfrm>
              <a:blipFill>
                <a:blip r:embed="rId3"/>
                <a:stretch>
                  <a:fillRect l="-1128" t="-2374"/>
                </a:stretch>
              </a:blipFill>
            </p:spPr>
            <p:txBody>
              <a:bodyPr/>
              <a:lstStyle/>
              <a:p>
                <a:r>
                  <a:rPr lang="en-GB">
                    <a:noFill/>
                  </a:rPr>
                  <a:t> </a:t>
                </a:r>
              </a:p>
            </p:txBody>
          </p:sp>
        </mc:Fallback>
      </mc:AlternateContent>
      <p:sp>
        <p:nvSpPr>
          <p:cNvPr id="4" name="Footer Placeholder 3"/>
          <p:cNvSpPr>
            <a:spLocks noGrp="1"/>
          </p:cNvSpPr>
          <p:nvPr>
            <p:ph type="ftr" sz="quarter" idx="11"/>
          </p:nvPr>
        </p:nvSpPr>
        <p:spPr/>
        <p:txBody>
          <a:bodyPr/>
          <a:lstStyle/>
          <a:p>
            <a:r>
              <a:rPr lang="en-GB"/>
              <a:t>Lecture – 7 / Fundamentals of Electrical and Electronic Systems</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13</a:t>
            </a:fld>
            <a:endParaRPr lang="en-US" dirty="0"/>
          </a:p>
        </p:txBody>
      </p:sp>
    </p:spTree>
    <p:extLst>
      <p:ext uri="{BB962C8B-B14F-4D97-AF65-F5344CB8AC3E}">
        <p14:creationId xmlns:p14="http://schemas.microsoft.com/office/powerpoint/2010/main" val="5886724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406935" y="72347"/>
            <a:ext cx="6178923" cy="1325563"/>
          </a:xfrm>
        </p:spPr>
        <p:txBody>
          <a:bodyPr/>
          <a:lstStyle/>
          <a:p>
            <a:r>
              <a:rPr lang="en-IN" dirty="0" err="1">
                <a:solidFill>
                  <a:schemeClr val="bg1"/>
                </a:solidFill>
              </a:rPr>
              <a:t>Thevenin’s</a:t>
            </a:r>
            <a:r>
              <a:rPr lang="en-IN" dirty="0">
                <a:solidFill>
                  <a:schemeClr val="bg1"/>
                </a:solidFill>
              </a:rPr>
              <a:t> theorem</a:t>
            </a:r>
          </a:p>
        </p:txBody>
      </p:sp>
      <p:sp>
        <p:nvSpPr>
          <p:cNvPr id="3" name="Content Placeholder 2"/>
          <p:cNvSpPr>
            <a:spLocks noGrp="1"/>
          </p:cNvSpPr>
          <p:nvPr>
            <p:ph idx="1"/>
          </p:nvPr>
        </p:nvSpPr>
        <p:spPr>
          <a:xfrm>
            <a:off x="1734391" y="1465017"/>
            <a:ext cx="8991191" cy="1963983"/>
          </a:xfrm>
        </p:spPr>
        <p:txBody>
          <a:bodyPr>
            <a:normAutofit/>
          </a:bodyPr>
          <a:lstStyle/>
          <a:p>
            <a:endParaRPr lang="en-IN" b="1" dirty="0"/>
          </a:p>
        </p:txBody>
      </p:sp>
      <p:sp>
        <p:nvSpPr>
          <p:cNvPr id="4" name="Footer Placeholder 3"/>
          <p:cNvSpPr>
            <a:spLocks noGrp="1"/>
          </p:cNvSpPr>
          <p:nvPr>
            <p:ph type="ftr" sz="quarter" idx="11"/>
          </p:nvPr>
        </p:nvSpPr>
        <p:spPr/>
        <p:txBody>
          <a:bodyPr/>
          <a:lstStyle/>
          <a:p>
            <a:r>
              <a:rPr lang="en-GB"/>
              <a:t>Lecture – 7 / Fundamentals of Electrical and Electronic Systems</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14</a:t>
            </a:fld>
            <a:endParaRPr lang="en-US" dirty="0"/>
          </a:p>
        </p:txBody>
      </p:sp>
      <p:pic>
        <p:nvPicPr>
          <p:cNvPr id="7" name="Content Placeholder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776346" y="2185232"/>
            <a:ext cx="5472189" cy="3550960"/>
          </a:xfrm>
          <a:prstGeom prst="rect">
            <a:avLst/>
          </a:prstGeom>
        </p:spPr>
      </p:pic>
    </p:spTree>
    <p:extLst>
      <p:ext uri="{BB962C8B-B14F-4D97-AF65-F5344CB8AC3E}">
        <p14:creationId xmlns:p14="http://schemas.microsoft.com/office/powerpoint/2010/main" val="298818792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742968" y="0"/>
            <a:ext cx="4706064" cy="1325563"/>
          </a:xfrm>
        </p:spPr>
        <p:txBody>
          <a:bodyPr/>
          <a:lstStyle/>
          <a:p>
            <a:r>
              <a:rPr lang="en-IN" dirty="0">
                <a:solidFill>
                  <a:schemeClr val="bg1"/>
                </a:solidFill>
              </a:rPr>
              <a:t>Norton’s theorem</a:t>
            </a:r>
          </a:p>
        </p:txBody>
      </p:sp>
      <p:sp>
        <p:nvSpPr>
          <p:cNvPr id="3" name="Content Placeholder 2"/>
          <p:cNvSpPr>
            <a:spLocks noGrp="1"/>
          </p:cNvSpPr>
          <p:nvPr>
            <p:ph idx="1"/>
          </p:nvPr>
        </p:nvSpPr>
        <p:spPr/>
        <p:txBody>
          <a:bodyPr>
            <a:normAutofit/>
          </a:bodyPr>
          <a:lstStyle/>
          <a:p>
            <a:pPr marL="0" indent="0">
              <a:buNone/>
            </a:pPr>
            <a:r>
              <a:rPr lang="en-IN" dirty="0"/>
              <a:t>Norton’s Theorem states that “Any two terminals of an network consisting of active and passive elements can be replaced by an </a:t>
            </a:r>
            <a:r>
              <a:rPr lang="en-IN" b="1" dirty="0"/>
              <a:t>equivalent current source and an equivalent parallel resistor.</a:t>
            </a:r>
            <a:r>
              <a:rPr lang="en-IN" dirty="0"/>
              <a:t> The magnitude of the current is equal to the </a:t>
            </a:r>
            <a:r>
              <a:rPr lang="en-IN" b="1" dirty="0"/>
              <a:t>short circuit current, </a:t>
            </a:r>
            <a:r>
              <a:rPr lang="en-IN" dirty="0"/>
              <a:t>and the equivalent </a:t>
            </a:r>
            <a:r>
              <a:rPr lang="en-IN" b="1" dirty="0"/>
              <a:t>parallel resistor is the equivalent resistance”.</a:t>
            </a:r>
          </a:p>
        </p:txBody>
      </p:sp>
      <p:sp>
        <p:nvSpPr>
          <p:cNvPr id="4" name="Footer Placeholder 3"/>
          <p:cNvSpPr>
            <a:spLocks noGrp="1"/>
          </p:cNvSpPr>
          <p:nvPr>
            <p:ph type="ftr" sz="quarter" idx="11"/>
          </p:nvPr>
        </p:nvSpPr>
        <p:spPr/>
        <p:txBody>
          <a:bodyPr/>
          <a:lstStyle/>
          <a:p>
            <a:r>
              <a:rPr lang="en-GB"/>
              <a:t>Lecture – 7 / Fundamentals of Electrical and Electronic Systems</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15</a:t>
            </a:fld>
            <a:endParaRPr lang="en-US" dirty="0"/>
          </a:p>
        </p:txBody>
      </p:sp>
    </p:spTree>
    <p:extLst>
      <p:ext uri="{BB962C8B-B14F-4D97-AF65-F5344CB8AC3E}">
        <p14:creationId xmlns:p14="http://schemas.microsoft.com/office/powerpoint/2010/main" val="246573863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62972" y="0"/>
            <a:ext cx="6093006" cy="1325563"/>
          </a:xfrm>
        </p:spPr>
        <p:txBody>
          <a:bodyPr/>
          <a:lstStyle/>
          <a:p>
            <a:r>
              <a:rPr lang="en-IN" dirty="0">
                <a:solidFill>
                  <a:schemeClr val="bg1"/>
                </a:solidFill>
              </a:rPr>
              <a:t>Norton’s theorem- Steps</a:t>
            </a:r>
          </a:p>
        </p:txBody>
      </p:sp>
      <p:sp>
        <p:nvSpPr>
          <p:cNvPr id="3" name="Content Placeholder 2"/>
          <p:cNvSpPr>
            <a:spLocks noGrp="1"/>
          </p:cNvSpPr>
          <p:nvPr>
            <p:ph idx="1"/>
          </p:nvPr>
        </p:nvSpPr>
        <p:spPr>
          <a:xfrm>
            <a:off x="884904" y="1600201"/>
            <a:ext cx="9572708" cy="2105192"/>
          </a:xfrm>
        </p:spPr>
        <p:txBody>
          <a:bodyPr>
            <a:normAutofit/>
          </a:bodyPr>
          <a:lstStyle/>
          <a:p>
            <a:pPr marL="0" indent="0">
              <a:buNone/>
            </a:pPr>
            <a:r>
              <a:rPr lang="en-IN" b="1" dirty="0"/>
              <a:t>Steps involved in applying Norton  theorem</a:t>
            </a:r>
          </a:p>
          <a:p>
            <a:r>
              <a:rPr lang="en-IN" b="1" dirty="0"/>
              <a:t>Step 1: </a:t>
            </a:r>
            <a:r>
              <a:rPr lang="en-IN" dirty="0"/>
              <a:t>Remove the </a:t>
            </a:r>
            <a:r>
              <a:rPr lang="en-IN" b="1" dirty="0"/>
              <a:t>load resistor</a:t>
            </a:r>
            <a:r>
              <a:rPr lang="en-IN" dirty="0"/>
              <a:t> and short circuit it through which the current is to be measured or determined.</a:t>
            </a:r>
          </a:p>
        </p:txBody>
      </p:sp>
      <p:sp>
        <p:nvSpPr>
          <p:cNvPr id="4" name="Footer Placeholder 3"/>
          <p:cNvSpPr>
            <a:spLocks noGrp="1"/>
          </p:cNvSpPr>
          <p:nvPr>
            <p:ph type="ftr" sz="quarter" idx="11"/>
          </p:nvPr>
        </p:nvSpPr>
        <p:spPr/>
        <p:txBody>
          <a:bodyPr/>
          <a:lstStyle/>
          <a:p>
            <a:r>
              <a:rPr lang="en-GB"/>
              <a:t>Lecture – 7 / Fundamentals of Electrical and Electronic Systems</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16</a:t>
            </a:fld>
            <a:endParaRPr lang="en-US" dirty="0"/>
          </a:p>
        </p:txBody>
      </p:sp>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262972" y="3714597"/>
            <a:ext cx="4836877" cy="2356714"/>
          </a:xfrm>
          <a:prstGeom prst="rect">
            <a:avLst/>
          </a:prstGeom>
        </p:spPr>
      </p:pic>
    </p:spTree>
    <p:extLst>
      <p:ext uri="{BB962C8B-B14F-4D97-AF65-F5344CB8AC3E}">
        <p14:creationId xmlns:p14="http://schemas.microsoft.com/office/powerpoint/2010/main" val="237004836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74924" y="-11529"/>
            <a:ext cx="6050048" cy="1325563"/>
          </a:xfrm>
        </p:spPr>
        <p:txBody>
          <a:bodyPr/>
          <a:lstStyle/>
          <a:p>
            <a:r>
              <a:rPr lang="en-IN" dirty="0">
                <a:solidFill>
                  <a:schemeClr val="bg1"/>
                </a:solidFill>
              </a:rPr>
              <a:t>Norton’s theorem- Steps</a:t>
            </a:r>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796414" y="1600201"/>
                <a:ext cx="9661198" cy="2105192"/>
              </a:xfrm>
            </p:spPr>
            <p:txBody>
              <a:bodyPr>
                <a:normAutofit fontScale="92500"/>
              </a:bodyPr>
              <a:lstStyle/>
              <a:p>
                <a:r>
                  <a:rPr lang="en-IN" b="1" dirty="0"/>
                  <a:t>Step 2: </a:t>
                </a:r>
                <a:r>
                  <a:rPr lang="en-IN" dirty="0"/>
                  <a:t>Determine the Short circuit current </a:t>
                </a:r>
                <a:r>
                  <a:rPr lang="en-IN" b="1" dirty="0"/>
                  <a:t>(</a:t>
                </a:r>
                <a14:m>
                  <m:oMath xmlns:m="http://schemas.openxmlformats.org/officeDocument/2006/math">
                    <m:sSub>
                      <m:sSubPr>
                        <m:ctrlPr>
                          <a:rPr lang="en-IN" b="1" i="1">
                            <a:latin typeface="Cambria Math" panose="02040503050406030204" pitchFamily="18" charset="0"/>
                          </a:rPr>
                        </m:ctrlPr>
                      </m:sSubPr>
                      <m:e>
                        <m:r>
                          <a:rPr lang="en-IN" b="1" i="1">
                            <a:latin typeface="Cambria Math" panose="02040503050406030204" pitchFamily="18" charset="0"/>
                          </a:rPr>
                          <m:t>𝑰</m:t>
                        </m:r>
                      </m:e>
                      <m:sub>
                        <m:r>
                          <a:rPr lang="en-IN" b="1" i="1">
                            <a:latin typeface="Cambria Math" panose="02040503050406030204" pitchFamily="18" charset="0"/>
                          </a:rPr>
                          <m:t>𝒔𝒄</m:t>
                        </m:r>
                      </m:sub>
                    </m:sSub>
                  </m:oMath>
                </a14:m>
                <a:r>
                  <a:rPr lang="en-IN" b="1" dirty="0"/>
                  <a:t>)  </a:t>
                </a:r>
                <a:r>
                  <a:rPr lang="en-IN" dirty="0"/>
                  <a:t>that would be appearing across the circuit terminal, wherefrom the resistor has been removed. This is  </a:t>
                </a:r>
                <a14:m>
                  <m:oMath xmlns:m="http://schemas.openxmlformats.org/officeDocument/2006/math">
                    <m:sSub>
                      <m:sSubPr>
                        <m:ctrlPr>
                          <a:rPr lang="en-IN" b="1" i="1">
                            <a:latin typeface="Cambria Math" panose="02040503050406030204" pitchFamily="18" charset="0"/>
                          </a:rPr>
                        </m:ctrlPr>
                      </m:sSubPr>
                      <m:e>
                        <m:r>
                          <a:rPr lang="en-IN" b="1" i="1">
                            <a:latin typeface="Cambria Math" panose="02040503050406030204" pitchFamily="18" charset="0"/>
                          </a:rPr>
                          <m:t>𝑰</m:t>
                        </m:r>
                      </m:e>
                      <m:sub>
                        <m:r>
                          <a:rPr lang="en-IN" b="1" i="1">
                            <a:latin typeface="Cambria Math" panose="02040503050406030204" pitchFamily="18" charset="0"/>
                          </a:rPr>
                          <m:t>𝒔𝒄</m:t>
                        </m:r>
                      </m:sub>
                    </m:sSub>
                    <m:r>
                      <a:rPr lang="en-IN" b="1" i="1">
                        <a:latin typeface="Cambria Math" panose="02040503050406030204" pitchFamily="18" charset="0"/>
                      </a:rPr>
                      <m:t> </m:t>
                    </m:r>
                    <m:r>
                      <a:rPr lang="en-IN" b="1" i="1">
                        <a:latin typeface="Cambria Math" panose="02040503050406030204" pitchFamily="18" charset="0"/>
                      </a:rPr>
                      <m:t>𝒐𝒓</m:t>
                    </m:r>
                    <m:sSub>
                      <m:sSubPr>
                        <m:ctrlPr>
                          <a:rPr lang="en-IN" b="1" i="1">
                            <a:latin typeface="Cambria Math" panose="02040503050406030204" pitchFamily="18" charset="0"/>
                          </a:rPr>
                        </m:ctrlPr>
                      </m:sSubPr>
                      <m:e>
                        <m:r>
                          <a:rPr lang="en-IN" b="1" i="1">
                            <a:latin typeface="Cambria Math" panose="02040503050406030204" pitchFamily="18" charset="0"/>
                          </a:rPr>
                          <m:t>𝑰</m:t>
                        </m:r>
                      </m:e>
                      <m:sub>
                        <m:r>
                          <a:rPr lang="en-IN" b="1" i="1">
                            <a:latin typeface="Cambria Math" panose="02040503050406030204" pitchFamily="18" charset="0"/>
                          </a:rPr>
                          <m:t>𝑵</m:t>
                        </m:r>
                      </m:sub>
                    </m:sSub>
                  </m:oMath>
                </a14:m>
                <a:r>
                  <a:rPr lang="en-IN" b="1" dirty="0"/>
                  <a:t>. It is calculated by applying Kirchhoff’s branch rule in the short-circuited circuit and determining the current flowing across the short-circuited path.</a:t>
                </a:r>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796414" y="1600201"/>
                <a:ext cx="9661198" cy="2105192"/>
              </a:xfrm>
              <a:blipFill>
                <a:blip r:embed="rId2"/>
                <a:stretch>
                  <a:fillRect l="-1010" t="-4638"/>
                </a:stretch>
              </a:blipFill>
            </p:spPr>
            <p:txBody>
              <a:bodyPr/>
              <a:lstStyle/>
              <a:p>
                <a:r>
                  <a:rPr lang="en-GB">
                    <a:noFill/>
                  </a:rPr>
                  <a:t> </a:t>
                </a:r>
              </a:p>
            </p:txBody>
          </p:sp>
        </mc:Fallback>
      </mc:AlternateContent>
      <p:sp>
        <p:nvSpPr>
          <p:cNvPr id="4" name="Footer Placeholder 3"/>
          <p:cNvSpPr>
            <a:spLocks noGrp="1"/>
          </p:cNvSpPr>
          <p:nvPr>
            <p:ph type="ftr" sz="quarter" idx="11"/>
          </p:nvPr>
        </p:nvSpPr>
        <p:spPr/>
        <p:txBody>
          <a:bodyPr/>
          <a:lstStyle/>
          <a:p>
            <a:r>
              <a:rPr lang="en-GB"/>
              <a:t>Lecture – 7 / Fundamentals of Electrical and Electronic Systems</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17</a:t>
            </a:fld>
            <a:endParaRPr lang="en-US" dirty="0"/>
          </a:p>
        </p:txBody>
      </p:sp>
      <p:pic>
        <p:nvPicPr>
          <p:cNvPr id="8" name="Picture 7"/>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437148" y="3498098"/>
            <a:ext cx="5725601" cy="2288029"/>
          </a:xfrm>
          <a:prstGeom prst="rect">
            <a:avLst/>
          </a:prstGeom>
        </p:spPr>
      </p:pic>
    </p:spTree>
    <p:extLst>
      <p:ext uri="{BB962C8B-B14F-4D97-AF65-F5344CB8AC3E}">
        <p14:creationId xmlns:p14="http://schemas.microsoft.com/office/powerpoint/2010/main" val="20249655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02607" y="-58070"/>
            <a:ext cx="5794343" cy="1325563"/>
          </a:xfrm>
        </p:spPr>
        <p:txBody>
          <a:bodyPr/>
          <a:lstStyle/>
          <a:p>
            <a:r>
              <a:rPr lang="en-IN" dirty="0">
                <a:solidFill>
                  <a:schemeClr val="bg1"/>
                </a:solidFill>
              </a:rPr>
              <a:t>Norton’s theorem- Steps</a:t>
            </a:r>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979294" y="1600201"/>
                <a:ext cx="9478318" cy="2105192"/>
              </a:xfrm>
            </p:spPr>
            <p:txBody>
              <a:bodyPr>
                <a:normAutofit/>
              </a:bodyPr>
              <a:lstStyle/>
              <a:p>
                <a:r>
                  <a:rPr lang="en-IN" b="1" dirty="0"/>
                  <a:t>Step 3: </a:t>
                </a:r>
                <a:r>
                  <a:rPr lang="en-IN" dirty="0"/>
                  <a:t>Calculate the </a:t>
                </a:r>
                <a:r>
                  <a:rPr lang="en-IN" b="1" dirty="0"/>
                  <a:t>equivalent resistance(</a:t>
                </a:r>
                <a14:m>
                  <m:oMath xmlns:m="http://schemas.openxmlformats.org/officeDocument/2006/math">
                    <m:sSub>
                      <m:sSubPr>
                        <m:ctrlPr>
                          <a:rPr lang="en-IN" b="1" i="1">
                            <a:latin typeface="Cambria Math" panose="02040503050406030204" pitchFamily="18" charset="0"/>
                          </a:rPr>
                        </m:ctrlPr>
                      </m:sSubPr>
                      <m:e>
                        <m:r>
                          <a:rPr lang="en-IN" b="1" i="1">
                            <a:latin typeface="Cambria Math" panose="02040503050406030204" pitchFamily="18" charset="0"/>
                          </a:rPr>
                          <m:t>𝑹</m:t>
                        </m:r>
                      </m:e>
                      <m:sub>
                        <m:r>
                          <a:rPr lang="en-IN" b="1" i="1">
                            <a:latin typeface="Cambria Math" panose="02040503050406030204" pitchFamily="18" charset="0"/>
                          </a:rPr>
                          <m:t>𝒆𝒒</m:t>
                        </m:r>
                      </m:sub>
                    </m:sSub>
                  </m:oMath>
                </a14:m>
                <a:r>
                  <a:rPr lang="en-IN" b="1" dirty="0"/>
                  <a:t>) or </a:t>
                </a:r>
                <a:r>
                  <a:rPr lang="en-IN" b="1" dirty="0" err="1"/>
                  <a:t>Thevenins</a:t>
                </a:r>
                <a:r>
                  <a:rPr lang="en-IN" b="1" dirty="0"/>
                  <a:t> resistance (</a:t>
                </a:r>
                <a14:m>
                  <m:oMath xmlns:m="http://schemas.openxmlformats.org/officeDocument/2006/math">
                    <m:sSub>
                      <m:sSubPr>
                        <m:ctrlPr>
                          <a:rPr lang="en-IN" b="1" i="1">
                            <a:latin typeface="Cambria Math" panose="02040503050406030204" pitchFamily="18" charset="0"/>
                          </a:rPr>
                        </m:ctrlPr>
                      </m:sSubPr>
                      <m:e>
                        <m:r>
                          <a:rPr lang="en-IN" b="1" i="1">
                            <a:latin typeface="Cambria Math" panose="02040503050406030204" pitchFamily="18" charset="0"/>
                          </a:rPr>
                          <m:t>𝑹</m:t>
                        </m:r>
                      </m:e>
                      <m:sub>
                        <m:r>
                          <a:rPr lang="en-IN" b="1" i="1">
                            <a:latin typeface="Cambria Math" panose="02040503050406030204" pitchFamily="18" charset="0"/>
                          </a:rPr>
                          <m:t>𝑻𝒉</m:t>
                        </m:r>
                      </m:sub>
                    </m:sSub>
                  </m:oMath>
                </a14:m>
                <a:r>
                  <a:rPr lang="en-IN" b="1" dirty="0"/>
                  <a:t>) </a:t>
                </a:r>
                <a:r>
                  <a:rPr lang="en-IN" dirty="0"/>
                  <a:t>of the whole circuit across the terminals by replacing the </a:t>
                </a:r>
                <a:r>
                  <a:rPr lang="en-IN" b="1" dirty="0"/>
                  <a:t>voltage sources </a:t>
                </a:r>
                <a:r>
                  <a:rPr lang="en-IN" dirty="0"/>
                  <a:t>by their internal resistance or by </a:t>
                </a:r>
                <a:r>
                  <a:rPr lang="en-IN" b="1" dirty="0"/>
                  <a:t>short circuiting it; and removing the current source and open circuiting it</a:t>
                </a:r>
                <a:r>
                  <a:rPr lang="en-IN" dirty="0"/>
                  <a:t>.</a:t>
                </a:r>
              </a:p>
              <a:p>
                <a:pPr marL="0" indent="0">
                  <a:buNone/>
                </a:pPr>
                <a:endParaRPr lang="en-IN" b="1"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979294" y="1600201"/>
                <a:ext cx="9478318" cy="2105192"/>
              </a:xfrm>
              <a:blipFill>
                <a:blip r:embed="rId2"/>
                <a:stretch>
                  <a:fillRect l="-1158" t="-4348" r="-1416" b="-5217"/>
                </a:stretch>
              </a:blipFill>
            </p:spPr>
            <p:txBody>
              <a:bodyPr/>
              <a:lstStyle/>
              <a:p>
                <a:r>
                  <a:rPr lang="en-GB">
                    <a:noFill/>
                  </a:rPr>
                  <a:t> </a:t>
                </a:r>
              </a:p>
            </p:txBody>
          </p:sp>
        </mc:Fallback>
      </mc:AlternateContent>
      <p:sp>
        <p:nvSpPr>
          <p:cNvPr id="4" name="Footer Placeholder 3"/>
          <p:cNvSpPr>
            <a:spLocks noGrp="1"/>
          </p:cNvSpPr>
          <p:nvPr>
            <p:ph type="ftr" sz="quarter" idx="11"/>
          </p:nvPr>
        </p:nvSpPr>
        <p:spPr/>
        <p:txBody>
          <a:bodyPr/>
          <a:lstStyle/>
          <a:p>
            <a:r>
              <a:rPr lang="en-GB"/>
              <a:t>Lecture – 7 / Fundamentals of Electrical and Electronic Systems</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18</a:t>
            </a:fld>
            <a:endParaRPr lang="en-US" dirty="0"/>
          </a:p>
        </p:txBody>
      </p:sp>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353974" y="3770560"/>
            <a:ext cx="5389662" cy="2626053"/>
          </a:xfrm>
          <a:prstGeom prst="rect">
            <a:avLst/>
          </a:prstGeom>
        </p:spPr>
      </p:pic>
    </p:spTree>
    <p:extLst>
      <p:ext uri="{BB962C8B-B14F-4D97-AF65-F5344CB8AC3E}">
        <p14:creationId xmlns:p14="http://schemas.microsoft.com/office/powerpoint/2010/main" val="362721360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65270" y="-27765"/>
            <a:ext cx="6259219" cy="1325563"/>
          </a:xfrm>
        </p:spPr>
        <p:txBody>
          <a:bodyPr/>
          <a:lstStyle/>
          <a:p>
            <a:r>
              <a:rPr lang="en-IN" dirty="0">
                <a:solidFill>
                  <a:schemeClr val="bg1"/>
                </a:solidFill>
              </a:rPr>
              <a:t>Norton’s theorem- Steps</a:t>
            </a:r>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p:txBody>
              <a:bodyPr>
                <a:normAutofit/>
              </a:bodyPr>
              <a:lstStyle/>
              <a:p>
                <a:r>
                  <a:rPr lang="en-IN" b="1" dirty="0"/>
                  <a:t>Step 4: </a:t>
                </a:r>
                <a:r>
                  <a:rPr lang="en-IN" dirty="0"/>
                  <a:t>Draw the </a:t>
                </a:r>
                <a:r>
                  <a:rPr lang="en-IN" b="1" dirty="0"/>
                  <a:t>Norton equivalence circuit </a:t>
                </a:r>
                <a:r>
                  <a:rPr lang="en-IN" dirty="0"/>
                  <a:t>with </a:t>
                </a:r>
                <a:r>
                  <a:rPr lang="en-IN" b="1" dirty="0"/>
                  <a:t>Norton current source (</a:t>
                </a:r>
                <a14:m>
                  <m:oMath xmlns:m="http://schemas.openxmlformats.org/officeDocument/2006/math">
                    <m:sSub>
                      <m:sSubPr>
                        <m:ctrlPr>
                          <a:rPr lang="en-IN" b="1" i="1">
                            <a:latin typeface="Cambria Math" panose="02040503050406030204" pitchFamily="18" charset="0"/>
                          </a:rPr>
                        </m:ctrlPr>
                      </m:sSubPr>
                      <m:e>
                        <m:r>
                          <a:rPr lang="en-IN" b="1" i="1">
                            <a:latin typeface="Cambria Math" panose="02040503050406030204" pitchFamily="18" charset="0"/>
                          </a:rPr>
                          <m:t>𝑰</m:t>
                        </m:r>
                      </m:e>
                      <m:sub>
                        <m:r>
                          <a:rPr lang="en-IN" b="1" i="1" smtClean="0">
                            <a:latin typeface="Cambria Math" panose="02040503050406030204" pitchFamily="18" charset="0"/>
                          </a:rPr>
                          <m:t>𝑵</m:t>
                        </m:r>
                      </m:sub>
                    </m:sSub>
                    <m:r>
                      <a:rPr lang="en-IN" b="1" i="1" smtClean="0">
                        <a:latin typeface="Cambria Math" panose="02040503050406030204" pitchFamily="18" charset="0"/>
                      </a:rPr>
                      <m:t>)</m:t>
                    </m:r>
                  </m:oMath>
                </a14:m>
                <a:r>
                  <a:rPr lang="en-IN" b="1" dirty="0"/>
                  <a:t>,</a:t>
                </a:r>
                <a:r>
                  <a:rPr lang="en-IN" dirty="0"/>
                  <a:t> Equivalent resistance as the </a:t>
                </a:r>
                <a:r>
                  <a:rPr lang="en-IN" b="1" dirty="0" err="1"/>
                  <a:t>Thevenin</a:t>
                </a:r>
                <a:r>
                  <a:rPr lang="en-IN" b="1" dirty="0"/>
                  <a:t> resistance (</a:t>
                </a:r>
                <a14:m>
                  <m:oMath xmlns:m="http://schemas.openxmlformats.org/officeDocument/2006/math">
                    <m:sSub>
                      <m:sSubPr>
                        <m:ctrlPr>
                          <a:rPr lang="en-IN" b="1" i="1">
                            <a:latin typeface="Cambria Math" panose="02040503050406030204" pitchFamily="18" charset="0"/>
                          </a:rPr>
                        </m:ctrlPr>
                      </m:sSubPr>
                      <m:e>
                        <m:r>
                          <a:rPr lang="en-IN" b="1" i="1">
                            <a:latin typeface="Cambria Math" panose="02040503050406030204" pitchFamily="18" charset="0"/>
                          </a:rPr>
                          <m:t>𝑹</m:t>
                        </m:r>
                      </m:e>
                      <m:sub>
                        <m:r>
                          <a:rPr lang="en-IN" b="1" i="1">
                            <a:latin typeface="Cambria Math" panose="02040503050406030204" pitchFamily="18" charset="0"/>
                          </a:rPr>
                          <m:t>𝑻𝒉</m:t>
                        </m:r>
                      </m:sub>
                    </m:sSub>
                  </m:oMath>
                </a14:m>
                <a:r>
                  <a:rPr lang="en-IN" dirty="0"/>
                  <a:t>) (Connected in parallel to the current source). Then </a:t>
                </a:r>
                <a:r>
                  <a:rPr lang="en-IN" b="1" dirty="0"/>
                  <a:t>load resistance (</a:t>
                </a:r>
                <a14:m>
                  <m:oMath xmlns:m="http://schemas.openxmlformats.org/officeDocument/2006/math">
                    <m:sSub>
                      <m:sSubPr>
                        <m:ctrlPr>
                          <a:rPr lang="en-IN" b="1" i="1">
                            <a:latin typeface="Cambria Math" panose="02040503050406030204" pitchFamily="18" charset="0"/>
                          </a:rPr>
                        </m:ctrlPr>
                      </m:sSubPr>
                      <m:e>
                        <m:r>
                          <a:rPr lang="en-IN" b="1" i="1">
                            <a:latin typeface="Cambria Math" panose="02040503050406030204" pitchFamily="18" charset="0"/>
                          </a:rPr>
                          <m:t>𝑹</m:t>
                        </m:r>
                      </m:e>
                      <m:sub>
                        <m:r>
                          <a:rPr lang="en-IN" b="1" i="1">
                            <a:latin typeface="Cambria Math" panose="02040503050406030204" pitchFamily="18" charset="0"/>
                          </a:rPr>
                          <m:t>𝑳</m:t>
                        </m:r>
                      </m:sub>
                    </m:sSub>
                  </m:oMath>
                </a14:m>
                <a:r>
                  <a:rPr lang="en-IN" dirty="0"/>
                  <a:t>)across the terminal.</a:t>
                </a:r>
              </a:p>
              <a:p>
                <a:r>
                  <a:rPr lang="en-IN" dirty="0"/>
                  <a:t>Calculate the current through the </a:t>
                </a:r>
                <a14:m>
                  <m:oMath xmlns:m="http://schemas.openxmlformats.org/officeDocument/2006/math">
                    <m:sSub>
                      <m:sSubPr>
                        <m:ctrlPr>
                          <a:rPr lang="en-IN" i="1">
                            <a:latin typeface="Cambria Math" panose="02040503050406030204" pitchFamily="18" charset="0"/>
                          </a:rPr>
                        </m:ctrlPr>
                      </m:sSubPr>
                      <m:e>
                        <m:r>
                          <a:rPr lang="en-IN" i="1">
                            <a:latin typeface="Cambria Math" panose="02040503050406030204" pitchFamily="18" charset="0"/>
                          </a:rPr>
                          <m:t>𝑅</m:t>
                        </m:r>
                      </m:e>
                      <m:sub>
                        <m:r>
                          <a:rPr lang="en-IN" i="1">
                            <a:latin typeface="Cambria Math" panose="02040503050406030204" pitchFamily="18" charset="0"/>
                          </a:rPr>
                          <m:t>𝐿</m:t>
                        </m:r>
                      </m:sub>
                    </m:sSub>
                  </m:oMath>
                </a14:m>
                <a:r>
                  <a:rPr lang="en-IN" dirty="0"/>
                  <a:t> using the relation</a:t>
                </a:r>
              </a:p>
              <a:p>
                <a:pPr marL="0" indent="0">
                  <a:buNone/>
                </a:pPr>
                <a14:m>
                  <m:oMathPara xmlns:m="http://schemas.openxmlformats.org/officeDocument/2006/math">
                    <m:oMathParaPr>
                      <m:jc m:val="centerGroup"/>
                    </m:oMathParaPr>
                    <m:oMath xmlns:m="http://schemas.openxmlformats.org/officeDocument/2006/math">
                      <m:r>
                        <a:rPr lang="en-IN" i="1">
                          <a:latin typeface="Cambria Math" panose="02040503050406030204" pitchFamily="18" charset="0"/>
                        </a:rPr>
                        <m:t>𝐼</m:t>
                      </m:r>
                      <m:r>
                        <a:rPr lang="en-IN" i="1">
                          <a:latin typeface="Cambria Math" panose="02040503050406030204" pitchFamily="18" charset="0"/>
                        </a:rPr>
                        <m:t>=</m:t>
                      </m:r>
                      <m:f>
                        <m:fPr>
                          <m:ctrlPr>
                            <a:rPr lang="en-IN" i="1">
                              <a:latin typeface="Cambria Math" panose="02040503050406030204" pitchFamily="18" charset="0"/>
                            </a:rPr>
                          </m:ctrlPr>
                        </m:fPr>
                        <m:num>
                          <m:sSub>
                            <m:sSubPr>
                              <m:ctrlPr>
                                <a:rPr lang="en-IN" i="1">
                                  <a:latin typeface="Cambria Math" panose="02040503050406030204" pitchFamily="18" charset="0"/>
                                </a:rPr>
                              </m:ctrlPr>
                            </m:sSubPr>
                            <m:e>
                              <m:r>
                                <a:rPr lang="en-IN" i="1">
                                  <a:latin typeface="Cambria Math" panose="02040503050406030204" pitchFamily="18" charset="0"/>
                                </a:rPr>
                                <m:t>𝐼</m:t>
                              </m:r>
                            </m:e>
                            <m:sub>
                              <m:r>
                                <a:rPr lang="en-IN" i="1">
                                  <a:latin typeface="Cambria Math" panose="02040503050406030204" pitchFamily="18" charset="0"/>
                                </a:rPr>
                                <m:t>𝑠𝑐</m:t>
                              </m:r>
                            </m:sub>
                          </m:sSub>
                          <m:sSub>
                            <m:sSubPr>
                              <m:ctrlPr>
                                <a:rPr lang="en-IN" i="1">
                                  <a:latin typeface="Cambria Math" panose="02040503050406030204" pitchFamily="18" charset="0"/>
                                </a:rPr>
                              </m:ctrlPr>
                            </m:sSubPr>
                            <m:e>
                              <m:r>
                                <a:rPr lang="en-IN" b="0" i="1" smtClean="0">
                                  <a:latin typeface="Cambria Math" panose="02040503050406030204" pitchFamily="18" charset="0"/>
                                </a:rPr>
                                <m:t> </m:t>
                              </m:r>
                              <m:r>
                                <a:rPr lang="en-IN" i="1">
                                  <a:latin typeface="Cambria Math" panose="02040503050406030204" pitchFamily="18" charset="0"/>
                                </a:rPr>
                                <m:t>𝑅</m:t>
                              </m:r>
                            </m:e>
                            <m:sub>
                              <m:r>
                                <a:rPr lang="en-IN" i="1">
                                  <a:latin typeface="Cambria Math" panose="02040503050406030204" pitchFamily="18" charset="0"/>
                                </a:rPr>
                                <m:t>𝑡h</m:t>
                              </m:r>
                            </m:sub>
                          </m:sSub>
                        </m:num>
                        <m:den>
                          <m:sSub>
                            <m:sSubPr>
                              <m:ctrlPr>
                                <a:rPr lang="en-IN" i="1">
                                  <a:latin typeface="Cambria Math" panose="02040503050406030204" pitchFamily="18" charset="0"/>
                                </a:rPr>
                              </m:ctrlPr>
                            </m:sSubPr>
                            <m:e>
                              <m:r>
                                <a:rPr lang="en-IN" i="1">
                                  <a:latin typeface="Cambria Math" panose="02040503050406030204" pitchFamily="18" charset="0"/>
                                </a:rPr>
                                <m:t>𝑅</m:t>
                              </m:r>
                            </m:e>
                            <m:sub>
                              <m:r>
                                <a:rPr lang="en-GB" b="0" i="1" smtClean="0">
                                  <a:latin typeface="Cambria Math" panose="02040503050406030204" pitchFamily="18" charset="0"/>
                                </a:rPr>
                                <m:t>𝑡h</m:t>
                              </m:r>
                            </m:sub>
                          </m:sSub>
                          <m:r>
                            <a:rPr lang="en-IN" i="1">
                              <a:latin typeface="Cambria Math" panose="02040503050406030204" pitchFamily="18" charset="0"/>
                            </a:rPr>
                            <m:t>+</m:t>
                          </m:r>
                          <m:sSub>
                            <m:sSubPr>
                              <m:ctrlPr>
                                <a:rPr lang="en-IN" i="1">
                                  <a:latin typeface="Cambria Math" panose="02040503050406030204" pitchFamily="18" charset="0"/>
                                </a:rPr>
                              </m:ctrlPr>
                            </m:sSubPr>
                            <m:e>
                              <m:r>
                                <a:rPr lang="en-IN" i="1">
                                  <a:latin typeface="Cambria Math" panose="02040503050406030204" pitchFamily="18" charset="0"/>
                                </a:rPr>
                                <m:t>𝑅</m:t>
                              </m:r>
                            </m:e>
                            <m:sub>
                              <m:r>
                                <a:rPr lang="en-IN" i="1">
                                  <a:latin typeface="Cambria Math" panose="02040503050406030204" pitchFamily="18" charset="0"/>
                                </a:rPr>
                                <m:t>𝐿</m:t>
                              </m:r>
                            </m:sub>
                          </m:sSub>
                        </m:den>
                      </m:f>
                    </m:oMath>
                  </m:oMathPara>
                </a14:m>
                <a:endParaRPr lang="en-IN" b="1"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blipFill>
                <a:blip r:embed="rId2"/>
                <a:stretch>
                  <a:fillRect l="-1000" t="-2648" r="-1056"/>
                </a:stretch>
              </a:blipFill>
            </p:spPr>
            <p:txBody>
              <a:bodyPr/>
              <a:lstStyle/>
              <a:p>
                <a:r>
                  <a:rPr lang="en-GB">
                    <a:noFill/>
                  </a:rPr>
                  <a:t> </a:t>
                </a:r>
              </a:p>
            </p:txBody>
          </p:sp>
        </mc:Fallback>
      </mc:AlternateContent>
      <p:sp>
        <p:nvSpPr>
          <p:cNvPr id="4" name="Footer Placeholder 3"/>
          <p:cNvSpPr>
            <a:spLocks noGrp="1"/>
          </p:cNvSpPr>
          <p:nvPr>
            <p:ph type="ftr" sz="quarter" idx="11"/>
          </p:nvPr>
        </p:nvSpPr>
        <p:spPr/>
        <p:txBody>
          <a:bodyPr/>
          <a:lstStyle/>
          <a:p>
            <a:r>
              <a:rPr lang="en-GB"/>
              <a:t>Lecture – 7 / Fundamentals of Electrical and Electronic Systems</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19</a:t>
            </a:fld>
            <a:endParaRPr lang="en-US" dirty="0"/>
          </a:p>
        </p:txBody>
      </p:sp>
    </p:spTree>
    <p:extLst>
      <p:ext uri="{BB962C8B-B14F-4D97-AF65-F5344CB8AC3E}">
        <p14:creationId xmlns:p14="http://schemas.microsoft.com/office/powerpoint/2010/main" val="81344398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627864" y="31094"/>
            <a:ext cx="4497409" cy="1325563"/>
          </a:xfrm>
        </p:spPr>
        <p:txBody>
          <a:bodyPr/>
          <a:lstStyle/>
          <a:p>
            <a:r>
              <a:rPr lang="en-IN" dirty="0">
                <a:solidFill>
                  <a:schemeClr val="bg1"/>
                </a:solidFill>
              </a:rPr>
              <a:t>Norton’s theorem</a:t>
            </a:r>
          </a:p>
        </p:txBody>
      </p:sp>
      <p:pic>
        <p:nvPicPr>
          <p:cNvPr id="6" name="Content Placeholder 5"/>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193874" y="2047036"/>
            <a:ext cx="5471322" cy="3532664"/>
          </a:xfrm>
        </p:spPr>
      </p:pic>
      <p:sp>
        <p:nvSpPr>
          <p:cNvPr id="4" name="Footer Placeholder 3"/>
          <p:cNvSpPr>
            <a:spLocks noGrp="1"/>
          </p:cNvSpPr>
          <p:nvPr>
            <p:ph type="ftr" sz="quarter" idx="11"/>
          </p:nvPr>
        </p:nvSpPr>
        <p:spPr/>
        <p:txBody>
          <a:bodyPr/>
          <a:lstStyle/>
          <a:p>
            <a:r>
              <a:rPr lang="en-GB"/>
              <a:t>Lecture – 7 / Fundamentals of Electrical and Electronic Systems</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20</a:t>
            </a:fld>
            <a:endParaRPr lang="en-US" dirty="0"/>
          </a:p>
        </p:txBody>
      </p:sp>
    </p:spTree>
    <p:extLst>
      <p:ext uri="{BB962C8B-B14F-4D97-AF65-F5344CB8AC3E}">
        <p14:creationId xmlns:p14="http://schemas.microsoft.com/office/powerpoint/2010/main" val="799248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24637" y="-82617"/>
            <a:ext cx="8032271" cy="1325563"/>
          </a:xfrm>
        </p:spPr>
        <p:txBody>
          <a:bodyPr>
            <a:normAutofit/>
          </a:bodyPr>
          <a:lstStyle/>
          <a:p>
            <a:r>
              <a:rPr lang="en-IN" dirty="0">
                <a:solidFill>
                  <a:schemeClr val="bg1"/>
                </a:solidFill>
              </a:rPr>
              <a:t>Maximum power transfer theorem</a:t>
            </a:r>
          </a:p>
        </p:txBody>
      </p:sp>
      <p:sp>
        <p:nvSpPr>
          <p:cNvPr id="3" name="Content Placeholder 2"/>
          <p:cNvSpPr>
            <a:spLocks noGrp="1"/>
          </p:cNvSpPr>
          <p:nvPr>
            <p:ph idx="1"/>
          </p:nvPr>
        </p:nvSpPr>
        <p:spPr/>
        <p:txBody>
          <a:bodyPr/>
          <a:lstStyle/>
          <a:p>
            <a:r>
              <a:rPr lang="en-IN" dirty="0"/>
              <a:t>Maximum power transfer theorem states that “</a:t>
            </a:r>
            <a:r>
              <a:rPr lang="en-IN"/>
              <a:t>In a DC </a:t>
            </a:r>
            <a:r>
              <a:rPr lang="en-IN" dirty="0"/>
              <a:t>network the maximum power will be consumed by the load or </a:t>
            </a:r>
            <a:r>
              <a:rPr lang="en-IN" b="1" dirty="0"/>
              <a:t>maximum power will be transferred from the source to the load</a:t>
            </a:r>
            <a:r>
              <a:rPr lang="en-IN" dirty="0"/>
              <a:t>, when the </a:t>
            </a:r>
            <a:r>
              <a:rPr lang="en-IN" b="1" dirty="0"/>
              <a:t>load resistance becomes equal to the internal resistance</a:t>
            </a:r>
            <a:r>
              <a:rPr lang="en-IN" dirty="0"/>
              <a:t> of the networks as viewed from the load terminal”.</a:t>
            </a:r>
          </a:p>
        </p:txBody>
      </p:sp>
      <p:sp>
        <p:nvSpPr>
          <p:cNvPr id="4" name="Footer Placeholder 3"/>
          <p:cNvSpPr>
            <a:spLocks noGrp="1"/>
          </p:cNvSpPr>
          <p:nvPr>
            <p:ph type="ftr" sz="quarter" idx="11"/>
          </p:nvPr>
        </p:nvSpPr>
        <p:spPr/>
        <p:txBody>
          <a:bodyPr/>
          <a:lstStyle/>
          <a:p>
            <a:r>
              <a:rPr lang="en-GB"/>
              <a:t>Lecture – 7 / Fundamentals of Electrical and Electronic Systems</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21</a:t>
            </a:fld>
            <a:endParaRPr lang="en-US" dirty="0"/>
          </a:p>
        </p:txBody>
      </p:sp>
    </p:spTree>
    <p:extLst>
      <p:ext uri="{BB962C8B-B14F-4D97-AF65-F5344CB8AC3E}">
        <p14:creationId xmlns:p14="http://schemas.microsoft.com/office/powerpoint/2010/main" val="322746330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87815" y="-100165"/>
            <a:ext cx="8210241" cy="1325563"/>
          </a:xfrm>
        </p:spPr>
        <p:txBody>
          <a:bodyPr>
            <a:normAutofit/>
          </a:bodyPr>
          <a:lstStyle/>
          <a:p>
            <a:r>
              <a:rPr lang="en-IN" dirty="0">
                <a:solidFill>
                  <a:schemeClr val="bg1"/>
                </a:solidFill>
              </a:rPr>
              <a:t>Maximum power transfer theorem</a:t>
            </a:r>
          </a:p>
        </p:txBody>
      </p:sp>
      <p:sp>
        <p:nvSpPr>
          <p:cNvPr id="4" name="Footer Placeholder 3"/>
          <p:cNvSpPr>
            <a:spLocks noGrp="1"/>
          </p:cNvSpPr>
          <p:nvPr>
            <p:ph type="ftr" sz="quarter" idx="11"/>
          </p:nvPr>
        </p:nvSpPr>
        <p:spPr/>
        <p:txBody>
          <a:bodyPr/>
          <a:lstStyle/>
          <a:p>
            <a:r>
              <a:rPr lang="en-GB"/>
              <a:t>Lecture – 7 / Fundamentals of Electrical and Electronic Systems</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22</a:t>
            </a:fld>
            <a:endParaRPr lang="en-US" dirty="0"/>
          </a:p>
        </p:txBody>
      </p:sp>
      <p:sp>
        <p:nvSpPr>
          <p:cNvPr id="7" name="Content Placeholder 6">
            <a:extLst>
              <a:ext uri="{FF2B5EF4-FFF2-40B4-BE49-F238E27FC236}">
                <a16:creationId xmlns:a16="http://schemas.microsoft.com/office/drawing/2014/main" id="{058066B6-981F-42C8-006C-1385CE7CFD55}"/>
              </a:ext>
            </a:extLst>
          </p:cNvPr>
          <p:cNvSpPr>
            <a:spLocks noGrp="1"/>
          </p:cNvSpPr>
          <p:nvPr>
            <p:ph idx="1"/>
          </p:nvPr>
        </p:nvSpPr>
        <p:spPr/>
        <p:txBody>
          <a:bodyPr/>
          <a:lstStyle/>
          <a:p>
            <a:endParaRPr lang="en-GB"/>
          </a:p>
        </p:txBody>
      </p:sp>
      <p:pic>
        <p:nvPicPr>
          <p:cNvPr id="9" name="Picture 8">
            <a:extLst>
              <a:ext uri="{FF2B5EF4-FFF2-40B4-BE49-F238E27FC236}">
                <a16:creationId xmlns:a16="http://schemas.microsoft.com/office/drawing/2014/main" id="{E539FDA4-D912-6FCD-3DE5-A706633EB258}"/>
              </a:ext>
            </a:extLst>
          </p:cNvPr>
          <p:cNvPicPr>
            <a:picLocks noChangeAspect="1"/>
          </p:cNvPicPr>
          <p:nvPr/>
        </p:nvPicPr>
        <p:blipFill>
          <a:blip r:embed="rId2"/>
          <a:stretch>
            <a:fillRect/>
          </a:stretch>
        </p:blipFill>
        <p:spPr>
          <a:xfrm>
            <a:off x="3705225" y="1733550"/>
            <a:ext cx="4781550" cy="3390900"/>
          </a:xfrm>
          <a:prstGeom prst="rect">
            <a:avLst/>
          </a:prstGeom>
        </p:spPr>
      </p:pic>
    </p:spTree>
    <p:extLst>
      <p:ext uri="{BB962C8B-B14F-4D97-AF65-F5344CB8AC3E}">
        <p14:creationId xmlns:p14="http://schemas.microsoft.com/office/powerpoint/2010/main" val="292580009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449893" y="-88754"/>
            <a:ext cx="8062955" cy="1325563"/>
          </a:xfrm>
        </p:spPr>
        <p:txBody>
          <a:bodyPr>
            <a:normAutofit/>
          </a:bodyPr>
          <a:lstStyle/>
          <a:p>
            <a:r>
              <a:rPr lang="en-IN" dirty="0">
                <a:solidFill>
                  <a:schemeClr val="bg1"/>
                </a:solidFill>
              </a:rPr>
              <a:t>Maximum power transfer theorem</a:t>
            </a:r>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1047624" y="1600201"/>
                <a:ext cx="9409987" cy="1759701"/>
              </a:xfrm>
            </p:spPr>
            <p:txBody>
              <a:bodyPr>
                <a:normAutofit/>
              </a:bodyPr>
              <a:lstStyle/>
              <a:p>
                <a:r>
                  <a:rPr lang="en-IN" b="1" dirty="0"/>
                  <a:t>D</a:t>
                </a:r>
                <a:r>
                  <a:rPr lang="en-IN" dirty="0"/>
                  <a:t>raw the </a:t>
                </a:r>
                <a:r>
                  <a:rPr lang="en-IN" b="1" dirty="0"/>
                  <a:t>Thevenin equivalence circuit </a:t>
                </a:r>
                <a:r>
                  <a:rPr lang="en-IN" dirty="0"/>
                  <a:t>with </a:t>
                </a:r>
                <a14:m>
                  <m:oMath xmlns:m="http://schemas.openxmlformats.org/officeDocument/2006/math">
                    <m:sSub>
                      <m:sSubPr>
                        <m:ctrlPr>
                          <a:rPr lang="en-IN" b="1" i="1">
                            <a:latin typeface="Cambria Math" panose="02040503050406030204" pitchFamily="18" charset="0"/>
                          </a:rPr>
                        </m:ctrlPr>
                      </m:sSubPr>
                      <m:e>
                        <m:r>
                          <a:rPr lang="en-IN" b="1" i="1">
                            <a:latin typeface="Cambria Math" panose="02040503050406030204" pitchFamily="18" charset="0"/>
                          </a:rPr>
                          <m:t>𝑽</m:t>
                        </m:r>
                      </m:e>
                      <m:sub>
                        <m:r>
                          <a:rPr lang="en-IN" b="1" i="1">
                            <a:latin typeface="Cambria Math" panose="02040503050406030204" pitchFamily="18" charset="0"/>
                          </a:rPr>
                          <m:t>𝒐𝒄</m:t>
                        </m:r>
                      </m:sub>
                    </m:sSub>
                  </m:oMath>
                </a14:m>
                <a:r>
                  <a:rPr lang="en-IN" dirty="0"/>
                  <a:t> as the </a:t>
                </a:r>
                <a:r>
                  <a:rPr lang="en-IN" b="1" dirty="0" err="1"/>
                  <a:t>Thevenin</a:t>
                </a:r>
                <a:r>
                  <a:rPr lang="en-IN" b="1" dirty="0"/>
                  <a:t> voltage </a:t>
                </a:r>
                <a14:m>
                  <m:oMath xmlns:m="http://schemas.openxmlformats.org/officeDocument/2006/math">
                    <m:sSub>
                      <m:sSubPr>
                        <m:ctrlPr>
                          <a:rPr lang="en-IN" b="1" i="1">
                            <a:latin typeface="Cambria Math" panose="02040503050406030204" pitchFamily="18" charset="0"/>
                          </a:rPr>
                        </m:ctrlPr>
                      </m:sSubPr>
                      <m:e>
                        <m:r>
                          <a:rPr lang="en-IN" b="1" i="1">
                            <a:latin typeface="Cambria Math" panose="02040503050406030204" pitchFamily="18" charset="0"/>
                          </a:rPr>
                          <m:t>𝑽</m:t>
                        </m:r>
                      </m:e>
                      <m:sub>
                        <m:r>
                          <a:rPr lang="en-IN" b="1" i="1">
                            <a:latin typeface="Cambria Math" panose="02040503050406030204" pitchFamily="18" charset="0"/>
                          </a:rPr>
                          <m:t>𝒕𝒉</m:t>
                        </m:r>
                      </m:sub>
                    </m:sSub>
                  </m:oMath>
                </a14:m>
                <a:r>
                  <a:rPr lang="en-IN" b="1" dirty="0"/>
                  <a:t>,</a:t>
                </a:r>
                <a:r>
                  <a:rPr lang="en-IN" dirty="0"/>
                  <a:t> Equivalent resistance as the </a:t>
                </a:r>
                <a:r>
                  <a:rPr lang="en-IN" b="1" dirty="0" err="1"/>
                  <a:t>Thevenin</a:t>
                </a:r>
                <a:r>
                  <a:rPr lang="en-IN" b="1" dirty="0"/>
                  <a:t> resistance (</a:t>
                </a:r>
                <a14:m>
                  <m:oMath xmlns:m="http://schemas.openxmlformats.org/officeDocument/2006/math">
                    <m:sSub>
                      <m:sSubPr>
                        <m:ctrlPr>
                          <a:rPr lang="en-IN" b="1" i="1">
                            <a:latin typeface="Cambria Math" panose="02040503050406030204" pitchFamily="18" charset="0"/>
                          </a:rPr>
                        </m:ctrlPr>
                      </m:sSubPr>
                      <m:e>
                        <m:r>
                          <a:rPr lang="en-IN" b="1" i="1">
                            <a:latin typeface="Cambria Math" panose="02040503050406030204" pitchFamily="18" charset="0"/>
                          </a:rPr>
                          <m:t>𝑹</m:t>
                        </m:r>
                      </m:e>
                      <m:sub>
                        <m:r>
                          <a:rPr lang="en-IN" b="1" i="1">
                            <a:latin typeface="Cambria Math" panose="02040503050406030204" pitchFamily="18" charset="0"/>
                          </a:rPr>
                          <m:t>𝑻𝒉</m:t>
                        </m:r>
                      </m:sub>
                    </m:sSub>
                  </m:oMath>
                </a14:m>
                <a:r>
                  <a:rPr lang="en-IN" dirty="0"/>
                  <a:t>) (Connected in series to the voltage source) and the </a:t>
                </a:r>
                <a:r>
                  <a:rPr lang="en-IN" b="1" dirty="0"/>
                  <a:t>load resistance (</a:t>
                </a:r>
                <a14:m>
                  <m:oMath xmlns:m="http://schemas.openxmlformats.org/officeDocument/2006/math">
                    <m:sSub>
                      <m:sSubPr>
                        <m:ctrlPr>
                          <a:rPr lang="en-IN" b="1" i="1">
                            <a:latin typeface="Cambria Math" panose="02040503050406030204" pitchFamily="18" charset="0"/>
                          </a:rPr>
                        </m:ctrlPr>
                      </m:sSubPr>
                      <m:e>
                        <m:r>
                          <a:rPr lang="en-IN" b="1" i="1">
                            <a:latin typeface="Cambria Math" panose="02040503050406030204" pitchFamily="18" charset="0"/>
                          </a:rPr>
                          <m:t>𝑹</m:t>
                        </m:r>
                      </m:e>
                      <m:sub>
                        <m:r>
                          <a:rPr lang="en-IN" b="1" i="1">
                            <a:latin typeface="Cambria Math" panose="02040503050406030204" pitchFamily="18" charset="0"/>
                          </a:rPr>
                          <m:t>𝑳</m:t>
                        </m:r>
                      </m:sub>
                    </m:sSub>
                  </m:oMath>
                </a14:m>
                <a:r>
                  <a:rPr lang="en-IN" dirty="0"/>
                  <a:t>)across the terminal.</a:t>
                </a:r>
              </a:p>
              <a:p>
                <a:endParaRPr lang="en-IN" b="1" dirty="0"/>
              </a:p>
              <a:p>
                <a:endParaRPr lang="en-IN" dirty="0"/>
              </a:p>
              <a:p>
                <a:endParaRPr lang="en-IN" b="1"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1047624" y="1600201"/>
                <a:ext cx="9409987" cy="1759701"/>
              </a:xfrm>
              <a:blipFill>
                <a:blip r:embed="rId2"/>
                <a:stretch>
                  <a:fillRect l="-1167" t="-5903" b="-2431"/>
                </a:stretch>
              </a:blipFill>
            </p:spPr>
            <p:txBody>
              <a:bodyPr/>
              <a:lstStyle/>
              <a:p>
                <a:r>
                  <a:rPr lang="en-GB">
                    <a:noFill/>
                  </a:rPr>
                  <a:t> </a:t>
                </a:r>
              </a:p>
            </p:txBody>
          </p:sp>
        </mc:Fallback>
      </mc:AlternateContent>
      <p:sp>
        <p:nvSpPr>
          <p:cNvPr id="4" name="Footer Placeholder 3"/>
          <p:cNvSpPr>
            <a:spLocks noGrp="1"/>
          </p:cNvSpPr>
          <p:nvPr>
            <p:ph type="ftr" sz="quarter" idx="11"/>
          </p:nvPr>
        </p:nvSpPr>
        <p:spPr/>
        <p:txBody>
          <a:bodyPr/>
          <a:lstStyle/>
          <a:p>
            <a:r>
              <a:rPr lang="en-GB"/>
              <a:t>Lecture – 7 / Fundamentals of Electrical and Electronic Systems</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23</a:t>
            </a:fld>
            <a:endParaRPr lang="en-US" dirty="0"/>
          </a:p>
        </p:txBody>
      </p:sp>
      <p:pic>
        <p:nvPicPr>
          <p:cNvPr id="7" name="Picture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124776" y="3089069"/>
            <a:ext cx="5963907" cy="3246310"/>
          </a:xfrm>
          <a:prstGeom prst="rect">
            <a:avLst/>
          </a:prstGeom>
        </p:spPr>
      </p:pic>
    </p:spTree>
    <p:extLst>
      <p:ext uri="{BB962C8B-B14F-4D97-AF65-F5344CB8AC3E}">
        <p14:creationId xmlns:p14="http://schemas.microsoft.com/office/powerpoint/2010/main" val="30269203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93953" y="-45796"/>
            <a:ext cx="9413076" cy="1325563"/>
          </a:xfrm>
        </p:spPr>
        <p:txBody>
          <a:bodyPr>
            <a:normAutofit/>
          </a:bodyPr>
          <a:lstStyle/>
          <a:p>
            <a:r>
              <a:rPr lang="en-IN" dirty="0">
                <a:solidFill>
                  <a:schemeClr val="bg1"/>
                </a:solidFill>
              </a:rPr>
              <a:t>Maximum power transfer theorem</a:t>
            </a:r>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736429" y="1704291"/>
                <a:ext cx="11070990" cy="4757490"/>
              </a:xfrm>
            </p:spPr>
            <p:txBody>
              <a:bodyPr>
                <a:normAutofit/>
              </a:bodyPr>
              <a:lstStyle/>
              <a:p>
                <a:r>
                  <a:rPr lang="en-IN" dirty="0"/>
                  <a:t>The current across the load is calculated using the formula.</a:t>
                </a:r>
              </a:p>
              <a:p>
                <a:pPr marL="472838" lvl="1" indent="0">
                  <a:buNone/>
                </a:pPr>
                <a14:m>
                  <m:oMathPara xmlns:m="http://schemas.openxmlformats.org/officeDocument/2006/math">
                    <m:oMathParaPr>
                      <m:jc m:val="centerGroup"/>
                    </m:oMathParaPr>
                    <m:oMath xmlns:m="http://schemas.openxmlformats.org/officeDocument/2006/math">
                      <m:r>
                        <a:rPr lang="en-IN" i="1">
                          <a:latin typeface="Cambria Math" panose="02040503050406030204" pitchFamily="18" charset="0"/>
                        </a:rPr>
                        <m:t>=</m:t>
                      </m:r>
                      <m:sSub>
                        <m:sSubPr>
                          <m:ctrlPr>
                            <a:rPr lang="en-IN" i="1" dirty="0">
                              <a:latin typeface="Cambria Math" panose="02040503050406030204" pitchFamily="18" charset="0"/>
                            </a:rPr>
                          </m:ctrlPr>
                        </m:sSubPr>
                        <m:e>
                          <m:r>
                            <a:rPr lang="en-GB" i="1" dirty="0">
                              <a:latin typeface="Cambria Math" panose="02040503050406030204" pitchFamily="18" charset="0"/>
                            </a:rPr>
                            <m:t>𝐼</m:t>
                          </m:r>
                        </m:e>
                        <m:sub>
                          <m:r>
                            <a:rPr lang="en-GB" i="1" dirty="0">
                              <a:latin typeface="Cambria Math" panose="02040503050406030204" pitchFamily="18" charset="0"/>
                            </a:rPr>
                            <m:t>𝐿</m:t>
                          </m:r>
                        </m:sub>
                      </m:sSub>
                      <m:f>
                        <m:fPr>
                          <m:ctrlPr>
                            <a:rPr lang="en-IN" i="1">
                              <a:latin typeface="Cambria Math" panose="02040503050406030204" pitchFamily="18" charset="0"/>
                            </a:rPr>
                          </m:ctrlPr>
                        </m:fPr>
                        <m:num>
                          <m:sSub>
                            <m:sSubPr>
                              <m:ctrlPr>
                                <a:rPr lang="en-IN" i="1">
                                  <a:latin typeface="Cambria Math" panose="02040503050406030204" pitchFamily="18" charset="0"/>
                                </a:rPr>
                              </m:ctrlPr>
                            </m:sSubPr>
                            <m:e>
                              <m:r>
                                <a:rPr lang="en-IN" i="1">
                                  <a:latin typeface="Cambria Math" panose="02040503050406030204" pitchFamily="18" charset="0"/>
                                </a:rPr>
                                <m:t>𝑉</m:t>
                              </m:r>
                            </m:e>
                            <m:sub>
                              <m:r>
                                <a:rPr lang="en-IN" i="1">
                                  <a:latin typeface="Cambria Math" panose="02040503050406030204" pitchFamily="18" charset="0"/>
                                </a:rPr>
                                <m:t>𝑡h</m:t>
                              </m:r>
                            </m:sub>
                          </m:sSub>
                        </m:num>
                        <m:den>
                          <m:sSub>
                            <m:sSubPr>
                              <m:ctrlPr>
                                <a:rPr lang="en-IN" i="1">
                                  <a:latin typeface="Cambria Math" panose="02040503050406030204" pitchFamily="18" charset="0"/>
                                </a:rPr>
                              </m:ctrlPr>
                            </m:sSubPr>
                            <m:e>
                              <m:r>
                                <a:rPr lang="en-IN" i="1">
                                  <a:latin typeface="Cambria Math" panose="02040503050406030204" pitchFamily="18" charset="0"/>
                                </a:rPr>
                                <m:t>𝑅</m:t>
                              </m:r>
                            </m:e>
                            <m:sub>
                              <m:r>
                                <a:rPr lang="en-GB" b="0" i="1" smtClean="0">
                                  <a:latin typeface="Cambria Math" panose="02040503050406030204" pitchFamily="18" charset="0"/>
                                </a:rPr>
                                <m:t>𝑡h</m:t>
                              </m:r>
                            </m:sub>
                          </m:sSub>
                          <m:r>
                            <a:rPr lang="en-IN" i="1">
                              <a:latin typeface="Cambria Math" panose="02040503050406030204" pitchFamily="18" charset="0"/>
                            </a:rPr>
                            <m:t>+</m:t>
                          </m:r>
                          <m:sSub>
                            <m:sSubPr>
                              <m:ctrlPr>
                                <a:rPr lang="en-IN" i="1">
                                  <a:latin typeface="Cambria Math" panose="02040503050406030204" pitchFamily="18" charset="0"/>
                                </a:rPr>
                              </m:ctrlPr>
                            </m:sSubPr>
                            <m:e>
                              <m:r>
                                <a:rPr lang="en-IN" i="1">
                                  <a:latin typeface="Cambria Math" panose="02040503050406030204" pitchFamily="18" charset="0"/>
                                </a:rPr>
                                <m:t>𝑅</m:t>
                              </m:r>
                            </m:e>
                            <m:sub>
                              <m:r>
                                <a:rPr lang="en-IN" i="1">
                                  <a:latin typeface="Cambria Math" panose="02040503050406030204" pitchFamily="18" charset="0"/>
                                </a:rPr>
                                <m:t>𝐿</m:t>
                              </m:r>
                            </m:sub>
                          </m:sSub>
                        </m:den>
                      </m:f>
                    </m:oMath>
                  </m:oMathPara>
                </a14:m>
                <a:endParaRPr lang="en-IN" dirty="0"/>
              </a:p>
              <a:p>
                <a:r>
                  <a:rPr lang="en-IN" b="1" dirty="0"/>
                  <a:t>For maximum power to transfer internal resistor = Load resistor</a:t>
                </a:r>
              </a:p>
              <a:p>
                <a:r>
                  <a:rPr lang="en-IN" b="1" dirty="0"/>
                  <a:t>The maximum power is calculated by</a:t>
                </a:r>
              </a:p>
              <a:p>
                <a:pPr marL="472838" lvl="1" indent="0">
                  <a:buNone/>
                </a:pPr>
                <a14:m>
                  <m:oMathPara xmlns:m="http://schemas.openxmlformats.org/officeDocument/2006/math">
                    <m:oMathParaPr>
                      <m:jc m:val="centerGroup"/>
                    </m:oMathParaPr>
                    <m:oMath xmlns:m="http://schemas.openxmlformats.org/officeDocument/2006/math">
                      <m:r>
                        <a:rPr lang="en-IN" b="1" i="1" smtClean="0">
                          <a:latin typeface="Cambria Math" panose="02040503050406030204" pitchFamily="18" charset="0"/>
                        </a:rPr>
                        <m:t>𝑷</m:t>
                      </m:r>
                      <m:r>
                        <a:rPr lang="en-IN" b="1" i="1" smtClean="0">
                          <a:latin typeface="Cambria Math" panose="02040503050406030204" pitchFamily="18" charset="0"/>
                        </a:rPr>
                        <m:t>=</m:t>
                      </m:r>
                      <m:sSubSup>
                        <m:sSubSupPr>
                          <m:ctrlPr>
                            <a:rPr lang="en-IN" b="1" i="1" smtClean="0">
                              <a:latin typeface="Cambria Math" panose="02040503050406030204" pitchFamily="18" charset="0"/>
                            </a:rPr>
                          </m:ctrlPr>
                        </m:sSubSupPr>
                        <m:e>
                          <m:r>
                            <a:rPr lang="en-GB" b="1" i="1" smtClean="0">
                              <a:latin typeface="Cambria Math" panose="02040503050406030204" pitchFamily="18" charset="0"/>
                            </a:rPr>
                            <m:t>𝑰</m:t>
                          </m:r>
                        </m:e>
                        <m:sub>
                          <m:r>
                            <a:rPr lang="en-GB" b="1" i="1" smtClean="0">
                              <a:latin typeface="Cambria Math" panose="02040503050406030204" pitchFamily="18" charset="0"/>
                            </a:rPr>
                            <m:t>𝑳</m:t>
                          </m:r>
                        </m:sub>
                        <m:sup>
                          <m:r>
                            <a:rPr lang="en-GB" b="1" i="1" smtClean="0">
                              <a:latin typeface="Cambria Math" panose="02040503050406030204" pitchFamily="18" charset="0"/>
                            </a:rPr>
                            <m:t>𝟐</m:t>
                          </m:r>
                        </m:sup>
                      </m:sSubSup>
                      <m:sSub>
                        <m:sSubPr>
                          <m:ctrlPr>
                            <a:rPr lang="en-IN" b="1" i="1" smtClean="0">
                              <a:latin typeface="Cambria Math" panose="02040503050406030204" pitchFamily="18" charset="0"/>
                            </a:rPr>
                          </m:ctrlPr>
                        </m:sSubPr>
                        <m:e>
                          <m:r>
                            <a:rPr lang="en-IN" b="1" i="1" smtClean="0">
                              <a:latin typeface="Cambria Math" panose="02040503050406030204" pitchFamily="18" charset="0"/>
                            </a:rPr>
                            <m:t>𝑹</m:t>
                          </m:r>
                        </m:e>
                        <m:sub>
                          <m:r>
                            <a:rPr lang="en-IN" b="1" i="1" smtClean="0">
                              <a:latin typeface="Cambria Math" panose="02040503050406030204" pitchFamily="18" charset="0"/>
                            </a:rPr>
                            <m:t>𝑳</m:t>
                          </m:r>
                        </m:sub>
                      </m:sSub>
                    </m:oMath>
                  </m:oMathPara>
                </a14:m>
                <a:endParaRPr lang="en-IN" b="1" dirty="0"/>
              </a:p>
              <a:p>
                <a:endParaRPr lang="en-IN" dirty="0"/>
              </a:p>
              <a:p>
                <a:endParaRPr lang="en-IN" b="1"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736429" y="1704291"/>
                <a:ext cx="11070990" cy="4757490"/>
              </a:xfrm>
              <a:blipFill>
                <a:blip r:embed="rId2"/>
                <a:stretch>
                  <a:fillRect l="-991" t="-2179"/>
                </a:stretch>
              </a:blipFill>
            </p:spPr>
            <p:txBody>
              <a:bodyPr/>
              <a:lstStyle/>
              <a:p>
                <a:r>
                  <a:rPr lang="en-GB">
                    <a:noFill/>
                  </a:rPr>
                  <a:t> </a:t>
                </a:r>
              </a:p>
            </p:txBody>
          </p:sp>
        </mc:Fallback>
      </mc:AlternateContent>
      <p:sp>
        <p:nvSpPr>
          <p:cNvPr id="4" name="Footer Placeholder 3"/>
          <p:cNvSpPr>
            <a:spLocks noGrp="1"/>
          </p:cNvSpPr>
          <p:nvPr>
            <p:ph type="ftr" sz="quarter" idx="11"/>
          </p:nvPr>
        </p:nvSpPr>
        <p:spPr/>
        <p:txBody>
          <a:bodyPr/>
          <a:lstStyle/>
          <a:p>
            <a:r>
              <a:rPr lang="en-GB"/>
              <a:t>Lecture – 7 / Fundamentals of Electrical and Electronic Systems</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24</a:t>
            </a:fld>
            <a:endParaRPr lang="en-US" dirty="0"/>
          </a:p>
        </p:txBody>
      </p:sp>
    </p:spTree>
    <p:extLst>
      <p:ext uri="{BB962C8B-B14F-4D97-AF65-F5344CB8AC3E}">
        <p14:creationId xmlns:p14="http://schemas.microsoft.com/office/powerpoint/2010/main" val="310802443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472944" y="-70344"/>
            <a:ext cx="5246112" cy="1325563"/>
          </a:xfrm>
        </p:spPr>
        <p:txBody>
          <a:bodyPr>
            <a:normAutofit/>
          </a:bodyPr>
          <a:lstStyle/>
          <a:p>
            <a:r>
              <a:rPr lang="en-IN" dirty="0">
                <a:solidFill>
                  <a:schemeClr val="bg1"/>
                </a:solidFill>
              </a:rPr>
              <a:t>Reciprocity theorem</a:t>
            </a:r>
          </a:p>
        </p:txBody>
      </p:sp>
      <p:sp>
        <p:nvSpPr>
          <p:cNvPr id="3" name="Content Placeholder 2"/>
          <p:cNvSpPr>
            <a:spLocks noGrp="1"/>
          </p:cNvSpPr>
          <p:nvPr>
            <p:ph idx="1"/>
          </p:nvPr>
        </p:nvSpPr>
        <p:spPr>
          <a:xfrm>
            <a:off x="748704" y="1479755"/>
            <a:ext cx="10107808" cy="4757490"/>
          </a:xfrm>
        </p:spPr>
        <p:txBody>
          <a:bodyPr>
            <a:normAutofit/>
          </a:bodyPr>
          <a:lstStyle/>
          <a:p>
            <a:pPr marL="0" indent="0">
              <a:buNone/>
            </a:pPr>
            <a:r>
              <a:rPr lang="en-IN" b="1" dirty="0"/>
              <a:t>Reciprocity Theorem</a:t>
            </a:r>
            <a:r>
              <a:rPr lang="en-IN" dirty="0"/>
              <a:t> states that –if voltage source in </a:t>
            </a:r>
            <a:r>
              <a:rPr lang="en-IN" b="1" dirty="0"/>
              <a:t>first branch</a:t>
            </a:r>
            <a:r>
              <a:rPr lang="en-IN" dirty="0"/>
              <a:t> of a </a:t>
            </a:r>
            <a:r>
              <a:rPr lang="en-IN" b="1" dirty="0"/>
              <a:t>reciprocal network</a:t>
            </a:r>
            <a:r>
              <a:rPr lang="en-IN" dirty="0"/>
              <a:t> produces a </a:t>
            </a:r>
            <a:r>
              <a:rPr lang="en-IN" b="1" dirty="0"/>
              <a:t>current ‘I’ in the last branch,</a:t>
            </a:r>
            <a:r>
              <a:rPr lang="en-IN" dirty="0"/>
              <a:t> then if the </a:t>
            </a:r>
            <a:r>
              <a:rPr lang="en-IN" b="1" dirty="0"/>
              <a:t>voltage source is moved from the first to the last branch, </a:t>
            </a:r>
            <a:r>
              <a:rPr lang="en-IN" dirty="0"/>
              <a:t>it will cause the </a:t>
            </a:r>
            <a:r>
              <a:rPr lang="en-IN" b="1" dirty="0"/>
              <a:t>same current in the first branch</a:t>
            </a:r>
            <a:r>
              <a:rPr lang="en-IN" dirty="0"/>
              <a:t>, where the </a:t>
            </a:r>
            <a:r>
              <a:rPr lang="en-IN" b="1" dirty="0"/>
              <a:t>emf</a:t>
            </a:r>
            <a:r>
              <a:rPr lang="en-IN" dirty="0"/>
              <a:t> has been </a:t>
            </a:r>
            <a:r>
              <a:rPr lang="en-IN" b="1" dirty="0"/>
              <a:t>replaced by a short circuit</a:t>
            </a:r>
            <a:r>
              <a:rPr lang="en-IN" dirty="0"/>
              <a:t>. </a:t>
            </a:r>
          </a:p>
        </p:txBody>
      </p:sp>
      <p:sp>
        <p:nvSpPr>
          <p:cNvPr id="4" name="Footer Placeholder 3"/>
          <p:cNvSpPr>
            <a:spLocks noGrp="1"/>
          </p:cNvSpPr>
          <p:nvPr>
            <p:ph type="ftr" sz="quarter" idx="11"/>
          </p:nvPr>
        </p:nvSpPr>
        <p:spPr/>
        <p:txBody>
          <a:bodyPr/>
          <a:lstStyle/>
          <a:p>
            <a:r>
              <a:rPr lang="en-GB"/>
              <a:t>Lecture – 7 / Fundamentals of Electrical and Electronic Systems</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25</a:t>
            </a:fld>
            <a:endParaRPr lang="en-US" dirty="0"/>
          </a:p>
        </p:txBody>
      </p:sp>
    </p:spTree>
    <p:extLst>
      <p:ext uri="{BB962C8B-B14F-4D97-AF65-F5344CB8AC3E}">
        <p14:creationId xmlns:p14="http://schemas.microsoft.com/office/powerpoint/2010/main" val="334458754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22652" y="0"/>
            <a:ext cx="5031320" cy="1325563"/>
          </a:xfrm>
        </p:spPr>
        <p:txBody>
          <a:bodyPr>
            <a:normAutofit/>
          </a:bodyPr>
          <a:lstStyle/>
          <a:p>
            <a:r>
              <a:rPr lang="en-IN" dirty="0">
                <a:solidFill>
                  <a:schemeClr val="bg1"/>
                </a:solidFill>
              </a:rPr>
              <a:t>Reciprocity theorem</a:t>
            </a:r>
          </a:p>
        </p:txBody>
      </p:sp>
      <p:sp>
        <p:nvSpPr>
          <p:cNvPr id="3" name="Content Placeholder 2"/>
          <p:cNvSpPr>
            <a:spLocks noGrp="1"/>
          </p:cNvSpPr>
          <p:nvPr>
            <p:ph idx="1"/>
          </p:nvPr>
        </p:nvSpPr>
        <p:spPr>
          <a:xfrm>
            <a:off x="613691" y="1600202"/>
            <a:ext cx="10328543" cy="1345111"/>
          </a:xfrm>
        </p:spPr>
        <p:txBody>
          <a:bodyPr>
            <a:normAutofit fontScale="92500"/>
          </a:bodyPr>
          <a:lstStyle/>
          <a:p>
            <a:pPr>
              <a:buNone/>
            </a:pPr>
            <a:r>
              <a:rPr lang="en-IN" b="1" dirty="0"/>
              <a:t>Steps to be followed for reciprocity theorem</a:t>
            </a:r>
          </a:p>
          <a:p>
            <a:pPr>
              <a:buNone/>
            </a:pPr>
            <a:r>
              <a:rPr lang="en-IN" b="1" dirty="0"/>
              <a:t>Step 1:</a:t>
            </a:r>
            <a:r>
              <a:rPr lang="en-IN" dirty="0"/>
              <a:t> For the given circuit, determine the </a:t>
            </a:r>
            <a:r>
              <a:rPr lang="en-IN" b="1" dirty="0"/>
              <a:t>current (</a:t>
            </a:r>
            <a:r>
              <a:rPr lang="en-US" b="1" dirty="0"/>
              <a:t>I</a:t>
            </a:r>
            <a:r>
              <a:rPr lang="en-US" b="1" baseline="-25000" dirty="0"/>
              <a:t>1</a:t>
            </a:r>
            <a:r>
              <a:rPr lang="en-IN" b="1" dirty="0"/>
              <a:t>) </a:t>
            </a:r>
            <a:r>
              <a:rPr lang="en-IN" dirty="0"/>
              <a:t>across </a:t>
            </a:r>
            <a:r>
              <a:rPr lang="en-IN" b="1" dirty="0"/>
              <a:t>the last branch </a:t>
            </a:r>
            <a:r>
              <a:rPr lang="en-IN" dirty="0"/>
              <a:t>(output side), using mesh analysis </a:t>
            </a:r>
            <a:r>
              <a:rPr lang="en-IN" i="1" dirty="0"/>
              <a:t>or</a:t>
            </a:r>
            <a:r>
              <a:rPr lang="en-IN" dirty="0"/>
              <a:t> branch method </a:t>
            </a:r>
            <a:r>
              <a:rPr lang="en-IN" i="1" dirty="0"/>
              <a:t>or</a:t>
            </a:r>
            <a:r>
              <a:rPr lang="en-IN" dirty="0"/>
              <a:t> Ohm’s law</a:t>
            </a:r>
          </a:p>
          <a:p>
            <a:pPr>
              <a:buNone/>
            </a:pPr>
            <a:endParaRPr lang="en-IN" dirty="0"/>
          </a:p>
        </p:txBody>
      </p:sp>
      <p:sp>
        <p:nvSpPr>
          <p:cNvPr id="4" name="Footer Placeholder 3"/>
          <p:cNvSpPr>
            <a:spLocks noGrp="1"/>
          </p:cNvSpPr>
          <p:nvPr>
            <p:ph type="ftr" sz="quarter" idx="11"/>
          </p:nvPr>
        </p:nvSpPr>
        <p:spPr/>
        <p:txBody>
          <a:bodyPr/>
          <a:lstStyle/>
          <a:p>
            <a:r>
              <a:rPr lang="en-GB"/>
              <a:t>Lecture – 7 / Fundamentals of Electrical and Electronic Systems</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26</a:t>
            </a:fld>
            <a:endParaRPr lang="en-US" dirty="0"/>
          </a:p>
        </p:txBody>
      </p:sp>
      <p:pic>
        <p:nvPicPr>
          <p:cNvPr id="6" name="Picture 5" descr="Reciprocity a.png"/>
          <p:cNvPicPr>
            <a:picLocks noChangeAspect="1"/>
          </p:cNvPicPr>
          <p:nvPr/>
        </p:nvPicPr>
        <p:blipFill>
          <a:blip r:embed="rId2"/>
          <a:stretch>
            <a:fillRect/>
          </a:stretch>
        </p:blipFill>
        <p:spPr>
          <a:xfrm>
            <a:off x="2765857" y="2945312"/>
            <a:ext cx="7451505" cy="3109421"/>
          </a:xfrm>
          <a:prstGeom prst="rect">
            <a:avLst/>
          </a:prstGeom>
        </p:spPr>
      </p:pic>
    </p:spTree>
    <p:extLst>
      <p:ext uri="{BB962C8B-B14F-4D97-AF65-F5344CB8AC3E}">
        <p14:creationId xmlns:p14="http://schemas.microsoft.com/office/powerpoint/2010/main" val="161730118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431482" y="-17663"/>
            <a:ext cx="5712517" cy="1325563"/>
          </a:xfrm>
        </p:spPr>
        <p:txBody>
          <a:bodyPr>
            <a:normAutofit/>
          </a:bodyPr>
          <a:lstStyle/>
          <a:p>
            <a:r>
              <a:rPr lang="en-IN" dirty="0">
                <a:solidFill>
                  <a:schemeClr val="bg1"/>
                </a:solidFill>
              </a:rPr>
              <a:t>Reciprocity theorem</a:t>
            </a:r>
          </a:p>
        </p:txBody>
      </p:sp>
      <p:sp>
        <p:nvSpPr>
          <p:cNvPr id="3" name="Content Placeholder 2"/>
          <p:cNvSpPr>
            <a:spLocks noGrp="1"/>
          </p:cNvSpPr>
          <p:nvPr>
            <p:ph idx="1"/>
          </p:nvPr>
        </p:nvSpPr>
        <p:spPr>
          <a:xfrm>
            <a:off x="533912" y="1417639"/>
            <a:ext cx="10966662" cy="1320379"/>
          </a:xfrm>
        </p:spPr>
        <p:txBody>
          <a:bodyPr>
            <a:normAutofit fontScale="85000" lnSpcReduction="10000"/>
          </a:bodyPr>
          <a:lstStyle/>
          <a:p>
            <a:pPr>
              <a:buNone/>
            </a:pPr>
            <a:r>
              <a:rPr lang="en-IN" b="1" dirty="0"/>
              <a:t>Step 2:</a:t>
            </a:r>
            <a:r>
              <a:rPr lang="en-IN" dirty="0"/>
              <a:t> Remove the voltage source (V) from the input side and place it at the output side of the given circuit (as shown below). Short circuit the input terminal, where voltage source was initially placed. Determine the current (</a:t>
            </a:r>
            <a:r>
              <a:rPr lang="en-US" b="1" dirty="0"/>
              <a:t>I</a:t>
            </a:r>
            <a:r>
              <a:rPr lang="en-US" b="1" baseline="-25000" dirty="0"/>
              <a:t>2</a:t>
            </a:r>
            <a:r>
              <a:rPr lang="en-IN" dirty="0"/>
              <a:t>) across the terminal (AB) using mesh analysis or Branch method or Ohm’s law method</a:t>
            </a:r>
          </a:p>
        </p:txBody>
      </p:sp>
      <p:sp>
        <p:nvSpPr>
          <p:cNvPr id="4" name="Footer Placeholder 3"/>
          <p:cNvSpPr>
            <a:spLocks noGrp="1"/>
          </p:cNvSpPr>
          <p:nvPr>
            <p:ph type="ftr" sz="quarter" idx="11"/>
          </p:nvPr>
        </p:nvSpPr>
        <p:spPr/>
        <p:txBody>
          <a:bodyPr/>
          <a:lstStyle/>
          <a:p>
            <a:r>
              <a:rPr lang="en-GB"/>
              <a:t>Lecture – 7 / Fundamentals of Electrical and Electronic Systems</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27</a:t>
            </a:fld>
            <a:endParaRPr lang="en-US" dirty="0"/>
          </a:p>
        </p:txBody>
      </p:sp>
      <p:pic>
        <p:nvPicPr>
          <p:cNvPr id="6" name="Picture 5" descr="Reciprocity b.png"/>
          <p:cNvPicPr>
            <a:picLocks noChangeAspect="1"/>
          </p:cNvPicPr>
          <p:nvPr/>
        </p:nvPicPr>
        <p:blipFill>
          <a:blip r:embed="rId2"/>
          <a:stretch>
            <a:fillRect/>
          </a:stretch>
        </p:blipFill>
        <p:spPr>
          <a:xfrm>
            <a:off x="2765857" y="2957495"/>
            <a:ext cx="6577760" cy="3400195"/>
          </a:xfrm>
          <a:prstGeom prst="rect">
            <a:avLst/>
          </a:prstGeom>
        </p:spPr>
      </p:pic>
    </p:spTree>
    <p:extLst>
      <p:ext uri="{BB962C8B-B14F-4D97-AF65-F5344CB8AC3E}">
        <p14:creationId xmlns:p14="http://schemas.microsoft.com/office/powerpoint/2010/main" val="23442406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35811" y="31094"/>
            <a:ext cx="4871760" cy="1325563"/>
          </a:xfrm>
        </p:spPr>
        <p:txBody>
          <a:bodyPr>
            <a:normAutofit/>
          </a:bodyPr>
          <a:lstStyle/>
          <a:p>
            <a:r>
              <a:rPr lang="en-IN" dirty="0">
                <a:solidFill>
                  <a:schemeClr val="bg1"/>
                </a:solidFill>
              </a:rPr>
              <a:t>Reciprocity theorem</a:t>
            </a:r>
          </a:p>
        </p:txBody>
      </p:sp>
      <p:sp>
        <p:nvSpPr>
          <p:cNvPr id="3" name="Content Placeholder 2"/>
          <p:cNvSpPr>
            <a:spLocks noGrp="1"/>
          </p:cNvSpPr>
          <p:nvPr>
            <p:ph idx="1"/>
          </p:nvPr>
        </p:nvSpPr>
        <p:spPr>
          <a:xfrm>
            <a:off x="951221" y="1632446"/>
            <a:ext cx="10230233" cy="1320379"/>
          </a:xfrm>
        </p:spPr>
        <p:txBody>
          <a:bodyPr>
            <a:normAutofit/>
          </a:bodyPr>
          <a:lstStyle/>
          <a:p>
            <a:pPr>
              <a:buNone/>
            </a:pPr>
            <a:r>
              <a:rPr lang="en-IN" b="1" dirty="0"/>
              <a:t>Step 3:</a:t>
            </a:r>
            <a:r>
              <a:rPr lang="en-IN" dirty="0"/>
              <a:t> </a:t>
            </a:r>
            <a:r>
              <a:rPr lang="en-US" dirty="0"/>
              <a:t>Compare the current </a:t>
            </a:r>
            <a:r>
              <a:rPr lang="en-US" b="1" dirty="0"/>
              <a:t>I</a:t>
            </a:r>
            <a:r>
              <a:rPr lang="en-US" b="1" baseline="-25000" dirty="0"/>
              <a:t>1 </a:t>
            </a:r>
            <a:r>
              <a:rPr lang="en-US" dirty="0"/>
              <a:t>and </a:t>
            </a:r>
            <a:r>
              <a:rPr lang="en-US" b="1" dirty="0"/>
              <a:t>I</a:t>
            </a:r>
            <a:r>
              <a:rPr lang="en-US" b="1" baseline="-25000" dirty="0"/>
              <a:t>2. </a:t>
            </a:r>
            <a:r>
              <a:rPr lang="en-US" dirty="0"/>
              <a:t> both the currents will be the same.</a:t>
            </a:r>
            <a:endParaRPr lang="en-IN" dirty="0"/>
          </a:p>
        </p:txBody>
      </p:sp>
      <p:sp>
        <p:nvSpPr>
          <p:cNvPr id="4" name="Footer Placeholder 3"/>
          <p:cNvSpPr>
            <a:spLocks noGrp="1"/>
          </p:cNvSpPr>
          <p:nvPr>
            <p:ph type="ftr" sz="quarter" idx="11"/>
          </p:nvPr>
        </p:nvSpPr>
        <p:spPr/>
        <p:txBody>
          <a:bodyPr/>
          <a:lstStyle/>
          <a:p>
            <a:r>
              <a:rPr lang="en-GB"/>
              <a:t>Lecture – 7 / Fundamentals of Electrical and Electronic Systems</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28</a:t>
            </a:fld>
            <a:endParaRPr lang="en-US" dirty="0"/>
          </a:p>
        </p:txBody>
      </p:sp>
    </p:spTree>
    <p:extLst>
      <p:ext uri="{BB962C8B-B14F-4D97-AF65-F5344CB8AC3E}">
        <p14:creationId xmlns:p14="http://schemas.microsoft.com/office/powerpoint/2010/main" val="11395467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843DB1F-90B0-42CC-ABF2-3259D70B3186}"/>
              </a:ext>
            </a:extLst>
          </p:cNvPr>
          <p:cNvSpPr>
            <a:spLocks noGrp="1"/>
          </p:cNvSpPr>
          <p:nvPr>
            <p:ph type="title"/>
          </p:nvPr>
        </p:nvSpPr>
        <p:spPr>
          <a:xfrm>
            <a:off x="1028700" y="1967266"/>
            <a:ext cx="2628900" cy="2547257"/>
          </a:xfrm>
          <a:noFill/>
        </p:spPr>
        <p:txBody>
          <a:bodyPr vert="horz" lIns="91440" tIns="45720" rIns="91440" bIns="45720" rtlCol="0" anchor="ctr">
            <a:normAutofit fontScale="90000"/>
          </a:bodyPr>
          <a:lstStyle/>
          <a:p>
            <a:pPr algn="ctr"/>
            <a:br>
              <a:rPr lang="en-US" sz="3600" kern="1200" dirty="0">
                <a:solidFill>
                  <a:srgbClr val="FFFFFF"/>
                </a:solidFill>
                <a:latin typeface="+mj-lt"/>
                <a:ea typeface="+mj-ea"/>
                <a:cs typeface="+mj-cs"/>
              </a:rPr>
            </a:br>
            <a:br>
              <a:rPr lang="en-US" sz="3600" kern="1200" dirty="0">
                <a:solidFill>
                  <a:srgbClr val="FFFFFF"/>
                </a:solidFill>
                <a:latin typeface="+mj-lt"/>
                <a:ea typeface="+mj-ea"/>
                <a:cs typeface="+mj-cs"/>
              </a:rPr>
            </a:br>
            <a:br>
              <a:rPr lang="en-US" sz="3600" dirty="0">
                <a:solidFill>
                  <a:srgbClr val="FFFFFF"/>
                </a:solidFill>
              </a:rPr>
            </a:br>
            <a:r>
              <a:rPr lang="en-US" sz="4000" kern="1200" dirty="0">
                <a:solidFill>
                  <a:srgbClr val="FFFFFF"/>
                </a:solidFill>
                <a:latin typeface="+mj-lt"/>
                <a:ea typeface="+mj-ea"/>
                <a:cs typeface="+mj-cs"/>
              </a:rPr>
              <a:t>Thank You</a:t>
            </a:r>
            <a:br>
              <a:rPr lang="en-US" sz="3600" kern="1200" dirty="0">
                <a:solidFill>
                  <a:srgbClr val="FFFFFF"/>
                </a:solidFill>
                <a:latin typeface="+mj-lt"/>
                <a:ea typeface="+mj-ea"/>
                <a:cs typeface="+mj-cs"/>
              </a:rPr>
            </a:br>
            <a:br>
              <a:rPr lang="en-US" sz="3600" kern="1200" dirty="0">
                <a:solidFill>
                  <a:srgbClr val="FFFFFF"/>
                </a:solidFill>
                <a:latin typeface="+mj-lt"/>
                <a:ea typeface="+mj-ea"/>
                <a:cs typeface="+mj-cs"/>
              </a:rPr>
            </a:br>
            <a:br>
              <a:rPr lang="en-US" sz="3600" kern="1200" dirty="0">
                <a:solidFill>
                  <a:srgbClr val="FFFFFF"/>
                </a:solidFill>
                <a:latin typeface="+mj-lt"/>
                <a:ea typeface="+mj-ea"/>
                <a:cs typeface="+mj-cs"/>
              </a:rPr>
            </a:br>
            <a:endParaRPr lang="en-US" sz="3600" kern="1200" dirty="0">
              <a:solidFill>
                <a:srgbClr val="FFFFFF"/>
              </a:solidFill>
              <a:latin typeface="+mj-lt"/>
              <a:ea typeface="+mj-ea"/>
              <a:cs typeface="+mj-cs"/>
            </a:endParaRPr>
          </a:p>
        </p:txBody>
      </p:sp>
      <p:pic>
        <p:nvPicPr>
          <p:cNvPr id="27" name="Graphic 26" descr="Smiling Face with No Fill">
            <a:extLst>
              <a:ext uri="{FF2B5EF4-FFF2-40B4-BE49-F238E27FC236}">
                <a16:creationId xmlns:a16="http://schemas.microsoft.com/office/drawing/2014/main" id="{3384C516-C4F0-0622-6119-DE19AF0FA9EC}"/>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5383296" y="643466"/>
            <a:ext cx="5568739" cy="5568739"/>
          </a:xfrm>
          <a:prstGeom prst="rect">
            <a:avLst/>
          </a:prstGeom>
        </p:spPr>
      </p:pic>
      <p:sp>
        <p:nvSpPr>
          <p:cNvPr id="5" name="Footer Placeholder 4">
            <a:extLst>
              <a:ext uri="{FF2B5EF4-FFF2-40B4-BE49-F238E27FC236}">
                <a16:creationId xmlns:a16="http://schemas.microsoft.com/office/drawing/2014/main" id="{36151967-A607-1C5C-E865-FAA75F0DC0F9}"/>
              </a:ext>
            </a:extLst>
          </p:cNvPr>
          <p:cNvSpPr>
            <a:spLocks noGrp="1"/>
          </p:cNvSpPr>
          <p:nvPr>
            <p:ph type="ftr" sz="quarter" idx="11"/>
          </p:nvPr>
        </p:nvSpPr>
        <p:spPr>
          <a:xfrm>
            <a:off x="1028700" y="6356350"/>
            <a:ext cx="6210300" cy="365125"/>
          </a:xfrm>
        </p:spPr>
        <p:txBody>
          <a:bodyPr vert="horz" lIns="91440" tIns="45720" rIns="91440" bIns="45720" rtlCol="0" anchor="ctr">
            <a:normAutofit/>
          </a:bodyPr>
          <a:lstStyle/>
          <a:p>
            <a:pPr>
              <a:spcAft>
                <a:spcPts val="600"/>
              </a:spcAft>
              <a:defRPr/>
            </a:pPr>
            <a:r>
              <a:rPr lang="en-GB" sz="1200" kern="1200">
                <a:solidFill>
                  <a:schemeClr val="tx1">
                    <a:alpha val="80000"/>
                  </a:schemeClr>
                </a:solidFill>
                <a:latin typeface="+mn-lt"/>
                <a:ea typeface="+mn-ea"/>
                <a:cs typeface="+mn-cs"/>
              </a:rPr>
              <a:t>Lecture – 7 / Fundamentals of Electrical and Electronic Systems</a:t>
            </a:r>
            <a:endParaRPr lang="en-US" sz="1200" kern="1200">
              <a:solidFill>
                <a:schemeClr val="tx1">
                  <a:alpha val="80000"/>
                </a:schemeClr>
              </a:solidFill>
              <a:latin typeface="+mn-lt"/>
              <a:ea typeface="+mn-ea"/>
              <a:cs typeface="+mn-cs"/>
            </a:endParaRPr>
          </a:p>
        </p:txBody>
      </p:sp>
      <p:sp>
        <p:nvSpPr>
          <p:cNvPr id="4" name="Title 1">
            <a:extLst>
              <a:ext uri="{FF2B5EF4-FFF2-40B4-BE49-F238E27FC236}">
                <a16:creationId xmlns:a16="http://schemas.microsoft.com/office/drawing/2014/main" id="{32C3C7A6-E982-4ABF-9D9D-B78A86B2D4DF}"/>
              </a:ext>
            </a:extLst>
          </p:cNvPr>
          <p:cNvSpPr txBox="1">
            <a:spLocks/>
          </p:cNvSpPr>
          <p:nvPr/>
        </p:nvSpPr>
        <p:spPr>
          <a:xfrm>
            <a:off x="4089118" y="251169"/>
            <a:ext cx="4803709" cy="720080"/>
          </a:xfr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Aft>
                <a:spcPts val="600"/>
              </a:spcAft>
            </a:pPr>
            <a:endParaRPr lang="en-GB" sz="4000" b="1" dirty="0">
              <a:solidFill>
                <a:schemeClr val="bg1"/>
              </a:solidFill>
            </a:endParaRPr>
          </a:p>
        </p:txBody>
      </p:sp>
      <p:sp>
        <p:nvSpPr>
          <p:cNvPr id="3" name="Slide Number Placeholder 2">
            <a:extLst>
              <a:ext uri="{FF2B5EF4-FFF2-40B4-BE49-F238E27FC236}">
                <a16:creationId xmlns:a16="http://schemas.microsoft.com/office/drawing/2014/main" id="{89F19F10-3701-F54D-6D52-66C3EE8AD3CE}"/>
              </a:ext>
            </a:extLst>
          </p:cNvPr>
          <p:cNvSpPr>
            <a:spLocks noGrp="1"/>
          </p:cNvSpPr>
          <p:nvPr>
            <p:ph type="sldNum" sz="quarter" idx="12"/>
          </p:nvPr>
        </p:nvSpPr>
        <p:spPr/>
        <p:txBody>
          <a:bodyPr/>
          <a:lstStyle/>
          <a:p>
            <a:pPr>
              <a:spcAft>
                <a:spcPts val="600"/>
              </a:spcAft>
            </a:pPr>
            <a:fld id="{AC82685A-BD3A-4230-8D85-804689F67293}" type="slidenum">
              <a:rPr lang="en-GB" smtClean="0"/>
              <a:pPr>
                <a:spcAft>
                  <a:spcPts val="600"/>
                </a:spcAft>
              </a:pPr>
              <a:t>29</a:t>
            </a:fld>
            <a:endParaRPr lang="en-GB"/>
          </a:p>
        </p:txBody>
      </p:sp>
    </p:spTree>
    <p:extLst>
      <p:ext uri="{BB962C8B-B14F-4D97-AF65-F5344CB8AC3E}">
        <p14:creationId xmlns:p14="http://schemas.microsoft.com/office/powerpoint/2010/main" val="16087828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200_Sub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UWTSD 200_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UWTSD 200_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UWTSD 200_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UWTSD 200_Text 5">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UWTSD 200_Text 6">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UWTSD 200_Text 7">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UWTSD 200_Text 8">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UWTSD Logo Variations with Image Behi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UWTSD Logo Full Colour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UWTSD Logo only mono_top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0.xml><?xml version="1.0" encoding="utf-8"?>
<a:theme xmlns:a="http://schemas.openxmlformats.org/drawingml/2006/main" name="UWTSD Logo only mono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1" ma:contentTypeDescription="Create a new document." ma:contentTypeScope="" ma:versionID="68ca945a54677db2e29a42d1f8357fb2">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c8ebb72be4a4c714af0916efcabc7353"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AutoTags" minOccurs="0"/>
                <xsd:element ref="ns2:MediaServiceOCR" minOccurs="0"/>
                <xsd:element ref="ns2:MediaServiceGenerationTime" minOccurs="0"/>
                <xsd:element ref="ns2:MediaServiceEventHashCode"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AutoTags" ma:index="14" nillable="true" ma:displayName="Tags" ma:internalName="MediaServiceAutoTag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DAEDFBF8-727B-4366-BD16-3E84A7D12848}">
  <ds:schemaRefs>
    <ds:schemaRef ds:uri="http://schemas.microsoft.com/sharepoint/v3/contenttype/forms"/>
  </ds:schemaRefs>
</ds:datastoreItem>
</file>

<file path=customXml/itemProps2.xml><?xml version="1.0" encoding="utf-8"?>
<ds:datastoreItem xmlns:ds="http://schemas.openxmlformats.org/officeDocument/2006/customXml" ds:itemID="{59A90DE1-5030-4590-8AE5-55F67A0F029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7D09DC4-48CE-45C2-9393-0A8E48C8FD95}">
  <ds:schemaRefs>
    <ds:schemaRef ds:uri="http://schemas.microsoft.com/office/2006/metadata/properties"/>
    <ds:schemaRef ds:uri="http://www.w3.org/XML/1998/namespace"/>
    <ds:schemaRef ds:uri="http://schemas.microsoft.com/office/infopath/2007/PartnerControls"/>
    <ds:schemaRef ds:uri="http://schemas.microsoft.com/office/2006/documentManagement/types"/>
    <ds:schemaRef ds:uri="http://purl.org/dc/dcmitype/"/>
    <ds:schemaRef ds:uri="http://purl.org/dc/elements/1.1/"/>
    <ds:schemaRef ds:uri="303dbf9b-b85b-46a0-94f1-894078c07ecd"/>
    <ds:schemaRef ds:uri="http://schemas.openxmlformats.org/package/2006/metadata/core-properties"/>
    <ds:schemaRef ds:uri="211f9404-bca0-4bcf-9c1d-965ccb6f8d2d"/>
    <ds:schemaRef ds:uri="http://purl.org/dc/terms/"/>
  </ds:schemaRefs>
</ds:datastoreItem>
</file>

<file path=docProps/app.xml><?xml version="1.0" encoding="utf-8"?>
<Properties xmlns="http://schemas.openxmlformats.org/officeDocument/2006/extended-properties" xmlns:vt="http://schemas.openxmlformats.org/officeDocument/2006/docPropsVTypes">
  <TotalTime>0</TotalTime>
  <Words>1368</Words>
  <Application>Microsoft Office PowerPoint</Application>
  <PresentationFormat>Widescreen</PresentationFormat>
  <Paragraphs>148</Paragraphs>
  <Slides>29</Slides>
  <Notes>8</Notes>
  <HiddenSlides>0</HiddenSlides>
  <MMClips>0</MMClips>
  <ScaleCrop>false</ScaleCrop>
  <HeadingPairs>
    <vt:vector size="6" baseType="variant">
      <vt:variant>
        <vt:lpstr>Fonts Used</vt:lpstr>
      </vt:variant>
      <vt:variant>
        <vt:i4>4</vt:i4>
      </vt:variant>
      <vt:variant>
        <vt:lpstr>Theme</vt:lpstr>
      </vt:variant>
      <vt:variant>
        <vt:i4>20</vt:i4>
      </vt:variant>
      <vt:variant>
        <vt:lpstr>Slide Titles</vt:lpstr>
      </vt:variant>
      <vt:variant>
        <vt:i4>29</vt:i4>
      </vt:variant>
    </vt:vector>
  </HeadingPairs>
  <TitlesOfParts>
    <vt:vector size="53" baseType="lpstr">
      <vt:lpstr>Arial</vt:lpstr>
      <vt:lpstr>Calibri</vt:lpstr>
      <vt:lpstr>Calibri Light</vt:lpstr>
      <vt:lpstr>Cambria Math</vt:lpstr>
      <vt:lpstr>UWTSD 200_Title Page</vt:lpstr>
      <vt:lpstr>UWTSD 200_Title Page 1</vt:lpstr>
      <vt:lpstr>UWTSD 200_Title Page 2</vt:lpstr>
      <vt:lpstr>UWTSD 200_Title Page 3</vt:lpstr>
      <vt:lpstr>UWTSD 200_Subtitle 1</vt:lpstr>
      <vt:lpstr>UWTSD 200_Subtitle 2</vt:lpstr>
      <vt:lpstr>UWTSD 200_Subtitle 3</vt:lpstr>
      <vt:lpstr>UWTSD 200_Subtitle 4</vt:lpstr>
      <vt:lpstr>UWTSD 200_Text 1</vt:lpstr>
      <vt:lpstr>UWTSD 200_Text 2</vt:lpstr>
      <vt:lpstr>UWTSD 200_Text 3</vt:lpstr>
      <vt:lpstr>UWTSD 200_Text 4</vt:lpstr>
      <vt:lpstr>UWTSD 200_Text 5</vt:lpstr>
      <vt:lpstr>UWTSD 200_Text 6</vt:lpstr>
      <vt:lpstr>UWTSD 200_Text 7</vt:lpstr>
      <vt:lpstr>UWTSD 200_Text 8</vt:lpstr>
      <vt:lpstr>UWTSD Logo Variations with Image Behind</vt:lpstr>
      <vt:lpstr>UWTSD Logo Full Colour_Bottom Left</vt:lpstr>
      <vt:lpstr>UWTSD Logo only mono_top left</vt:lpstr>
      <vt:lpstr>UWTSD Logo only mono_bottom left</vt:lpstr>
      <vt:lpstr>PowerPoint Presentation</vt:lpstr>
      <vt:lpstr>Content</vt:lpstr>
      <vt:lpstr>Learning Outcome</vt:lpstr>
      <vt:lpstr>Network theorems</vt:lpstr>
      <vt:lpstr>Open Circuit</vt:lpstr>
      <vt:lpstr>Short Circuit</vt:lpstr>
      <vt:lpstr>Voltage source</vt:lpstr>
      <vt:lpstr>Current source</vt:lpstr>
      <vt:lpstr>Thevenin’s theorem</vt:lpstr>
      <vt:lpstr>Thevenin’s theorem -Steps</vt:lpstr>
      <vt:lpstr>Thevenin’s theorem -steps</vt:lpstr>
      <vt:lpstr>Thevenin’s theorem -steps</vt:lpstr>
      <vt:lpstr>Thevenin’s theorem</vt:lpstr>
      <vt:lpstr>Thevenin’s theorem</vt:lpstr>
      <vt:lpstr>Norton’s theorem</vt:lpstr>
      <vt:lpstr>Norton’s theorem- Steps</vt:lpstr>
      <vt:lpstr>Norton’s theorem- Steps</vt:lpstr>
      <vt:lpstr>Norton’s theorem- Steps</vt:lpstr>
      <vt:lpstr>Norton’s theorem- Steps</vt:lpstr>
      <vt:lpstr>Norton’s theorem</vt:lpstr>
      <vt:lpstr>Maximum power transfer theorem</vt:lpstr>
      <vt:lpstr>Maximum power transfer theorem</vt:lpstr>
      <vt:lpstr>Maximum power transfer theorem</vt:lpstr>
      <vt:lpstr>Maximum power transfer theorem</vt:lpstr>
      <vt:lpstr>Reciprocity theorem</vt:lpstr>
      <vt:lpstr>Reciprocity theorem</vt:lpstr>
      <vt:lpstr>Reciprocity theorem</vt:lpstr>
      <vt:lpstr>Reciprocity theorem</vt:lpstr>
      <vt:lpstr>   Thank You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Stalin Jacob Wilson Packia Dhas</cp:lastModifiedBy>
  <cp:revision>147</cp:revision>
  <dcterms:created xsi:type="dcterms:W3CDTF">2021-03-09T15:35:42Z</dcterms:created>
  <dcterms:modified xsi:type="dcterms:W3CDTF">2024-06-19T06:32:27Z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