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07E7E1-7C24-4D02-82E8-B3C96E1EA68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03A490-33B3-466A-B38D-237219209B6D}">
      <dgm:prSet/>
      <dgm:spPr/>
      <dgm:t>
        <a:bodyPr/>
        <a:lstStyle/>
        <a:p>
          <a:r>
            <a:rPr lang="en-US"/>
            <a:t>Research Focus: Warehouse Leadership in Retail Logistics</a:t>
          </a:r>
        </a:p>
      </dgm:t>
    </dgm:pt>
    <dgm:pt modelId="{DDA9C6B1-2DB0-407B-8554-A53401D0D9C9}" type="parTrans" cxnId="{1CDBD636-50A1-4441-A3CD-042B2D66D222}">
      <dgm:prSet/>
      <dgm:spPr/>
      <dgm:t>
        <a:bodyPr/>
        <a:lstStyle/>
        <a:p>
          <a:endParaRPr lang="en-US"/>
        </a:p>
      </dgm:t>
    </dgm:pt>
    <dgm:pt modelId="{B430BF8D-7799-4CC3-BCE9-D9D2069ED456}" type="sibTrans" cxnId="{1CDBD636-50A1-4441-A3CD-042B2D66D222}">
      <dgm:prSet/>
      <dgm:spPr/>
      <dgm:t>
        <a:bodyPr/>
        <a:lstStyle/>
        <a:p>
          <a:endParaRPr lang="en-US"/>
        </a:p>
      </dgm:t>
    </dgm:pt>
    <dgm:pt modelId="{24165953-592C-484D-841A-96A0F3C27F1D}">
      <dgm:prSet/>
      <dgm:spPr/>
      <dgm:t>
        <a:bodyPr/>
        <a:lstStyle/>
        <a:p>
          <a:r>
            <a:rPr lang="en-GB"/>
            <a:t>Andrei Selaru (2112461)</a:t>
          </a:r>
          <a:endParaRPr lang="en-US"/>
        </a:p>
      </dgm:t>
    </dgm:pt>
    <dgm:pt modelId="{D7CF6CA4-2BDA-42B2-9F6C-00960F8D9867}" type="parTrans" cxnId="{36D9AC15-9F55-4C47-AEEB-35F1449BA870}">
      <dgm:prSet/>
      <dgm:spPr/>
      <dgm:t>
        <a:bodyPr/>
        <a:lstStyle/>
        <a:p>
          <a:endParaRPr lang="en-US"/>
        </a:p>
      </dgm:t>
    </dgm:pt>
    <dgm:pt modelId="{6A4938E8-8C79-4C83-95BF-A5CC1DE31787}" type="sibTrans" cxnId="{36D9AC15-9F55-4C47-AEEB-35F1449BA870}">
      <dgm:prSet/>
      <dgm:spPr/>
      <dgm:t>
        <a:bodyPr/>
        <a:lstStyle/>
        <a:p>
          <a:endParaRPr lang="en-US"/>
        </a:p>
      </dgm:t>
    </dgm:pt>
    <dgm:pt modelId="{1D8438BC-28B6-4F7A-8133-1A0207F0B5C0}" type="pres">
      <dgm:prSet presAssocID="{8207E7E1-7C24-4D02-82E8-B3C96E1EA6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E165712-7C02-4265-9524-586B1065C2E6}" type="pres">
      <dgm:prSet presAssocID="{1F03A490-33B3-466A-B38D-237219209B6D}" presName="hierRoot1" presStyleCnt="0"/>
      <dgm:spPr/>
    </dgm:pt>
    <dgm:pt modelId="{2FB9A414-E352-4AC2-A660-CD1945D0A2FE}" type="pres">
      <dgm:prSet presAssocID="{1F03A490-33B3-466A-B38D-237219209B6D}" presName="composite" presStyleCnt="0"/>
      <dgm:spPr/>
    </dgm:pt>
    <dgm:pt modelId="{583F5D6A-5C51-4D76-A01E-1567C3CE2718}" type="pres">
      <dgm:prSet presAssocID="{1F03A490-33B3-466A-B38D-237219209B6D}" presName="background" presStyleLbl="node0" presStyleIdx="0" presStyleCnt="2"/>
      <dgm:spPr/>
    </dgm:pt>
    <dgm:pt modelId="{E0D1106B-62C0-4643-970A-E7193615E8CB}" type="pres">
      <dgm:prSet presAssocID="{1F03A490-33B3-466A-B38D-237219209B6D}" presName="text" presStyleLbl="fgAcc0" presStyleIdx="0" presStyleCnt="2">
        <dgm:presLayoutVars>
          <dgm:chPref val="3"/>
        </dgm:presLayoutVars>
      </dgm:prSet>
      <dgm:spPr/>
    </dgm:pt>
    <dgm:pt modelId="{7AE00A37-992E-4D7D-A6EE-DA3A037E4AFD}" type="pres">
      <dgm:prSet presAssocID="{1F03A490-33B3-466A-B38D-237219209B6D}" presName="hierChild2" presStyleCnt="0"/>
      <dgm:spPr/>
    </dgm:pt>
    <dgm:pt modelId="{7EF1D800-AD6A-4F5F-B67A-90E795CF60F2}" type="pres">
      <dgm:prSet presAssocID="{24165953-592C-484D-841A-96A0F3C27F1D}" presName="hierRoot1" presStyleCnt="0"/>
      <dgm:spPr/>
    </dgm:pt>
    <dgm:pt modelId="{38C594C1-8E36-40B1-8FB1-434DBCDECF49}" type="pres">
      <dgm:prSet presAssocID="{24165953-592C-484D-841A-96A0F3C27F1D}" presName="composite" presStyleCnt="0"/>
      <dgm:spPr/>
    </dgm:pt>
    <dgm:pt modelId="{90BF6341-8EAD-41AC-A8FB-15E1CAC89C04}" type="pres">
      <dgm:prSet presAssocID="{24165953-592C-484D-841A-96A0F3C27F1D}" presName="background" presStyleLbl="node0" presStyleIdx="1" presStyleCnt="2"/>
      <dgm:spPr/>
    </dgm:pt>
    <dgm:pt modelId="{331F1276-3B3E-43DD-9580-35FDE556530B}" type="pres">
      <dgm:prSet presAssocID="{24165953-592C-484D-841A-96A0F3C27F1D}" presName="text" presStyleLbl="fgAcc0" presStyleIdx="1" presStyleCnt="2">
        <dgm:presLayoutVars>
          <dgm:chPref val="3"/>
        </dgm:presLayoutVars>
      </dgm:prSet>
      <dgm:spPr/>
    </dgm:pt>
    <dgm:pt modelId="{924C9B51-3DA2-4D50-A072-4484BF921D3D}" type="pres">
      <dgm:prSet presAssocID="{24165953-592C-484D-841A-96A0F3C27F1D}" presName="hierChild2" presStyleCnt="0"/>
      <dgm:spPr/>
    </dgm:pt>
  </dgm:ptLst>
  <dgm:cxnLst>
    <dgm:cxn modelId="{36D9AC15-9F55-4C47-AEEB-35F1449BA870}" srcId="{8207E7E1-7C24-4D02-82E8-B3C96E1EA685}" destId="{24165953-592C-484D-841A-96A0F3C27F1D}" srcOrd="1" destOrd="0" parTransId="{D7CF6CA4-2BDA-42B2-9F6C-00960F8D9867}" sibTransId="{6A4938E8-8C79-4C83-95BF-A5CC1DE31787}"/>
    <dgm:cxn modelId="{1CDBD636-50A1-4441-A3CD-042B2D66D222}" srcId="{8207E7E1-7C24-4D02-82E8-B3C96E1EA685}" destId="{1F03A490-33B3-466A-B38D-237219209B6D}" srcOrd="0" destOrd="0" parTransId="{DDA9C6B1-2DB0-407B-8554-A53401D0D9C9}" sibTransId="{B430BF8D-7799-4CC3-BCE9-D9D2069ED456}"/>
    <dgm:cxn modelId="{594C727E-9864-4B92-82E7-8B4F1317F958}" type="presOf" srcId="{1F03A490-33B3-466A-B38D-237219209B6D}" destId="{E0D1106B-62C0-4643-970A-E7193615E8CB}" srcOrd="0" destOrd="0" presId="urn:microsoft.com/office/officeart/2005/8/layout/hierarchy1"/>
    <dgm:cxn modelId="{F0A4D293-BA39-43A7-9E9D-8F7CBABC7897}" type="presOf" srcId="{8207E7E1-7C24-4D02-82E8-B3C96E1EA685}" destId="{1D8438BC-28B6-4F7A-8133-1A0207F0B5C0}" srcOrd="0" destOrd="0" presId="urn:microsoft.com/office/officeart/2005/8/layout/hierarchy1"/>
    <dgm:cxn modelId="{474D20C2-BAD4-4DEE-808C-BC133EB81774}" type="presOf" srcId="{24165953-592C-484D-841A-96A0F3C27F1D}" destId="{331F1276-3B3E-43DD-9580-35FDE556530B}" srcOrd="0" destOrd="0" presId="urn:microsoft.com/office/officeart/2005/8/layout/hierarchy1"/>
    <dgm:cxn modelId="{245F4A7B-BF29-4F76-9AB6-38BD8D9B3F32}" type="presParOf" srcId="{1D8438BC-28B6-4F7A-8133-1A0207F0B5C0}" destId="{7E165712-7C02-4265-9524-586B1065C2E6}" srcOrd="0" destOrd="0" presId="urn:microsoft.com/office/officeart/2005/8/layout/hierarchy1"/>
    <dgm:cxn modelId="{EC7918C7-760D-46B0-ACF9-E08A7709B01A}" type="presParOf" srcId="{7E165712-7C02-4265-9524-586B1065C2E6}" destId="{2FB9A414-E352-4AC2-A660-CD1945D0A2FE}" srcOrd="0" destOrd="0" presId="urn:microsoft.com/office/officeart/2005/8/layout/hierarchy1"/>
    <dgm:cxn modelId="{EB2EA9A0-BA41-4F48-AAD1-55AA0723337B}" type="presParOf" srcId="{2FB9A414-E352-4AC2-A660-CD1945D0A2FE}" destId="{583F5D6A-5C51-4D76-A01E-1567C3CE2718}" srcOrd="0" destOrd="0" presId="urn:microsoft.com/office/officeart/2005/8/layout/hierarchy1"/>
    <dgm:cxn modelId="{7106C5B0-96D9-4812-A725-1D7D79D9847F}" type="presParOf" srcId="{2FB9A414-E352-4AC2-A660-CD1945D0A2FE}" destId="{E0D1106B-62C0-4643-970A-E7193615E8CB}" srcOrd="1" destOrd="0" presId="urn:microsoft.com/office/officeart/2005/8/layout/hierarchy1"/>
    <dgm:cxn modelId="{0BDDB5EA-35F8-410C-AE3F-DDF38FBE74D4}" type="presParOf" srcId="{7E165712-7C02-4265-9524-586B1065C2E6}" destId="{7AE00A37-992E-4D7D-A6EE-DA3A037E4AFD}" srcOrd="1" destOrd="0" presId="urn:microsoft.com/office/officeart/2005/8/layout/hierarchy1"/>
    <dgm:cxn modelId="{0A1A211F-73AA-41A2-9DC7-9029F1344CC1}" type="presParOf" srcId="{1D8438BC-28B6-4F7A-8133-1A0207F0B5C0}" destId="{7EF1D800-AD6A-4F5F-B67A-90E795CF60F2}" srcOrd="1" destOrd="0" presId="urn:microsoft.com/office/officeart/2005/8/layout/hierarchy1"/>
    <dgm:cxn modelId="{A22F326B-BC79-42C0-90BE-2E9846BD014E}" type="presParOf" srcId="{7EF1D800-AD6A-4F5F-B67A-90E795CF60F2}" destId="{38C594C1-8E36-40B1-8FB1-434DBCDECF49}" srcOrd="0" destOrd="0" presId="urn:microsoft.com/office/officeart/2005/8/layout/hierarchy1"/>
    <dgm:cxn modelId="{1BA18FB3-62F3-4E89-A9B5-B15E9D5790D7}" type="presParOf" srcId="{38C594C1-8E36-40B1-8FB1-434DBCDECF49}" destId="{90BF6341-8EAD-41AC-A8FB-15E1CAC89C04}" srcOrd="0" destOrd="0" presId="urn:microsoft.com/office/officeart/2005/8/layout/hierarchy1"/>
    <dgm:cxn modelId="{11F86917-AA2B-4AF7-AA7C-9011166D337C}" type="presParOf" srcId="{38C594C1-8E36-40B1-8FB1-434DBCDECF49}" destId="{331F1276-3B3E-43DD-9580-35FDE556530B}" srcOrd="1" destOrd="0" presId="urn:microsoft.com/office/officeart/2005/8/layout/hierarchy1"/>
    <dgm:cxn modelId="{8F2EB247-2C81-4444-AB89-2C9693624690}" type="presParOf" srcId="{7EF1D800-AD6A-4F5F-B67A-90E795CF60F2}" destId="{924C9B51-3DA2-4D50-A072-4484BF921D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F5D6A-5C51-4D76-A01E-1567C3CE2718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1106B-62C0-4643-970A-E7193615E8CB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Research Focus: Warehouse Leadership in Retail Logistics</a:t>
          </a:r>
        </a:p>
      </dsp:txBody>
      <dsp:txXfrm>
        <a:off x="608661" y="692298"/>
        <a:ext cx="4508047" cy="2799040"/>
      </dsp:txXfrm>
    </dsp:sp>
    <dsp:sp modelId="{90BF6341-8EAD-41AC-A8FB-15E1CAC89C04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F1276-3B3E-43DD-9580-35FDE556530B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Andrei Selaru (2112461)</a:t>
          </a:r>
          <a:endParaRPr lang="en-US" sz="4400" kern="1200"/>
        </a:p>
      </dsp:txBody>
      <dsp:txXfrm>
        <a:off x="6331365" y="692298"/>
        <a:ext cx="4508047" cy="2799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408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685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959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904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076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543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205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4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546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396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42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389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pPr marR="0" lvl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Effectiveness of Proxy Leadership in Ensuring Process Compliance During Peak Operations at Amazon Swansea FC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CD5E1C-60B4-4A0B-41C5-81D37A3E3F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050762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184D5862-8401-0380-18E2-355E535A45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39" r="23113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Research Question &amp;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/>
              <a:t>Research Question: How effective are proxy leadership roles in supporting operational compliance during peak periods at Amazon Swansea FC?</a:t>
            </a:r>
          </a:p>
          <a:p>
            <a:r>
              <a:rPr lang="en-GB" sz="2000"/>
              <a:t>Aim: To explore the leadership impact of non-managerial proxies (e.g., Step-Up Leads) in managing process adherence under high-demand conditions.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Research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1. Define the scope and duties of proxy leaders during high-volume operations.</a:t>
            </a:r>
          </a:p>
          <a:p>
            <a:r>
              <a:rPr lang="en-GB" sz="2000"/>
              <a:t>2. Measure their influence on SOP compliance and staff behavior.</a:t>
            </a:r>
          </a:p>
          <a:p>
            <a:r>
              <a:rPr lang="en-GB" sz="2000"/>
              <a:t>3. Evaluate staff perceptions of their authority and support.</a:t>
            </a:r>
          </a:p>
          <a:p>
            <a:r>
              <a:rPr lang="en-GB" sz="2000"/>
              <a:t>4. Link training and recognition to leadership effectiveness.</a:t>
            </a:r>
          </a:p>
        </p:txBody>
      </p:sp>
      <p:pic>
        <p:nvPicPr>
          <p:cNvPr id="5" name="Picture 4" descr="A wall painted with an arrow and a dartboard">
            <a:extLst>
              <a:ext uri="{FF2B5EF4-FFF2-40B4-BE49-F238E27FC236}">
                <a16:creationId xmlns:a16="http://schemas.microsoft.com/office/drawing/2014/main" id="{1A56AFF9-E406-CC99-37BB-E969305267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7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Methodology &amp;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Mixed Methods</a:t>
            </a:r>
          </a:p>
          <a:p>
            <a:r>
              <a:rPr lang="en-GB" sz="2000"/>
              <a:t>Qualitative: Interviews &amp; focus groups (proxy leaders &amp; managers)</a:t>
            </a:r>
          </a:p>
          <a:p>
            <a:r>
              <a:rPr lang="en-GB" sz="2000"/>
              <a:t>Quantitative: Surveys (floor associates)</a:t>
            </a:r>
          </a:p>
          <a:p>
            <a:r>
              <a:rPr lang="en-GB" sz="2000"/>
              <a:t>Sampling: Purposive (leads/managers) + Stratified random (associates)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Validity, Theory &amp; Analysis</a:t>
            </a:r>
          </a:p>
        </p:txBody>
      </p:sp>
      <p:pic>
        <p:nvPicPr>
          <p:cNvPr id="39" name="Picture 38" descr="Magnifying glass showing decling performance">
            <a:extLst>
              <a:ext uri="{FF2B5EF4-FFF2-40B4-BE49-F238E27FC236}">
                <a16:creationId xmlns:a16="http://schemas.microsoft.com/office/drawing/2014/main" id="{187356CF-6FB1-E341-A96F-E64B8E1947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17" r="36137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40" name="Content Placeholder 2"/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/>
              <a:t>Validity: Triangulation, member checking, pilot tests</a:t>
            </a:r>
          </a:p>
          <a:p>
            <a:r>
              <a:rPr lang="en-GB" sz="2000"/>
              <a:t>Analysis:</a:t>
            </a:r>
          </a:p>
          <a:p>
            <a:r>
              <a:rPr lang="en-GB" sz="2000"/>
              <a:t>  - Thematic coding </a:t>
            </a:r>
          </a:p>
          <a:p>
            <a:r>
              <a:rPr lang="en-GB" sz="2000"/>
              <a:t>- Descriptive stats &amp; correlations </a:t>
            </a:r>
          </a:p>
          <a:p>
            <a:pPr marL="0" indent="0">
              <a:buNone/>
            </a:pPr>
            <a:r>
              <a:rPr lang="en-GB" sz="2000"/>
              <a:t>Theories Used:</a:t>
            </a:r>
          </a:p>
          <a:p>
            <a:r>
              <a:rPr lang="en-GB" sz="2000"/>
              <a:t>  - Adaptive Leadership (Heifetz et al., 2009)</a:t>
            </a:r>
          </a:p>
          <a:p>
            <a:r>
              <a:rPr lang="en-GB" sz="2000"/>
              <a:t>  - Distributed Leadership (Spillane, 2012)</a:t>
            </a:r>
          </a:p>
          <a:p>
            <a:r>
              <a:rPr lang="en-GB" sz="2000"/>
              <a:t>  - Psychological Empowerment Theory (Seibert et al., 2011)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Heifetz, R., </a:t>
            </a:r>
            <a:r>
              <a:rPr lang="en-GB" sz="2000" dirty="0" err="1"/>
              <a:t>Grashow</a:t>
            </a:r>
            <a:r>
              <a:rPr lang="en-GB" sz="2000" dirty="0"/>
              <a:t>, A. and Linsky, M., 2009. *The practice of adaptive leadership*. Boston, MA: Harvard Business Press.</a:t>
            </a:r>
          </a:p>
          <a:p>
            <a:r>
              <a:rPr lang="en-GB" sz="2000" dirty="0"/>
              <a:t>Seibert, S.E., Wang, G. and Courtright, S.H., 2011. Antecedents and consequences of psychological and team empowerment in organizations: a meta-analytic review. Journal of applied psychology, 96(5), p.981.Spillane, J.P., 2012. *Distributed leadership*. John Wiley &amp; Sons.</a:t>
            </a:r>
          </a:p>
          <a:p>
            <a:r>
              <a:rPr lang="en-GB" sz="2000" dirty="0"/>
              <a:t>Braun, V. and Clarke, V., 2019. *Qualitative Research in Sport, Exercise and Health*, 11(4), pp.589–597.</a:t>
            </a:r>
          </a:p>
          <a:p>
            <a:r>
              <a:rPr lang="en-GB" sz="2000" dirty="0"/>
              <a:t>Saunders, M., Lewis, P. and Thornhill, A., 2019. *Research Methods for Business Students*. 8th ed. Pearson Education.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375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1_Office Theme</vt:lpstr>
      <vt:lpstr>The Effectiveness of Proxy Leadership in Ensuring Process Compliance During Peak Operations at Amazon Swansea FC</vt:lpstr>
      <vt:lpstr>Research Question &amp; Aim</vt:lpstr>
      <vt:lpstr>Research Objectives</vt:lpstr>
      <vt:lpstr>Methodology &amp; Design</vt:lpstr>
      <vt:lpstr>Validity, Theory &amp; Analysis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Selaru (2112461)</dc:creator>
  <cp:lastModifiedBy>Andrei Selaru (2112461)</cp:lastModifiedBy>
  <cp:revision>1</cp:revision>
  <dcterms:created xsi:type="dcterms:W3CDTF">2025-06-08T17:56:17Z</dcterms:created>
  <dcterms:modified xsi:type="dcterms:W3CDTF">2025-06-08T18:19:03Z</dcterms:modified>
</cp:coreProperties>
</file>