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78DB29-B7E3-4495-BC0F-573B92814F20}" v="236" dt="2026-06-10T19:08:12.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0850" autoAdjust="0"/>
  </p:normalViewPr>
  <p:slideViewPr>
    <p:cSldViewPr snapToGrid="0">
      <p:cViewPr>
        <p:scale>
          <a:sx n="89" d="100"/>
          <a:sy n="89" d="100"/>
        </p:scale>
        <p:origin x="-224" y="-19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C CROICU" userId="18bed5ece6dad40d" providerId="LiveId" clId="{08BF6FD0-ADD6-4F5F-8554-3F92B1407DD5}"/>
    <pc:docChg chg="custSel modSld">
      <pc:chgData name="MARIUS C CROICU" userId="18bed5ece6dad40d" providerId="LiveId" clId="{08BF6FD0-ADD6-4F5F-8554-3F92B1407DD5}" dt="2026-06-10T19:08:56.663" v="435" actId="14100"/>
      <pc:docMkLst>
        <pc:docMk/>
      </pc:docMkLst>
      <pc:sldChg chg="modSp mod modAnim">
        <pc:chgData name="MARIUS C CROICU" userId="18bed5ece6dad40d" providerId="LiveId" clId="{08BF6FD0-ADD6-4F5F-8554-3F92B1407DD5}" dt="2026-06-10T19:08:56.663" v="435" actId="14100"/>
        <pc:sldMkLst>
          <pc:docMk/>
          <pc:sldMk cId="3692281104" sldId="256"/>
        </pc:sldMkLst>
        <pc:spChg chg="mod">
          <ac:chgData name="MARIUS C CROICU" userId="18bed5ece6dad40d" providerId="LiveId" clId="{08BF6FD0-ADD6-4F5F-8554-3F92B1407DD5}" dt="2026-06-10T19:08:56.663" v="435" actId="14100"/>
          <ac:spMkLst>
            <pc:docMk/>
            <pc:sldMk cId="3692281104" sldId="256"/>
            <ac:spMk id="3" creationId="{D91F0A5E-70D0-504C-F8D5-CD3AAF125788}"/>
          </ac:spMkLst>
        </pc:spChg>
        <pc:picChg chg="mod">
          <ac:chgData name="MARIUS C CROICU" userId="18bed5ece6dad40d" providerId="LiveId" clId="{08BF6FD0-ADD6-4F5F-8554-3F92B1407DD5}" dt="2026-06-10T18:43:45.286" v="401" actId="1076"/>
          <ac:picMkLst>
            <pc:docMk/>
            <pc:sldMk cId="3692281104" sldId="256"/>
            <ac:picMk id="5" creationId="{BCF474A1-F831-1E40-2690-323A7283FE09}"/>
          </ac:picMkLst>
        </pc:picChg>
      </pc:sldChg>
      <pc:sldChg chg="modSp mod">
        <pc:chgData name="MARIUS C CROICU" userId="18bed5ece6dad40d" providerId="LiveId" clId="{08BF6FD0-ADD6-4F5F-8554-3F92B1407DD5}" dt="2026-06-10T19:06:33.655" v="425" actId="20577"/>
        <pc:sldMkLst>
          <pc:docMk/>
          <pc:sldMk cId="1854807590" sldId="275"/>
        </pc:sldMkLst>
        <pc:spChg chg="mod">
          <ac:chgData name="MARIUS C CROICU" userId="18bed5ece6dad40d" providerId="LiveId" clId="{08BF6FD0-ADD6-4F5F-8554-3F92B1407DD5}" dt="2026-06-10T19:06:33.655" v="425" actId="20577"/>
          <ac:spMkLst>
            <pc:docMk/>
            <pc:sldMk cId="1854807590" sldId="275"/>
            <ac:spMk id="3" creationId="{AD106EE3-207A-F2AB-950D-4159B1D11F76}"/>
          </ac:spMkLst>
        </pc:spChg>
      </pc:sldChg>
    </pc:docChg>
  </pc:docChgLst>
  <pc:docChgLst>
    <pc:chgData name="a a" userId="0897eb324ca36434" providerId="LiveId" clId="{1D57A22A-0EB5-4398-BF2A-34D7CFF297F3}"/>
    <pc:docChg chg="undo custSel addSld modSld">
      <pc:chgData name="a a" userId="0897eb324ca36434" providerId="LiveId" clId="{1D57A22A-0EB5-4398-BF2A-34D7CFF297F3}" dt="2026-06-03T19:16:15.135" v="195" actId="26606"/>
      <pc:docMkLst>
        <pc:docMk/>
      </pc:docMkLst>
      <pc:sldChg chg="addSp modSp new mod setBg addAnim modNotesTx">
        <pc:chgData name="a a" userId="0897eb324ca36434" providerId="LiveId" clId="{1D57A22A-0EB5-4398-BF2A-34D7CFF297F3}" dt="2026-06-03T19:08:14.035" v="136"/>
        <pc:sldMkLst>
          <pc:docMk/>
          <pc:sldMk cId="3692281104" sldId="256"/>
        </pc:sldMkLst>
        <pc:spChg chg="mod">
          <ac:chgData name="a a" userId="0897eb324ca36434" providerId="LiveId" clId="{1D57A22A-0EB5-4398-BF2A-34D7CFF297F3}" dt="2026-06-03T19:08:14.017" v="134" actId="26606"/>
          <ac:spMkLst>
            <pc:docMk/>
            <pc:sldMk cId="3692281104" sldId="256"/>
            <ac:spMk id="2" creationId="{B0EEFB28-EC09-471F-DD84-C8ED4BB87981}"/>
          </ac:spMkLst>
        </pc:spChg>
        <pc:spChg chg="mod">
          <ac:chgData name="a a" userId="0897eb324ca36434" providerId="LiveId" clId="{1D57A22A-0EB5-4398-BF2A-34D7CFF297F3}" dt="2026-06-03T19:08:14.017" v="134" actId="26606"/>
          <ac:spMkLst>
            <pc:docMk/>
            <pc:sldMk cId="3692281104" sldId="256"/>
            <ac:spMk id="3" creationId="{D91F0A5E-70D0-504C-F8D5-CD3AAF125788}"/>
          </ac:spMkLst>
        </pc:spChg>
        <pc:spChg chg="add">
          <ac:chgData name="a a" userId="0897eb324ca36434" providerId="LiveId" clId="{1D57A22A-0EB5-4398-BF2A-34D7CFF297F3}" dt="2026-06-03T19:08:14.017" v="134" actId="26606"/>
          <ac:spMkLst>
            <pc:docMk/>
            <pc:sldMk cId="3692281104" sldId="256"/>
            <ac:spMk id="9" creationId="{0671A8AE-40A1-4631-A6B8-581AFF065482}"/>
          </ac:spMkLst>
        </pc:spChg>
        <pc:spChg chg="add">
          <ac:chgData name="a a" userId="0897eb324ca36434" providerId="LiveId" clId="{1D57A22A-0EB5-4398-BF2A-34D7CFF297F3}" dt="2026-06-03T19:08:14.017" v="134" actId="26606"/>
          <ac:spMkLst>
            <pc:docMk/>
            <pc:sldMk cId="3692281104" sldId="256"/>
            <ac:spMk id="11" creationId="{AB58EF07-17C2-48CF-ABB0-EEF1F17CB8F0}"/>
          </ac:spMkLst>
        </pc:spChg>
        <pc:spChg chg="add">
          <ac:chgData name="a a" userId="0897eb324ca36434" providerId="LiveId" clId="{1D57A22A-0EB5-4398-BF2A-34D7CFF297F3}" dt="2026-06-03T19:08:14.017" v="134" actId="26606"/>
          <ac:spMkLst>
            <pc:docMk/>
            <pc:sldMk cId="3692281104" sldId="256"/>
            <ac:spMk id="13" creationId="{AF2F604E-43BE-4DC3-B983-E071523364F8}"/>
          </ac:spMkLst>
        </pc:spChg>
        <pc:spChg chg="add">
          <ac:chgData name="a a" userId="0897eb324ca36434" providerId="LiveId" clId="{1D57A22A-0EB5-4398-BF2A-34D7CFF297F3}" dt="2026-06-03T19:08:14.017" v="134" actId="26606"/>
          <ac:spMkLst>
            <pc:docMk/>
            <pc:sldMk cId="3692281104" sldId="256"/>
            <ac:spMk id="15" creationId="{08C9B587-E65E-4B52-B37C-ABEBB6E87928}"/>
          </ac:spMkLst>
        </pc:spChg>
        <pc:picChg chg="add">
          <ac:chgData name="a a" userId="0897eb324ca36434" providerId="LiveId" clId="{1D57A22A-0EB5-4398-BF2A-34D7CFF297F3}" dt="2026-06-03T19:08:14.017" v="134" actId="26606"/>
          <ac:picMkLst>
            <pc:docMk/>
            <pc:sldMk cId="3692281104" sldId="256"/>
            <ac:picMk id="5" creationId="{BCF474A1-F831-1E40-2690-323A7283FE09}"/>
          </ac:picMkLst>
        </pc:picChg>
      </pc:sldChg>
      <pc:sldChg chg="addSp delSp modSp new mod setBg">
        <pc:chgData name="a a" userId="0897eb324ca36434" providerId="LiveId" clId="{1D57A22A-0EB5-4398-BF2A-34D7CFF297F3}" dt="2026-06-03T19:08:22.313" v="137" actId="26606"/>
        <pc:sldMkLst>
          <pc:docMk/>
          <pc:sldMk cId="3542684625" sldId="257"/>
        </pc:sldMkLst>
        <pc:spChg chg="mod">
          <ac:chgData name="a a" userId="0897eb324ca36434" providerId="LiveId" clId="{1D57A22A-0EB5-4398-BF2A-34D7CFF297F3}" dt="2026-06-03T19:08:22.313" v="137" actId="26606"/>
          <ac:spMkLst>
            <pc:docMk/>
            <pc:sldMk cId="3542684625" sldId="257"/>
            <ac:spMk id="2" creationId="{17663082-A825-164B-B2CC-6428D0EF8CB5}"/>
          </ac:spMkLst>
        </pc:spChg>
        <pc:spChg chg="add">
          <ac:chgData name="a a" userId="0897eb324ca36434" providerId="LiveId" clId="{1D57A22A-0EB5-4398-BF2A-34D7CFF297F3}" dt="2026-06-03T19:08:22.313" v="137" actId="26606"/>
          <ac:spMkLst>
            <pc:docMk/>
            <pc:sldMk cId="3542684625" sldId="257"/>
            <ac:spMk id="9" creationId="{BACC6370-2D7E-4714-9D71-7542949D7D5D}"/>
          </ac:spMkLst>
        </pc:spChg>
        <pc:spChg chg="add">
          <ac:chgData name="a a" userId="0897eb324ca36434" providerId="LiveId" clId="{1D57A22A-0EB5-4398-BF2A-34D7CFF297F3}" dt="2026-06-03T19:08:22.313" v="137" actId="26606"/>
          <ac:spMkLst>
            <pc:docMk/>
            <pc:sldMk cId="3542684625" sldId="257"/>
            <ac:spMk id="11" creationId="{F68B3F68-107C-434F-AA38-110D5EA91B85}"/>
          </ac:spMkLst>
        </pc:spChg>
        <pc:spChg chg="add">
          <ac:chgData name="a a" userId="0897eb324ca36434" providerId="LiveId" clId="{1D57A22A-0EB5-4398-BF2A-34D7CFF297F3}" dt="2026-06-03T19:08:22.313" v="137" actId="26606"/>
          <ac:spMkLst>
            <pc:docMk/>
            <pc:sldMk cId="3542684625" sldId="257"/>
            <ac:spMk id="13" creationId="{AAD0DBB9-1A4B-4391-81D4-CB19F9AB918A}"/>
          </ac:spMkLst>
        </pc:spChg>
        <pc:spChg chg="add">
          <ac:chgData name="a a" userId="0897eb324ca36434" providerId="LiveId" clId="{1D57A22A-0EB5-4398-BF2A-34D7CFF297F3}" dt="2026-06-03T19:08:22.313" v="137" actId="26606"/>
          <ac:spMkLst>
            <pc:docMk/>
            <pc:sldMk cId="3542684625" sldId="257"/>
            <ac:spMk id="15" creationId="{063BBA22-50EA-4C4D-BE05-F1CE4E63AA56}"/>
          </ac:spMkLst>
        </pc:spChg>
        <pc:graphicFrameChg chg="add">
          <ac:chgData name="a a" userId="0897eb324ca36434" providerId="LiveId" clId="{1D57A22A-0EB5-4398-BF2A-34D7CFF297F3}" dt="2026-06-03T19:08:22.313" v="137" actId="26606"/>
          <ac:graphicFrameMkLst>
            <pc:docMk/>
            <pc:sldMk cId="3542684625" sldId="257"/>
            <ac:graphicFrameMk id="5" creationId="{5D057A74-4C03-5815-0EF1-43C6DD08E0F4}"/>
          </ac:graphicFrameMkLst>
        </pc:graphicFrameChg>
      </pc:sldChg>
      <pc:sldChg chg="addSp delSp modSp new mod setBg">
        <pc:chgData name="a a" userId="0897eb324ca36434" providerId="LiveId" clId="{1D57A22A-0EB5-4398-BF2A-34D7CFF297F3}" dt="2026-06-03T19:08:31.609" v="140" actId="26606"/>
        <pc:sldMkLst>
          <pc:docMk/>
          <pc:sldMk cId="1369810801" sldId="258"/>
        </pc:sldMkLst>
        <pc:spChg chg="mod">
          <ac:chgData name="a a" userId="0897eb324ca36434" providerId="LiveId" clId="{1D57A22A-0EB5-4398-BF2A-34D7CFF297F3}" dt="2026-06-03T19:08:31.609" v="140" actId="26606"/>
          <ac:spMkLst>
            <pc:docMk/>
            <pc:sldMk cId="1369810801" sldId="258"/>
            <ac:spMk id="2" creationId="{FDA036A0-77AA-F31A-C768-BB9EBBABD80B}"/>
          </ac:spMkLst>
        </pc:spChg>
        <pc:spChg chg="add">
          <ac:chgData name="a a" userId="0897eb324ca36434" providerId="LiveId" clId="{1D57A22A-0EB5-4398-BF2A-34D7CFF297F3}" dt="2026-06-03T19:08:31.609" v="140" actId="26606"/>
          <ac:spMkLst>
            <pc:docMk/>
            <pc:sldMk cId="1369810801" sldId="258"/>
            <ac:spMk id="17" creationId="{BACC6370-2D7E-4714-9D71-7542949D7D5D}"/>
          </ac:spMkLst>
        </pc:spChg>
        <pc:spChg chg="add">
          <ac:chgData name="a a" userId="0897eb324ca36434" providerId="LiveId" clId="{1D57A22A-0EB5-4398-BF2A-34D7CFF297F3}" dt="2026-06-03T19:08:31.609" v="140" actId="26606"/>
          <ac:spMkLst>
            <pc:docMk/>
            <pc:sldMk cId="1369810801" sldId="258"/>
            <ac:spMk id="18" creationId="{F68B3F68-107C-434F-AA38-110D5EA91B85}"/>
          </ac:spMkLst>
        </pc:spChg>
        <pc:spChg chg="add">
          <ac:chgData name="a a" userId="0897eb324ca36434" providerId="LiveId" clId="{1D57A22A-0EB5-4398-BF2A-34D7CFF297F3}" dt="2026-06-03T19:08:31.609" v="140" actId="26606"/>
          <ac:spMkLst>
            <pc:docMk/>
            <pc:sldMk cId="1369810801" sldId="258"/>
            <ac:spMk id="19" creationId="{AAD0DBB9-1A4B-4391-81D4-CB19F9AB918A}"/>
          </ac:spMkLst>
        </pc:spChg>
        <pc:spChg chg="add">
          <ac:chgData name="a a" userId="0897eb324ca36434" providerId="LiveId" clId="{1D57A22A-0EB5-4398-BF2A-34D7CFF297F3}" dt="2026-06-03T19:08:31.609" v="140" actId="26606"/>
          <ac:spMkLst>
            <pc:docMk/>
            <pc:sldMk cId="1369810801" sldId="258"/>
            <ac:spMk id="20" creationId="{063BBA22-50EA-4C4D-BE05-F1CE4E63AA56}"/>
          </ac:spMkLst>
        </pc:spChg>
        <pc:graphicFrameChg chg="add">
          <ac:chgData name="a a" userId="0897eb324ca36434" providerId="LiveId" clId="{1D57A22A-0EB5-4398-BF2A-34D7CFF297F3}" dt="2026-06-03T19:08:31.609" v="140" actId="26606"/>
          <ac:graphicFrameMkLst>
            <pc:docMk/>
            <pc:sldMk cId="1369810801" sldId="258"/>
            <ac:graphicFrameMk id="21" creationId="{50B1EA4F-6A0B-3D13-FD92-1C8D0213FB81}"/>
          </ac:graphicFrameMkLst>
        </pc:graphicFrameChg>
      </pc:sldChg>
      <pc:sldChg chg="addSp delSp modSp new mod setBg">
        <pc:chgData name="a a" userId="0897eb324ca36434" providerId="LiveId" clId="{1D57A22A-0EB5-4398-BF2A-34D7CFF297F3}" dt="2026-06-03T19:08:55.389" v="145" actId="26606"/>
        <pc:sldMkLst>
          <pc:docMk/>
          <pc:sldMk cId="3996640082" sldId="259"/>
        </pc:sldMkLst>
        <pc:spChg chg="mod">
          <ac:chgData name="a a" userId="0897eb324ca36434" providerId="LiveId" clId="{1D57A22A-0EB5-4398-BF2A-34D7CFF297F3}" dt="2026-06-03T19:08:55.389" v="145" actId="26606"/>
          <ac:spMkLst>
            <pc:docMk/>
            <pc:sldMk cId="3996640082" sldId="259"/>
            <ac:spMk id="2" creationId="{7A60A7BE-5105-5EED-74B9-DB9A5C540C38}"/>
          </ac:spMkLst>
        </pc:spChg>
        <pc:spChg chg="add">
          <ac:chgData name="a a" userId="0897eb324ca36434" providerId="LiveId" clId="{1D57A22A-0EB5-4398-BF2A-34D7CFF297F3}" dt="2026-06-03T19:08:55.389" v="145" actId="26606"/>
          <ac:spMkLst>
            <pc:docMk/>
            <pc:sldMk cId="3996640082" sldId="259"/>
            <ac:spMk id="22" creationId="{70DFC902-7D23-471A-B557-B6B6917D7A0D}"/>
          </ac:spMkLst>
        </pc:spChg>
        <pc:spChg chg="add">
          <ac:chgData name="a a" userId="0897eb324ca36434" providerId="LiveId" clId="{1D57A22A-0EB5-4398-BF2A-34D7CFF297F3}" dt="2026-06-03T19:08:55.389" v="145" actId="26606"/>
          <ac:spMkLst>
            <pc:docMk/>
            <pc:sldMk cId="3996640082" sldId="259"/>
            <ac:spMk id="23" creationId="{A55D5633-D557-4DCA-982C-FF36EB7A1C00}"/>
          </ac:spMkLst>
        </pc:spChg>
        <pc:spChg chg="add">
          <ac:chgData name="a a" userId="0897eb324ca36434" providerId="LiveId" clId="{1D57A22A-0EB5-4398-BF2A-34D7CFF297F3}" dt="2026-06-03T19:08:55.389" v="145" actId="26606"/>
          <ac:spMkLst>
            <pc:docMk/>
            <pc:sldMk cId="3996640082" sldId="259"/>
            <ac:spMk id="24" creationId="{450D3AD2-FA80-415F-A9CE-54D884561CD7}"/>
          </ac:spMkLst>
        </pc:spChg>
        <pc:spChg chg="add">
          <ac:chgData name="a a" userId="0897eb324ca36434" providerId="LiveId" clId="{1D57A22A-0EB5-4398-BF2A-34D7CFF297F3}" dt="2026-06-03T19:08:55.389" v="145" actId="26606"/>
          <ac:spMkLst>
            <pc:docMk/>
            <pc:sldMk cId="3996640082" sldId="259"/>
            <ac:spMk id="25" creationId="{997358DD-C9F0-102E-1238-E80A01DE6B7B}"/>
          </ac:spMkLst>
        </pc:spChg>
      </pc:sldChg>
      <pc:sldChg chg="addSp modSp new mod setBg">
        <pc:chgData name="a a" userId="0897eb324ca36434" providerId="LiveId" clId="{1D57A22A-0EB5-4398-BF2A-34D7CFF297F3}" dt="2026-06-03T19:09:08.696" v="146" actId="26606"/>
        <pc:sldMkLst>
          <pc:docMk/>
          <pc:sldMk cId="1182355739" sldId="260"/>
        </pc:sldMkLst>
        <pc:spChg chg="mod">
          <ac:chgData name="a a" userId="0897eb324ca36434" providerId="LiveId" clId="{1D57A22A-0EB5-4398-BF2A-34D7CFF297F3}" dt="2026-06-03T19:09:08.696" v="146" actId="26606"/>
          <ac:spMkLst>
            <pc:docMk/>
            <pc:sldMk cId="1182355739" sldId="260"/>
            <ac:spMk id="2" creationId="{F52873DB-FA74-F107-6AC5-158764A997F6}"/>
          </ac:spMkLst>
        </pc:spChg>
        <pc:spChg chg="mod">
          <ac:chgData name="a a" userId="0897eb324ca36434" providerId="LiveId" clId="{1D57A22A-0EB5-4398-BF2A-34D7CFF297F3}" dt="2026-06-03T19:09:08.696" v="146" actId="26606"/>
          <ac:spMkLst>
            <pc:docMk/>
            <pc:sldMk cId="1182355739" sldId="260"/>
            <ac:spMk id="3" creationId="{066033D5-8E58-944F-3E99-B7B34646FA32}"/>
          </ac:spMkLst>
        </pc:spChg>
        <pc:spChg chg="add">
          <ac:chgData name="a a" userId="0897eb324ca36434" providerId="LiveId" clId="{1D57A22A-0EB5-4398-BF2A-34D7CFF297F3}" dt="2026-06-03T19:09:08.696" v="146" actId="26606"/>
          <ac:spMkLst>
            <pc:docMk/>
            <pc:sldMk cId="1182355739" sldId="260"/>
            <ac:spMk id="9" creationId="{C0763A76-9F1C-4FC5-82B7-DD475DA461B2}"/>
          </ac:spMkLst>
        </pc:spChg>
        <pc:spChg chg="add">
          <ac:chgData name="a a" userId="0897eb324ca36434" providerId="LiveId" clId="{1D57A22A-0EB5-4398-BF2A-34D7CFF297F3}" dt="2026-06-03T19:09:08.696" v="146" actId="26606"/>
          <ac:spMkLst>
            <pc:docMk/>
            <pc:sldMk cId="1182355739" sldId="260"/>
            <ac:spMk id="11" creationId="{E81BF4F6-F2CF-4984-9D14-D6966D92F99F}"/>
          </ac:spMkLst>
        </pc:spChg>
        <pc:picChg chg="add">
          <ac:chgData name="a a" userId="0897eb324ca36434" providerId="LiveId" clId="{1D57A22A-0EB5-4398-BF2A-34D7CFF297F3}" dt="2026-06-03T19:09:08.696" v="146" actId="26606"/>
          <ac:picMkLst>
            <pc:docMk/>
            <pc:sldMk cId="1182355739" sldId="260"/>
            <ac:picMk id="5" creationId="{E22EA7BC-C230-F273-565B-F7338C9615B1}"/>
          </ac:picMkLst>
        </pc:picChg>
      </pc:sldChg>
      <pc:sldChg chg="addSp modSp new mod setBg">
        <pc:chgData name="a a" userId="0897eb324ca36434" providerId="LiveId" clId="{1D57A22A-0EB5-4398-BF2A-34D7CFF297F3}" dt="2026-06-03T19:10:06.559" v="149" actId="1076"/>
        <pc:sldMkLst>
          <pc:docMk/>
          <pc:sldMk cId="4012023946" sldId="261"/>
        </pc:sldMkLst>
        <pc:spChg chg="mod">
          <ac:chgData name="a a" userId="0897eb324ca36434" providerId="LiveId" clId="{1D57A22A-0EB5-4398-BF2A-34D7CFF297F3}" dt="2026-06-03T19:10:04.667" v="148" actId="26606"/>
          <ac:spMkLst>
            <pc:docMk/>
            <pc:sldMk cId="4012023946" sldId="261"/>
            <ac:spMk id="2" creationId="{75F3E139-9D0C-DB1B-1B24-8940B90D0A4D}"/>
          </ac:spMkLst>
        </pc:spChg>
        <pc:spChg chg="mod">
          <ac:chgData name="a a" userId="0897eb324ca36434" providerId="LiveId" clId="{1D57A22A-0EB5-4398-BF2A-34D7CFF297F3}" dt="2026-06-03T19:10:04.667" v="148" actId="26606"/>
          <ac:spMkLst>
            <pc:docMk/>
            <pc:sldMk cId="4012023946" sldId="261"/>
            <ac:spMk id="3" creationId="{77F1EA02-09BB-D16C-9261-DE2446468A85}"/>
          </ac:spMkLst>
        </pc:spChg>
        <pc:grpChg chg="add">
          <ac:chgData name="a a" userId="0897eb324ca36434" providerId="LiveId" clId="{1D57A22A-0EB5-4398-BF2A-34D7CFF297F3}" dt="2026-06-03T19:10:04.667" v="148" actId="26606"/>
          <ac:grpSpMkLst>
            <pc:docMk/>
            <pc:sldMk cId="4012023946" sldId="261"/>
            <ac:grpSpMk id="1031" creationId="{1FD67D68-9B83-C338-8342-3348D8F22347}"/>
          </ac:grpSpMkLst>
        </pc:grpChg>
        <pc:picChg chg="add mod">
          <ac:chgData name="a a" userId="0897eb324ca36434" providerId="LiveId" clId="{1D57A22A-0EB5-4398-BF2A-34D7CFF297F3}" dt="2026-06-03T19:10:06.559" v="149" actId="1076"/>
          <ac:picMkLst>
            <pc:docMk/>
            <pc:sldMk cId="4012023946" sldId="261"/>
            <ac:picMk id="1026" creationId="{C8D385D2-F0CD-28B6-1B06-7791AEDEF161}"/>
          </ac:picMkLst>
        </pc:picChg>
      </pc:sldChg>
      <pc:sldChg chg="addSp modSp new mod setBg">
        <pc:chgData name="a a" userId="0897eb324ca36434" providerId="LiveId" clId="{1D57A22A-0EB5-4398-BF2A-34D7CFF297F3}" dt="2026-06-03T19:10:17.181" v="151" actId="26606"/>
        <pc:sldMkLst>
          <pc:docMk/>
          <pc:sldMk cId="1606397956" sldId="262"/>
        </pc:sldMkLst>
        <pc:spChg chg="mod">
          <ac:chgData name="a a" userId="0897eb324ca36434" providerId="LiveId" clId="{1D57A22A-0EB5-4398-BF2A-34D7CFF297F3}" dt="2026-06-03T19:10:17.181" v="151" actId="26606"/>
          <ac:spMkLst>
            <pc:docMk/>
            <pc:sldMk cId="1606397956" sldId="262"/>
            <ac:spMk id="2" creationId="{BF638DC6-69AF-09C9-E5AD-D11903A8DD11}"/>
          </ac:spMkLst>
        </pc:spChg>
        <pc:spChg chg="mod">
          <ac:chgData name="a a" userId="0897eb324ca36434" providerId="LiveId" clId="{1D57A22A-0EB5-4398-BF2A-34D7CFF297F3}" dt="2026-06-03T19:10:17.181" v="151" actId="26606"/>
          <ac:spMkLst>
            <pc:docMk/>
            <pc:sldMk cId="1606397956" sldId="262"/>
            <ac:spMk id="3" creationId="{E4FCFE4C-B21F-D1FD-9790-A5E954EE784B}"/>
          </ac:spMkLst>
        </pc:spChg>
        <pc:spChg chg="add">
          <ac:chgData name="a a" userId="0897eb324ca36434" providerId="LiveId" clId="{1D57A22A-0EB5-4398-BF2A-34D7CFF297F3}" dt="2026-06-03T19:10:17.181" v="151" actId="26606"/>
          <ac:spMkLst>
            <pc:docMk/>
            <pc:sldMk cId="1606397956" sldId="262"/>
            <ac:spMk id="9" creationId="{9F7D5CDA-D291-4307-BF55-1381FED29634}"/>
          </ac:spMkLst>
        </pc:spChg>
        <pc:picChg chg="add">
          <ac:chgData name="a a" userId="0897eb324ca36434" providerId="LiveId" clId="{1D57A22A-0EB5-4398-BF2A-34D7CFF297F3}" dt="2026-06-03T19:10:17.181" v="151" actId="26606"/>
          <ac:picMkLst>
            <pc:docMk/>
            <pc:sldMk cId="1606397956" sldId="262"/>
            <ac:picMk id="5" creationId="{BEB8CB88-D278-622A-4ECD-84CD99928FFC}"/>
          </ac:picMkLst>
        </pc:picChg>
      </pc:sldChg>
      <pc:sldChg chg="addSp modSp new mod setBg">
        <pc:chgData name="a a" userId="0897eb324ca36434" providerId="LiveId" clId="{1D57A22A-0EB5-4398-BF2A-34D7CFF297F3}" dt="2026-06-03T19:10:25.673" v="152" actId="26606"/>
        <pc:sldMkLst>
          <pc:docMk/>
          <pc:sldMk cId="2702721017" sldId="263"/>
        </pc:sldMkLst>
        <pc:spChg chg="mod">
          <ac:chgData name="a a" userId="0897eb324ca36434" providerId="LiveId" clId="{1D57A22A-0EB5-4398-BF2A-34D7CFF297F3}" dt="2026-06-03T19:10:25.673" v="152" actId="26606"/>
          <ac:spMkLst>
            <pc:docMk/>
            <pc:sldMk cId="2702721017" sldId="263"/>
            <ac:spMk id="2" creationId="{139910DC-C49E-F472-930F-5B6263C4D3EF}"/>
          </ac:spMkLst>
        </pc:spChg>
        <pc:spChg chg="mod">
          <ac:chgData name="a a" userId="0897eb324ca36434" providerId="LiveId" clId="{1D57A22A-0EB5-4398-BF2A-34D7CFF297F3}" dt="2026-06-03T19:10:25.673" v="152" actId="26606"/>
          <ac:spMkLst>
            <pc:docMk/>
            <pc:sldMk cId="2702721017" sldId="263"/>
            <ac:spMk id="3" creationId="{8DDFA799-CD35-3705-EB90-9701D9A96D1C}"/>
          </ac:spMkLst>
        </pc:spChg>
        <pc:spChg chg="add">
          <ac:chgData name="a a" userId="0897eb324ca36434" providerId="LiveId" clId="{1D57A22A-0EB5-4398-BF2A-34D7CFF297F3}" dt="2026-06-03T19:10:25.673" v="152" actId="26606"/>
          <ac:spMkLst>
            <pc:docMk/>
            <pc:sldMk cId="2702721017" sldId="263"/>
            <ac:spMk id="9" creationId="{AE3A741D-C19B-960A-5803-1C5887147820}"/>
          </ac:spMkLst>
        </pc:spChg>
        <pc:spChg chg="add">
          <ac:chgData name="a a" userId="0897eb324ca36434" providerId="LiveId" clId="{1D57A22A-0EB5-4398-BF2A-34D7CFF297F3}" dt="2026-06-03T19:10:25.673" v="152" actId="26606"/>
          <ac:spMkLst>
            <pc:docMk/>
            <pc:sldMk cId="2702721017" sldId="263"/>
            <ac:spMk id="11" creationId="{DC39DE25-0E4E-0AA7-0932-1D78C2372786}"/>
          </ac:spMkLst>
        </pc:spChg>
        <pc:spChg chg="add">
          <ac:chgData name="a a" userId="0897eb324ca36434" providerId="LiveId" clId="{1D57A22A-0EB5-4398-BF2A-34D7CFF297F3}" dt="2026-06-03T19:10:25.673" v="152" actId="26606"/>
          <ac:spMkLst>
            <pc:docMk/>
            <pc:sldMk cId="2702721017" sldId="263"/>
            <ac:spMk id="13" creationId="{8D6EA299-0840-6DEA-E670-C49AEBC87E89}"/>
          </ac:spMkLst>
        </pc:spChg>
        <pc:picChg chg="add">
          <ac:chgData name="a a" userId="0897eb324ca36434" providerId="LiveId" clId="{1D57A22A-0EB5-4398-BF2A-34D7CFF297F3}" dt="2026-06-03T19:10:25.673" v="152" actId="26606"/>
          <ac:picMkLst>
            <pc:docMk/>
            <pc:sldMk cId="2702721017" sldId="263"/>
            <ac:picMk id="5" creationId="{0490DE2A-9E4D-C985-137C-2C090F1318AA}"/>
          </ac:picMkLst>
        </pc:picChg>
      </pc:sldChg>
      <pc:sldChg chg="addSp delSp modSp new mod setBg">
        <pc:chgData name="a a" userId="0897eb324ca36434" providerId="LiveId" clId="{1D57A22A-0EB5-4398-BF2A-34D7CFF297F3}" dt="2026-06-03T19:11:28.025" v="161" actId="732"/>
        <pc:sldMkLst>
          <pc:docMk/>
          <pc:sldMk cId="197291047" sldId="264"/>
        </pc:sldMkLst>
        <pc:spChg chg="mod">
          <ac:chgData name="a a" userId="0897eb324ca36434" providerId="LiveId" clId="{1D57A22A-0EB5-4398-BF2A-34D7CFF297F3}" dt="2026-06-03T19:11:13.691" v="158" actId="26606"/>
          <ac:spMkLst>
            <pc:docMk/>
            <pc:sldMk cId="197291047" sldId="264"/>
            <ac:spMk id="2" creationId="{ED9328A6-EBC9-8249-32B9-9D8A5BE5D33A}"/>
          </ac:spMkLst>
        </pc:spChg>
        <pc:spChg chg="mod ord">
          <ac:chgData name="a a" userId="0897eb324ca36434" providerId="LiveId" clId="{1D57A22A-0EB5-4398-BF2A-34D7CFF297F3}" dt="2026-06-03T19:11:13.691" v="158" actId="26606"/>
          <ac:spMkLst>
            <pc:docMk/>
            <pc:sldMk cId="197291047" sldId="264"/>
            <ac:spMk id="3" creationId="{2431E756-26AA-EB6B-625E-C9E553638B79}"/>
          </ac:spMkLst>
        </pc:spChg>
        <pc:picChg chg="add mod">
          <ac:chgData name="a a" userId="0897eb324ca36434" providerId="LiveId" clId="{1D57A22A-0EB5-4398-BF2A-34D7CFF297F3}" dt="2026-06-03T19:11:28.025" v="161" actId="732"/>
          <ac:picMkLst>
            <pc:docMk/>
            <pc:sldMk cId="197291047" sldId="264"/>
            <ac:picMk id="2050" creationId="{2AF41C3E-4A8C-9A9B-BC6F-210F9E6E20FF}"/>
          </ac:picMkLst>
        </pc:picChg>
      </pc:sldChg>
      <pc:sldChg chg="addSp modSp new mod setBg">
        <pc:chgData name="a a" userId="0897eb324ca36434" providerId="LiveId" clId="{1D57A22A-0EB5-4398-BF2A-34D7CFF297F3}" dt="2026-06-03T19:11:56.978" v="164" actId="1076"/>
        <pc:sldMkLst>
          <pc:docMk/>
          <pc:sldMk cId="1149854969" sldId="265"/>
        </pc:sldMkLst>
        <pc:spChg chg="mod">
          <ac:chgData name="a a" userId="0897eb324ca36434" providerId="LiveId" clId="{1D57A22A-0EB5-4398-BF2A-34D7CFF297F3}" dt="2026-06-03T19:11:55.198" v="163" actId="26606"/>
          <ac:spMkLst>
            <pc:docMk/>
            <pc:sldMk cId="1149854969" sldId="265"/>
            <ac:spMk id="2" creationId="{1E73A147-51C3-DB4E-5D1A-A82350A599E5}"/>
          </ac:spMkLst>
        </pc:spChg>
        <pc:spChg chg="mod">
          <ac:chgData name="a a" userId="0897eb324ca36434" providerId="LiveId" clId="{1D57A22A-0EB5-4398-BF2A-34D7CFF297F3}" dt="2026-06-03T19:11:55.198" v="163" actId="26606"/>
          <ac:spMkLst>
            <pc:docMk/>
            <pc:sldMk cId="1149854969" sldId="265"/>
            <ac:spMk id="3" creationId="{9280A7A2-4154-E552-3DA5-A99A0C87FC7E}"/>
          </ac:spMkLst>
        </pc:spChg>
        <pc:spChg chg="add">
          <ac:chgData name="a a" userId="0897eb324ca36434" providerId="LiveId" clId="{1D57A22A-0EB5-4398-BF2A-34D7CFF297F3}" dt="2026-06-03T19:11:55.198" v="163" actId="26606"/>
          <ac:spMkLst>
            <pc:docMk/>
            <pc:sldMk cId="1149854969" sldId="265"/>
            <ac:spMk id="3079" creationId="{743AA782-23D1-4521-8CAD-47662984AA08}"/>
          </ac:spMkLst>
        </pc:spChg>
        <pc:spChg chg="add">
          <ac:chgData name="a a" userId="0897eb324ca36434" providerId="LiveId" clId="{1D57A22A-0EB5-4398-BF2A-34D7CFF297F3}" dt="2026-06-03T19:11:55.198" v="163" actId="26606"/>
          <ac:spMkLst>
            <pc:docMk/>
            <pc:sldMk cId="1149854969" sldId="265"/>
            <ac:spMk id="3081" creationId="{71877DBC-BB60-40F0-AC93-2ACDBAAE60CE}"/>
          </ac:spMkLst>
        </pc:spChg>
        <pc:picChg chg="add mod">
          <ac:chgData name="a a" userId="0897eb324ca36434" providerId="LiveId" clId="{1D57A22A-0EB5-4398-BF2A-34D7CFF297F3}" dt="2026-06-03T19:11:56.978" v="164" actId="1076"/>
          <ac:picMkLst>
            <pc:docMk/>
            <pc:sldMk cId="1149854969" sldId="265"/>
            <ac:picMk id="3074" creationId="{DA5D1B78-1F76-0E36-9B4A-346495C8CD4C}"/>
          </ac:picMkLst>
        </pc:picChg>
      </pc:sldChg>
      <pc:sldChg chg="addSp delSp modSp new mod setBg">
        <pc:chgData name="a a" userId="0897eb324ca36434" providerId="LiveId" clId="{1D57A22A-0EB5-4398-BF2A-34D7CFF297F3}" dt="2026-06-03T19:12:12.719" v="165" actId="26606"/>
        <pc:sldMkLst>
          <pc:docMk/>
          <pc:sldMk cId="240833722" sldId="266"/>
        </pc:sldMkLst>
        <pc:spChg chg="mod">
          <ac:chgData name="a a" userId="0897eb324ca36434" providerId="LiveId" clId="{1D57A22A-0EB5-4398-BF2A-34D7CFF297F3}" dt="2026-06-03T19:12:12.719" v="165" actId="26606"/>
          <ac:spMkLst>
            <pc:docMk/>
            <pc:sldMk cId="240833722" sldId="266"/>
            <ac:spMk id="2" creationId="{10039D9B-3533-5B9A-300C-B3C094A7F538}"/>
          </ac:spMkLst>
        </pc:spChg>
        <pc:spChg chg="add">
          <ac:chgData name="a a" userId="0897eb324ca36434" providerId="LiveId" clId="{1D57A22A-0EB5-4398-BF2A-34D7CFF297F3}" dt="2026-06-03T19:12:12.719" v="165" actId="26606"/>
          <ac:spMkLst>
            <pc:docMk/>
            <pc:sldMk cId="240833722" sldId="266"/>
            <ac:spMk id="10" creationId="{B50AB553-2A96-4A92-96F2-93548E096954}"/>
          </ac:spMkLst>
        </pc:spChg>
        <pc:graphicFrameChg chg="add">
          <ac:chgData name="a a" userId="0897eb324ca36434" providerId="LiveId" clId="{1D57A22A-0EB5-4398-BF2A-34D7CFF297F3}" dt="2026-06-03T19:12:12.719" v="165" actId="26606"/>
          <ac:graphicFrameMkLst>
            <pc:docMk/>
            <pc:sldMk cId="240833722" sldId="266"/>
            <ac:graphicFrameMk id="5" creationId="{AAC5B33F-D500-122C-FB70-DB4ADD873BFE}"/>
          </ac:graphicFrameMkLst>
        </pc:graphicFrameChg>
        <pc:picChg chg="add">
          <ac:chgData name="a a" userId="0897eb324ca36434" providerId="LiveId" clId="{1D57A22A-0EB5-4398-BF2A-34D7CFF297F3}" dt="2026-06-03T19:12:12.719" v="165" actId="26606"/>
          <ac:picMkLst>
            <pc:docMk/>
            <pc:sldMk cId="240833722" sldId="266"/>
            <ac:picMk id="6" creationId="{97A5B023-1178-EFCF-5847-4AC891E4A9D7}"/>
          </ac:picMkLst>
        </pc:picChg>
      </pc:sldChg>
      <pc:sldChg chg="addSp modSp new mod setBg">
        <pc:chgData name="a a" userId="0897eb324ca36434" providerId="LiveId" clId="{1D57A22A-0EB5-4398-BF2A-34D7CFF297F3}" dt="2026-06-03T19:12:35.666" v="169" actId="26606"/>
        <pc:sldMkLst>
          <pc:docMk/>
          <pc:sldMk cId="1238797108" sldId="267"/>
        </pc:sldMkLst>
        <pc:spChg chg="mod">
          <ac:chgData name="a a" userId="0897eb324ca36434" providerId="LiveId" clId="{1D57A22A-0EB5-4398-BF2A-34D7CFF297F3}" dt="2026-06-03T19:12:35.666" v="169" actId="26606"/>
          <ac:spMkLst>
            <pc:docMk/>
            <pc:sldMk cId="1238797108" sldId="267"/>
            <ac:spMk id="2" creationId="{43CC62BA-58C5-B4F0-C55F-44A3C4AA7C4B}"/>
          </ac:spMkLst>
        </pc:spChg>
        <pc:spChg chg="mod">
          <ac:chgData name="a a" userId="0897eb324ca36434" providerId="LiveId" clId="{1D57A22A-0EB5-4398-BF2A-34D7CFF297F3}" dt="2026-06-03T19:12:35.666" v="169" actId="26606"/>
          <ac:spMkLst>
            <pc:docMk/>
            <pc:sldMk cId="1238797108" sldId="267"/>
            <ac:spMk id="3" creationId="{0C978B68-6A8B-701E-93FC-A6670987F371}"/>
          </ac:spMkLst>
        </pc:spChg>
        <pc:spChg chg="add">
          <ac:chgData name="a a" userId="0897eb324ca36434" providerId="LiveId" clId="{1D57A22A-0EB5-4398-BF2A-34D7CFF297F3}" dt="2026-06-03T19:12:35.666" v="169" actId="26606"/>
          <ac:spMkLst>
            <pc:docMk/>
            <pc:sldMk cId="1238797108" sldId="267"/>
            <ac:spMk id="8" creationId="{70DFC902-7D23-471A-B557-B6B6917D7A0D}"/>
          </ac:spMkLst>
        </pc:spChg>
        <pc:spChg chg="add">
          <ac:chgData name="a a" userId="0897eb324ca36434" providerId="LiveId" clId="{1D57A22A-0EB5-4398-BF2A-34D7CFF297F3}" dt="2026-06-03T19:12:35.666" v="169" actId="26606"/>
          <ac:spMkLst>
            <pc:docMk/>
            <pc:sldMk cId="1238797108" sldId="267"/>
            <ac:spMk id="10" creationId="{A55D5633-D557-4DCA-982C-FF36EB7A1C00}"/>
          </ac:spMkLst>
        </pc:spChg>
        <pc:spChg chg="add">
          <ac:chgData name="a a" userId="0897eb324ca36434" providerId="LiveId" clId="{1D57A22A-0EB5-4398-BF2A-34D7CFF297F3}" dt="2026-06-03T19:12:35.666" v="169" actId="26606"/>
          <ac:spMkLst>
            <pc:docMk/>
            <pc:sldMk cId="1238797108" sldId="267"/>
            <ac:spMk id="12" creationId="{450D3AD2-FA80-415F-A9CE-54D884561CD7}"/>
          </ac:spMkLst>
        </pc:spChg>
      </pc:sldChg>
      <pc:sldChg chg="addSp modSp new mod setBg">
        <pc:chgData name="a a" userId="0897eb324ca36434" providerId="LiveId" clId="{1D57A22A-0EB5-4398-BF2A-34D7CFF297F3}" dt="2026-06-03T19:13:07.357" v="177" actId="26606"/>
        <pc:sldMkLst>
          <pc:docMk/>
          <pc:sldMk cId="2521790947" sldId="268"/>
        </pc:sldMkLst>
        <pc:spChg chg="mod">
          <ac:chgData name="a a" userId="0897eb324ca36434" providerId="LiveId" clId="{1D57A22A-0EB5-4398-BF2A-34D7CFF297F3}" dt="2026-06-03T19:13:07.357" v="177" actId="26606"/>
          <ac:spMkLst>
            <pc:docMk/>
            <pc:sldMk cId="2521790947" sldId="268"/>
            <ac:spMk id="2" creationId="{D22011C8-F22B-920D-B835-FABD3F018951}"/>
          </ac:spMkLst>
        </pc:spChg>
        <pc:spChg chg="mod">
          <ac:chgData name="a a" userId="0897eb324ca36434" providerId="LiveId" clId="{1D57A22A-0EB5-4398-BF2A-34D7CFF297F3}" dt="2026-06-03T19:13:07.357" v="177" actId="26606"/>
          <ac:spMkLst>
            <pc:docMk/>
            <pc:sldMk cId="2521790947" sldId="268"/>
            <ac:spMk id="3" creationId="{90DF9C6B-1B7A-9911-367F-E957C01182D9}"/>
          </ac:spMkLst>
        </pc:spChg>
        <pc:spChg chg="add">
          <ac:chgData name="a a" userId="0897eb324ca36434" providerId="LiveId" clId="{1D57A22A-0EB5-4398-BF2A-34D7CFF297F3}" dt="2026-06-03T19:13:07.357" v="177" actId="26606"/>
          <ac:spMkLst>
            <pc:docMk/>
            <pc:sldMk cId="2521790947" sldId="268"/>
            <ac:spMk id="9" creationId="{3ECBE1F1-D69B-4AFA-ABD5-8E41720EF6DE}"/>
          </ac:spMkLst>
        </pc:spChg>
        <pc:spChg chg="add">
          <ac:chgData name="a a" userId="0897eb324ca36434" providerId="LiveId" clId="{1D57A22A-0EB5-4398-BF2A-34D7CFF297F3}" dt="2026-06-03T19:13:07.357" v="177" actId="26606"/>
          <ac:spMkLst>
            <pc:docMk/>
            <pc:sldMk cId="2521790947" sldId="268"/>
            <ac:spMk id="11" creationId="{603A6265-E10C-4B85-9C20-E75FCAF9CC63}"/>
          </ac:spMkLst>
        </pc:spChg>
        <pc:picChg chg="add">
          <ac:chgData name="a a" userId="0897eb324ca36434" providerId="LiveId" clId="{1D57A22A-0EB5-4398-BF2A-34D7CFF297F3}" dt="2026-06-03T19:13:07.357" v="177" actId="26606"/>
          <ac:picMkLst>
            <pc:docMk/>
            <pc:sldMk cId="2521790947" sldId="268"/>
            <ac:picMk id="5" creationId="{2EF2C2A0-3B53-DD9F-D6B0-6A8ACD827052}"/>
          </ac:picMkLst>
        </pc:picChg>
      </pc:sldChg>
      <pc:sldChg chg="addSp delSp modSp new mod setBg">
        <pc:chgData name="a a" userId="0897eb324ca36434" providerId="LiveId" clId="{1D57A22A-0EB5-4398-BF2A-34D7CFF297F3}" dt="2026-06-03T19:14:07.851" v="185" actId="1076"/>
        <pc:sldMkLst>
          <pc:docMk/>
          <pc:sldMk cId="822374428" sldId="269"/>
        </pc:sldMkLst>
        <pc:spChg chg="mod">
          <ac:chgData name="a a" userId="0897eb324ca36434" providerId="LiveId" clId="{1D57A22A-0EB5-4398-BF2A-34D7CFF297F3}" dt="2026-06-03T19:14:01.147" v="183" actId="26606"/>
          <ac:spMkLst>
            <pc:docMk/>
            <pc:sldMk cId="822374428" sldId="269"/>
            <ac:spMk id="2" creationId="{7E545FA3-8ACD-2643-991F-E8F9040E1D3C}"/>
          </ac:spMkLst>
        </pc:spChg>
        <pc:spChg chg="mod ord">
          <ac:chgData name="a a" userId="0897eb324ca36434" providerId="LiveId" clId="{1D57A22A-0EB5-4398-BF2A-34D7CFF297F3}" dt="2026-06-03T19:14:01.147" v="183" actId="26606"/>
          <ac:spMkLst>
            <pc:docMk/>
            <pc:sldMk cId="822374428" sldId="269"/>
            <ac:spMk id="3" creationId="{36B8A9D5-3B90-8951-395B-8E6486C16919}"/>
          </ac:spMkLst>
        </pc:spChg>
        <pc:spChg chg="add">
          <ac:chgData name="a a" userId="0897eb324ca36434" providerId="LiveId" clId="{1D57A22A-0EB5-4398-BF2A-34D7CFF297F3}" dt="2026-06-03T19:14:01.147" v="183" actId="26606"/>
          <ac:spMkLst>
            <pc:docMk/>
            <pc:sldMk cId="822374428" sldId="269"/>
            <ac:spMk id="4105" creationId="{0EBF3E39-B0BE-496A-8604-9007470FFA3A}"/>
          </ac:spMkLst>
        </pc:spChg>
        <pc:spChg chg="add">
          <ac:chgData name="a a" userId="0897eb324ca36434" providerId="LiveId" clId="{1D57A22A-0EB5-4398-BF2A-34D7CFF297F3}" dt="2026-06-03T19:14:01.147" v="183" actId="26606"/>
          <ac:spMkLst>
            <pc:docMk/>
            <pc:sldMk cId="822374428" sldId="269"/>
            <ac:spMk id="4110" creationId="{5AA03EDC-7067-4DFF-B672-541D016AAAB8}"/>
          </ac:spMkLst>
        </pc:spChg>
        <pc:picChg chg="add mod ord">
          <ac:chgData name="a a" userId="0897eb324ca36434" providerId="LiveId" clId="{1D57A22A-0EB5-4398-BF2A-34D7CFF297F3}" dt="2026-06-03T19:14:07.851" v="185" actId="1076"/>
          <ac:picMkLst>
            <pc:docMk/>
            <pc:sldMk cId="822374428" sldId="269"/>
            <ac:picMk id="4098" creationId="{A715BA85-5BBE-1F32-5EA0-7C0942916FF6}"/>
          </ac:picMkLst>
        </pc:picChg>
      </pc:sldChg>
      <pc:sldChg chg="addSp modSp new mod setBg">
        <pc:chgData name="a a" userId="0897eb324ca36434" providerId="LiveId" clId="{1D57A22A-0EB5-4398-BF2A-34D7CFF297F3}" dt="2026-06-03T19:14:48.301" v="187" actId="26606"/>
        <pc:sldMkLst>
          <pc:docMk/>
          <pc:sldMk cId="2652877412" sldId="270"/>
        </pc:sldMkLst>
        <pc:spChg chg="mod">
          <ac:chgData name="a a" userId="0897eb324ca36434" providerId="LiveId" clId="{1D57A22A-0EB5-4398-BF2A-34D7CFF297F3}" dt="2026-06-03T19:14:48.301" v="187" actId="26606"/>
          <ac:spMkLst>
            <pc:docMk/>
            <pc:sldMk cId="2652877412" sldId="270"/>
            <ac:spMk id="2" creationId="{6201DE74-70D7-61EE-94E6-688BE3ECF10F}"/>
          </ac:spMkLst>
        </pc:spChg>
        <pc:spChg chg="mod">
          <ac:chgData name="a a" userId="0897eb324ca36434" providerId="LiveId" clId="{1D57A22A-0EB5-4398-BF2A-34D7CFF297F3}" dt="2026-06-03T19:14:48.301" v="187" actId="26606"/>
          <ac:spMkLst>
            <pc:docMk/>
            <pc:sldMk cId="2652877412" sldId="270"/>
            <ac:spMk id="3" creationId="{6C6AC620-7396-E3F3-8B6E-DA3FD5430D6F}"/>
          </ac:spMkLst>
        </pc:spChg>
        <pc:spChg chg="add">
          <ac:chgData name="a a" userId="0897eb324ca36434" providerId="LiveId" clId="{1D57A22A-0EB5-4398-BF2A-34D7CFF297F3}" dt="2026-06-03T19:14:48.301" v="187" actId="26606"/>
          <ac:spMkLst>
            <pc:docMk/>
            <pc:sldMk cId="2652877412" sldId="270"/>
            <ac:spMk id="5127" creationId="{5AA03EDC-7067-4DFF-B672-541D016AAAB8}"/>
          </ac:spMkLst>
        </pc:spChg>
        <pc:spChg chg="add">
          <ac:chgData name="a a" userId="0897eb324ca36434" providerId="LiveId" clId="{1D57A22A-0EB5-4398-BF2A-34D7CFF297F3}" dt="2026-06-03T19:14:48.301" v="187" actId="26606"/>
          <ac:spMkLst>
            <pc:docMk/>
            <pc:sldMk cId="2652877412" sldId="270"/>
            <ac:spMk id="5129" creationId="{0EBF3E39-B0BE-496A-8604-9007470FFA3A}"/>
          </ac:spMkLst>
        </pc:spChg>
        <pc:picChg chg="add mod">
          <ac:chgData name="a a" userId="0897eb324ca36434" providerId="LiveId" clId="{1D57A22A-0EB5-4398-BF2A-34D7CFF297F3}" dt="2026-06-03T19:14:48.301" v="187" actId="26606"/>
          <ac:picMkLst>
            <pc:docMk/>
            <pc:sldMk cId="2652877412" sldId="270"/>
            <ac:picMk id="5122" creationId="{B6500FC7-1135-D2F3-1E08-6661113E1245}"/>
          </ac:picMkLst>
        </pc:picChg>
      </pc:sldChg>
      <pc:sldChg chg="addSp delSp modSp new mod setBg">
        <pc:chgData name="a a" userId="0897eb324ca36434" providerId="LiveId" clId="{1D57A22A-0EB5-4398-BF2A-34D7CFF297F3}" dt="2026-06-03T19:15:38.276" v="191" actId="26606"/>
        <pc:sldMkLst>
          <pc:docMk/>
          <pc:sldMk cId="71343509" sldId="271"/>
        </pc:sldMkLst>
        <pc:spChg chg="mod">
          <ac:chgData name="a a" userId="0897eb324ca36434" providerId="LiveId" clId="{1D57A22A-0EB5-4398-BF2A-34D7CFF297F3}" dt="2026-06-03T19:15:38.276" v="191" actId="26606"/>
          <ac:spMkLst>
            <pc:docMk/>
            <pc:sldMk cId="71343509" sldId="271"/>
            <ac:spMk id="2" creationId="{CFD65A8F-AD3D-8727-66E0-DED6DE7239CA}"/>
          </ac:spMkLst>
        </pc:spChg>
        <pc:spChg chg="mod">
          <ac:chgData name="a a" userId="0897eb324ca36434" providerId="LiveId" clId="{1D57A22A-0EB5-4398-BF2A-34D7CFF297F3}" dt="2026-06-03T19:15:38.276" v="191" actId="26606"/>
          <ac:spMkLst>
            <pc:docMk/>
            <pc:sldMk cId="71343509" sldId="271"/>
            <ac:spMk id="3" creationId="{AB87D9B7-1EA4-386D-0D62-2DF91A087756}"/>
          </ac:spMkLst>
        </pc:spChg>
        <pc:spChg chg="add">
          <ac:chgData name="a a" userId="0897eb324ca36434" providerId="LiveId" clId="{1D57A22A-0EB5-4398-BF2A-34D7CFF297F3}" dt="2026-06-03T19:15:38.276" v="191" actId="26606"/>
          <ac:spMkLst>
            <pc:docMk/>
            <pc:sldMk cId="71343509" sldId="271"/>
            <ac:spMk id="14" creationId="{743AA782-23D1-4521-8CAD-47662984AA08}"/>
          </ac:spMkLst>
        </pc:spChg>
        <pc:spChg chg="add">
          <ac:chgData name="a a" userId="0897eb324ca36434" providerId="LiveId" clId="{1D57A22A-0EB5-4398-BF2A-34D7CFF297F3}" dt="2026-06-03T19:15:38.276" v="191" actId="26606"/>
          <ac:spMkLst>
            <pc:docMk/>
            <pc:sldMk cId="71343509" sldId="271"/>
            <ac:spMk id="15" creationId="{71877DBC-BB60-40F0-AC93-2ACDBAAE60CE}"/>
          </ac:spMkLst>
        </pc:spChg>
        <pc:picChg chg="add mod">
          <ac:chgData name="a a" userId="0897eb324ca36434" providerId="LiveId" clId="{1D57A22A-0EB5-4398-BF2A-34D7CFF297F3}" dt="2026-06-03T19:15:38.276" v="191" actId="26606"/>
          <ac:picMkLst>
            <pc:docMk/>
            <pc:sldMk cId="71343509" sldId="271"/>
            <ac:picMk id="5" creationId="{E86CCB86-90B7-C79A-153E-710AC1F1ACBE}"/>
          </ac:picMkLst>
        </pc:picChg>
      </pc:sldChg>
      <pc:sldChg chg="addSp modSp new mod setBg">
        <pc:chgData name="a a" userId="0897eb324ca36434" providerId="LiveId" clId="{1D57A22A-0EB5-4398-BF2A-34D7CFF297F3}" dt="2026-06-03T19:15:53.654" v="192" actId="26606"/>
        <pc:sldMkLst>
          <pc:docMk/>
          <pc:sldMk cId="1775179807" sldId="272"/>
        </pc:sldMkLst>
        <pc:spChg chg="mod">
          <ac:chgData name="a a" userId="0897eb324ca36434" providerId="LiveId" clId="{1D57A22A-0EB5-4398-BF2A-34D7CFF297F3}" dt="2026-06-03T19:15:53.654" v="192" actId="26606"/>
          <ac:spMkLst>
            <pc:docMk/>
            <pc:sldMk cId="1775179807" sldId="272"/>
            <ac:spMk id="2" creationId="{BD260296-4310-87B3-F527-D7E3AD0B1671}"/>
          </ac:spMkLst>
        </pc:spChg>
        <pc:spChg chg="mod">
          <ac:chgData name="a a" userId="0897eb324ca36434" providerId="LiveId" clId="{1D57A22A-0EB5-4398-BF2A-34D7CFF297F3}" dt="2026-06-03T19:15:53.654" v="192" actId="26606"/>
          <ac:spMkLst>
            <pc:docMk/>
            <pc:sldMk cId="1775179807" sldId="272"/>
            <ac:spMk id="3" creationId="{681895B8-3FCB-F897-0FE7-7AF100155DBE}"/>
          </ac:spMkLst>
        </pc:spChg>
        <pc:spChg chg="add">
          <ac:chgData name="a a" userId="0897eb324ca36434" providerId="LiveId" clId="{1D57A22A-0EB5-4398-BF2A-34D7CFF297F3}" dt="2026-06-03T19:15:53.654" v="192" actId="26606"/>
          <ac:spMkLst>
            <pc:docMk/>
            <pc:sldMk cId="1775179807" sldId="272"/>
            <ac:spMk id="9" creationId="{3ECBE1F1-D69B-4AFA-ABD5-8E41720EF6DE}"/>
          </ac:spMkLst>
        </pc:spChg>
        <pc:spChg chg="add">
          <ac:chgData name="a a" userId="0897eb324ca36434" providerId="LiveId" clId="{1D57A22A-0EB5-4398-BF2A-34D7CFF297F3}" dt="2026-06-03T19:15:53.654" v="192" actId="26606"/>
          <ac:spMkLst>
            <pc:docMk/>
            <pc:sldMk cId="1775179807" sldId="272"/>
            <ac:spMk id="11" creationId="{603A6265-E10C-4B85-9C20-E75FCAF9CC63}"/>
          </ac:spMkLst>
        </pc:spChg>
        <pc:picChg chg="add">
          <ac:chgData name="a a" userId="0897eb324ca36434" providerId="LiveId" clId="{1D57A22A-0EB5-4398-BF2A-34D7CFF297F3}" dt="2026-06-03T19:15:53.654" v="192" actId="26606"/>
          <ac:picMkLst>
            <pc:docMk/>
            <pc:sldMk cId="1775179807" sldId="272"/>
            <ac:picMk id="5" creationId="{F19EAE1E-0024-85BA-C992-F8DE2B7EB8BB}"/>
          </ac:picMkLst>
        </pc:picChg>
      </pc:sldChg>
      <pc:sldChg chg="addSp delSp modSp new mod setBg">
        <pc:chgData name="a a" userId="0897eb324ca36434" providerId="LiveId" clId="{1D57A22A-0EB5-4398-BF2A-34D7CFF297F3}" dt="2026-06-03T19:15:59.107" v="193" actId="26606"/>
        <pc:sldMkLst>
          <pc:docMk/>
          <pc:sldMk cId="3081626705" sldId="273"/>
        </pc:sldMkLst>
        <pc:spChg chg="mod">
          <ac:chgData name="a a" userId="0897eb324ca36434" providerId="LiveId" clId="{1D57A22A-0EB5-4398-BF2A-34D7CFF297F3}" dt="2026-06-03T19:15:59.107" v="193" actId="26606"/>
          <ac:spMkLst>
            <pc:docMk/>
            <pc:sldMk cId="3081626705" sldId="273"/>
            <ac:spMk id="2" creationId="{7062CDBD-B3D8-01DF-2A1D-3194C7A01A13}"/>
          </ac:spMkLst>
        </pc:spChg>
        <pc:spChg chg="add">
          <ac:chgData name="a a" userId="0897eb324ca36434" providerId="LiveId" clId="{1D57A22A-0EB5-4398-BF2A-34D7CFF297F3}" dt="2026-06-03T19:15:59.107" v="193" actId="26606"/>
          <ac:spMkLst>
            <pc:docMk/>
            <pc:sldMk cId="3081626705" sldId="273"/>
            <ac:spMk id="9" creationId="{BACC6370-2D7E-4714-9D71-7542949D7D5D}"/>
          </ac:spMkLst>
        </pc:spChg>
        <pc:spChg chg="add">
          <ac:chgData name="a a" userId="0897eb324ca36434" providerId="LiveId" clId="{1D57A22A-0EB5-4398-BF2A-34D7CFF297F3}" dt="2026-06-03T19:15:59.107" v="193" actId="26606"/>
          <ac:spMkLst>
            <pc:docMk/>
            <pc:sldMk cId="3081626705" sldId="273"/>
            <ac:spMk id="11" creationId="{256B2C21-A230-48C0-8DF1-C46611373C44}"/>
          </ac:spMkLst>
        </pc:spChg>
        <pc:spChg chg="add">
          <ac:chgData name="a a" userId="0897eb324ca36434" providerId="LiveId" clId="{1D57A22A-0EB5-4398-BF2A-34D7CFF297F3}" dt="2026-06-03T19:15:59.107" v="193" actId="26606"/>
          <ac:spMkLst>
            <pc:docMk/>
            <pc:sldMk cId="3081626705" sldId="273"/>
            <ac:spMk id="13" creationId="{3847E18C-932D-4C95-AABA-FEC7C9499AD7}"/>
          </ac:spMkLst>
        </pc:spChg>
        <pc:spChg chg="add">
          <ac:chgData name="a a" userId="0897eb324ca36434" providerId="LiveId" clId="{1D57A22A-0EB5-4398-BF2A-34D7CFF297F3}" dt="2026-06-03T19:15:59.107" v="193" actId="26606"/>
          <ac:spMkLst>
            <pc:docMk/>
            <pc:sldMk cId="3081626705" sldId="273"/>
            <ac:spMk id="15" creationId="{3150CB11-0C61-439E-910F-5787759E72A0}"/>
          </ac:spMkLst>
        </pc:spChg>
        <pc:spChg chg="add">
          <ac:chgData name="a a" userId="0897eb324ca36434" providerId="LiveId" clId="{1D57A22A-0EB5-4398-BF2A-34D7CFF297F3}" dt="2026-06-03T19:15:59.107" v="193" actId="26606"/>
          <ac:spMkLst>
            <pc:docMk/>
            <pc:sldMk cId="3081626705" sldId="273"/>
            <ac:spMk id="17" creationId="{43F8A58B-5155-44CE-A5FF-7647B47D0A7A}"/>
          </ac:spMkLst>
        </pc:spChg>
        <pc:spChg chg="add">
          <ac:chgData name="a a" userId="0897eb324ca36434" providerId="LiveId" clId="{1D57A22A-0EB5-4398-BF2A-34D7CFF297F3}" dt="2026-06-03T19:15:59.107" v="193" actId="26606"/>
          <ac:spMkLst>
            <pc:docMk/>
            <pc:sldMk cId="3081626705" sldId="273"/>
            <ac:spMk id="19" creationId="{443F2ACA-E6D6-4028-82DD-F03C262D5DE6}"/>
          </ac:spMkLst>
        </pc:spChg>
        <pc:graphicFrameChg chg="add">
          <ac:chgData name="a a" userId="0897eb324ca36434" providerId="LiveId" clId="{1D57A22A-0EB5-4398-BF2A-34D7CFF297F3}" dt="2026-06-03T19:15:59.107" v="193" actId="26606"/>
          <ac:graphicFrameMkLst>
            <pc:docMk/>
            <pc:sldMk cId="3081626705" sldId="273"/>
            <ac:graphicFrameMk id="5" creationId="{326F65EC-4898-858C-DEEC-8FAE3F58F3B5}"/>
          </ac:graphicFrameMkLst>
        </pc:graphicFrameChg>
      </pc:sldChg>
      <pc:sldChg chg="addSp delSp modSp new mod setBg">
        <pc:chgData name="a a" userId="0897eb324ca36434" providerId="LiveId" clId="{1D57A22A-0EB5-4398-BF2A-34D7CFF297F3}" dt="2026-06-03T19:16:02.897" v="194" actId="26606"/>
        <pc:sldMkLst>
          <pc:docMk/>
          <pc:sldMk cId="2029635807" sldId="274"/>
        </pc:sldMkLst>
        <pc:spChg chg="mod">
          <ac:chgData name="a a" userId="0897eb324ca36434" providerId="LiveId" clId="{1D57A22A-0EB5-4398-BF2A-34D7CFF297F3}" dt="2026-06-03T19:16:02.897" v="194" actId="26606"/>
          <ac:spMkLst>
            <pc:docMk/>
            <pc:sldMk cId="2029635807" sldId="274"/>
            <ac:spMk id="2" creationId="{B42E1ADC-4E02-6B3E-C3E0-E1006EA0F64F}"/>
          </ac:spMkLst>
        </pc:spChg>
        <pc:spChg chg="add">
          <ac:chgData name="a a" userId="0897eb324ca36434" providerId="LiveId" clId="{1D57A22A-0EB5-4398-BF2A-34D7CFF297F3}" dt="2026-06-03T19:16:02.897" v="194" actId="26606"/>
          <ac:spMkLst>
            <pc:docMk/>
            <pc:sldMk cId="2029635807" sldId="274"/>
            <ac:spMk id="9" creationId="{53B021B3-DE93-4AB7-8A18-CF5F1CED88B8}"/>
          </ac:spMkLst>
        </pc:spChg>
        <pc:spChg chg="add">
          <ac:chgData name="a a" userId="0897eb324ca36434" providerId="LiveId" clId="{1D57A22A-0EB5-4398-BF2A-34D7CFF297F3}" dt="2026-06-03T19:16:02.897" v="194" actId="26606"/>
          <ac:spMkLst>
            <pc:docMk/>
            <pc:sldMk cId="2029635807" sldId="274"/>
            <ac:spMk id="11" creationId="{52D502E5-F6B4-4D58-B4AE-FC466FF15EE8}"/>
          </ac:spMkLst>
        </pc:spChg>
        <pc:spChg chg="add">
          <ac:chgData name="a a" userId="0897eb324ca36434" providerId="LiveId" clId="{1D57A22A-0EB5-4398-BF2A-34D7CFF297F3}" dt="2026-06-03T19:16:02.897" v="194" actId="26606"/>
          <ac:spMkLst>
            <pc:docMk/>
            <pc:sldMk cId="2029635807" sldId="274"/>
            <ac:spMk id="13" creationId="{9DECDBF4-02B6-4BB4-B65B-B8107AD6A9E8}"/>
          </ac:spMkLst>
        </pc:spChg>
        <pc:graphicFrameChg chg="add">
          <ac:chgData name="a a" userId="0897eb324ca36434" providerId="LiveId" clId="{1D57A22A-0EB5-4398-BF2A-34D7CFF297F3}" dt="2026-06-03T19:16:02.897" v="194" actId="26606"/>
          <ac:graphicFrameMkLst>
            <pc:docMk/>
            <pc:sldMk cId="2029635807" sldId="274"/>
            <ac:graphicFrameMk id="5" creationId="{CA056EEA-30CE-46D8-64FF-E0D57927E384}"/>
          </ac:graphicFrameMkLst>
        </pc:graphicFrameChg>
      </pc:sldChg>
      <pc:sldChg chg="addSp modSp new mod setBg">
        <pc:chgData name="a a" userId="0897eb324ca36434" providerId="LiveId" clId="{1D57A22A-0EB5-4398-BF2A-34D7CFF297F3}" dt="2026-06-03T19:16:15.135" v="195" actId="26606"/>
        <pc:sldMkLst>
          <pc:docMk/>
          <pc:sldMk cId="1854807590" sldId="275"/>
        </pc:sldMkLst>
        <pc:spChg chg="mod">
          <ac:chgData name="a a" userId="0897eb324ca36434" providerId="LiveId" clId="{1D57A22A-0EB5-4398-BF2A-34D7CFF297F3}" dt="2026-06-03T19:16:15.135" v="195" actId="26606"/>
          <ac:spMkLst>
            <pc:docMk/>
            <pc:sldMk cId="1854807590" sldId="275"/>
            <ac:spMk id="2" creationId="{F7DC254A-F5B0-4579-4189-D832B91C9C70}"/>
          </ac:spMkLst>
        </pc:spChg>
        <pc:spChg chg="mod">
          <ac:chgData name="a a" userId="0897eb324ca36434" providerId="LiveId" clId="{1D57A22A-0EB5-4398-BF2A-34D7CFF297F3}" dt="2026-06-03T19:16:15.135" v="195" actId="26606"/>
          <ac:spMkLst>
            <pc:docMk/>
            <pc:sldMk cId="1854807590" sldId="275"/>
            <ac:spMk id="3" creationId="{AD106EE3-207A-F2AB-950D-4159B1D11F76}"/>
          </ac:spMkLst>
        </pc:spChg>
        <pc:spChg chg="add">
          <ac:chgData name="a a" userId="0897eb324ca36434" providerId="LiveId" clId="{1D57A22A-0EB5-4398-BF2A-34D7CFF297F3}" dt="2026-06-03T19:16:15.135" v="195" actId="26606"/>
          <ac:spMkLst>
            <pc:docMk/>
            <pc:sldMk cId="1854807590" sldId="275"/>
            <ac:spMk id="8" creationId="{DAF1966E-FD40-4A4A-B61B-C4DF7FA05F06}"/>
          </ac:spMkLst>
        </pc:spChg>
        <pc:spChg chg="add">
          <ac:chgData name="a a" userId="0897eb324ca36434" providerId="LiveId" clId="{1D57A22A-0EB5-4398-BF2A-34D7CFF297F3}" dt="2026-06-03T19:16:15.135" v="195" actId="26606"/>
          <ac:spMkLst>
            <pc:docMk/>
            <pc:sldMk cId="1854807590" sldId="275"/>
            <ac:spMk id="10" creationId="{047BFA19-D45E-416B-A404-7AF2F3F27017}"/>
          </ac:spMkLst>
        </pc:spChg>
        <pc:spChg chg="add">
          <ac:chgData name="a a" userId="0897eb324ca36434" providerId="LiveId" clId="{1D57A22A-0EB5-4398-BF2A-34D7CFF297F3}" dt="2026-06-03T19:16:15.135" v="195" actId="26606"/>
          <ac:spMkLst>
            <pc:docMk/>
            <pc:sldMk cId="1854807590" sldId="275"/>
            <ac:spMk id="12" creationId="{8E0105E7-23DB-4CF2-8258-FF47C7620F6E}"/>
          </ac:spMkLst>
        </pc:spChg>
        <pc:spChg chg="add">
          <ac:chgData name="a a" userId="0897eb324ca36434" providerId="LiveId" clId="{1D57A22A-0EB5-4398-BF2A-34D7CFF297F3}" dt="2026-06-03T19:16:15.135" v="195" actId="26606"/>
          <ac:spMkLst>
            <pc:docMk/>
            <pc:sldMk cId="1854807590" sldId="275"/>
            <ac:spMk id="14" creationId="{074B4F7D-14B2-478B-8BF5-01E4E0C5D263}"/>
          </ac:spMkLst>
        </pc:spChg>
      </pc:sldChg>
      <pc:sldChg chg="modSp new mod">
        <pc:chgData name="a a" userId="0897eb324ca36434" providerId="LiveId" clId="{1D57A22A-0EB5-4398-BF2A-34D7CFF297F3}" dt="2026-06-03T19:08:01.118" v="133" actId="27636"/>
        <pc:sldMkLst>
          <pc:docMk/>
          <pc:sldMk cId="768328411" sldId="276"/>
        </pc:sldMkLst>
        <pc:spChg chg="mod">
          <ac:chgData name="a a" userId="0897eb324ca36434" providerId="LiveId" clId="{1D57A22A-0EB5-4398-BF2A-34D7CFF297F3}" dt="2026-06-03T19:07:24.102" v="131" actId="20577"/>
          <ac:spMkLst>
            <pc:docMk/>
            <pc:sldMk cId="768328411" sldId="276"/>
            <ac:spMk id="2" creationId="{FE11F3B3-1C7F-A94F-8B58-945F93665F2B}"/>
          </ac:spMkLst>
        </pc:spChg>
        <pc:spChg chg="mod">
          <ac:chgData name="a a" userId="0897eb324ca36434" providerId="LiveId" clId="{1D57A22A-0EB5-4398-BF2A-34D7CFF297F3}" dt="2026-06-03T19:08:01.118" v="133" actId="27636"/>
          <ac:spMkLst>
            <pc:docMk/>
            <pc:sldMk cId="768328411" sldId="276"/>
            <ac:spMk id="3" creationId="{8E3C2AF4-CAEE-F9B5-A74D-B847F7560DA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BB27F8F-721D-489E-B258-9933F96F963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CFB3146-48C3-42FB-BD05-060BABFB423B}">
      <dgm:prSet/>
      <dgm:spPr/>
      <dgm:t>
        <a:bodyPr/>
        <a:lstStyle/>
        <a:p>
          <a:r>
            <a:rPr lang="en-GB"/>
            <a:t>The coffee shop is a growing independent business that wants to improve service speed, stock control, customer loyalty and decision-making.</a:t>
          </a:r>
          <a:endParaRPr lang="en-US"/>
        </a:p>
      </dgm:t>
    </dgm:pt>
    <dgm:pt modelId="{9F6CB6DC-169D-456A-96BD-AC0FF35B97F6}" type="parTrans" cxnId="{515CA8EC-3432-47E0-A9CE-43CA723772EB}">
      <dgm:prSet/>
      <dgm:spPr/>
      <dgm:t>
        <a:bodyPr/>
        <a:lstStyle/>
        <a:p>
          <a:endParaRPr lang="en-US"/>
        </a:p>
      </dgm:t>
    </dgm:pt>
    <dgm:pt modelId="{656336E1-7AC3-4D20-B2D9-3B805AE89052}" type="sibTrans" cxnId="{515CA8EC-3432-47E0-A9CE-43CA723772EB}">
      <dgm:prSet/>
      <dgm:spPr/>
      <dgm:t>
        <a:bodyPr/>
        <a:lstStyle/>
        <a:p>
          <a:endParaRPr lang="en-US"/>
        </a:p>
      </dgm:t>
    </dgm:pt>
    <dgm:pt modelId="{31EB8CD0-9538-47BB-8D41-EEE27116B15A}">
      <dgm:prSet/>
      <dgm:spPr/>
      <dgm:t>
        <a:bodyPr/>
        <a:lstStyle/>
        <a:p>
          <a:r>
            <a:rPr lang="en-GB"/>
            <a:t>The aim of this presentation is to recommend suitable information systems by:</a:t>
          </a:r>
          <a:endParaRPr lang="en-US"/>
        </a:p>
      </dgm:t>
    </dgm:pt>
    <dgm:pt modelId="{741DFB9C-90D7-4B13-8303-90DB6D0395B8}" type="parTrans" cxnId="{608A08D3-351F-4F9C-B8D7-0BD0DBC2339A}">
      <dgm:prSet/>
      <dgm:spPr/>
      <dgm:t>
        <a:bodyPr/>
        <a:lstStyle/>
        <a:p>
          <a:endParaRPr lang="en-US"/>
        </a:p>
      </dgm:t>
    </dgm:pt>
    <dgm:pt modelId="{CD331090-5E12-4213-9998-7735C2C8F884}" type="sibTrans" cxnId="{608A08D3-351F-4F9C-B8D7-0BD0DBC2339A}">
      <dgm:prSet/>
      <dgm:spPr/>
      <dgm:t>
        <a:bodyPr/>
        <a:lstStyle/>
        <a:p>
          <a:endParaRPr lang="en-US"/>
        </a:p>
      </dgm:t>
    </dgm:pt>
    <dgm:pt modelId="{2A4C2EF0-8779-4557-B653-A68F02A56881}">
      <dgm:prSet/>
      <dgm:spPr/>
      <dgm:t>
        <a:bodyPr/>
        <a:lstStyle/>
        <a:p>
          <a:r>
            <a:rPr lang="en-GB"/>
            <a:t>Explaining the role of information systems in business operations (Bocij, Greasley and Hickie, 2019).</a:t>
          </a:r>
          <a:endParaRPr lang="en-US"/>
        </a:p>
      </dgm:t>
    </dgm:pt>
    <dgm:pt modelId="{8DA03484-6DD1-46D9-A5F9-9C715EEE3D04}" type="parTrans" cxnId="{99304331-D7C1-477D-9E56-CC5BFF66A372}">
      <dgm:prSet/>
      <dgm:spPr/>
      <dgm:t>
        <a:bodyPr/>
        <a:lstStyle/>
        <a:p>
          <a:endParaRPr lang="en-US"/>
        </a:p>
      </dgm:t>
    </dgm:pt>
    <dgm:pt modelId="{2C9CCEF7-B123-4A0B-B276-88476E044622}" type="sibTrans" cxnId="{99304331-D7C1-477D-9E56-CC5BFF66A372}">
      <dgm:prSet/>
      <dgm:spPr/>
      <dgm:t>
        <a:bodyPr/>
        <a:lstStyle/>
        <a:p>
          <a:endParaRPr lang="en-US"/>
        </a:p>
      </dgm:t>
    </dgm:pt>
    <dgm:pt modelId="{BA017C9C-6AED-4337-BA6E-6A6DBE91CD08}">
      <dgm:prSet/>
      <dgm:spPr/>
      <dgm:t>
        <a:bodyPr/>
        <a:lstStyle/>
        <a:p>
          <a:r>
            <a:rPr lang="en-GB"/>
            <a:t>Comparing POS/TPS, MIS, CRM, DSS and ERP systems (Stair and Reynolds, 2020).</a:t>
          </a:r>
          <a:endParaRPr lang="en-US"/>
        </a:p>
      </dgm:t>
    </dgm:pt>
    <dgm:pt modelId="{0A1C2469-D3C7-493F-9852-D349AD5B0901}" type="parTrans" cxnId="{B08AA2C0-E25D-44B4-B152-7E0D0668098F}">
      <dgm:prSet/>
      <dgm:spPr/>
      <dgm:t>
        <a:bodyPr/>
        <a:lstStyle/>
        <a:p>
          <a:endParaRPr lang="en-US"/>
        </a:p>
      </dgm:t>
    </dgm:pt>
    <dgm:pt modelId="{0EE296D7-B615-446A-BA52-37E9504AF62B}" type="sibTrans" cxnId="{B08AA2C0-E25D-44B4-B152-7E0D0668098F}">
      <dgm:prSet/>
      <dgm:spPr/>
      <dgm:t>
        <a:bodyPr/>
        <a:lstStyle/>
        <a:p>
          <a:endParaRPr lang="en-US"/>
        </a:p>
      </dgm:t>
    </dgm:pt>
    <dgm:pt modelId="{6CB3F920-D8AA-4CBB-869C-E4D294080853}">
      <dgm:prSet/>
      <dgm:spPr/>
      <dgm:t>
        <a:bodyPr/>
        <a:lstStyle/>
        <a:p>
          <a:r>
            <a:rPr lang="en-GB"/>
            <a:t>Evaluating benefits, limitations and ethical risks (ICO, 2023).</a:t>
          </a:r>
          <a:endParaRPr lang="en-US"/>
        </a:p>
      </dgm:t>
    </dgm:pt>
    <dgm:pt modelId="{697EF7EE-0F08-4D67-A172-D4881F8DEBC0}" type="parTrans" cxnId="{AA610F07-CD8E-4EC5-BDEA-C162558D58C3}">
      <dgm:prSet/>
      <dgm:spPr/>
      <dgm:t>
        <a:bodyPr/>
        <a:lstStyle/>
        <a:p>
          <a:endParaRPr lang="en-US"/>
        </a:p>
      </dgm:t>
    </dgm:pt>
    <dgm:pt modelId="{65A83068-805C-4F04-8726-8F7B76D3A6FC}" type="sibTrans" cxnId="{AA610F07-CD8E-4EC5-BDEA-C162558D58C3}">
      <dgm:prSet/>
      <dgm:spPr/>
      <dgm:t>
        <a:bodyPr/>
        <a:lstStyle/>
        <a:p>
          <a:endParaRPr lang="en-US"/>
        </a:p>
      </dgm:t>
    </dgm:pt>
    <dgm:pt modelId="{4659BCCE-CCC4-4404-BF77-AB65C334461A}">
      <dgm:prSet/>
      <dgm:spPr/>
      <dgm:t>
        <a:bodyPr/>
        <a:lstStyle/>
        <a:p>
          <a:r>
            <a:rPr lang="en-GB"/>
            <a:t>Applying real-world learning from Starbucks, Costa Coffee and Amazon (Starbucks, 2024).</a:t>
          </a:r>
          <a:endParaRPr lang="en-US"/>
        </a:p>
      </dgm:t>
    </dgm:pt>
    <dgm:pt modelId="{C6B685C6-3D2F-45BB-AE65-770D58229170}" type="parTrans" cxnId="{AA734DCA-478C-4B0F-A67B-74A29212628F}">
      <dgm:prSet/>
      <dgm:spPr/>
      <dgm:t>
        <a:bodyPr/>
        <a:lstStyle/>
        <a:p>
          <a:endParaRPr lang="en-US"/>
        </a:p>
      </dgm:t>
    </dgm:pt>
    <dgm:pt modelId="{C839BFF6-D37E-4FDC-9BC5-585273C5B975}" type="sibTrans" cxnId="{AA734DCA-478C-4B0F-A67B-74A29212628F}">
      <dgm:prSet/>
      <dgm:spPr/>
      <dgm:t>
        <a:bodyPr/>
        <a:lstStyle/>
        <a:p>
          <a:endParaRPr lang="en-US"/>
        </a:p>
      </dgm:t>
    </dgm:pt>
    <dgm:pt modelId="{0B6E0988-E9D3-4588-9186-C53C5E43F97C}" type="pres">
      <dgm:prSet presAssocID="{CBB27F8F-721D-489E-B258-9933F96F9637}" presName="diagram" presStyleCnt="0">
        <dgm:presLayoutVars>
          <dgm:dir/>
          <dgm:resizeHandles val="exact"/>
        </dgm:presLayoutVars>
      </dgm:prSet>
      <dgm:spPr/>
    </dgm:pt>
    <dgm:pt modelId="{719B9F45-1C90-4473-92B8-CD94FEC6EDB4}" type="pres">
      <dgm:prSet presAssocID="{6CFB3146-48C3-42FB-BD05-060BABFB423B}" presName="node" presStyleLbl="node1" presStyleIdx="0" presStyleCnt="6">
        <dgm:presLayoutVars>
          <dgm:bulletEnabled val="1"/>
        </dgm:presLayoutVars>
      </dgm:prSet>
      <dgm:spPr/>
    </dgm:pt>
    <dgm:pt modelId="{1633E1C3-3B4A-483F-997A-2AEEB7237432}" type="pres">
      <dgm:prSet presAssocID="{656336E1-7AC3-4D20-B2D9-3B805AE89052}" presName="sibTrans" presStyleCnt="0"/>
      <dgm:spPr/>
    </dgm:pt>
    <dgm:pt modelId="{29C03F26-44DD-45C4-84BB-52B1056BB3C0}" type="pres">
      <dgm:prSet presAssocID="{31EB8CD0-9538-47BB-8D41-EEE27116B15A}" presName="node" presStyleLbl="node1" presStyleIdx="1" presStyleCnt="6">
        <dgm:presLayoutVars>
          <dgm:bulletEnabled val="1"/>
        </dgm:presLayoutVars>
      </dgm:prSet>
      <dgm:spPr/>
    </dgm:pt>
    <dgm:pt modelId="{95F52D72-15DC-46EB-A0D6-856809BC4159}" type="pres">
      <dgm:prSet presAssocID="{CD331090-5E12-4213-9998-7735C2C8F884}" presName="sibTrans" presStyleCnt="0"/>
      <dgm:spPr/>
    </dgm:pt>
    <dgm:pt modelId="{347D716E-5E8B-453F-99C0-5F34F9579A83}" type="pres">
      <dgm:prSet presAssocID="{2A4C2EF0-8779-4557-B653-A68F02A56881}" presName="node" presStyleLbl="node1" presStyleIdx="2" presStyleCnt="6">
        <dgm:presLayoutVars>
          <dgm:bulletEnabled val="1"/>
        </dgm:presLayoutVars>
      </dgm:prSet>
      <dgm:spPr/>
    </dgm:pt>
    <dgm:pt modelId="{FD5C8FA2-51B7-4CAA-B807-FFC506973B43}" type="pres">
      <dgm:prSet presAssocID="{2C9CCEF7-B123-4A0B-B276-88476E044622}" presName="sibTrans" presStyleCnt="0"/>
      <dgm:spPr/>
    </dgm:pt>
    <dgm:pt modelId="{BA95BF7C-39BC-4881-8214-4259D8CDAE22}" type="pres">
      <dgm:prSet presAssocID="{BA017C9C-6AED-4337-BA6E-6A6DBE91CD08}" presName="node" presStyleLbl="node1" presStyleIdx="3" presStyleCnt="6">
        <dgm:presLayoutVars>
          <dgm:bulletEnabled val="1"/>
        </dgm:presLayoutVars>
      </dgm:prSet>
      <dgm:spPr/>
    </dgm:pt>
    <dgm:pt modelId="{0D4A6D44-678D-49FE-9ED5-A2D782298D53}" type="pres">
      <dgm:prSet presAssocID="{0EE296D7-B615-446A-BA52-37E9504AF62B}" presName="sibTrans" presStyleCnt="0"/>
      <dgm:spPr/>
    </dgm:pt>
    <dgm:pt modelId="{B5243C78-BF5B-4B58-9218-9458C6CE7A1F}" type="pres">
      <dgm:prSet presAssocID="{6CB3F920-D8AA-4CBB-869C-E4D294080853}" presName="node" presStyleLbl="node1" presStyleIdx="4" presStyleCnt="6">
        <dgm:presLayoutVars>
          <dgm:bulletEnabled val="1"/>
        </dgm:presLayoutVars>
      </dgm:prSet>
      <dgm:spPr/>
    </dgm:pt>
    <dgm:pt modelId="{78155B91-BD63-4150-95FB-E972F2FE1FC8}" type="pres">
      <dgm:prSet presAssocID="{65A83068-805C-4F04-8726-8F7B76D3A6FC}" presName="sibTrans" presStyleCnt="0"/>
      <dgm:spPr/>
    </dgm:pt>
    <dgm:pt modelId="{012EE133-3B65-4C56-8225-E7EEDA797C5E}" type="pres">
      <dgm:prSet presAssocID="{4659BCCE-CCC4-4404-BF77-AB65C334461A}" presName="node" presStyleLbl="node1" presStyleIdx="5" presStyleCnt="6">
        <dgm:presLayoutVars>
          <dgm:bulletEnabled val="1"/>
        </dgm:presLayoutVars>
      </dgm:prSet>
      <dgm:spPr/>
    </dgm:pt>
  </dgm:ptLst>
  <dgm:cxnLst>
    <dgm:cxn modelId="{AA610F07-CD8E-4EC5-BDEA-C162558D58C3}" srcId="{CBB27F8F-721D-489E-B258-9933F96F9637}" destId="{6CB3F920-D8AA-4CBB-869C-E4D294080853}" srcOrd="4" destOrd="0" parTransId="{697EF7EE-0F08-4D67-A172-D4881F8DEBC0}" sibTransId="{65A83068-805C-4F04-8726-8F7B76D3A6FC}"/>
    <dgm:cxn modelId="{99304331-D7C1-477D-9E56-CC5BFF66A372}" srcId="{CBB27F8F-721D-489E-B258-9933F96F9637}" destId="{2A4C2EF0-8779-4557-B653-A68F02A56881}" srcOrd="2" destOrd="0" parTransId="{8DA03484-6DD1-46D9-A5F9-9C715EEE3D04}" sibTransId="{2C9CCEF7-B123-4A0B-B276-88476E044622}"/>
    <dgm:cxn modelId="{08ADC45C-64CA-4BE3-9E08-BC33FED2C335}" type="presOf" srcId="{CBB27F8F-721D-489E-B258-9933F96F9637}" destId="{0B6E0988-E9D3-4588-9186-C53C5E43F97C}" srcOrd="0" destOrd="0" presId="urn:microsoft.com/office/officeart/2005/8/layout/default"/>
    <dgm:cxn modelId="{59FD6950-7968-4AB8-AD61-037A5FB500AC}" type="presOf" srcId="{4659BCCE-CCC4-4404-BF77-AB65C334461A}" destId="{012EE133-3B65-4C56-8225-E7EEDA797C5E}" srcOrd="0" destOrd="0" presId="urn:microsoft.com/office/officeart/2005/8/layout/default"/>
    <dgm:cxn modelId="{703C147D-6B9E-4C27-A187-F2D0E991941B}" type="presOf" srcId="{BA017C9C-6AED-4337-BA6E-6A6DBE91CD08}" destId="{BA95BF7C-39BC-4881-8214-4259D8CDAE22}" srcOrd="0" destOrd="0" presId="urn:microsoft.com/office/officeart/2005/8/layout/default"/>
    <dgm:cxn modelId="{B08AA2C0-E25D-44B4-B152-7E0D0668098F}" srcId="{CBB27F8F-721D-489E-B258-9933F96F9637}" destId="{BA017C9C-6AED-4337-BA6E-6A6DBE91CD08}" srcOrd="3" destOrd="0" parTransId="{0A1C2469-D3C7-493F-9852-D349AD5B0901}" sibTransId="{0EE296D7-B615-446A-BA52-37E9504AF62B}"/>
    <dgm:cxn modelId="{AA734DCA-478C-4B0F-A67B-74A29212628F}" srcId="{CBB27F8F-721D-489E-B258-9933F96F9637}" destId="{4659BCCE-CCC4-4404-BF77-AB65C334461A}" srcOrd="5" destOrd="0" parTransId="{C6B685C6-3D2F-45BB-AE65-770D58229170}" sibTransId="{C839BFF6-D37E-4FDC-9BC5-585273C5B975}"/>
    <dgm:cxn modelId="{608A08D3-351F-4F9C-B8D7-0BD0DBC2339A}" srcId="{CBB27F8F-721D-489E-B258-9933F96F9637}" destId="{31EB8CD0-9538-47BB-8D41-EEE27116B15A}" srcOrd="1" destOrd="0" parTransId="{741DFB9C-90D7-4B13-8303-90DB6D0395B8}" sibTransId="{CD331090-5E12-4213-9998-7735C2C8F884}"/>
    <dgm:cxn modelId="{60CD1BDC-E8DD-47A3-8295-20C15DB5345E}" type="presOf" srcId="{6CB3F920-D8AA-4CBB-869C-E4D294080853}" destId="{B5243C78-BF5B-4B58-9218-9458C6CE7A1F}" srcOrd="0" destOrd="0" presId="urn:microsoft.com/office/officeart/2005/8/layout/default"/>
    <dgm:cxn modelId="{C35747E4-ECA5-4A4E-AE57-6097873E5919}" type="presOf" srcId="{2A4C2EF0-8779-4557-B653-A68F02A56881}" destId="{347D716E-5E8B-453F-99C0-5F34F9579A83}" srcOrd="0" destOrd="0" presId="urn:microsoft.com/office/officeart/2005/8/layout/default"/>
    <dgm:cxn modelId="{EED9D6E6-C8F4-4103-8FF9-627DCB568485}" type="presOf" srcId="{31EB8CD0-9538-47BB-8D41-EEE27116B15A}" destId="{29C03F26-44DD-45C4-84BB-52B1056BB3C0}" srcOrd="0" destOrd="0" presId="urn:microsoft.com/office/officeart/2005/8/layout/default"/>
    <dgm:cxn modelId="{515CA8EC-3432-47E0-A9CE-43CA723772EB}" srcId="{CBB27F8F-721D-489E-B258-9933F96F9637}" destId="{6CFB3146-48C3-42FB-BD05-060BABFB423B}" srcOrd="0" destOrd="0" parTransId="{9F6CB6DC-169D-456A-96BD-AC0FF35B97F6}" sibTransId="{656336E1-7AC3-4D20-B2D9-3B805AE89052}"/>
    <dgm:cxn modelId="{A2BC7AF4-626F-420E-84EF-E91C197D645B}" type="presOf" srcId="{6CFB3146-48C3-42FB-BD05-060BABFB423B}" destId="{719B9F45-1C90-4473-92B8-CD94FEC6EDB4}" srcOrd="0" destOrd="0" presId="urn:microsoft.com/office/officeart/2005/8/layout/default"/>
    <dgm:cxn modelId="{F3BE3BBE-40C0-4651-8892-13131DDC7355}" type="presParOf" srcId="{0B6E0988-E9D3-4588-9186-C53C5E43F97C}" destId="{719B9F45-1C90-4473-92B8-CD94FEC6EDB4}" srcOrd="0" destOrd="0" presId="urn:microsoft.com/office/officeart/2005/8/layout/default"/>
    <dgm:cxn modelId="{F7F61BBF-7C03-49F8-8D7E-A2140E926AE4}" type="presParOf" srcId="{0B6E0988-E9D3-4588-9186-C53C5E43F97C}" destId="{1633E1C3-3B4A-483F-997A-2AEEB7237432}" srcOrd="1" destOrd="0" presId="urn:microsoft.com/office/officeart/2005/8/layout/default"/>
    <dgm:cxn modelId="{0DFFD161-33DA-49E6-92AF-BD4A41F0EEDF}" type="presParOf" srcId="{0B6E0988-E9D3-4588-9186-C53C5E43F97C}" destId="{29C03F26-44DD-45C4-84BB-52B1056BB3C0}" srcOrd="2" destOrd="0" presId="urn:microsoft.com/office/officeart/2005/8/layout/default"/>
    <dgm:cxn modelId="{5CB9676C-3ADC-411B-A51D-A819368CC474}" type="presParOf" srcId="{0B6E0988-E9D3-4588-9186-C53C5E43F97C}" destId="{95F52D72-15DC-46EB-A0D6-856809BC4159}" srcOrd="3" destOrd="0" presId="urn:microsoft.com/office/officeart/2005/8/layout/default"/>
    <dgm:cxn modelId="{BCB02999-861F-4805-BE9F-B3043130D5E2}" type="presParOf" srcId="{0B6E0988-E9D3-4588-9186-C53C5E43F97C}" destId="{347D716E-5E8B-453F-99C0-5F34F9579A83}" srcOrd="4" destOrd="0" presId="urn:microsoft.com/office/officeart/2005/8/layout/default"/>
    <dgm:cxn modelId="{9309DE18-099A-4CBA-95DA-6B058778F9B4}" type="presParOf" srcId="{0B6E0988-E9D3-4588-9186-C53C5E43F97C}" destId="{FD5C8FA2-51B7-4CAA-B807-FFC506973B43}" srcOrd="5" destOrd="0" presId="urn:microsoft.com/office/officeart/2005/8/layout/default"/>
    <dgm:cxn modelId="{79DF4D6A-DD79-4E80-8201-ECCEBBD52852}" type="presParOf" srcId="{0B6E0988-E9D3-4588-9186-C53C5E43F97C}" destId="{BA95BF7C-39BC-4881-8214-4259D8CDAE22}" srcOrd="6" destOrd="0" presId="urn:microsoft.com/office/officeart/2005/8/layout/default"/>
    <dgm:cxn modelId="{42D31577-113F-4780-A9E7-DFB82F8A316E}" type="presParOf" srcId="{0B6E0988-E9D3-4588-9186-C53C5E43F97C}" destId="{0D4A6D44-678D-49FE-9ED5-A2D782298D53}" srcOrd="7" destOrd="0" presId="urn:microsoft.com/office/officeart/2005/8/layout/default"/>
    <dgm:cxn modelId="{CFB2DEC2-AA4B-4CE1-A7EC-9BD42BBFFEAB}" type="presParOf" srcId="{0B6E0988-E9D3-4588-9186-C53C5E43F97C}" destId="{B5243C78-BF5B-4B58-9218-9458C6CE7A1F}" srcOrd="8" destOrd="0" presId="urn:microsoft.com/office/officeart/2005/8/layout/default"/>
    <dgm:cxn modelId="{67AF2607-4BCF-4B5F-9F5F-844627FD3622}" type="presParOf" srcId="{0B6E0988-E9D3-4588-9186-C53C5E43F97C}" destId="{78155B91-BD63-4150-95FB-E972F2FE1FC8}" srcOrd="9" destOrd="0" presId="urn:microsoft.com/office/officeart/2005/8/layout/default"/>
    <dgm:cxn modelId="{7748190C-38AC-4A46-BED5-929269E50B07}" type="presParOf" srcId="{0B6E0988-E9D3-4588-9186-C53C5E43F97C}" destId="{012EE133-3B65-4C56-8225-E7EEDA797C5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B1986E-800B-4EF2-8227-1D4B7D2EF3E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EE72F4-2269-4D89-99A7-D5005685EC93}">
      <dgm:prSet/>
      <dgm:spPr/>
      <dgm:t>
        <a:bodyPr/>
        <a:lstStyle/>
        <a:p>
          <a:r>
            <a:rPr lang="en-GB"/>
            <a:t>The coffee shop currently faces several operational and management problems:</a:t>
          </a:r>
          <a:endParaRPr lang="en-US"/>
        </a:p>
      </dgm:t>
    </dgm:pt>
    <dgm:pt modelId="{DFB622C4-ED0C-4B9D-B48A-79311B2DED36}" type="parTrans" cxnId="{59F33E8F-B413-4FE9-90A1-5C3E1BD9269C}">
      <dgm:prSet/>
      <dgm:spPr/>
      <dgm:t>
        <a:bodyPr/>
        <a:lstStyle/>
        <a:p>
          <a:endParaRPr lang="en-US"/>
        </a:p>
      </dgm:t>
    </dgm:pt>
    <dgm:pt modelId="{B341671C-0D57-49BE-8C26-794FA77504D7}" type="sibTrans" cxnId="{59F33E8F-B413-4FE9-90A1-5C3E1BD9269C}">
      <dgm:prSet/>
      <dgm:spPr/>
      <dgm:t>
        <a:bodyPr/>
        <a:lstStyle/>
        <a:p>
          <a:endParaRPr lang="en-US"/>
        </a:p>
      </dgm:t>
    </dgm:pt>
    <dgm:pt modelId="{3824985A-7EDE-4648-B41B-47779AB2B642}">
      <dgm:prSet/>
      <dgm:spPr/>
      <dgm:t>
        <a:bodyPr/>
        <a:lstStyle/>
        <a:p>
          <a:r>
            <a:rPr lang="en-GB"/>
            <a:t>Slow service during peak periods</a:t>
          </a:r>
          <a:br>
            <a:rPr lang="en-GB"/>
          </a:br>
          <a:r>
            <a:rPr lang="en-GB"/>
            <a:t>Manual or unclear stock control</a:t>
          </a:r>
          <a:br>
            <a:rPr lang="en-GB"/>
          </a:br>
          <a:r>
            <a:rPr lang="en-GB"/>
            <a:t>Limited understanding of customer behaviour</a:t>
          </a:r>
          <a:br>
            <a:rPr lang="en-GB"/>
          </a:br>
          <a:r>
            <a:rPr lang="en-GB"/>
            <a:t>No digital loyalty system</a:t>
          </a:r>
          <a:br>
            <a:rPr lang="en-GB"/>
          </a:br>
          <a:r>
            <a:rPr lang="en-GB"/>
            <a:t>Weak sales and wastage reporting</a:t>
          </a:r>
          <a:br>
            <a:rPr lang="en-GB"/>
          </a:br>
          <a:r>
            <a:rPr lang="en-GB"/>
            <a:t>Difficulty forecasting demand</a:t>
          </a:r>
          <a:br>
            <a:rPr lang="en-GB"/>
          </a:br>
          <a:r>
            <a:rPr lang="en-GB"/>
            <a:t>Limited use of online ordering</a:t>
          </a:r>
          <a:endParaRPr lang="en-US"/>
        </a:p>
      </dgm:t>
    </dgm:pt>
    <dgm:pt modelId="{6ABADCDD-5789-4FC7-982E-006D7E012CBB}" type="parTrans" cxnId="{1942430A-FF43-46FF-AF6F-D5B50DE76A4E}">
      <dgm:prSet/>
      <dgm:spPr/>
      <dgm:t>
        <a:bodyPr/>
        <a:lstStyle/>
        <a:p>
          <a:endParaRPr lang="en-US"/>
        </a:p>
      </dgm:t>
    </dgm:pt>
    <dgm:pt modelId="{55A55DC6-E4E9-4B89-9EFA-8E889EE04363}" type="sibTrans" cxnId="{1942430A-FF43-46FF-AF6F-D5B50DE76A4E}">
      <dgm:prSet/>
      <dgm:spPr/>
      <dgm:t>
        <a:bodyPr/>
        <a:lstStyle/>
        <a:p>
          <a:endParaRPr lang="en-US"/>
        </a:p>
      </dgm:t>
    </dgm:pt>
    <dgm:pt modelId="{53AA693A-CB40-463B-B5D1-A5EF499B5EF7}">
      <dgm:prSet/>
      <dgm:spPr/>
      <dgm:t>
        <a:bodyPr/>
        <a:lstStyle/>
        <a:p>
          <a:r>
            <a:rPr lang="en-GB"/>
            <a:t>These issues reduce efficiency because managers need accurate and timely information to plan, control and improve business performance (Laudon and Laudon, 2022).</a:t>
          </a:r>
          <a:endParaRPr lang="en-US"/>
        </a:p>
      </dgm:t>
    </dgm:pt>
    <dgm:pt modelId="{07E40F1D-7980-429C-A26E-5E79ECD66A5E}" type="parTrans" cxnId="{706BE30A-8E6D-4099-97E6-38237A8FB4F9}">
      <dgm:prSet/>
      <dgm:spPr/>
      <dgm:t>
        <a:bodyPr/>
        <a:lstStyle/>
        <a:p>
          <a:endParaRPr lang="en-US"/>
        </a:p>
      </dgm:t>
    </dgm:pt>
    <dgm:pt modelId="{310C57A4-7B9D-4E23-AB93-2E59DA8ECD77}" type="sibTrans" cxnId="{706BE30A-8E6D-4099-97E6-38237A8FB4F9}">
      <dgm:prSet/>
      <dgm:spPr/>
      <dgm:t>
        <a:bodyPr/>
        <a:lstStyle/>
        <a:p>
          <a:endParaRPr lang="en-US"/>
        </a:p>
      </dgm:t>
    </dgm:pt>
    <dgm:pt modelId="{9EFE7B88-A3E5-442C-8CF2-97CB5717C60A}" type="pres">
      <dgm:prSet presAssocID="{EDB1986E-800B-4EF2-8227-1D4B7D2EF3ED}" presName="root" presStyleCnt="0">
        <dgm:presLayoutVars>
          <dgm:dir/>
          <dgm:resizeHandles val="exact"/>
        </dgm:presLayoutVars>
      </dgm:prSet>
      <dgm:spPr/>
    </dgm:pt>
    <dgm:pt modelId="{E5ADD1B1-FFB6-4B51-9AB7-5E6193060205}" type="pres">
      <dgm:prSet presAssocID="{1BEE72F4-2269-4D89-99A7-D5005685EC93}" presName="compNode" presStyleCnt="0"/>
      <dgm:spPr/>
    </dgm:pt>
    <dgm:pt modelId="{0FAFACDE-0762-4F41-B4A9-49214E1D26C6}" type="pres">
      <dgm:prSet presAssocID="{1BEE72F4-2269-4D89-99A7-D5005685EC9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ffee"/>
        </a:ext>
      </dgm:extLst>
    </dgm:pt>
    <dgm:pt modelId="{27048DD0-10E6-4155-B93A-62819191235A}" type="pres">
      <dgm:prSet presAssocID="{1BEE72F4-2269-4D89-99A7-D5005685EC93}" presName="spaceRect" presStyleCnt="0"/>
      <dgm:spPr/>
    </dgm:pt>
    <dgm:pt modelId="{2F80B44D-2268-425A-BD61-1731B5CFF6CB}" type="pres">
      <dgm:prSet presAssocID="{1BEE72F4-2269-4D89-99A7-D5005685EC93}" presName="textRect" presStyleLbl="revTx" presStyleIdx="0" presStyleCnt="3">
        <dgm:presLayoutVars>
          <dgm:chMax val="1"/>
          <dgm:chPref val="1"/>
        </dgm:presLayoutVars>
      </dgm:prSet>
      <dgm:spPr/>
    </dgm:pt>
    <dgm:pt modelId="{BFB7221D-DB4B-4683-87FD-8F35D4C7F3B8}" type="pres">
      <dgm:prSet presAssocID="{B341671C-0D57-49BE-8C26-794FA77504D7}" presName="sibTrans" presStyleCnt="0"/>
      <dgm:spPr/>
    </dgm:pt>
    <dgm:pt modelId="{E2D74C97-1917-435E-B3A2-5F27E81027A4}" type="pres">
      <dgm:prSet presAssocID="{3824985A-7EDE-4648-B41B-47779AB2B642}" presName="compNode" presStyleCnt="0"/>
      <dgm:spPr/>
    </dgm:pt>
    <dgm:pt modelId="{9DE8BCC2-C696-472B-96AB-A2F90AF19945}" type="pres">
      <dgm:prSet presAssocID="{3824985A-7EDE-4648-B41B-47779AB2B64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B92BE45F-F5FC-4204-8D8E-3D40DAB0F8B2}" type="pres">
      <dgm:prSet presAssocID="{3824985A-7EDE-4648-B41B-47779AB2B642}" presName="spaceRect" presStyleCnt="0"/>
      <dgm:spPr/>
    </dgm:pt>
    <dgm:pt modelId="{0E5990CE-2B35-4B90-A0EC-749E2213288A}" type="pres">
      <dgm:prSet presAssocID="{3824985A-7EDE-4648-B41B-47779AB2B642}" presName="textRect" presStyleLbl="revTx" presStyleIdx="1" presStyleCnt="3">
        <dgm:presLayoutVars>
          <dgm:chMax val="1"/>
          <dgm:chPref val="1"/>
        </dgm:presLayoutVars>
      </dgm:prSet>
      <dgm:spPr/>
    </dgm:pt>
    <dgm:pt modelId="{F16003B5-709B-4E6C-AA40-FAEB639F1A03}" type="pres">
      <dgm:prSet presAssocID="{55A55DC6-E4E9-4B89-9EFA-8E889EE04363}" presName="sibTrans" presStyleCnt="0"/>
      <dgm:spPr/>
    </dgm:pt>
    <dgm:pt modelId="{1FDD1F49-E7CF-47E9-A71F-18B4095E657E}" type="pres">
      <dgm:prSet presAssocID="{53AA693A-CB40-463B-B5D1-A5EF499B5EF7}" presName="compNode" presStyleCnt="0"/>
      <dgm:spPr/>
    </dgm:pt>
    <dgm:pt modelId="{E6177B3F-B095-4A4B-A289-D4C5E3117D77}" type="pres">
      <dgm:prSet presAssocID="{53AA693A-CB40-463B-B5D1-A5EF499B5EF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rget"/>
        </a:ext>
      </dgm:extLst>
    </dgm:pt>
    <dgm:pt modelId="{75268E9D-3E2A-4A24-9009-8350AA3B40E2}" type="pres">
      <dgm:prSet presAssocID="{53AA693A-CB40-463B-B5D1-A5EF499B5EF7}" presName="spaceRect" presStyleCnt="0"/>
      <dgm:spPr/>
    </dgm:pt>
    <dgm:pt modelId="{B396AC9B-4332-4F32-ABFE-5BE2E98D3A51}" type="pres">
      <dgm:prSet presAssocID="{53AA693A-CB40-463B-B5D1-A5EF499B5EF7}" presName="textRect" presStyleLbl="revTx" presStyleIdx="2" presStyleCnt="3">
        <dgm:presLayoutVars>
          <dgm:chMax val="1"/>
          <dgm:chPref val="1"/>
        </dgm:presLayoutVars>
      </dgm:prSet>
      <dgm:spPr/>
    </dgm:pt>
  </dgm:ptLst>
  <dgm:cxnLst>
    <dgm:cxn modelId="{1942430A-FF43-46FF-AF6F-D5B50DE76A4E}" srcId="{EDB1986E-800B-4EF2-8227-1D4B7D2EF3ED}" destId="{3824985A-7EDE-4648-B41B-47779AB2B642}" srcOrd="1" destOrd="0" parTransId="{6ABADCDD-5789-4FC7-982E-006D7E012CBB}" sibTransId="{55A55DC6-E4E9-4B89-9EFA-8E889EE04363}"/>
    <dgm:cxn modelId="{706BE30A-8E6D-4099-97E6-38237A8FB4F9}" srcId="{EDB1986E-800B-4EF2-8227-1D4B7D2EF3ED}" destId="{53AA693A-CB40-463B-B5D1-A5EF499B5EF7}" srcOrd="2" destOrd="0" parTransId="{07E40F1D-7980-429C-A26E-5E79ECD66A5E}" sibTransId="{310C57A4-7B9D-4E23-AB93-2E59DA8ECD77}"/>
    <dgm:cxn modelId="{50561021-CC5A-47CE-96E3-4DF66B277EC2}" type="presOf" srcId="{3824985A-7EDE-4648-B41B-47779AB2B642}" destId="{0E5990CE-2B35-4B90-A0EC-749E2213288A}" srcOrd="0" destOrd="0" presId="urn:microsoft.com/office/officeart/2018/2/layout/IconLabelList"/>
    <dgm:cxn modelId="{02EF4A2C-AA9D-46D9-B6DF-91BDC68A60AF}" type="presOf" srcId="{1BEE72F4-2269-4D89-99A7-D5005685EC93}" destId="{2F80B44D-2268-425A-BD61-1731B5CFF6CB}" srcOrd="0" destOrd="0" presId="urn:microsoft.com/office/officeart/2018/2/layout/IconLabelList"/>
    <dgm:cxn modelId="{139C8848-2E43-4238-8523-B8877BD250E6}" type="presOf" srcId="{EDB1986E-800B-4EF2-8227-1D4B7D2EF3ED}" destId="{9EFE7B88-A3E5-442C-8CF2-97CB5717C60A}" srcOrd="0" destOrd="0" presId="urn:microsoft.com/office/officeart/2018/2/layout/IconLabelList"/>
    <dgm:cxn modelId="{59F33E8F-B413-4FE9-90A1-5C3E1BD9269C}" srcId="{EDB1986E-800B-4EF2-8227-1D4B7D2EF3ED}" destId="{1BEE72F4-2269-4D89-99A7-D5005685EC93}" srcOrd="0" destOrd="0" parTransId="{DFB622C4-ED0C-4B9D-B48A-79311B2DED36}" sibTransId="{B341671C-0D57-49BE-8C26-794FA77504D7}"/>
    <dgm:cxn modelId="{CF7F2EC2-840F-4815-BE31-4EBAF1AD2580}" type="presOf" srcId="{53AA693A-CB40-463B-B5D1-A5EF499B5EF7}" destId="{B396AC9B-4332-4F32-ABFE-5BE2E98D3A51}" srcOrd="0" destOrd="0" presId="urn:microsoft.com/office/officeart/2018/2/layout/IconLabelList"/>
    <dgm:cxn modelId="{CA12E9EB-E6B4-4E0C-A72D-D472A6C4B92B}" type="presParOf" srcId="{9EFE7B88-A3E5-442C-8CF2-97CB5717C60A}" destId="{E5ADD1B1-FFB6-4B51-9AB7-5E6193060205}" srcOrd="0" destOrd="0" presId="urn:microsoft.com/office/officeart/2018/2/layout/IconLabelList"/>
    <dgm:cxn modelId="{76F80EC0-5AEB-484D-8D87-79F85AB0556B}" type="presParOf" srcId="{E5ADD1B1-FFB6-4B51-9AB7-5E6193060205}" destId="{0FAFACDE-0762-4F41-B4A9-49214E1D26C6}" srcOrd="0" destOrd="0" presId="urn:microsoft.com/office/officeart/2018/2/layout/IconLabelList"/>
    <dgm:cxn modelId="{DBC419C2-037C-48D8-9198-B6E9957454DC}" type="presParOf" srcId="{E5ADD1B1-FFB6-4B51-9AB7-5E6193060205}" destId="{27048DD0-10E6-4155-B93A-62819191235A}" srcOrd="1" destOrd="0" presId="urn:microsoft.com/office/officeart/2018/2/layout/IconLabelList"/>
    <dgm:cxn modelId="{E38C1979-EE8D-4363-8D58-B2BD2D8CFA62}" type="presParOf" srcId="{E5ADD1B1-FFB6-4B51-9AB7-5E6193060205}" destId="{2F80B44D-2268-425A-BD61-1731B5CFF6CB}" srcOrd="2" destOrd="0" presId="urn:microsoft.com/office/officeart/2018/2/layout/IconLabelList"/>
    <dgm:cxn modelId="{7A4C0F1B-CFDE-4ACF-9B08-17414CD7E135}" type="presParOf" srcId="{9EFE7B88-A3E5-442C-8CF2-97CB5717C60A}" destId="{BFB7221D-DB4B-4683-87FD-8F35D4C7F3B8}" srcOrd="1" destOrd="0" presId="urn:microsoft.com/office/officeart/2018/2/layout/IconLabelList"/>
    <dgm:cxn modelId="{1D8CEE44-184E-4E18-AFFE-625D04EC87CC}" type="presParOf" srcId="{9EFE7B88-A3E5-442C-8CF2-97CB5717C60A}" destId="{E2D74C97-1917-435E-B3A2-5F27E81027A4}" srcOrd="2" destOrd="0" presId="urn:microsoft.com/office/officeart/2018/2/layout/IconLabelList"/>
    <dgm:cxn modelId="{0C483BDA-626D-409C-BED6-150E424D3F86}" type="presParOf" srcId="{E2D74C97-1917-435E-B3A2-5F27E81027A4}" destId="{9DE8BCC2-C696-472B-96AB-A2F90AF19945}" srcOrd="0" destOrd="0" presId="urn:microsoft.com/office/officeart/2018/2/layout/IconLabelList"/>
    <dgm:cxn modelId="{C465C1C2-FB7E-410B-8B9E-4D038C4D45E5}" type="presParOf" srcId="{E2D74C97-1917-435E-B3A2-5F27E81027A4}" destId="{B92BE45F-F5FC-4204-8D8E-3D40DAB0F8B2}" srcOrd="1" destOrd="0" presId="urn:microsoft.com/office/officeart/2018/2/layout/IconLabelList"/>
    <dgm:cxn modelId="{9BFCBB7B-D928-44CF-AE91-A9BA3A504552}" type="presParOf" srcId="{E2D74C97-1917-435E-B3A2-5F27E81027A4}" destId="{0E5990CE-2B35-4B90-A0EC-749E2213288A}" srcOrd="2" destOrd="0" presId="urn:microsoft.com/office/officeart/2018/2/layout/IconLabelList"/>
    <dgm:cxn modelId="{EDD40AF2-967B-4ABE-B6A2-96BD96A9BFC8}" type="presParOf" srcId="{9EFE7B88-A3E5-442C-8CF2-97CB5717C60A}" destId="{F16003B5-709B-4E6C-AA40-FAEB639F1A03}" srcOrd="3" destOrd="0" presId="urn:microsoft.com/office/officeart/2018/2/layout/IconLabelList"/>
    <dgm:cxn modelId="{C6662260-3054-404F-A3C9-3749892D687F}" type="presParOf" srcId="{9EFE7B88-A3E5-442C-8CF2-97CB5717C60A}" destId="{1FDD1F49-E7CF-47E9-A71F-18B4095E657E}" srcOrd="4" destOrd="0" presId="urn:microsoft.com/office/officeart/2018/2/layout/IconLabelList"/>
    <dgm:cxn modelId="{4BDDC1BB-9F28-4C0E-BB39-3F6514B263F7}" type="presParOf" srcId="{1FDD1F49-E7CF-47E9-A71F-18B4095E657E}" destId="{E6177B3F-B095-4A4B-A289-D4C5E3117D77}" srcOrd="0" destOrd="0" presId="urn:microsoft.com/office/officeart/2018/2/layout/IconLabelList"/>
    <dgm:cxn modelId="{3F1AAF6F-1CF9-4458-AECB-229DB667BD9E}" type="presParOf" srcId="{1FDD1F49-E7CF-47E9-A71F-18B4095E657E}" destId="{75268E9D-3E2A-4A24-9009-8350AA3B40E2}" srcOrd="1" destOrd="0" presId="urn:microsoft.com/office/officeart/2018/2/layout/IconLabelList"/>
    <dgm:cxn modelId="{82ABE055-E316-4D7B-AD55-D697BDAF2E4E}" type="presParOf" srcId="{1FDD1F49-E7CF-47E9-A71F-18B4095E657E}" destId="{B396AC9B-4332-4F32-ABFE-5BE2E98D3A5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4F832C-5D2D-4B47-896A-1A4A68814EDB}"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8726E7BA-04CC-4F54-88A2-DA6AD6496F60}">
      <dgm:prSet/>
      <dgm:spPr/>
      <dgm:t>
        <a:bodyPr/>
        <a:lstStyle/>
        <a:p>
          <a:r>
            <a:rPr lang="en-GB"/>
            <a:t>POS/TPS is essential for daily sales and stock accuracy, but it mainly records what has happened (Stair and Reynolds, 2020).</a:t>
          </a:r>
          <a:endParaRPr lang="en-US"/>
        </a:p>
      </dgm:t>
    </dgm:pt>
    <dgm:pt modelId="{BB4FBAD2-A1A8-4126-BADC-9725E2324FDE}" type="parTrans" cxnId="{CCC533A0-8DE8-4091-BAE6-627A10DA8241}">
      <dgm:prSet/>
      <dgm:spPr/>
      <dgm:t>
        <a:bodyPr/>
        <a:lstStyle/>
        <a:p>
          <a:endParaRPr lang="en-US"/>
        </a:p>
      </dgm:t>
    </dgm:pt>
    <dgm:pt modelId="{F8D09E51-A9B1-4E0D-BB0C-368EAD041791}" type="sibTrans" cxnId="{CCC533A0-8DE8-4091-BAE6-627A10DA8241}">
      <dgm:prSet/>
      <dgm:spPr/>
      <dgm:t>
        <a:bodyPr/>
        <a:lstStyle/>
        <a:p>
          <a:endParaRPr lang="en-US"/>
        </a:p>
      </dgm:t>
    </dgm:pt>
    <dgm:pt modelId="{F13D6096-967F-4AE5-8E62-CB9F41A0873F}">
      <dgm:prSet/>
      <dgm:spPr/>
      <dgm:t>
        <a:bodyPr/>
        <a:lstStyle/>
        <a:p>
          <a:r>
            <a:rPr lang="en-GB"/>
            <a:t>MIS helps managers understand performance trends, but poor data quality reduces the reliability of reports (Laudon and Laudon, 2022).</a:t>
          </a:r>
          <a:endParaRPr lang="en-US"/>
        </a:p>
      </dgm:t>
    </dgm:pt>
    <dgm:pt modelId="{A1148C5F-E754-41CE-AFC5-A8DA39C6EA7C}" type="parTrans" cxnId="{B16F8164-B514-464A-BFF3-75F6DFD38294}">
      <dgm:prSet/>
      <dgm:spPr/>
      <dgm:t>
        <a:bodyPr/>
        <a:lstStyle/>
        <a:p>
          <a:endParaRPr lang="en-US"/>
        </a:p>
      </dgm:t>
    </dgm:pt>
    <dgm:pt modelId="{FDB57C77-3031-467C-BE58-D6AAECA3C707}" type="sibTrans" cxnId="{B16F8164-B514-464A-BFF3-75F6DFD38294}">
      <dgm:prSet/>
      <dgm:spPr/>
      <dgm:t>
        <a:bodyPr/>
        <a:lstStyle/>
        <a:p>
          <a:endParaRPr lang="en-US"/>
        </a:p>
      </dgm:t>
    </dgm:pt>
    <dgm:pt modelId="{50F9435A-3FEB-4D64-AED0-AB2332DF8339}">
      <dgm:prSet/>
      <dgm:spPr/>
      <dgm:t>
        <a:bodyPr/>
        <a:lstStyle/>
        <a:p>
          <a:r>
            <a:rPr lang="en-GB"/>
            <a:t>CRM supports loyalty and personalised communication, but it increases data privacy responsibilities (Chaffey, Hemphill and Edmundson-Bird, 2019).</a:t>
          </a:r>
          <a:endParaRPr lang="en-US"/>
        </a:p>
      </dgm:t>
    </dgm:pt>
    <dgm:pt modelId="{8DD4A28E-C45D-4F7D-9CA6-191BB7BC626E}" type="parTrans" cxnId="{A24B228C-1115-4E65-9955-87F273454A40}">
      <dgm:prSet/>
      <dgm:spPr/>
      <dgm:t>
        <a:bodyPr/>
        <a:lstStyle/>
        <a:p>
          <a:endParaRPr lang="en-US"/>
        </a:p>
      </dgm:t>
    </dgm:pt>
    <dgm:pt modelId="{E05254F3-42D6-4A67-9639-863FF0E4B1BA}" type="sibTrans" cxnId="{A24B228C-1115-4E65-9955-87F273454A40}">
      <dgm:prSet/>
      <dgm:spPr/>
      <dgm:t>
        <a:bodyPr/>
        <a:lstStyle/>
        <a:p>
          <a:endParaRPr lang="en-US"/>
        </a:p>
      </dgm:t>
    </dgm:pt>
    <dgm:pt modelId="{48D5A92B-FBFB-4129-B161-D78CE703EAFD}">
      <dgm:prSet/>
      <dgm:spPr/>
      <dgm:t>
        <a:bodyPr/>
        <a:lstStyle/>
        <a:p>
          <a:r>
            <a:rPr lang="en-GB"/>
            <a:t>DSS supports forecasting and planning, but it requires reliable data and human judgement (Turban, Pollard and Wood, 2018).</a:t>
          </a:r>
          <a:endParaRPr lang="en-US"/>
        </a:p>
      </dgm:t>
    </dgm:pt>
    <dgm:pt modelId="{EFDB1200-2ADE-4D21-A7F3-9D2B4860F42C}" type="parTrans" cxnId="{2552AD2A-C668-4F7A-9BD1-EE5D4F0C9268}">
      <dgm:prSet/>
      <dgm:spPr/>
      <dgm:t>
        <a:bodyPr/>
        <a:lstStyle/>
        <a:p>
          <a:endParaRPr lang="en-US"/>
        </a:p>
      </dgm:t>
    </dgm:pt>
    <dgm:pt modelId="{CFC397A5-4830-4A5A-B958-7AE1B2A26B0B}" type="sibTrans" cxnId="{2552AD2A-C668-4F7A-9BD1-EE5D4F0C9268}">
      <dgm:prSet/>
      <dgm:spPr/>
      <dgm:t>
        <a:bodyPr/>
        <a:lstStyle/>
        <a:p>
          <a:endParaRPr lang="en-US"/>
        </a:p>
      </dgm:t>
    </dgm:pt>
    <dgm:pt modelId="{753C95B5-DD9C-49D4-B75B-2BC2232D9C66}">
      <dgm:prSet/>
      <dgm:spPr/>
      <dgm:t>
        <a:bodyPr/>
        <a:lstStyle/>
        <a:p>
          <a:r>
            <a:rPr lang="en-GB"/>
            <a:t>ERP supports multi-branch integration, but it may be too costly for the coffee shop at its current stage (Pearlson, Saunders and Galletta, 2020).</a:t>
          </a:r>
          <a:endParaRPr lang="en-US"/>
        </a:p>
      </dgm:t>
    </dgm:pt>
    <dgm:pt modelId="{90C36328-351D-4057-8D8B-0ABCBEEF0C04}" type="parTrans" cxnId="{4142CE0F-BB88-4519-A05E-27A2D257C579}">
      <dgm:prSet/>
      <dgm:spPr/>
      <dgm:t>
        <a:bodyPr/>
        <a:lstStyle/>
        <a:p>
          <a:endParaRPr lang="en-US"/>
        </a:p>
      </dgm:t>
    </dgm:pt>
    <dgm:pt modelId="{FB653AEB-C223-4645-8929-568B199C7168}" type="sibTrans" cxnId="{4142CE0F-BB88-4519-A05E-27A2D257C579}">
      <dgm:prSet/>
      <dgm:spPr/>
      <dgm:t>
        <a:bodyPr/>
        <a:lstStyle/>
        <a:p>
          <a:endParaRPr lang="en-US"/>
        </a:p>
      </dgm:t>
    </dgm:pt>
    <dgm:pt modelId="{585C4794-21F6-4D99-8126-7C95B8811E10}" type="pres">
      <dgm:prSet presAssocID="{164F832C-5D2D-4B47-896A-1A4A68814EDB}" presName="diagram" presStyleCnt="0">
        <dgm:presLayoutVars>
          <dgm:dir/>
          <dgm:resizeHandles val="exact"/>
        </dgm:presLayoutVars>
      </dgm:prSet>
      <dgm:spPr/>
    </dgm:pt>
    <dgm:pt modelId="{3E1170D6-D1CE-4BDB-9479-1DCDEDCA286E}" type="pres">
      <dgm:prSet presAssocID="{8726E7BA-04CC-4F54-88A2-DA6AD6496F60}" presName="node" presStyleLbl="node1" presStyleIdx="0" presStyleCnt="5">
        <dgm:presLayoutVars>
          <dgm:bulletEnabled val="1"/>
        </dgm:presLayoutVars>
      </dgm:prSet>
      <dgm:spPr/>
    </dgm:pt>
    <dgm:pt modelId="{2ACF8FF3-6D60-4DE2-AF4E-8A8BC818BE89}" type="pres">
      <dgm:prSet presAssocID="{F8D09E51-A9B1-4E0D-BB0C-368EAD041791}" presName="sibTrans" presStyleCnt="0"/>
      <dgm:spPr/>
    </dgm:pt>
    <dgm:pt modelId="{9FF9B87A-16B0-4874-A18C-371BF889382F}" type="pres">
      <dgm:prSet presAssocID="{F13D6096-967F-4AE5-8E62-CB9F41A0873F}" presName="node" presStyleLbl="node1" presStyleIdx="1" presStyleCnt="5">
        <dgm:presLayoutVars>
          <dgm:bulletEnabled val="1"/>
        </dgm:presLayoutVars>
      </dgm:prSet>
      <dgm:spPr/>
    </dgm:pt>
    <dgm:pt modelId="{FFD07189-D897-43F7-BD69-C6D64D8C357C}" type="pres">
      <dgm:prSet presAssocID="{FDB57C77-3031-467C-BE58-D6AAECA3C707}" presName="sibTrans" presStyleCnt="0"/>
      <dgm:spPr/>
    </dgm:pt>
    <dgm:pt modelId="{D867E418-C9FD-48B4-9256-0B8DC4C7762D}" type="pres">
      <dgm:prSet presAssocID="{50F9435A-3FEB-4D64-AED0-AB2332DF8339}" presName="node" presStyleLbl="node1" presStyleIdx="2" presStyleCnt="5">
        <dgm:presLayoutVars>
          <dgm:bulletEnabled val="1"/>
        </dgm:presLayoutVars>
      </dgm:prSet>
      <dgm:spPr/>
    </dgm:pt>
    <dgm:pt modelId="{E7A85F8A-B19B-4E5C-9E43-3EBD60F4452D}" type="pres">
      <dgm:prSet presAssocID="{E05254F3-42D6-4A67-9639-863FF0E4B1BA}" presName="sibTrans" presStyleCnt="0"/>
      <dgm:spPr/>
    </dgm:pt>
    <dgm:pt modelId="{EE6C003E-709D-4CDA-AFDB-CFD21DB71103}" type="pres">
      <dgm:prSet presAssocID="{48D5A92B-FBFB-4129-B161-D78CE703EAFD}" presName="node" presStyleLbl="node1" presStyleIdx="3" presStyleCnt="5">
        <dgm:presLayoutVars>
          <dgm:bulletEnabled val="1"/>
        </dgm:presLayoutVars>
      </dgm:prSet>
      <dgm:spPr/>
    </dgm:pt>
    <dgm:pt modelId="{92740B02-2724-433F-83E0-079B311DE71E}" type="pres">
      <dgm:prSet presAssocID="{CFC397A5-4830-4A5A-B958-7AE1B2A26B0B}" presName="sibTrans" presStyleCnt="0"/>
      <dgm:spPr/>
    </dgm:pt>
    <dgm:pt modelId="{5C6C3FAC-E3AB-4418-BF57-0DDBD6CD663B}" type="pres">
      <dgm:prSet presAssocID="{753C95B5-DD9C-49D4-B75B-2BC2232D9C66}" presName="node" presStyleLbl="node1" presStyleIdx="4" presStyleCnt="5">
        <dgm:presLayoutVars>
          <dgm:bulletEnabled val="1"/>
        </dgm:presLayoutVars>
      </dgm:prSet>
      <dgm:spPr/>
    </dgm:pt>
  </dgm:ptLst>
  <dgm:cxnLst>
    <dgm:cxn modelId="{4142CE0F-BB88-4519-A05E-27A2D257C579}" srcId="{164F832C-5D2D-4B47-896A-1A4A68814EDB}" destId="{753C95B5-DD9C-49D4-B75B-2BC2232D9C66}" srcOrd="4" destOrd="0" parTransId="{90C36328-351D-4057-8D8B-0ABCBEEF0C04}" sibTransId="{FB653AEB-C223-4645-8929-568B199C7168}"/>
    <dgm:cxn modelId="{2552AD2A-C668-4F7A-9BD1-EE5D4F0C9268}" srcId="{164F832C-5D2D-4B47-896A-1A4A68814EDB}" destId="{48D5A92B-FBFB-4129-B161-D78CE703EAFD}" srcOrd="3" destOrd="0" parTransId="{EFDB1200-2ADE-4D21-A7F3-9D2B4860F42C}" sibTransId="{CFC397A5-4830-4A5A-B958-7AE1B2A26B0B}"/>
    <dgm:cxn modelId="{9622DE40-BFE8-4162-A548-8B099464E93D}" type="presOf" srcId="{48D5A92B-FBFB-4129-B161-D78CE703EAFD}" destId="{EE6C003E-709D-4CDA-AFDB-CFD21DB71103}" srcOrd="0" destOrd="0" presId="urn:microsoft.com/office/officeart/2005/8/layout/default"/>
    <dgm:cxn modelId="{B16F8164-B514-464A-BFF3-75F6DFD38294}" srcId="{164F832C-5D2D-4B47-896A-1A4A68814EDB}" destId="{F13D6096-967F-4AE5-8E62-CB9F41A0873F}" srcOrd="1" destOrd="0" parTransId="{A1148C5F-E754-41CE-AFC5-A8DA39C6EA7C}" sibTransId="{FDB57C77-3031-467C-BE58-D6AAECA3C707}"/>
    <dgm:cxn modelId="{DF66284D-7C31-4088-83A9-58B1EE6A9240}" type="presOf" srcId="{8726E7BA-04CC-4F54-88A2-DA6AD6496F60}" destId="{3E1170D6-D1CE-4BDB-9479-1DCDEDCA286E}" srcOrd="0" destOrd="0" presId="urn:microsoft.com/office/officeart/2005/8/layout/default"/>
    <dgm:cxn modelId="{A24B228C-1115-4E65-9955-87F273454A40}" srcId="{164F832C-5D2D-4B47-896A-1A4A68814EDB}" destId="{50F9435A-3FEB-4D64-AED0-AB2332DF8339}" srcOrd="2" destOrd="0" parTransId="{8DD4A28E-C45D-4F7D-9CA6-191BB7BC626E}" sibTransId="{E05254F3-42D6-4A67-9639-863FF0E4B1BA}"/>
    <dgm:cxn modelId="{FF6DBF9D-15E4-44D3-AF85-D3026949AD9E}" type="presOf" srcId="{753C95B5-DD9C-49D4-B75B-2BC2232D9C66}" destId="{5C6C3FAC-E3AB-4418-BF57-0DDBD6CD663B}" srcOrd="0" destOrd="0" presId="urn:microsoft.com/office/officeart/2005/8/layout/default"/>
    <dgm:cxn modelId="{CCC533A0-8DE8-4091-BAE6-627A10DA8241}" srcId="{164F832C-5D2D-4B47-896A-1A4A68814EDB}" destId="{8726E7BA-04CC-4F54-88A2-DA6AD6496F60}" srcOrd="0" destOrd="0" parTransId="{BB4FBAD2-A1A8-4126-BADC-9725E2324FDE}" sibTransId="{F8D09E51-A9B1-4E0D-BB0C-368EAD041791}"/>
    <dgm:cxn modelId="{8D9188C3-5D62-4176-A025-87A13AC73D0E}" type="presOf" srcId="{50F9435A-3FEB-4D64-AED0-AB2332DF8339}" destId="{D867E418-C9FD-48B4-9256-0B8DC4C7762D}" srcOrd="0" destOrd="0" presId="urn:microsoft.com/office/officeart/2005/8/layout/default"/>
    <dgm:cxn modelId="{328928EE-FD1D-436F-81A6-FDC7F3F25813}" type="presOf" srcId="{F13D6096-967F-4AE5-8E62-CB9F41A0873F}" destId="{9FF9B87A-16B0-4874-A18C-371BF889382F}" srcOrd="0" destOrd="0" presId="urn:microsoft.com/office/officeart/2005/8/layout/default"/>
    <dgm:cxn modelId="{3F913AF1-D7F5-402F-BD12-4C4BD99DE971}" type="presOf" srcId="{164F832C-5D2D-4B47-896A-1A4A68814EDB}" destId="{585C4794-21F6-4D99-8126-7C95B8811E10}" srcOrd="0" destOrd="0" presId="urn:microsoft.com/office/officeart/2005/8/layout/default"/>
    <dgm:cxn modelId="{3B749611-1A52-419D-B339-BA9765408D5C}" type="presParOf" srcId="{585C4794-21F6-4D99-8126-7C95B8811E10}" destId="{3E1170D6-D1CE-4BDB-9479-1DCDEDCA286E}" srcOrd="0" destOrd="0" presId="urn:microsoft.com/office/officeart/2005/8/layout/default"/>
    <dgm:cxn modelId="{3CEA561B-F4B4-47FD-96FC-579ADCA5E75F}" type="presParOf" srcId="{585C4794-21F6-4D99-8126-7C95B8811E10}" destId="{2ACF8FF3-6D60-4DE2-AF4E-8A8BC818BE89}" srcOrd="1" destOrd="0" presId="urn:microsoft.com/office/officeart/2005/8/layout/default"/>
    <dgm:cxn modelId="{072B73B6-45B1-41EE-A2FD-8F6D0B6744BC}" type="presParOf" srcId="{585C4794-21F6-4D99-8126-7C95B8811E10}" destId="{9FF9B87A-16B0-4874-A18C-371BF889382F}" srcOrd="2" destOrd="0" presId="urn:microsoft.com/office/officeart/2005/8/layout/default"/>
    <dgm:cxn modelId="{4EF09A42-958D-45F3-A8F7-BE006FC51099}" type="presParOf" srcId="{585C4794-21F6-4D99-8126-7C95B8811E10}" destId="{FFD07189-D897-43F7-BD69-C6D64D8C357C}" srcOrd="3" destOrd="0" presId="urn:microsoft.com/office/officeart/2005/8/layout/default"/>
    <dgm:cxn modelId="{B691FCAD-2090-4E9A-96DD-6436CD9CA591}" type="presParOf" srcId="{585C4794-21F6-4D99-8126-7C95B8811E10}" destId="{D867E418-C9FD-48B4-9256-0B8DC4C7762D}" srcOrd="4" destOrd="0" presId="urn:microsoft.com/office/officeart/2005/8/layout/default"/>
    <dgm:cxn modelId="{774762C9-B749-4B83-85D5-9A9E9DCF9DBF}" type="presParOf" srcId="{585C4794-21F6-4D99-8126-7C95B8811E10}" destId="{E7A85F8A-B19B-4E5C-9E43-3EBD60F4452D}" srcOrd="5" destOrd="0" presId="urn:microsoft.com/office/officeart/2005/8/layout/default"/>
    <dgm:cxn modelId="{AFD0810D-0F93-4C39-AF68-47AB58F1A02D}" type="presParOf" srcId="{585C4794-21F6-4D99-8126-7C95B8811E10}" destId="{EE6C003E-709D-4CDA-AFDB-CFD21DB71103}" srcOrd="6" destOrd="0" presId="urn:microsoft.com/office/officeart/2005/8/layout/default"/>
    <dgm:cxn modelId="{4BCF89F9-9937-41E1-9017-00C1C77951C7}" type="presParOf" srcId="{585C4794-21F6-4D99-8126-7C95B8811E10}" destId="{92740B02-2724-433F-83E0-079B311DE71E}" srcOrd="7" destOrd="0" presId="urn:microsoft.com/office/officeart/2005/8/layout/default"/>
    <dgm:cxn modelId="{88BC4144-AA7B-4C77-B51B-E4EDAEA04F1B}" type="presParOf" srcId="{585C4794-21F6-4D99-8126-7C95B8811E10}" destId="{5C6C3FAC-E3AB-4418-BF57-0DDBD6CD663B}"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4858CF-F427-4087-96A8-92E21BC6BFE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0B0F760-B08F-47C8-99AE-EF429F79D36B}">
      <dgm:prSet/>
      <dgm:spPr/>
      <dgm:t>
        <a:bodyPr/>
        <a:lstStyle/>
        <a:p>
          <a:r>
            <a:rPr lang="en-GB"/>
            <a:t>The staged approach is suitable because it matches the coffee shop’s current size, budget and operational needs (Bocij, Greasley and Hickie, 2019).</a:t>
          </a:r>
          <a:endParaRPr lang="en-US"/>
        </a:p>
      </dgm:t>
    </dgm:pt>
    <dgm:pt modelId="{EE8FE035-FD55-4EFD-B60B-25C2A98DAB58}" type="parTrans" cxnId="{5E3F824F-FF21-4EC5-837B-9F58BABF6921}">
      <dgm:prSet/>
      <dgm:spPr/>
      <dgm:t>
        <a:bodyPr/>
        <a:lstStyle/>
        <a:p>
          <a:endParaRPr lang="en-US"/>
        </a:p>
      </dgm:t>
    </dgm:pt>
    <dgm:pt modelId="{CBB51BE4-3C51-4FBA-8FCF-B3EAF23E0F8B}" type="sibTrans" cxnId="{5E3F824F-FF21-4EC5-837B-9F58BABF6921}">
      <dgm:prSet/>
      <dgm:spPr/>
      <dgm:t>
        <a:bodyPr/>
        <a:lstStyle/>
        <a:p>
          <a:endParaRPr lang="en-US"/>
        </a:p>
      </dgm:t>
    </dgm:pt>
    <dgm:pt modelId="{2178CE6E-ABB3-4AAE-AAA0-0BF7901B38B4}">
      <dgm:prSet/>
      <dgm:spPr/>
      <dgm:t>
        <a:bodyPr/>
        <a:lstStyle/>
        <a:p>
          <a:r>
            <a:rPr lang="en-GB"/>
            <a:t>POS/TPS and MIS should come first because they solve immediate problems in order processing, stock visibility and reporting (Stair and Reynolds, 2020).</a:t>
          </a:r>
          <a:endParaRPr lang="en-US"/>
        </a:p>
      </dgm:t>
    </dgm:pt>
    <dgm:pt modelId="{82805E15-4896-42E3-8655-E1C3D944C7D3}" type="parTrans" cxnId="{FB495275-A967-49AB-AF34-8A0770AC322B}">
      <dgm:prSet/>
      <dgm:spPr/>
      <dgm:t>
        <a:bodyPr/>
        <a:lstStyle/>
        <a:p>
          <a:endParaRPr lang="en-US"/>
        </a:p>
      </dgm:t>
    </dgm:pt>
    <dgm:pt modelId="{FAA24048-B470-495E-A87D-5D709E2F8471}" type="sibTrans" cxnId="{FB495275-A967-49AB-AF34-8A0770AC322B}">
      <dgm:prSet/>
      <dgm:spPr/>
      <dgm:t>
        <a:bodyPr/>
        <a:lstStyle/>
        <a:p>
          <a:endParaRPr lang="en-US"/>
        </a:p>
      </dgm:t>
    </dgm:pt>
    <dgm:pt modelId="{BD087A79-EB73-4A29-AF0B-DB5CDDA5466B}">
      <dgm:prSet/>
      <dgm:spPr/>
      <dgm:t>
        <a:bodyPr/>
        <a:lstStyle/>
        <a:p>
          <a:r>
            <a:rPr lang="en-GB"/>
            <a:t>CRM should follow because loyalty and repeat customers are important in the coffee shop market (Chaffey, Hemphill and Edmundson-Bird, 2019).</a:t>
          </a:r>
          <a:endParaRPr lang="en-US"/>
        </a:p>
      </dgm:t>
    </dgm:pt>
    <dgm:pt modelId="{2C88941E-7862-454F-A41E-AEC4BC6A953D}" type="parTrans" cxnId="{5277E868-8990-4BDB-BA7B-3BEA37D0ADA9}">
      <dgm:prSet/>
      <dgm:spPr/>
      <dgm:t>
        <a:bodyPr/>
        <a:lstStyle/>
        <a:p>
          <a:endParaRPr lang="en-US"/>
        </a:p>
      </dgm:t>
    </dgm:pt>
    <dgm:pt modelId="{D40DC9AC-71AA-487C-ABE9-815557490880}" type="sibTrans" cxnId="{5277E868-8990-4BDB-BA7B-3BEA37D0ADA9}">
      <dgm:prSet/>
      <dgm:spPr/>
      <dgm:t>
        <a:bodyPr/>
        <a:lstStyle/>
        <a:p>
          <a:endParaRPr lang="en-US"/>
        </a:p>
      </dgm:t>
    </dgm:pt>
    <dgm:pt modelId="{EDF5C80F-8BDC-4668-8D5E-E5D6D6A45BEB}">
      <dgm:prSet/>
      <dgm:spPr/>
      <dgm:t>
        <a:bodyPr/>
        <a:lstStyle/>
        <a:p>
          <a:r>
            <a:rPr lang="en-GB"/>
            <a:t>DSS and ERP should be later investments because they require more data, higher costs and stronger technical capability (Pearlson, Saunders and Galletta, 2020).</a:t>
          </a:r>
          <a:endParaRPr lang="en-US"/>
        </a:p>
      </dgm:t>
    </dgm:pt>
    <dgm:pt modelId="{045A2A45-EA89-468E-9FAB-67ACB7547DAB}" type="parTrans" cxnId="{3D9C6F0D-C311-4ECA-B69F-4F6C45C9C9A7}">
      <dgm:prSet/>
      <dgm:spPr/>
      <dgm:t>
        <a:bodyPr/>
        <a:lstStyle/>
        <a:p>
          <a:endParaRPr lang="en-US"/>
        </a:p>
      </dgm:t>
    </dgm:pt>
    <dgm:pt modelId="{C9AE6326-E2BD-4234-97FD-FD5ABB823F2D}" type="sibTrans" cxnId="{3D9C6F0D-C311-4ECA-B69F-4F6C45C9C9A7}">
      <dgm:prSet/>
      <dgm:spPr/>
      <dgm:t>
        <a:bodyPr/>
        <a:lstStyle/>
        <a:p>
          <a:endParaRPr lang="en-US"/>
        </a:p>
      </dgm:t>
    </dgm:pt>
    <dgm:pt modelId="{93B8D0D5-F56C-446B-8A63-7510BC57FA2A}" type="pres">
      <dgm:prSet presAssocID="{0C4858CF-F427-4087-96A8-92E21BC6BFEF}" presName="linear" presStyleCnt="0">
        <dgm:presLayoutVars>
          <dgm:animLvl val="lvl"/>
          <dgm:resizeHandles val="exact"/>
        </dgm:presLayoutVars>
      </dgm:prSet>
      <dgm:spPr/>
    </dgm:pt>
    <dgm:pt modelId="{144FE9E4-0DF8-4B64-824D-D0BC4D3B0864}" type="pres">
      <dgm:prSet presAssocID="{A0B0F760-B08F-47C8-99AE-EF429F79D36B}" presName="parentText" presStyleLbl="node1" presStyleIdx="0" presStyleCnt="4">
        <dgm:presLayoutVars>
          <dgm:chMax val="0"/>
          <dgm:bulletEnabled val="1"/>
        </dgm:presLayoutVars>
      </dgm:prSet>
      <dgm:spPr/>
    </dgm:pt>
    <dgm:pt modelId="{EE177EC6-C91F-4407-8F61-C13E7C169612}" type="pres">
      <dgm:prSet presAssocID="{CBB51BE4-3C51-4FBA-8FCF-B3EAF23E0F8B}" presName="spacer" presStyleCnt="0"/>
      <dgm:spPr/>
    </dgm:pt>
    <dgm:pt modelId="{8572E6D8-E3B1-40B4-A321-E09E328C0835}" type="pres">
      <dgm:prSet presAssocID="{2178CE6E-ABB3-4AAE-AAA0-0BF7901B38B4}" presName="parentText" presStyleLbl="node1" presStyleIdx="1" presStyleCnt="4">
        <dgm:presLayoutVars>
          <dgm:chMax val="0"/>
          <dgm:bulletEnabled val="1"/>
        </dgm:presLayoutVars>
      </dgm:prSet>
      <dgm:spPr/>
    </dgm:pt>
    <dgm:pt modelId="{E4A836F2-7468-4F4C-A4D0-33071B92FFFB}" type="pres">
      <dgm:prSet presAssocID="{FAA24048-B470-495E-A87D-5D709E2F8471}" presName="spacer" presStyleCnt="0"/>
      <dgm:spPr/>
    </dgm:pt>
    <dgm:pt modelId="{8FD606DF-8ABA-4819-BDD9-CCC3C1EA7615}" type="pres">
      <dgm:prSet presAssocID="{BD087A79-EB73-4A29-AF0B-DB5CDDA5466B}" presName="parentText" presStyleLbl="node1" presStyleIdx="2" presStyleCnt="4">
        <dgm:presLayoutVars>
          <dgm:chMax val="0"/>
          <dgm:bulletEnabled val="1"/>
        </dgm:presLayoutVars>
      </dgm:prSet>
      <dgm:spPr/>
    </dgm:pt>
    <dgm:pt modelId="{3D151F3E-E221-47AB-A012-53F297E0C1C0}" type="pres">
      <dgm:prSet presAssocID="{D40DC9AC-71AA-487C-ABE9-815557490880}" presName="spacer" presStyleCnt="0"/>
      <dgm:spPr/>
    </dgm:pt>
    <dgm:pt modelId="{7F3F02DA-296E-4FA3-817C-F8726A4E1260}" type="pres">
      <dgm:prSet presAssocID="{EDF5C80F-8BDC-4668-8D5E-E5D6D6A45BEB}" presName="parentText" presStyleLbl="node1" presStyleIdx="3" presStyleCnt="4">
        <dgm:presLayoutVars>
          <dgm:chMax val="0"/>
          <dgm:bulletEnabled val="1"/>
        </dgm:presLayoutVars>
      </dgm:prSet>
      <dgm:spPr/>
    </dgm:pt>
  </dgm:ptLst>
  <dgm:cxnLst>
    <dgm:cxn modelId="{BA4D2D02-541A-4319-A8D8-EAC1C7C6DEDE}" type="presOf" srcId="{0C4858CF-F427-4087-96A8-92E21BC6BFEF}" destId="{93B8D0D5-F56C-446B-8A63-7510BC57FA2A}" srcOrd="0" destOrd="0" presId="urn:microsoft.com/office/officeart/2005/8/layout/vList2"/>
    <dgm:cxn modelId="{3D9C6F0D-C311-4ECA-B69F-4F6C45C9C9A7}" srcId="{0C4858CF-F427-4087-96A8-92E21BC6BFEF}" destId="{EDF5C80F-8BDC-4668-8D5E-E5D6D6A45BEB}" srcOrd="3" destOrd="0" parTransId="{045A2A45-EA89-468E-9FAB-67ACB7547DAB}" sibTransId="{C9AE6326-E2BD-4234-97FD-FD5ABB823F2D}"/>
    <dgm:cxn modelId="{23B0E531-D354-4875-BBF5-AF20D9EFC9BC}" type="presOf" srcId="{BD087A79-EB73-4A29-AF0B-DB5CDDA5466B}" destId="{8FD606DF-8ABA-4819-BDD9-CCC3C1EA7615}" srcOrd="0" destOrd="0" presId="urn:microsoft.com/office/officeart/2005/8/layout/vList2"/>
    <dgm:cxn modelId="{F4DF0E67-14DC-4AE8-9C67-113774D257D7}" type="presOf" srcId="{EDF5C80F-8BDC-4668-8D5E-E5D6D6A45BEB}" destId="{7F3F02DA-296E-4FA3-817C-F8726A4E1260}" srcOrd="0" destOrd="0" presId="urn:microsoft.com/office/officeart/2005/8/layout/vList2"/>
    <dgm:cxn modelId="{5277E868-8990-4BDB-BA7B-3BEA37D0ADA9}" srcId="{0C4858CF-F427-4087-96A8-92E21BC6BFEF}" destId="{BD087A79-EB73-4A29-AF0B-DB5CDDA5466B}" srcOrd="2" destOrd="0" parTransId="{2C88941E-7862-454F-A41E-AEC4BC6A953D}" sibTransId="{D40DC9AC-71AA-487C-ABE9-815557490880}"/>
    <dgm:cxn modelId="{5E3F824F-FF21-4EC5-837B-9F58BABF6921}" srcId="{0C4858CF-F427-4087-96A8-92E21BC6BFEF}" destId="{A0B0F760-B08F-47C8-99AE-EF429F79D36B}" srcOrd="0" destOrd="0" parTransId="{EE8FE035-FD55-4EFD-B60B-25C2A98DAB58}" sibTransId="{CBB51BE4-3C51-4FBA-8FCF-B3EAF23E0F8B}"/>
    <dgm:cxn modelId="{FB495275-A967-49AB-AF34-8A0770AC322B}" srcId="{0C4858CF-F427-4087-96A8-92E21BC6BFEF}" destId="{2178CE6E-ABB3-4AAE-AAA0-0BF7901B38B4}" srcOrd="1" destOrd="0" parTransId="{82805E15-4896-42E3-8655-E1C3D944C7D3}" sibTransId="{FAA24048-B470-495E-A87D-5D709E2F8471}"/>
    <dgm:cxn modelId="{19D3957C-8614-465B-90AF-40E9B02EF248}" type="presOf" srcId="{2178CE6E-ABB3-4AAE-AAA0-0BF7901B38B4}" destId="{8572E6D8-E3B1-40B4-A321-E09E328C0835}" srcOrd="0" destOrd="0" presId="urn:microsoft.com/office/officeart/2005/8/layout/vList2"/>
    <dgm:cxn modelId="{1D6AEDC0-7013-489A-A258-51CF2B105193}" type="presOf" srcId="{A0B0F760-B08F-47C8-99AE-EF429F79D36B}" destId="{144FE9E4-0DF8-4B64-824D-D0BC4D3B0864}" srcOrd="0" destOrd="0" presId="urn:microsoft.com/office/officeart/2005/8/layout/vList2"/>
    <dgm:cxn modelId="{C9EA7DA2-11E0-491F-B3D1-29A7248ECAC8}" type="presParOf" srcId="{93B8D0D5-F56C-446B-8A63-7510BC57FA2A}" destId="{144FE9E4-0DF8-4B64-824D-D0BC4D3B0864}" srcOrd="0" destOrd="0" presId="urn:microsoft.com/office/officeart/2005/8/layout/vList2"/>
    <dgm:cxn modelId="{52F697A0-1724-4A80-97A7-6370C53ECD10}" type="presParOf" srcId="{93B8D0D5-F56C-446B-8A63-7510BC57FA2A}" destId="{EE177EC6-C91F-4407-8F61-C13E7C169612}" srcOrd="1" destOrd="0" presId="urn:microsoft.com/office/officeart/2005/8/layout/vList2"/>
    <dgm:cxn modelId="{FE018047-A8F1-4C50-A02C-571ABF5C82D4}" type="presParOf" srcId="{93B8D0D5-F56C-446B-8A63-7510BC57FA2A}" destId="{8572E6D8-E3B1-40B4-A321-E09E328C0835}" srcOrd="2" destOrd="0" presId="urn:microsoft.com/office/officeart/2005/8/layout/vList2"/>
    <dgm:cxn modelId="{4B300534-3E32-48A1-99CB-7847CA94B296}" type="presParOf" srcId="{93B8D0D5-F56C-446B-8A63-7510BC57FA2A}" destId="{E4A836F2-7468-4F4C-A4D0-33071B92FFFB}" srcOrd="3" destOrd="0" presId="urn:microsoft.com/office/officeart/2005/8/layout/vList2"/>
    <dgm:cxn modelId="{A894EF8C-E96B-4C93-AD86-3E47BEECAB7C}" type="presParOf" srcId="{93B8D0D5-F56C-446B-8A63-7510BC57FA2A}" destId="{8FD606DF-8ABA-4819-BDD9-CCC3C1EA7615}" srcOrd="4" destOrd="0" presId="urn:microsoft.com/office/officeart/2005/8/layout/vList2"/>
    <dgm:cxn modelId="{F520E6B8-8319-4103-8BD5-DCF92EE576CB}" type="presParOf" srcId="{93B8D0D5-F56C-446B-8A63-7510BC57FA2A}" destId="{3D151F3E-E221-47AB-A012-53F297E0C1C0}" srcOrd="5" destOrd="0" presId="urn:microsoft.com/office/officeart/2005/8/layout/vList2"/>
    <dgm:cxn modelId="{4B167874-DC5A-443C-8B21-BECF00343B5D}" type="presParOf" srcId="{93B8D0D5-F56C-446B-8A63-7510BC57FA2A}" destId="{7F3F02DA-296E-4FA3-817C-F8726A4E12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02CEF0-C75E-43B6-ABCB-863BD4E7B55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AB7A6E8-4AAB-4969-B6A0-73ECB5B0E7E8}">
      <dgm:prSet/>
      <dgm:spPr/>
      <dgm:t>
        <a:bodyPr/>
        <a:lstStyle/>
        <a:p>
          <a:r>
            <a:rPr lang="en-GB"/>
            <a:t>Information systems can help the coffee shop improve efficiency, decision-making and customer experience (Laudon and Laudon, 2022).</a:t>
          </a:r>
          <a:endParaRPr lang="en-US"/>
        </a:p>
      </dgm:t>
    </dgm:pt>
    <dgm:pt modelId="{8F0A9B29-6299-40D0-B03F-CE263E2F28A9}" type="parTrans" cxnId="{BFB192BD-DCFF-4BC2-829B-001927C7372E}">
      <dgm:prSet/>
      <dgm:spPr/>
      <dgm:t>
        <a:bodyPr/>
        <a:lstStyle/>
        <a:p>
          <a:endParaRPr lang="en-US"/>
        </a:p>
      </dgm:t>
    </dgm:pt>
    <dgm:pt modelId="{47BD3CDC-FB1B-414B-BB30-A33E7C769ACD}" type="sibTrans" cxnId="{BFB192BD-DCFF-4BC2-829B-001927C7372E}">
      <dgm:prSet/>
      <dgm:spPr/>
      <dgm:t>
        <a:bodyPr/>
        <a:lstStyle/>
        <a:p>
          <a:endParaRPr lang="en-US"/>
        </a:p>
      </dgm:t>
    </dgm:pt>
    <dgm:pt modelId="{10EB6602-866E-4ECB-902C-0077AA598F1E}">
      <dgm:prSet/>
      <dgm:spPr/>
      <dgm:t>
        <a:bodyPr/>
        <a:lstStyle/>
        <a:p>
          <a:r>
            <a:rPr lang="en-GB"/>
            <a:t>The most suitable early systems are POS/TPS, MIS and CRM because they directly address daily operations, reporting and customer loyalty (Stair and Reynolds, 2020).</a:t>
          </a:r>
          <a:endParaRPr lang="en-US"/>
        </a:p>
      </dgm:t>
    </dgm:pt>
    <dgm:pt modelId="{ABF09834-CEDC-4817-AD51-AB05E4A769BF}" type="parTrans" cxnId="{DEA87046-8596-41E7-8ED2-0B95FFA19D98}">
      <dgm:prSet/>
      <dgm:spPr/>
      <dgm:t>
        <a:bodyPr/>
        <a:lstStyle/>
        <a:p>
          <a:endParaRPr lang="en-US"/>
        </a:p>
      </dgm:t>
    </dgm:pt>
    <dgm:pt modelId="{8AC1B8DB-2B05-4350-B117-FB2BC74DC5D7}" type="sibTrans" cxnId="{DEA87046-8596-41E7-8ED2-0B95FFA19D98}">
      <dgm:prSet/>
      <dgm:spPr/>
      <dgm:t>
        <a:bodyPr/>
        <a:lstStyle/>
        <a:p>
          <a:endParaRPr lang="en-US"/>
        </a:p>
      </dgm:t>
    </dgm:pt>
    <dgm:pt modelId="{84F782B5-C5AC-4197-8F19-4155D3C6D9E1}">
      <dgm:prSet/>
      <dgm:spPr/>
      <dgm:t>
        <a:bodyPr/>
        <a:lstStyle/>
        <a:p>
          <a:r>
            <a:rPr lang="en-GB"/>
            <a:t>DSS and ERP are useful later, when the business has more data and expands to several branches (Turban, Pollard and Wood, 2018).</a:t>
          </a:r>
          <a:endParaRPr lang="en-US"/>
        </a:p>
      </dgm:t>
    </dgm:pt>
    <dgm:pt modelId="{905F3B7B-6A8A-4F7C-A1EC-0B4D001DCC23}" type="parTrans" cxnId="{D3AA986D-610C-4C02-B557-C07209CD61F3}">
      <dgm:prSet/>
      <dgm:spPr/>
      <dgm:t>
        <a:bodyPr/>
        <a:lstStyle/>
        <a:p>
          <a:endParaRPr lang="en-US"/>
        </a:p>
      </dgm:t>
    </dgm:pt>
    <dgm:pt modelId="{CA79F8AE-C987-43AE-8370-B3F5D39E7F16}" type="sibTrans" cxnId="{D3AA986D-610C-4C02-B557-C07209CD61F3}">
      <dgm:prSet/>
      <dgm:spPr/>
      <dgm:t>
        <a:bodyPr/>
        <a:lstStyle/>
        <a:p>
          <a:endParaRPr lang="en-US"/>
        </a:p>
      </dgm:t>
    </dgm:pt>
    <dgm:pt modelId="{D05B0F81-5644-4D43-971B-38BF4FBADEF2}">
      <dgm:prSet/>
      <dgm:spPr/>
      <dgm:t>
        <a:bodyPr/>
        <a:lstStyle/>
        <a:p>
          <a:r>
            <a:rPr lang="en-GB"/>
            <a:t>The coffee shop must also manage personal data, AI-supported decisions and employee monitoring responsibly to protect trust and comply with data protection expectations (ICO, 2023).</a:t>
          </a:r>
          <a:endParaRPr lang="en-US"/>
        </a:p>
      </dgm:t>
    </dgm:pt>
    <dgm:pt modelId="{5F39B459-D2FC-4F0A-8B52-DB95C108FC39}" type="parTrans" cxnId="{CCFEEE23-4BEC-4ED5-BF5C-6EB295ED552E}">
      <dgm:prSet/>
      <dgm:spPr/>
      <dgm:t>
        <a:bodyPr/>
        <a:lstStyle/>
        <a:p>
          <a:endParaRPr lang="en-US"/>
        </a:p>
      </dgm:t>
    </dgm:pt>
    <dgm:pt modelId="{EB031941-89F7-44C5-B4EC-8885EFB9ED35}" type="sibTrans" cxnId="{CCFEEE23-4BEC-4ED5-BF5C-6EB295ED552E}">
      <dgm:prSet/>
      <dgm:spPr/>
      <dgm:t>
        <a:bodyPr/>
        <a:lstStyle/>
        <a:p>
          <a:endParaRPr lang="en-US"/>
        </a:p>
      </dgm:t>
    </dgm:pt>
    <dgm:pt modelId="{77915CDF-12E9-4634-8692-9591A379B580}" type="pres">
      <dgm:prSet presAssocID="{2102CEF0-C75E-43B6-ABCB-863BD4E7B555}" presName="root" presStyleCnt="0">
        <dgm:presLayoutVars>
          <dgm:dir/>
          <dgm:resizeHandles val="exact"/>
        </dgm:presLayoutVars>
      </dgm:prSet>
      <dgm:spPr/>
    </dgm:pt>
    <dgm:pt modelId="{E493BDC3-C96C-49E3-895E-7BF681C77C0B}" type="pres">
      <dgm:prSet presAssocID="{7AB7A6E8-4AAB-4969-B6A0-73ECB5B0E7E8}" presName="compNode" presStyleCnt="0"/>
      <dgm:spPr/>
    </dgm:pt>
    <dgm:pt modelId="{9BA98BE8-BF2C-4644-8745-19111D79AF06}" type="pres">
      <dgm:prSet presAssocID="{7AB7A6E8-4AAB-4969-B6A0-73ECB5B0E7E8}" presName="bgRect" presStyleLbl="bgShp" presStyleIdx="0" presStyleCnt="4"/>
      <dgm:spPr/>
    </dgm:pt>
    <dgm:pt modelId="{691B57FA-6F36-427B-9447-649797F32EEA}" type="pres">
      <dgm:prSet presAssocID="{7AB7A6E8-4AAB-4969-B6A0-73ECB5B0E7E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ffee"/>
        </a:ext>
      </dgm:extLst>
    </dgm:pt>
    <dgm:pt modelId="{845F244F-DD4B-484A-B79F-0775FA9DD2B7}" type="pres">
      <dgm:prSet presAssocID="{7AB7A6E8-4AAB-4969-B6A0-73ECB5B0E7E8}" presName="spaceRect" presStyleCnt="0"/>
      <dgm:spPr/>
    </dgm:pt>
    <dgm:pt modelId="{8C34253E-7AFA-4E3E-81D7-8D924A34214C}" type="pres">
      <dgm:prSet presAssocID="{7AB7A6E8-4AAB-4969-B6A0-73ECB5B0E7E8}" presName="parTx" presStyleLbl="revTx" presStyleIdx="0" presStyleCnt="4">
        <dgm:presLayoutVars>
          <dgm:chMax val="0"/>
          <dgm:chPref val="0"/>
        </dgm:presLayoutVars>
      </dgm:prSet>
      <dgm:spPr/>
    </dgm:pt>
    <dgm:pt modelId="{3F2A9936-6141-4EEF-A49E-DBA05D702D5A}" type="pres">
      <dgm:prSet presAssocID="{47BD3CDC-FB1B-414B-BB30-A33E7C769ACD}" presName="sibTrans" presStyleCnt="0"/>
      <dgm:spPr/>
    </dgm:pt>
    <dgm:pt modelId="{8172DB97-6F5A-4603-8F4D-05E739C6A861}" type="pres">
      <dgm:prSet presAssocID="{10EB6602-866E-4ECB-902C-0077AA598F1E}" presName="compNode" presStyleCnt="0"/>
      <dgm:spPr/>
    </dgm:pt>
    <dgm:pt modelId="{08315D93-9410-42D8-A38F-BEFEB0964A05}" type="pres">
      <dgm:prSet presAssocID="{10EB6602-866E-4ECB-902C-0077AA598F1E}" presName="bgRect" presStyleLbl="bgShp" presStyleIdx="1" presStyleCnt="4"/>
      <dgm:spPr/>
    </dgm:pt>
    <dgm:pt modelId="{ED23261F-3093-4D5B-ACA1-DE2F9C09DAC0}" type="pres">
      <dgm:prSet presAssocID="{10EB6602-866E-4ECB-902C-0077AA598F1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A17E8375-9B3B-4C2E-B7F4-BB7A368AAB90}" type="pres">
      <dgm:prSet presAssocID="{10EB6602-866E-4ECB-902C-0077AA598F1E}" presName="spaceRect" presStyleCnt="0"/>
      <dgm:spPr/>
    </dgm:pt>
    <dgm:pt modelId="{D413B7B6-1F93-4F77-BCF5-9C4D9966D922}" type="pres">
      <dgm:prSet presAssocID="{10EB6602-866E-4ECB-902C-0077AA598F1E}" presName="parTx" presStyleLbl="revTx" presStyleIdx="1" presStyleCnt="4">
        <dgm:presLayoutVars>
          <dgm:chMax val="0"/>
          <dgm:chPref val="0"/>
        </dgm:presLayoutVars>
      </dgm:prSet>
      <dgm:spPr/>
    </dgm:pt>
    <dgm:pt modelId="{7B670EFD-3167-4FC5-A704-9CABB21BFF68}" type="pres">
      <dgm:prSet presAssocID="{8AC1B8DB-2B05-4350-B117-FB2BC74DC5D7}" presName="sibTrans" presStyleCnt="0"/>
      <dgm:spPr/>
    </dgm:pt>
    <dgm:pt modelId="{612B6D6C-34AE-496D-A65B-461A054B966A}" type="pres">
      <dgm:prSet presAssocID="{84F782B5-C5AC-4197-8F19-4155D3C6D9E1}" presName="compNode" presStyleCnt="0"/>
      <dgm:spPr/>
    </dgm:pt>
    <dgm:pt modelId="{15039D3F-3096-4E22-B742-D728B6402E4B}" type="pres">
      <dgm:prSet presAssocID="{84F782B5-C5AC-4197-8F19-4155D3C6D9E1}" presName="bgRect" presStyleLbl="bgShp" presStyleIdx="2" presStyleCnt="4"/>
      <dgm:spPr/>
    </dgm:pt>
    <dgm:pt modelId="{BC6E3D5B-E433-492A-8FC6-61529BB4D827}" type="pres">
      <dgm:prSet presAssocID="{84F782B5-C5AC-4197-8F19-4155D3C6D9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rver"/>
        </a:ext>
      </dgm:extLst>
    </dgm:pt>
    <dgm:pt modelId="{280F7D4D-87C4-4357-A371-6C35D7548B97}" type="pres">
      <dgm:prSet presAssocID="{84F782B5-C5AC-4197-8F19-4155D3C6D9E1}" presName="spaceRect" presStyleCnt="0"/>
      <dgm:spPr/>
    </dgm:pt>
    <dgm:pt modelId="{FABA0705-3189-46FD-9FD2-AB7148094827}" type="pres">
      <dgm:prSet presAssocID="{84F782B5-C5AC-4197-8F19-4155D3C6D9E1}" presName="parTx" presStyleLbl="revTx" presStyleIdx="2" presStyleCnt="4">
        <dgm:presLayoutVars>
          <dgm:chMax val="0"/>
          <dgm:chPref val="0"/>
        </dgm:presLayoutVars>
      </dgm:prSet>
      <dgm:spPr/>
    </dgm:pt>
    <dgm:pt modelId="{82B185F6-82DF-40CC-A5FC-4DE1655FF32A}" type="pres">
      <dgm:prSet presAssocID="{CA79F8AE-C987-43AE-8370-B3F5D39E7F16}" presName="sibTrans" presStyleCnt="0"/>
      <dgm:spPr/>
    </dgm:pt>
    <dgm:pt modelId="{DCC7937B-01A2-4136-8AA5-0136A94970B1}" type="pres">
      <dgm:prSet presAssocID="{D05B0F81-5644-4D43-971B-38BF4FBADEF2}" presName="compNode" presStyleCnt="0"/>
      <dgm:spPr/>
    </dgm:pt>
    <dgm:pt modelId="{67B3C086-AF00-41A3-8E42-0BA74C45C55A}" type="pres">
      <dgm:prSet presAssocID="{D05B0F81-5644-4D43-971B-38BF4FBADEF2}" presName="bgRect" presStyleLbl="bgShp" presStyleIdx="3" presStyleCnt="4"/>
      <dgm:spPr/>
    </dgm:pt>
    <dgm:pt modelId="{445DC195-0289-40C8-8680-977166EDC884}" type="pres">
      <dgm:prSet presAssocID="{D05B0F81-5644-4D43-971B-38BF4FBADEF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72B69429-3058-4525-8E2D-93A44E05BEC7}" type="pres">
      <dgm:prSet presAssocID="{D05B0F81-5644-4D43-971B-38BF4FBADEF2}" presName="spaceRect" presStyleCnt="0"/>
      <dgm:spPr/>
    </dgm:pt>
    <dgm:pt modelId="{2EC7A860-BA0F-473C-A2BD-FC51654D2F3F}" type="pres">
      <dgm:prSet presAssocID="{D05B0F81-5644-4D43-971B-38BF4FBADEF2}" presName="parTx" presStyleLbl="revTx" presStyleIdx="3" presStyleCnt="4">
        <dgm:presLayoutVars>
          <dgm:chMax val="0"/>
          <dgm:chPref val="0"/>
        </dgm:presLayoutVars>
      </dgm:prSet>
      <dgm:spPr/>
    </dgm:pt>
  </dgm:ptLst>
  <dgm:cxnLst>
    <dgm:cxn modelId="{E9AA2B0E-2712-4154-A735-A413A03C138A}" type="presOf" srcId="{2102CEF0-C75E-43B6-ABCB-863BD4E7B555}" destId="{77915CDF-12E9-4634-8692-9591A379B580}" srcOrd="0" destOrd="0" presId="urn:microsoft.com/office/officeart/2018/2/layout/IconVerticalSolidList"/>
    <dgm:cxn modelId="{CCFEEE23-4BEC-4ED5-BF5C-6EB295ED552E}" srcId="{2102CEF0-C75E-43B6-ABCB-863BD4E7B555}" destId="{D05B0F81-5644-4D43-971B-38BF4FBADEF2}" srcOrd="3" destOrd="0" parTransId="{5F39B459-D2FC-4F0A-8B52-DB95C108FC39}" sibTransId="{EB031941-89F7-44C5-B4EC-8885EFB9ED35}"/>
    <dgm:cxn modelId="{DEA87046-8596-41E7-8ED2-0B95FFA19D98}" srcId="{2102CEF0-C75E-43B6-ABCB-863BD4E7B555}" destId="{10EB6602-866E-4ECB-902C-0077AA598F1E}" srcOrd="1" destOrd="0" parTransId="{ABF09834-CEDC-4817-AD51-AB05E4A769BF}" sibTransId="{8AC1B8DB-2B05-4350-B117-FB2BC74DC5D7}"/>
    <dgm:cxn modelId="{D3AA986D-610C-4C02-B557-C07209CD61F3}" srcId="{2102CEF0-C75E-43B6-ABCB-863BD4E7B555}" destId="{84F782B5-C5AC-4197-8F19-4155D3C6D9E1}" srcOrd="2" destOrd="0" parTransId="{905F3B7B-6A8A-4F7C-A1EC-0B4D001DCC23}" sibTransId="{CA79F8AE-C987-43AE-8370-B3F5D39E7F16}"/>
    <dgm:cxn modelId="{3D626E58-F6C9-4846-B1D5-F63D7C32E154}" type="presOf" srcId="{84F782B5-C5AC-4197-8F19-4155D3C6D9E1}" destId="{FABA0705-3189-46FD-9FD2-AB7148094827}" srcOrd="0" destOrd="0" presId="urn:microsoft.com/office/officeart/2018/2/layout/IconVerticalSolidList"/>
    <dgm:cxn modelId="{ACEFF158-72F4-49B4-84B9-BE3E5150218A}" type="presOf" srcId="{D05B0F81-5644-4D43-971B-38BF4FBADEF2}" destId="{2EC7A860-BA0F-473C-A2BD-FC51654D2F3F}" srcOrd="0" destOrd="0" presId="urn:microsoft.com/office/officeart/2018/2/layout/IconVerticalSolidList"/>
    <dgm:cxn modelId="{5AC2D3BC-87DD-4FC5-AE0A-295E045B6EF2}" type="presOf" srcId="{7AB7A6E8-4AAB-4969-B6A0-73ECB5B0E7E8}" destId="{8C34253E-7AFA-4E3E-81D7-8D924A34214C}" srcOrd="0" destOrd="0" presId="urn:microsoft.com/office/officeart/2018/2/layout/IconVerticalSolidList"/>
    <dgm:cxn modelId="{BFB192BD-DCFF-4BC2-829B-001927C7372E}" srcId="{2102CEF0-C75E-43B6-ABCB-863BD4E7B555}" destId="{7AB7A6E8-4AAB-4969-B6A0-73ECB5B0E7E8}" srcOrd="0" destOrd="0" parTransId="{8F0A9B29-6299-40D0-B03F-CE263E2F28A9}" sibTransId="{47BD3CDC-FB1B-414B-BB30-A33E7C769ACD}"/>
    <dgm:cxn modelId="{42C203C8-5066-4F5F-94CB-C3F793A0B406}" type="presOf" srcId="{10EB6602-866E-4ECB-902C-0077AA598F1E}" destId="{D413B7B6-1F93-4F77-BCF5-9C4D9966D922}" srcOrd="0" destOrd="0" presId="urn:microsoft.com/office/officeart/2018/2/layout/IconVerticalSolidList"/>
    <dgm:cxn modelId="{4F7A0F22-FB94-44E7-930F-1930F31036A6}" type="presParOf" srcId="{77915CDF-12E9-4634-8692-9591A379B580}" destId="{E493BDC3-C96C-49E3-895E-7BF681C77C0B}" srcOrd="0" destOrd="0" presId="urn:microsoft.com/office/officeart/2018/2/layout/IconVerticalSolidList"/>
    <dgm:cxn modelId="{32606CEC-B77D-498E-8D82-81BAD33E6A08}" type="presParOf" srcId="{E493BDC3-C96C-49E3-895E-7BF681C77C0B}" destId="{9BA98BE8-BF2C-4644-8745-19111D79AF06}" srcOrd="0" destOrd="0" presId="urn:microsoft.com/office/officeart/2018/2/layout/IconVerticalSolidList"/>
    <dgm:cxn modelId="{5B260177-24FC-4E53-9690-D13972252D91}" type="presParOf" srcId="{E493BDC3-C96C-49E3-895E-7BF681C77C0B}" destId="{691B57FA-6F36-427B-9447-649797F32EEA}" srcOrd="1" destOrd="0" presId="urn:microsoft.com/office/officeart/2018/2/layout/IconVerticalSolidList"/>
    <dgm:cxn modelId="{40C65BDE-48FD-4B04-ADBB-33BE5DB5ADC5}" type="presParOf" srcId="{E493BDC3-C96C-49E3-895E-7BF681C77C0B}" destId="{845F244F-DD4B-484A-B79F-0775FA9DD2B7}" srcOrd="2" destOrd="0" presId="urn:microsoft.com/office/officeart/2018/2/layout/IconVerticalSolidList"/>
    <dgm:cxn modelId="{AA32E495-CD08-43CE-A49E-F459A34102D8}" type="presParOf" srcId="{E493BDC3-C96C-49E3-895E-7BF681C77C0B}" destId="{8C34253E-7AFA-4E3E-81D7-8D924A34214C}" srcOrd="3" destOrd="0" presId="urn:microsoft.com/office/officeart/2018/2/layout/IconVerticalSolidList"/>
    <dgm:cxn modelId="{C8D5F171-8727-4342-B8D2-62CEEAE0DD8F}" type="presParOf" srcId="{77915CDF-12E9-4634-8692-9591A379B580}" destId="{3F2A9936-6141-4EEF-A49E-DBA05D702D5A}" srcOrd="1" destOrd="0" presId="urn:microsoft.com/office/officeart/2018/2/layout/IconVerticalSolidList"/>
    <dgm:cxn modelId="{46999760-6DBB-4B01-A915-E489AA2B695C}" type="presParOf" srcId="{77915CDF-12E9-4634-8692-9591A379B580}" destId="{8172DB97-6F5A-4603-8F4D-05E739C6A861}" srcOrd="2" destOrd="0" presId="urn:microsoft.com/office/officeart/2018/2/layout/IconVerticalSolidList"/>
    <dgm:cxn modelId="{FD9FB7AF-32FC-4EBC-890F-28799BBF0AA9}" type="presParOf" srcId="{8172DB97-6F5A-4603-8F4D-05E739C6A861}" destId="{08315D93-9410-42D8-A38F-BEFEB0964A05}" srcOrd="0" destOrd="0" presId="urn:microsoft.com/office/officeart/2018/2/layout/IconVerticalSolidList"/>
    <dgm:cxn modelId="{CA937DE7-207B-4969-B863-51AB23AAD7F9}" type="presParOf" srcId="{8172DB97-6F5A-4603-8F4D-05E739C6A861}" destId="{ED23261F-3093-4D5B-ACA1-DE2F9C09DAC0}" srcOrd="1" destOrd="0" presId="urn:microsoft.com/office/officeart/2018/2/layout/IconVerticalSolidList"/>
    <dgm:cxn modelId="{33CADBFA-3762-44DA-99B6-2264858F207F}" type="presParOf" srcId="{8172DB97-6F5A-4603-8F4D-05E739C6A861}" destId="{A17E8375-9B3B-4C2E-B7F4-BB7A368AAB90}" srcOrd="2" destOrd="0" presId="urn:microsoft.com/office/officeart/2018/2/layout/IconVerticalSolidList"/>
    <dgm:cxn modelId="{2C4904A3-DE9B-4E2C-BE05-5F2DA30588C5}" type="presParOf" srcId="{8172DB97-6F5A-4603-8F4D-05E739C6A861}" destId="{D413B7B6-1F93-4F77-BCF5-9C4D9966D922}" srcOrd="3" destOrd="0" presId="urn:microsoft.com/office/officeart/2018/2/layout/IconVerticalSolidList"/>
    <dgm:cxn modelId="{8A4DE162-0043-4F80-A69A-1BFC97DCCD13}" type="presParOf" srcId="{77915CDF-12E9-4634-8692-9591A379B580}" destId="{7B670EFD-3167-4FC5-A704-9CABB21BFF68}" srcOrd="3" destOrd="0" presId="urn:microsoft.com/office/officeart/2018/2/layout/IconVerticalSolidList"/>
    <dgm:cxn modelId="{AD76045D-A698-49D8-A500-E2B59AB92085}" type="presParOf" srcId="{77915CDF-12E9-4634-8692-9591A379B580}" destId="{612B6D6C-34AE-496D-A65B-461A054B966A}" srcOrd="4" destOrd="0" presId="urn:microsoft.com/office/officeart/2018/2/layout/IconVerticalSolidList"/>
    <dgm:cxn modelId="{C41EA5F3-1230-4DBD-9C64-6E456C2F3708}" type="presParOf" srcId="{612B6D6C-34AE-496D-A65B-461A054B966A}" destId="{15039D3F-3096-4E22-B742-D728B6402E4B}" srcOrd="0" destOrd="0" presId="urn:microsoft.com/office/officeart/2018/2/layout/IconVerticalSolidList"/>
    <dgm:cxn modelId="{648ACA7A-F0FA-47B8-B25F-39673F8D641A}" type="presParOf" srcId="{612B6D6C-34AE-496D-A65B-461A054B966A}" destId="{BC6E3D5B-E433-492A-8FC6-61529BB4D827}" srcOrd="1" destOrd="0" presId="urn:microsoft.com/office/officeart/2018/2/layout/IconVerticalSolidList"/>
    <dgm:cxn modelId="{29D765BD-5597-4EB6-8D5F-4CE1F0C586AA}" type="presParOf" srcId="{612B6D6C-34AE-496D-A65B-461A054B966A}" destId="{280F7D4D-87C4-4357-A371-6C35D7548B97}" srcOrd="2" destOrd="0" presId="urn:microsoft.com/office/officeart/2018/2/layout/IconVerticalSolidList"/>
    <dgm:cxn modelId="{7AB7002C-1D5E-4839-A95B-F31AAAC7415E}" type="presParOf" srcId="{612B6D6C-34AE-496D-A65B-461A054B966A}" destId="{FABA0705-3189-46FD-9FD2-AB7148094827}" srcOrd="3" destOrd="0" presId="urn:microsoft.com/office/officeart/2018/2/layout/IconVerticalSolidList"/>
    <dgm:cxn modelId="{A62DD42A-1293-49F7-8FFA-247BB544BEEB}" type="presParOf" srcId="{77915CDF-12E9-4634-8692-9591A379B580}" destId="{82B185F6-82DF-40CC-A5FC-4DE1655FF32A}" srcOrd="5" destOrd="0" presId="urn:microsoft.com/office/officeart/2018/2/layout/IconVerticalSolidList"/>
    <dgm:cxn modelId="{4DBE2FBF-EB19-46B4-86A0-14447DF3E2EF}" type="presParOf" srcId="{77915CDF-12E9-4634-8692-9591A379B580}" destId="{DCC7937B-01A2-4136-8AA5-0136A94970B1}" srcOrd="6" destOrd="0" presId="urn:microsoft.com/office/officeart/2018/2/layout/IconVerticalSolidList"/>
    <dgm:cxn modelId="{A1AA4217-10D0-467D-AE4D-9563FD483C16}" type="presParOf" srcId="{DCC7937B-01A2-4136-8AA5-0136A94970B1}" destId="{67B3C086-AF00-41A3-8E42-0BA74C45C55A}" srcOrd="0" destOrd="0" presId="urn:microsoft.com/office/officeart/2018/2/layout/IconVerticalSolidList"/>
    <dgm:cxn modelId="{8532B92A-9F85-40C6-84A0-26AB8DDCCC00}" type="presParOf" srcId="{DCC7937B-01A2-4136-8AA5-0136A94970B1}" destId="{445DC195-0289-40C8-8680-977166EDC884}" srcOrd="1" destOrd="0" presId="urn:microsoft.com/office/officeart/2018/2/layout/IconVerticalSolidList"/>
    <dgm:cxn modelId="{D09C58ED-9C58-49D8-B455-F3E8C3528E05}" type="presParOf" srcId="{DCC7937B-01A2-4136-8AA5-0136A94970B1}" destId="{72B69429-3058-4525-8E2D-93A44E05BEC7}" srcOrd="2" destOrd="0" presId="urn:microsoft.com/office/officeart/2018/2/layout/IconVerticalSolidList"/>
    <dgm:cxn modelId="{B3A5B187-C507-4E6C-9EE2-26886F37E937}" type="presParOf" srcId="{DCC7937B-01A2-4136-8AA5-0136A94970B1}" destId="{2EC7A860-BA0F-473C-A2BD-FC51654D2F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B9F45-1C90-4473-92B8-CD94FEC6EDB4}">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coffee shop is a growing independent business that wants to improve service speed, stock control, customer loyalty and decision-making.</a:t>
          </a:r>
          <a:endParaRPr lang="en-US" sz="2000" kern="1200"/>
        </a:p>
      </dsp:txBody>
      <dsp:txXfrm>
        <a:off x="307345" y="1546"/>
        <a:ext cx="3222855" cy="1933713"/>
      </dsp:txXfrm>
    </dsp:sp>
    <dsp:sp modelId="{29C03F26-44DD-45C4-84BB-52B1056BB3C0}">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aim of this presentation is to recommend suitable information systems by:</a:t>
          </a:r>
          <a:endParaRPr lang="en-US" sz="2000" kern="1200"/>
        </a:p>
      </dsp:txBody>
      <dsp:txXfrm>
        <a:off x="3852486" y="1546"/>
        <a:ext cx="3222855" cy="1933713"/>
      </dsp:txXfrm>
    </dsp:sp>
    <dsp:sp modelId="{347D716E-5E8B-453F-99C0-5F34F9579A83}">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Explaining the role of information systems in business operations (Bocij, Greasley and Hickie, 2019).</a:t>
          </a:r>
          <a:endParaRPr lang="en-US" sz="2000" kern="1200"/>
        </a:p>
      </dsp:txBody>
      <dsp:txXfrm>
        <a:off x="7397627" y="1546"/>
        <a:ext cx="3222855" cy="1933713"/>
      </dsp:txXfrm>
    </dsp:sp>
    <dsp:sp modelId="{BA95BF7C-39BC-4881-8214-4259D8CDAE22}">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Comparing POS/TPS, MIS, CRM, DSS and ERP systems (Stair and Reynolds, 2020).</a:t>
          </a:r>
          <a:endParaRPr lang="en-US" sz="2000" kern="1200"/>
        </a:p>
      </dsp:txBody>
      <dsp:txXfrm>
        <a:off x="307345" y="2257545"/>
        <a:ext cx="3222855" cy="1933713"/>
      </dsp:txXfrm>
    </dsp:sp>
    <dsp:sp modelId="{B5243C78-BF5B-4B58-9218-9458C6CE7A1F}">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Evaluating benefits, limitations and ethical risks (ICO, 2023).</a:t>
          </a:r>
          <a:endParaRPr lang="en-US" sz="2000" kern="1200"/>
        </a:p>
      </dsp:txBody>
      <dsp:txXfrm>
        <a:off x="3852486" y="2257545"/>
        <a:ext cx="3222855" cy="1933713"/>
      </dsp:txXfrm>
    </dsp:sp>
    <dsp:sp modelId="{012EE133-3B65-4C56-8225-E7EEDA797C5E}">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Applying real-world learning from Starbucks, Costa Coffee and Amazon (Starbucks, 2024).</a:t>
          </a:r>
          <a:endParaRPr lang="en-US" sz="2000" kern="1200"/>
        </a:p>
      </dsp:txBody>
      <dsp:txXfrm>
        <a:off x="739762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FACDE-0762-4F41-B4A9-49214E1D26C6}">
      <dsp:nvSpPr>
        <dsp:cNvPr id="0" name=""/>
        <dsp:cNvSpPr/>
      </dsp:nvSpPr>
      <dsp:spPr>
        <a:xfrm>
          <a:off x="947201" y="607086"/>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0B44D-2268-425A-BD61-1731B5CFF6CB}">
      <dsp:nvSpPr>
        <dsp:cNvPr id="0" name=""/>
        <dsp:cNvSpPr/>
      </dsp:nvSpPr>
      <dsp:spPr>
        <a:xfrm>
          <a:off x="59990" y="2505718"/>
          <a:ext cx="3226223"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coffee shop currently faces several operational and management problems:</a:t>
          </a:r>
          <a:endParaRPr lang="en-US" sz="1100" kern="1200"/>
        </a:p>
      </dsp:txBody>
      <dsp:txXfrm>
        <a:off x="59990" y="2505718"/>
        <a:ext cx="3226223" cy="1080000"/>
      </dsp:txXfrm>
    </dsp:sp>
    <dsp:sp modelId="{9DE8BCC2-C696-472B-96AB-A2F90AF19945}">
      <dsp:nvSpPr>
        <dsp:cNvPr id="0" name=""/>
        <dsp:cNvSpPr/>
      </dsp:nvSpPr>
      <dsp:spPr>
        <a:xfrm>
          <a:off x="4738014" y="607086"/>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5990CE-2B35-4B90-A0EC-749E2213288A}">
      <dsp:nvSpPr>
        <dsp:cNvPr id="0" name=""/>
        <dsp:cNvSpPr/>
      </dsp:nvSpPr>
      <dsp:spPr>
        <a:xfrm>
          <a:off x="3850802" y="2505718"/>
          <a:ext cx="3226223"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Slow service during peak periods</a:t>
          </a:r>
          <a:br>
            <a:rPr lang="en-GB" sz="1100" kern="1200"/>
          </a:br>
          <a:r>
            <a:rPr lang="en-GB" sz="1100" kern="1200"/>
            <a:t>Manual or unclear stock control</a:t>
          </a:r>
          <a:br>
            <a:rPr lang="en-GB" sz="1100" kern="1200"/>
          </a:br>
          <a:r>
            <a:rPr lang="en-GB" sz="1100" kern="1200"/>
            <a:t>Limited understanding of customer behaviour</a:t>
          </a:r>
          <a:br>
            <a:rPr lang="en-GB" sz="1100" kern="1200"/>
          </a:br>
          <a:r>
            <a:rPr lang="en-GB" sz="1100" kern="1200"/>
            <a:t>No digital loyalty system</a:t>
          </a:r>
          <a:br>
            <a:rPr lang="en-GB" sz="1100" kern="1200"/>
          </a:br>
          <a:r>
            <a:rPr lang="en-GB" sz="1100" kern="1200"/>
            <a:t>Weak sales and wastage reporting</a:t>
          </a:r>
          <a:br>
            <a:rPr lang="en-GB" sz="1100" kern="1200"/>
          </a:br>
          <a:r>
            <a:rPr lang="en-GB" sz="1100" kern="1200"/>
            <a:t>Difficulty forecasting demand</a:t>
          </a:r>
          <a:br>
            <a:rPr lang="en-GB" sz="1100" kern="1200"/>
          </a:br>
          <a:r>
            <a:rPr lang="en-GB" sz="1100" kern="1200"/>
            <a:t>Limited use of online ordering</a:t>
          </a:r>
          <a:endParaRPr lang="en-US" sz="1100" kern="1200"/>
        </a:p>
      </dsp:txBody>
      <dsp:txXfrm>
        <a:off x="3850802" y="2505718"/>
        <a:ext cx="3226223" cy="1080000"/>
      </dsp:txXfrm>
    </dsp:sp>
    <dsp:sp modelId="{E6177B3F-B095-4A4B-A289-D4C5E3117D77}">
      <dsp:nvSpPr>
        <dsp:cNvPr id="0" name=""/>
        <dsp:cNvSpPr/>
      </dsp:nvSpPr>
      <dsp:spPr>
        <a:xfrm>
          <a:off x="8528826" y="607086"/>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6AC9B-4332-4F32-ABFE-5BE2E98D3A51}">
      <dsp:nvSpPr>
        <dsp:cNvPr id="0" name=""/>
        <dsp:cNvSpPr/>
      </dsp:nvSpPr>
      <dsp:spPr>
        <a:xfrm>
          <a:off x="7641615" y="2505718"/>
          <a:ext cx="3226223"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These issues reduce efficiency because managers need accurate and timely information to plan, control and improve business performance (Laudon and Laudon, 2022).</a:t>
          </a:r>
          <a:endParaRPr lang="en-US" sz="1100" kern="1200"/>
        </a:p>
      </dsp:txBody>
      <dsp:txXfrm>
        <a:off x="7641615" y="2505718"/>
        <a:ext cx="3226223" cy="108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170D6-D1CE-4BDB-9479-1DCDEDCA286E}">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POS/TPS is essential for daily sales and stock accuracy, but it mainly records what has happened (Stair and Reynolds, 2020).</a:t>
          </a:r>
          <a:endParaRPr lang="en-US" sz="1900" kern="1200"/>
        </a:p>
      </dsp:txBody>
      <dsp:txXfrm>
        <a:off x="0" y="39687"/>
        <a:ext cx="3286125" cy="1971675"/>
      </dsp:txXfrm>
    </dsp:sp>
    <dsp:sp modelId="{9FF9B87A-16B0-4874-A18C-371BF889382F}">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MIS helps managers understand performance trends, but poor data quality reduces the reliability of reports (Laudon and Laudon, 2022).</a:t>
          </a:r>
          <a:endParaRPr lang="en-US" sz="1900" kern="1200"/>
        </a:p>
      </dsp:txBody>
      <dsp:txXfrm>
        <a:off x="3614737" y="39687"/>
        <a:ext cx="3286125" cy="1971675"/>
      </dsp:txXfrm>
    </dsp:sp>
    <dsp:sp modelId="{D867E418-C9FD-48B4-9256-0B8DC4C7762D}">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CRM supports loyalty and personalised communication, but it increases data privacy responsibilities (Chaffey, Hemphill and Edmundson-Bird, 2019).</a:t>
          </a:r>
          <a:endParaRPr lang="en-US" sz="1900" kern="1200"/>
        </a:p>
      </dsp:txBody>
      <dsp:txXfrm>
        <a:off x="7229475" y="39687"/>
        <a:ext cx="3286125" cy="1971675"/>
      </dsp:txXfrm>
    </dsp:sp>
    <dsp:sp modelId="{EE6C003E-709D-4CDA-AFDB-CFD21DB71103}">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DSS supports forecasting and planning, but it requires reliable data and human judgement (Turban, Pollard and Wood, 2018).</a:t>
          </a:r>
          <a:endParaRPr lang="en-US" sz="1900" kern="1200"/>
        </a:p>
      </dsp:txBody>
      <dsp:txXfrm>
        <a:off x="1807368" y="2339975"/>
        <a:ext cx="3286125" cy="1971675"/>
      </dsp:txXfrm>
    </dsp:sp>
    <dsp:sp modelId="{5C6C3FAC-E3AB-4418-BF57-0DDBD6CD663B}">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ERP supports multi-branch integration, but it may be too costly for the coffee shop at its current stage (Pearlson, Saunders and Galletta, 2020).</a:t>
          </a:r>
          <a:endParaRPr lang="en-US" sz="1900" kern="1200"/>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4FE9E4-0DF8-4B64-824D-D0BC4D3B0864}">
      <dsp:nvSpPr>
        <dsp:cNvPr id="0" name=""/>
        <dsp:cNvSpPr/>
      </dsp:nvSpPr>
      <dsp:spPr>
        <a:xfrm>
          <a:off x="0" y="326660"/>
          <a:ext cx="6666833" cy="115478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staged approach is suitable because it matches the coffee shop’s current size, budget and operational needs (Bocij, Greasley and Hickie, 2019).</a:t>
          </a:r>
          <a:endParaRPr lang="en-US" sz="2100" kern="1200"/>
        </a:p>
      </dsp:txBody>
      <dsp:txXfrm>
        <a:off x="56372" y="383032"/>
        <a:ext cx="6554089" cy="1042045"/>
      </dsp:txXfrm>
    </dsp:sp>
    <dsp:sp modelId="{8572E6D8-E3B1-40B4-A321-E09E328C0835}">
      <dsp:nvSpPr>
        <dsp:cNvPr id="0" name=""/>
        <dsp:cNvSpPr/>
      </dsp:nvSpPr>
      <dsp:spPr>
        <a:xfrm>
          <a:off x="0" y="1541930"/>
          <a:ext cx="6666833" cy="115478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POS/TPS and MIS should come first because they solve immediate problems in order processing, stock visibility and reporting (Stair and Reynolds, 2020).</a:t>
          </a:r>
          <a:endParaRPr lang="en-US" sz="2100" kern="1200"/>
        </a:p>
      </dsp:txBody>
      <dsp:txXfrm>
        <a:off x="56372" y="1598302"/>
        <a:ext cx="6554089" cy="1042045"/>
      </dsp:txXfrm>
    </dsp:sp>
    <dsp:sp modelId="{8FD606DF-8ABA-4819-BDD9-CCC3C1EA7615}">
      <dsp:nvSpPr>
        <dsp:cNvPr id="0" name=""/>
        <dsp:cNvSpPr/>
      </dsp:nvSpPr>
      <dsp:spPr>
        <a:xfrm>
          <a:off x="0" y="2757200"/>
          <a:ext cx="6666833" cy="115478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CRM should follow because loyalty and repeat customers are important in the coffee shop market (Chaffey, Hemphill and Edmundson-Bird, 2019).</a:t>
          </a:r>
          <a:endParaRPr lang="en-US" sz="2100" kern="1200"/>
        </a:p>
      </dsp:txBody>
      <dsp:txXfrm>
        <a:off x="56372" y="2813572"/>
        <a:ext cx="6554089" cy="1042045"/>
      </dsp:txXfrm>
    </dsp:sp>
    <dsp:sp modelId="{7F3F02DA-296E-4FA3-817C-F8726A4E1260}">
      <dsp:nvSpPr>
        <dsp:cNvPr id="0" name=""/>
        <dsp:cNvSpPr/>
      </dsp:nvSpPr>
      <dsp:spPr>
        <a:xfrm>
          <a:off x="0" y="3972470"/>
          <a:ext cx="6666833" cy="115478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DSS and ERP should be later investments because they require more data, higher costs and stronger technical capability (Pearlson, Saunders and Galletta, 2020).</a:t>
          </a:r>
          <a:endParaRPr lang="en-US" sz="2100" kern="1200"/>
        </a:p>
      </dsp:txBody>
      <dsp:txXfrm>
        <a:off x="56372" y="4028842"/>
        <a:ext cx="6554089" cy="1042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98BE8-BF2C-4644-8745-19111D79AF06}">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B57FA-6F36-427B-9447-649797F32EEA}">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34253E-7AFA-4E3E-81D7-8D924A34214C}">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Information systems can help the coffee shop improve efficiency, decision-making and customer experience (Laudon and Laudon, 2022).</a:t>
          </a:r>
          <a:endParaRPr lang="en-US" sz="1700" kern="1200"/>
        </a:p>
      </dsp:txBody>
      <dsp:txXfrm>
        <a:off x="1058686" y="1808"/>
        <a:ext cx="9456913" cy="916611"/>
      </dsp:txXfrm>
    </dsp:sp>
    <dsp:sp modelId="{08315D93-9410-42D8-A38F-BEFEB0964A05}">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3261F-3093-4D5B-ACA1-DE2F9C09DAC0}">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3B7B6-1F93-4F77-BCF5-9C4D9966D92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The most suitable early systems are POS/TPS, MIS and CRM because they directly address daily operations, reporting and customer loyalty (Stair and Reynolds, 2020).</a:t>
          </a:r>
          <a:endParaRPr lang="en-US" sz="1700" kern="1200"/>
        </a:p>
      </dsp:txBody>
      <dsp:txXfrm>
        <a:off x="1058686" y="1147573"/>
        <a:ext cx="9456913" cy="916611"/>
      </dsp:txXfrm>
    </dsp:sp>
    <dsp:sp modelId="{15039D3F-3096-4E22-B742-D728B6402E4B}">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6E3D5B-E433-492A-8FC6-61529BB4D82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BA0705-3189-46FD-9FD2-AB7148094827}">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DSS and ERP are useful later, when the business has more data and expands to several branches (Turban, Pollard and Wood, 2018).</a:t>
          </a:r>
          <a:endParaRPr lang="en-US" sz="1700" kern="1200"/>
        </a:p>
      </dsp:txBody>
      <dsp:txXfrm>
        <a:off x="1058686" y="2293338"/>
        <a:ext cx="9456913" cy="916611"/>
      </dsp:txXfrm>
    </dsp:sp>
    <dsp:sp modelId="{67B3C086-AF00-41A3-8E42-0BA74C45C55A}">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DC195-0289-40C8-8680-977166EDC884}">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C7A860-BA0F-473C-A2BD-FC51654D2F3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The coffee shop must also manage personal data, AI-supported decisions and employee monitoring responsibly to protect trust and comply with data protection expectations (ICO, 2023).</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097241-9564-4CB8-A70D-704280B6E1A9}"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E4018-1511-44D5-B7EA-2CB0E2F73556}" type="slidenum">
              <a:rPr lang="en-GB" smtClean="0"/>
              <a:t>‹#›</a:t>
            </a:fld>
            <a:endParaRPr lang="en-GB"/>
          </a:p>
        </p:txBody>
      </p:sp>
    </p:spTree>
    <p:extLst>
      <p:ext uri="{BB962C8B-B14F-4D97-AF65-F5344CB8AC3E}">
        <p14:creationId xmlns:p14="http://schemas.microsoft.com/office/powerpoint/2010/main" val="1907050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our presentation is about modernising information systems in a growing coffee shop business. The focus is on how a coffee shop can use information systems to improve efficiency, decision-making, customer loyalty and responsible data use.</a:t>
            </a:r>
          </a:p>
          <a:p>
            <a:r>
              <a:rPr lang="en-GB" dirty="0"/>
              <a:t>Although a coffee shop may seem like a simple business, it still depends on accurate information. The business needs to know what products are selling, when the busiest times are, how much stock is available, and how customers are responding to the service. Information systems can help managers make better decisions instead of relying only on guesswork.</a:t>
            </a:r>
          </a:p>
          <a:p>
            <a:r>
              <a:rPr lang="en-GB" dirty="0"/>
              <a:t>This presentation will explain different information systems, compare their strengths and limitations, discuss ethical issues, and recommend the most suitable systems for the coffee shop. This directly links to the assessment requirement to explain, compare and recommend information systems using relevant case studies and academic sources</a:t>
            </a:r>
          </a:p>
        </p:txBody>
      </p:sp>
      <p:sp>
        <p:nvSpPr>
          <p:cNvPr id="4" name="Slide Number Placeholder 3"/>
          <p:cNvSpPr>
            <a:spLocks noGrp="1"/>
          </p:cNvSpPr>
          <p:nvPr>
            <p:ph type="sldNum" sz="quarter" idx="5"/>
          </p:nvPr>
        </p:nvSpPr>
        <p:spPr/>
        <p:txBody>
          <a:bodyPr/>
          <a:lstStyle/>
          <a:p>
            <a:fld id="{9D5E4018-1511-44D5-B7EA-2CB0E2F73556}" type="slidenum">
              <a:rPr lang="en-GB" smtClean="0"/>
              <a:t>1</a:t>
            </a:fld>
            <a:endParaRPr lang="en-GB"/>
          </a:p>
        </p:txBody>
      </p:sp>
    </p:spTree>
    <p:extLst>
      <p:ext uri="{BB962C8B-B14F-4D97-AF65-F5344CB8AC3E}">
        <p14:creationId xmlns:p14="http://schemas.microsoft.com/office/powerpoint/2010/main" val="3706814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coffee shop in this presentation is a growing independent business. It wants to improve service speed, stock control, customer loyalty and decision-making. These are common issues for small businesses as they start to grow, because basic systems may no longer be enough.</a:t>
            </a:r>
          </a:p>
          <a:p>
            <a:r>
              <a:rPr lang="en-GB" dirty="0"/>
              <a:t>The aim of this presentation is to act like a small consulting team and advise the business on which information systems would be most useful. We will explain the role of information systems, compare different systems, discuss ethical risks and use real company examples.</a:t>
            </a:r>
          </a:p>
          <a:p>
            <a:r>
              <a:rPr lang="en-GB" dirty="0"/>
              <a:t>The presentation will focus on POS and Transaction Processing Systems, Management Information Systems, Customer Relationship Management, Decision Support Systems and Enterprise Resource Planning. These systems are relevant because they support different parts of the coffee shop, from daily orders to future expansion.</a:t>
            </a:r>
          </a:p>
        </p:txBody>
      </p:sp>
      <p:sp>
        <p:nvSpPr>
          <p:cNvPr id="4" name="Slide Number Placeholder 3"/>
          <p:cNvSpPr>
            <a:spLocks noGrp="1"/>
          </p:cNvSpPr>
          <p:nvPr>
            <p:ph type="sldNum" sz="quarter" idx="5"/>
          </p:nvPr>
        </p:nvSpPr>
        <p:spPr/>
        <p:txBody>
          <a:bodyPr/>
          <a:lstStyle/>
          <a:p>
            <a:fld id="{9D5E4018-1511-44D5-B7EA-2CB0E2F73556}" type="slidenum">
              <a:rPr lang="en-GB" smtClean="0"/>
              <a:t>2</a:t>
            </a:fld>
            <a:endParaRPr lang="en-GB"/>
          </a:p>
        </p:txBody>
      </p:sp>
    </p:spTree>
    <p:extLst>
      <p:ext uri="{BB962C8B-B14F-4D97-AF65-F5344CB8AC3E}">
        <p14:creationId xmlns:p14="http://schemas.microsoft.com/office/powerpoint/2010/main" val="3670251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moment, the coffee shop has several problems that affect its efficiency and growth. One issue is slow service during peak periods. This can happen when orders and payments are not processed quickly enough, especially during morning and lunchtime rush hours.</a:t>
            </a:r>
          </a:p>
          <a:p>
            <a:r>
              <a:rPr lang="en-GB" dirty="0"/>
              <a:t>Another problem is manual or unclear stock control. If stock is checked manually, the business may run out of popular items such as milk, coffee beans or pastries. It may also over-order products and increase waste. The coffee shop also has limited information about customer behaviour, which makes it difficult to understand repeat customers or personalise offers.</a:t>
            </a:r>
          </a:p>
          <a:p>
            <a:r>
              <a:rPr lang="en-GB" dirty="0"/>
              <a:t>These issues show why reliable information is important. Laudon and Laudon (2022) explain that information systems support planning, control and decision-making. For this coffee shop, better systems would help the manager understand what is happening in the business and make decisions based on accurate data.</a:t>
            </a:r>
          </a:p>
        </p:txBody>
      </p:sp>
      <p:sp>
        <p:nvSpPr>
          <p:cNvPr id="4" name="Slide Number Placeholder 3"/>
          <p:cNvSpPr>
            <a:spLocks noGrp="1"/>
          </p:cNvSpPr>
          <p:nvPr>
            <p:ph type="sldNum" sz="quarter" idx="5"/>
          </p:nvPr>
        </p:nvSpPr>
        <p:spPr/>
        <p:txBody>
          <a:bodyPr/>
          <a:lstStyle/>
          <a:p>
            <a:fld id="{9D5E4018-1511-44D5-B7EA-2CB0E2F73556}" type="slidenum">
              <a:rPr lang="en-GB" smtClean="0"/>
              <a:t>3</a:t>
            </a:fld>
            <a:endParaRPr lang="en-GB"/>
          </a:p>
        </p:txBody>
      </p:sp>
    </p:spTree>
    <p:extLst>
      <p:ext uri="{BB962C8B-B14F-4D97-AF65-F5344CB8AC3E}">
        <p14:creationId xmlns:p14="http://schemas.microsoft.com/office/powerpoint/2010/main" val="1126979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information system is a combination of people, data, processes, hardware and software. It is not just a computer or an app. It also includes the staff who use the system, the information entered into it, and the business processes it supports.</a:t>
            </a:r>
          </a:p>
          <a:p>
            <a:r>
              <a:rPr lang="en-GB" dirty="0"/>
              <a:t>In a coffee shop, an information system might include a till, card machine, stock database, loyalty app and sales reporting dashboard. For example, when a customer buys a cappuccino, the order is entered into the POS system, the payment is processed, stock can be updated, and the sale can appear in a daily report.</a:t>
            </a:r>
          </a:p>
          <a:p>
            <a:r>
              <a:rPr lang="en-GB" dirty="0"/>
              <a:t>From a technical perspective, the system takes input, processes it, stores it and produces output. From a business perspective, it supports coordination, control and decision-making. </a:t>
            </a:r>
            <a:r>
              <a:rPr lang="en-GB" dirty="0" err="1"/>
              <a:t>Bocij</a:t>
            </a:r>
            <a:r>
              <a:rPr lang="en-GB" dirty="0"/>
              <a:t>, Greasley and Hickie (2019) explain that information systems combine technology with business processes, which is why managers need to understand both sides.</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4</a:t>
            </a:fld>
            <a:endParaRPr lang="en-GB"/>
          </a:p>
        </p:txBody>
      </p:sp>
    </p:spTree>
    <p:extLst>
      <p:ext uri="{BB962C8B-B14F-4D97-AF65-F5344CB8AC3E}">
        <p14:creationId xmlns:p14="http://schemas.microsoft.com/office/powerpoint/2010/main" val="3152808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systems can improve coffee shop operations in several practical ways. First, they can reduce order and payment errors because orders are entered directly into the system. Second, they can improve stock accuracy because sales can be linked to stock movements.</a:t>
            </a:r>
          </a:p>
          <a:p>
            <a:r>
              <a:rPr lang="en-GB" dirty="0"/>
              <a:t>They can also help the manager identify best-selling products. For example, if flat whites sell more than other drinks in the morning, the manager can make sure there are enough coffee beans, cups and milk available. Information systems can also support staff scheduling by showing the busiest times of the day.</a:t>
            </a:r>
          </a:p>
          <a:p>
            <a:r>
              <a:rPr lang="en-GB" dirty="0"/>
              <a:t>This is important because a coffee shop depends on speed, consistency and customer satisfaction. Laudon and Laudon (2022) argue that information systems create value when they are connected to organisational goals. In this case, the main goals are faster service, better control and stronger customer loyalty.</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5</a:t>
            </a:fld>
            <a:endParaRPr lang="en-GB"/>
          </a:p>
        </p:txBody>
      </p:sp>
    </p:spTree>
    <p:extLst>
      <p:ext uri="{BB962C8B-B14F-4D97-AF65-F5344CB8AC3E}">
        <p14:creationId xmlns:p14="http://schemas.microsoft.com/office/powerpoint/2010/main" val="2472716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important system for the coffee shop is a Point of Sale system, which is a type of Transaction Processing System. This system records routine transactions, such as customer orders, card payments, cash payments, receipts, refunds and stock movements.</a:t>
            </a:r>
          </a:p>
          <a:p>
            <a:r>
              <a:rPr lang="en-GB" dirty="0"/>
              <a:t>For the coffee shop, a modern POS system would make service faster and more accurate. It would help staff process orders quickly and reduce mistakes. It would also give the manager accurate end-of-day sales information. If connected to stock management, it could show when certain ingredients or products need to be reordered.</a:t>
            </a:r>
          </a:p>
          <a:p>
            <a:r>
              <a:rPr lang="en-GB" dirty="0"/>
              <a:t>Stair and Reynolds (2020) explain that Transaction Processing Systems are important because they record high volumes of daily operational data. However, a POS system mainly records what happens. It does not provide deeper analysis on its own unless it is connected to management reports or dashboards.</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6</a:t>
            </a:fld>
            <a:endParaRPr lang="en-GB"/>
          </a:p>
        </p:txBody>
      </p:sp>
    </p:spTree>
    <p:extLst>
      <p:ext uri="{BB962C8B-B14F-4D97-AF65-F5344CB8AC3E}">
        <p14:creationId xmlns:p14="http://schemas.microsoft.com/office/powerpoint/2010/main" val="4249351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Management Information System, or MIS, uses data from operational systems and turns it into useful reports for managers. In the coffee shop, this could include reports on daily sales, weekly revenue, best-selling products, stock wastage, peak trading times and staff performance.</a:t>
            </a:r>
          </a:p>
          <a:p>
            <a:r>
              <a:rPr lang="en-GB" dirty="0"/>
              <a:t>This would help the coffee shop owner move away from informal decision-making. For example, instead of guessing which products are popular, the manager can use reports to see the actual sales figures. If the report shows that certain pastries are often wasted, the manager can reduce the order quantity or change the promotion strategy.</a:t>
            </a:r>
          </a:p>
          <a:p>
            <a:r>
              <a:rPr lang="en-GB" dirty="0"/>
              <a:t>Laudon and Laudon (2022) explain that MIS supports management control by producing structured reports. However, the quality of MIS depends on the quality of the data entered into the system. If staff enter incorrect sales or stock information, the reports may mislead the manager.</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7</a:t>
            </a:fld>
            <a:endParaRPr lang="en-GB"/>
          </a:p>
        </p:txBody>
      </p:sp>
    </p:spTree>
    <p:extLst>
      <p:ext uri="{BB962C8B-B14F-4D97-AF65-F5344CB8AC3E}">
        <p14:creationId xmlns:p14="http://schemas.microsoft.com/office/powerpoint/2010/main" val="3365026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Relationship Management, or CRM, is important for the coffee shop because repeat customers are a major part of long-term success. A CRM system or digital loyalty app can record customer visits, reward points, favourite products, feedback and marketing preferences.</a:t>
            </a:r>
          </a:p>
          <a:p>
            <a:r>
              <a:rPr lang="en-GB" dirty="0"/>
              <a:t>For example, the coffee shop could introduce a digital stamp card where customers receive a free drink after a certain number of purchases. Over time, the business could also identify customer preferences and send relevant offers, such as a discount on iced coffee during summer.</a:t>
            </a:r>
          </a:p>
          <a:p>
            <a:r>
              <a:rPr lang="en-GB" dirty="0"/>
              <a:t>Chaffey, Hemphill and Edmundson-Bird (2019) explain that digital business systems can support customer relationships and targeted communication. However, CRM also creates privacy responsibilities. The coffee shop must handle customer data carefully, explain how it is used and avoid excessive marketing that may irritate customers.</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8</a:t>
            </a:fld>
            <a:endParaRPr lang="en-GB"/>
          </a:p>
        </p:txBody>
      </p:sp>
    </p:spTree>
    <p:extLst>
      <p:ext uri="{BB962C8B-B14F-4D97-AF65-F5344CB8AC3E}">
        <p14:creationId xmlns:p14="http://schemas.microsoft.com/office/powerpoint/2010/main" val="4224659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Decision Support System, or DSS, helps managers make more complex decisions by analysing data and comparing options. For the coffee shop, this system could support demand forecasting, staff scheduling, seasonal menu planning, pricing decisions and stock ordering.</a:t>
            </a:r>
          </a:p>
          <a:p>
            <a:r>
              <a:rPr lang="en-GB" dirty="0"/>
              <a:t>For example, a DSS could use previous sales data to predict higher demand for iced drinks during hot weather or more hot drinks during winter. This can help the manager order the right stock and schedule enough staff. It may also reduce waste because the business is better prepared.</a:t>
            </a:r>
          </a:p>
          <a:p>
            <a:r>
              <a:rPr lang="en-GB" dirty="0"/>
              <a:t>Turban, Pollard and Wood (2018) explain that DSS can support decision-making, especially where managers need to compare different options. However, the system should support human judgement, not replace it. Forecasts can be wrong if the data is limited, outdated or affected by unusual events.</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9</a:t>
            </a:fld>
            <a:endParaRPr lang="en-GB"/>
          </a:p>
        </p:txBody>
      </p:sp>
    </p:spTree>
    <p:extLst>
      <p:ext uri="{BB962C8B-B14F-4D97-AF65-F5344CB8AC3E}">
        <p14:creationId xmlns:p14="http://schemas.microsoft.com/office/powerpoint/2010/main" val="3659698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Enterprise Resource Planning, or ERP, connects different business areas into one shared system. This can include sales, finance, stock, procurement, suppliers and human resources. For one small coffee shop, ERP may be too expensive and complex. However, it becomes more useful if the business expands into several branches.</a:t>
            </a:r>
          </a:p>
          <a:p>
            <a:r>
              <a:rPr lang="en-GB" dirty="0"/>
              <a:t>For example, if the coffee shop later opens three branches, ERP could help compare branch sales, manage supplier orders, connect stock with finance records and track staff information. This would give the owner better control across the whole business.</a:t>
            </a:r>
          </a:p>
          <a:p>
            <a:r>
              <a:rPr lang="en-GB" dirty="0"/>
              <a:t>Pearlson, Saunders and Galletta (2020) explain that ERP systems improve integration across business functions. However, ERP requires investment, staff training and careful implementation. For this coffee shop, ERP should be seen as a future system rather than an immediate priority.</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10</a:t>
            </a:fld>
            <a:endParaRPr lang="en-GB"/>
          </a:p>
        </p:txBody>
      </p:sp>
    </p:spTree>
    <p:extLst>
      <p:ext uri="{BB962C8B-B14F-4D97-AF65-F5344CB8AC3E}">
        <p14:creationId xmlns:p14="http://schemas.microsoft.com/office/powerpoint/2010/main" val="348317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comparing the systems, it is clear that they support different business needs. POS and TPS are essential for daily operations because they record sales, payments and stock movements. However, they mainly record what has happened and do not provide detailed analysis on their own.</a:t>
            </a:r>
          </a:p>
          <a:p>
            <a:r>
              <a:rPr lang="en-GB" dirty="0"/>
              <a:t>MIS is useful because it turns data into reports. This helps the manager understand performance trends. However, MIS depends on accurate data. CRM is useful for loyalty and personalised communication, but it increases privacy responsibilities because customer behaviour and preferences are personal data.</a:t>
            </a:r>
          </a:p>
          <a:p>
            <a:r>
              <a:rPr lang="en-GB" dirty="0"/>
              <a:t>DSS is more advanced because it supports forecasting and planning. However, it needs reliable data and careful human judgement. ERP is useful for multi-branch integration, but it is too costly and complex for the coffee shop at its current stage. Therefore, the most suitable early systems are POS, MIS and CRM.</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11</a:t>
            </a:fld>
            <a:endParaRPr lang="en-GB"/>
          </a:p>
        </p:txBody>
      </p:sp>
    </p:spTree>
    <p:extLst>
      <p:ext uri="{BB962C8B-B14F-4D97-AF65-F5344CB8AC3E}">
        <p14:creationId xmlns:p14="http://schemas.microsoft.com/office/powerpoint/2010/main" val="3568323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issues are important because information systems collect and use personal data. In a coffee shop, this could include customer names, email addresses, purchase history, loyalty points and marketing preferences. If the business introduces AI-supported recommendations, it may also use customer behaviour to suggest offers.</a:t>
            </a:r>
          </a:p>
          <a:p>
            <a:r>
              <a:rPr lang="en-GB" dirty="0"/>
              <a:t>The main ethical concerns are customer data privacy, cyber security, app-based profiling, employee monitoring, algorithmic bias and lack of transparency. Customers should understand what data is collected and why. Staff should also understand if any performance data is being monitored.</a:t>
            </a:r>
          </a:p>
          <a:p>
            <a:r>
              <a:rPr lang="en-GB" dirty="0"/>
              <a:t>The Information Commissioner’s Office states that organisations using AI and personal data must consider fairness, transparency and data protection responsibilities (ICO, 2023). This means the coffee shop must use technology responsibly, not just efficiently.</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12</a:t>
            </a:fld>
            <a:endParaRPr lang="en-GB"/>
          </a:p>
        </p:txBody>
      </p:sp>
    </p:spTree>
    <p:extLst>
      <p:ext uri="{BB962C8B-B14F-4D97-AF65-F5344CB8AC3E}">
        <p14:creationId xmlns:p14="http://schemas.microsoft.com/office/powerpoint/2010/main" val="1280167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coffee shop can reduce ethical risks by putting responsible data practices in place from the beginning. First, it should use clear privacy notices so customers know how their information is used. Second, it should only collect data that is necessary, such as loyalty points or marketing consent.</a:t>
            </a:r>
          </a:p>
          <a:p>
            <a:r>
              <a:rPr lang="en-GB" dirty="0"/>
              <a:t>The business should also protect systems with secure passwords, limited access controls and staff training. For example, not every member of staff should have access to full customer data. If the business uses AI-supported recommendations, the manager should review whether the offers are fair and appropriate.</a:t>
            </a:r>
          </a:p>
          <a:p>
            <a:r>
              <a:rPr lang="en-GB" dirty="0"/>
              <a:t>Employee monitoring should also be limited. It is acceptable to monitor business performance, such as service times or sales levels, but the coffee shop should avoid intrusive surveillance. </a:t>
            </a:r>
            <a:r>
              <a:rPr lang="en-GB" dirty="0" err="1"/>
              <a:t>Galliers</a:t>
            </a:r>
            <a:r>
              <a:rPr lang="en-GB" dirty="0"/>
              <a:t> and Leidner (2014) argue that information management requires governance, not only technology.</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13</a:t>
            </a:fld>
            <a:endParaRPr lang="en-GB"/>
          </a:p>
        </p:txBody>
      </p:sp>
    </p:spTree>
    <p:extLst>
      <p:ext uri="{BB962C8B-B14F-4D97-AF65-F5344CB8AC3E}">
        <p14:creationId xmlns:p14="http://schemas.microsoft.com/office/powerpoint/2010/main" val="534903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Starbucks is a strong case study because it shows how digital loyalty can improve customer engagement in the coffee industry. Starbucks uses mobile ordering, digital payment and Starbucks Rewards to make the customer experience faster and more personalised.</a:t>
            </a:r>
          </a:p>
          <a:p>
            <a:r>
              <a:rPr lang="en-GB" dirty="0"/>
              <a:t>Starbucks reported 33.8 million active Starbucks Rewards members in the United States in FY2024 (Starbucks, 2024). This shows how a loyalty system can become a major part of customer retention and marketing. The system allows Starbucks to understand customer behaviour and encourage repeat visits.</a:t>
            </a:r>
          </a:p>
          <a:p>
            <a:r>
              <a:rPr lang="en-GB" dirty="0"/>
              <a:t>For the growing coffee shop, the lesson is not to copy Starbucks completely, because Starbucks has much larger resources. Instead, the coffee shop can start with a simple digital loyalty system or app. This would help build repeat customers and collect useful information, while still keeping the system affordable and manageable.</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14</a:t>
            </a:fld>
            <a:endParaRPr lang="en-GB"/>
          </a:p>
        </p:txBody>
      </p:sp>
    </p:spTree>
    <p:extLst>
      <p:ext uri="{BB962C8B-B14F-4D97-AF65-F5344CB8AC3E}">
        <p14:creationId xmlns:p14="http://schemas.microsoft.com/office/powerpoint/2010/main" val="3373885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Costa Coffee is another relevant example because it operates directly in the coffee shop market. Costa uses Costa Club to support loyalty and app-based benefits. It also offers Click &amp; Collect, where customers can order and pay through the app before collecting in-store.</a:t>
            </a:r>
          </a:p>
          <a:p>
            <a:r>
              <a:rPr lang="en-GB" dirty="0"/>
              <a:t>This is useful because it reduces queuing and improves convenience. In a busy coffee shop, long queues can discourage customers, especially during morning rush hours. Click &amp; Collect can help customers save time and help staff prepare orders more efficiently.</a:t>
            </a:r>
          </a:p>
          <a:p>
            <a:r>
              <a:rPr lang="en-GB" dirty="0"/>
              <a:t>For the growing coffee shop, the lesson is that digital ordering and loyalty do not need to be overly complicated at the beginning. A simple order-ahead function or digital loyalty card could improve customer experience. However, the coffee shop must protect customer data and be clear about marketing consent.</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15</a:t>
            </a:fld>
            <a:endParaRPr lang="en-GB"/>
          </a:p>
        </p:txBody>
      </p:sp>
    </p:spTree>
    <p:extLst>
      <p:ext uri="{BB962C8B-B14F-4D97-AF65-F5344CB8AC3E}">
        <p14:creationId xmlns:p14="http://schemas.microsoft.com/office/powerpoint/2010/main" val="12279941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Amazon case is not from the coffee shop sector, but it is useful because it shows the risks of using information systems for employee monitoring. In 2024, Amazon France </a:t>
            </a:r>
            <a:r>
              <a:rPr lang="en-GB" dirty="0" err="1"/>
              <a:t>Logistique</a:t>
            </a:r>
            <a:r>
              <a:rPr lang="en-GB" dirty="0"/>
              <a:t> was fined €32 million after data protection concerns linked to employee monitoring (EDPB, 2024).</a:t>
            </a:r>
          </a:p>
          <a:p>
            <a:r>
              <a:rPr lang="en-GB" dirty="0"/>
              <a:t>This case shows that technology can create legal and ethical problems when monitoring becomes excessive. For a coffee shop, this is relevant because the business may want to track staff performance, service times or attendance. These forms of monitoring can be useful, but only if they are fair and proportionate.</a:t>
            </a:r>
          </a:p>
          <a:p>
            <a:r>
              <a:rPr lang="en-GB" dirty="0"/>
              <a:t>The coffee shop should use staff data to improve training and service quality, not to create pressure or mistrust. Any monitoring should be explained clearly to employees. The key lesson is that efficiency must be balanced with employee privacy and fair treatment.</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16</a:t>
            </a:fld>
            <a:endParaRPr lang="en-GB"/>
          </a:p>
        </p:txBody>
      </p:sp>
    </p:spTree>
    <p:extLst>
      <p:ext uri="{BB962C8B-B14F-4D97-AF65-F5344CB8AC3E}">
        <p14:creationId xmlns:p14="http://schemas.microsoft.com/office/powerpoint/2010/main" val="1014835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recommended strategy is to modernise the coffee shop in stages. The first stage should be a cloud-based POS system because this directly improves orders, payments and stock records. This is the most urgent system because it supports daily operations.</a:t>
            </a:r>
          </a:p>
          <a:p>
            <a:r>
              <a:rPr lang="en-GB" dirty="0"/>
              <a:t>The second stage should be MIS dashboards. These would help the manager monitor sales, wastage, customer complaints and peak trading times. The third stage should be CRM or a digital loyalty system, because repeat customers are important in the coffee shop industry.</a:t>
            </a:r>
          </a:p>
          <a:p>
            <a:r>
              <a:rPr lang="en-GB" dirty="0"/>
              <a:t>The fourth stage should be DSS forecasting, but only after enough reliable sales data has been collected. Finally, ERP should only be considered if the business expands into several branches. This staged approach is realistic because it matches the coffee shop’s size, budget and technical capability.</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17</a:t>
            </a:fld>
            <a:endParaRPr lang="en-GB"/>
          </a:p>
        </p:txBody>
      </p:sp>
    </p:spTree>
    <p:extLst>
      <p:ext uri="{BB962C8B-B14F-4D97-AF65-F5344CB8AC3E}">
        <p14:creationId xmlns:p14="http://schemas.microsoft.com/office/powerpoint/2010/main" val="2660600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staged approach is recommended because the coffee shop should not invest in all systems at once. If the business buys systems that are too complex too early, staff may struggle to use them and the cost may be too high.</a:t>
            </a:r>
          </a:p>
          <a:p>
            <a:r>
              <a:rPr lang="en-GB" dirty="0"/>
              <a:t>POS and MIS should come first because they solve immediate problems in order processing, stock visibility and reporting. CRM should follow because loyalty and repeat customers are important in a competitive coffee shop market. Once the coffee shop has enough data, DSS can help with forecasting and planning.</a:t>
            </a:r>
          </a:p>
          <a:p>
            <a:r>
              <a:rPr lang="en-GB" dirty="0"/>
              <a:t>ERP is not recommended at the early stage because it is more suitable for larger businesses with several branches. Pearlson, Saunders and Galletta (2020) explain that ERP supports integration, but this value is stronger when an organisation has more complex operations. Therefore, the coffee shop should modernise gradually and only add more advanced systems when there is a clear business need.</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18</a:t>
            </a:fld>
            <a:endParaRPr lang="en-GB"/>
          </a:p>
        </p:txBody>
      </p:sp>
    </p:spTree>
    <p:extLst>
      <p:ext uri="{BB962C8B-B14F-4D97-AF65-F5344CB8AC3E}">
        <p14:creationId xmlns:p14="http://schemas.microsoft.com/office/powerpoint/2010/main" val="2630196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information systems can help a growing coffee shop improve efficiency, decision-making and customer experience. POS and TPS support daily operations by recording orders, payments and stock movements. MIS helps managers understand business performance through reports and dashboards.</a:t>
            </a:r>
          </a:p>
          <a:p>
            <a:r>
              <a:rPr lang="en-GB" dirty="0"/>
              <a:t>CRM is important because it can support customer loyalty and personalised communication. DSS can help with forecasting and planning when the business has enough reliable data. ERP is useful later if the coffee shop expands into several branches and needs stronger integration.</a:t>
            </a:r>
          </a:p>
          <a:p>
            <a:r>
              <a:rPr lang="en-GB" dirty="0"/>
              <a:t>However, information systems must be used responsibly. Customer data, employee data and AI-supported decisions must be managed fairly and transparently. Overall, the best approach is to introduce systems step by step, train staff properly and make sure the technology supports the real needs of the coffee shop.</a:t>
            </a:r>
          </a:p>
          <a:p>
            <a:endParaRPr lang="en-GB" dirty="0"/>
          </a:p>
        </p:txBody>
      </p:sp>
      <p:sp>
        <p:nvSpPr>
          <p:cNvPr id="4" name="Slide Number Placeholder 3"/>
          <p:cNvSpPr>
            <a:spLocks noGrp="1"/>
          </p:cNvSpPr>
          <p:nvPr>
            <p:ph type="sldNum" sz="quarter" idx="5"/>
          </p:nvPr>
        </p:nvSpPr>
        <p:spPr/>
        <p:txBody>
          <a:bodyPr/>
          <a:lstStyle/>
          <a:p>
            <a:fld id="{9D5E4018-1511-44D5-B7EA-2CB0E2F73556}" type="slidenum">
              <a:rPr lang="en-GB" smtClean="0"/>
              <a:t>19</a:t>
            </a:fld>
            <a:endParaRPr lang="en-GB"/>
          </a:p>
        </p:txBody>
      </p:sp>
    </p:spTree>
    <p:extLst>
      <p:ext uri="{BB962C8B-B14F-4D97-AF65-F5344CB8AC3E}">
        <p14:creationId xmlns:p14="http://schemas.microsoft.com/office/powerpoint/2010/main" val="691719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6706-63E0-9137-A7D8-CD0E808304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45E1249-D505-400E-019D-ABC4A3256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FC0C192-EAD2-FB21-AA5A-1340C04A6080}"/>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9CECFAD5-2771-7BC0-15BF-068D70875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F9DD7-4699-86A7-E5DE-94BF82A29658}"/>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4239830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E99A6-CE42-9B8E-C74E-A26BCB5F7AA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CAD96BF-E710-EE98-FC3E-FAF81A614E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7CE131-66F4-D49E-9648-D077DCD3A96A}"/>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B632D67A-ECE8-956A-466A-3FB23E5BE6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6A7EEB-4D5B-56D1-534F-575311486119}"/>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2900606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26402-2665-DDED-E567-A7F24D816F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27B5CE6-CD3F-ACD0-DA3B-6891FB777F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EE89BB-20A0-D8CC-3AB7-F1FC3C644187}"/>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BD30CC4B-132C-3796-6F29-204789C2D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7D50C-E1FC-0ECB-383C-A3C2E01EFB92}"/>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4063805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7108A-CDB0-B8B2-4D07-E9E176C72A7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FCEE0EC-C94A-7CAB-16E2-C5974217C6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67594F8-E68B-25B0-C3FE-36640209F2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6C4983D-A1C5-9457-38D7-15C6D5671C25}"/>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6" name="Footer Placeholder 5">
            <a:extLst>
              <a:ext uri="{FF2B5EF4-FFF2-40B4-BE49-F238E27FC236}">
                <a16:creationId xmlns:a16="http://schemas.microsoft.com/office/drawing/2014/main" id="{1EC17FB2-3A52-2870-277E-12FA4DEF85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EE2282-0152-76C4-6521-6454521250D6}"/>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17845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C4BB0-C491-3BC8-25C2-40B5D5E523C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6C94A92-B4A4-4145-E3B5-85AD69EE93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1F8C01-35D0-0FF0-E529-D1D7E08EC0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F159368-1010-8AC7-49AC-683D4F8BC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C7E616-558E-3420-3B71-FE8F0D404D5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FC4D8C8-0546-8901-126A-4FE8AF5B54DE}"/>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8" name="Footer Placeholder 7">
            <a:extLst>
              <a:ext uri="{FF2B5EF4-FFF2-40B4-BE49-F238E27FC236}">
                <a16:creationId xmlns:a16="http://schemas.microsoft.com/office/drawing/2014/main" id="{642AF66B-4A5E-4711-DE49-8FB1A381C7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70DDFF-CDEA-9A34-768A-2FD3745A8AC4}"/>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3032235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2C935-EE41-55D1-6D9C-5FF9323CF5F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E9ADED0-6603-29E0-12A0-0907C35F0101}"/>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4" name="Footer Placeholder 3">
            <a:extLst>
              <a:ext uri="{FF2B5EF4-FFF2-40B4-BE49-F238E27FC236}">
                <a16:creationId xmlns:a16="http://schemas.microsoft.com/office/drawing/2014/main" id="{28285D17-0BDC-EDDC-FE54-9EB018C7FE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00A64F-98CC-F054-3162-30C6AA67D747}"/>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739763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7A518E-74F5-2BEB-C969-C7791BB7560C}"/>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3" name="Footer Placeholder 2">
            <a:extLst>
              <a:ext uri="{FF2B5EF4-FFF2-40B4-BE49-F238E27FC236}">
                <a16:creationId xmlns:a16="http://schemas.microsoft.com/office/drawing/2014/main" id="{24A61F0B-800A-4B87-6E23-FC469429C0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B310B7-5625-F16D-B063-CE5787FE585E}"/>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75823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816AB-3A20-8374-2B6F-32E9140324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F3DC3CE-0321-9EB1-6024-DCB9CC87A0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C2024EE-D72F-6D35-731F-C26B8B3145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9C43CE-7257-6081-0CBB-FCEA4AFF22C4}"/>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6" name="Footer Placeholder 5">
            <a:extLst>
              <a:ext uri="{FF2B5EF4-FFF2-40B4-BE49-F238E27FC236}">
                <a16:creationId xmlns:a16="http://schemas.microsoft.com/office/drawing/2014/main" id="{DCCF14A2-177C-73A3-AE16-271E4F4045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D824C0-E418-4191-C37C-CA130E37E978}"/>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188323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ABF7F-2741-9CAF-CCC2-00629D9A8B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5421137-5603-2B36-8393-44B1C47408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DDA8B9-CE49-4B32-43A4-DCD76AB02B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73B8B9-2A95-ED9B-E603-6AB447BBCD8D}"/>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6" name="Footer Placeholder 5">
            <a:extLst>
              <a:ext uri="{FF2B5EF4-FFF2-40B4-BE49-F238E27FC236}">
                <a16:creationId xmlns:a16="http://schemas.microsoft.com/office/drawing/2014/main" id="{60AC4B69-3781-FDF5-C0D8-3DB20EF67E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ABF6EB-0139-F84B-D88B-565BEDB163B4}"/>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3558707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05712-5FC8-53BB-2F58-1C27612DB84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418266B-5DB6-24A7-0A23-7FF73C497D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CD6D78-1918-8C79-C158-3FBBD8F5EF34}"/>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1866E606-23AE-2CA7-2C60-D27CAE8CB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F1A16-DE5E-1ADD-44CF-D000524EA0CE}"/>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2633990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9EA8EF-9FDF-7A43-283A-3F77885ADF8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98F040E-61B0-1B55-80F6-16EDC4EF52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42912F-E871-D6E1-08C3-E943659629C8}"/>
              </a:ext>
            </a:extLst>
          </p:cNvPr>
          <p:cNvSpPr>
            <a:spLocks noGrp="1"/>
          </p:cNvSpPr>
          <p:nvPr>
            <p:ph type="dt" sz="half" idx="10"/>
          </p:nvPr>
        </p:nvSpPr>
        <p:spPr/>
        <p:txBody>
          <a:body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25CBB17F-4C25-BE1D-D25B-043B382174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149E28-6878-BA22-5EDD-594697AB50A5}"/>
              </a:ext>
            </a:extLst>
          </p:cNvPr>
          <p:cNvSpPr>
            <a:spLocks noGrp="1"/>
          </p:cNvSpPr>
          <p:nvPr>
            <p:ph type="sldNum" sz="quarter" idx="12"/>
          </p:nvPr>
        </p:nvSpPr>
        <p:spPr/>
        <p:txBody>
          <a:bodyPr/>
          <a:lstStyle/>
          <a:p>
            <a:fld id="{205BF3EA-DF2C-41F9-8E42-CDB17FE0CB70}" type="slidenum">
              <a:rPr lang="en-GB" smtClean="0"/>
              <a:t>‹#›</a:t>
            </a:fld>
            <a:endParaRPr lang="en-GB"/>
          </a:p>
        </p:txBody>
      </p:sp>
    </p:spTree>
    <p:extLst>
      <p:ext uri="{BB962C8B-B14F-4D97-AF65-F5344CB8AC3E}">
        <p14:creationId xmlns:p14="http://schemas.microsoft.com/office/powerpoint/2010/main" val="3714225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8118F3-4CC8-23F1-732E-D29A12345F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1E0D1F8-483F-6EA5-83C8-D784954ED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EA8F41-6254-A180-E826-623FF64461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32A3F80-9E3D-4188-A004-E78DCEA39351}" type="datetimeFigureOut">
              <a:rPr lang="en-GB" smtClean="0"/>
              <a:t>10/06/2026</a:t>
            </a:fld>
            <a:endParaRPr lang="en-GB"/>
          </a:p>
        </p:txBody>
      </p:sp>
      <p:sp>
        <p:nvSpPr>
          <p:cNvPr id="5" name="Footer Placeholder 4">
            <a:extLst>
              <a:ext uri="{FF2B5EF4-FFF2-40B4-BE49-F238E27FC236}">
                <a16:creationId xmlns:a16="http://schemas.microsoft.com/office/drawing/2014/main" id="{86810F23-5935-3C3E-52E5-D881A29A06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FDCCBA7-19DE-9315-3E19-45C14729E2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5BF3EA-DF2C-41F9-8E42-CDB17FE0CB70}" type="slidenum">
              <a:rPr lang="en-GB" smtClean="0"/>
              <a:t>‹#›</a:t>
            </a:fld>
            <a:endParaRPr lang="en-GB"/>
          </a:p>
        </p:txBody>
      </p:sp>
    </p:spTree>
    <p:extLst>
      <p:ext uri="{BB962C8B-B14F-4D97-AF65-F5344CB8AC3E}">
        <p14:creationId xmlns:p14="http://schemas.microsoft.com/office/powerpoint/2010/main" val="2593004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1.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osta.co.uk/costa-club?utm_source=chatgpt.com" TargetMode="External"/><Relationship Id="rId2" Type="http://schemas.openxmlformats.org/officeDocument/2006/relationships/hyperlink" Target="https://www.costa.co.uk/order-online/click-and-collect?utm_source=chatgpt.com" TargetMode="External"/><Relationship Id="rId1" Type="http://schemas.openxmlformats.org/officeDocument/2006/relationships/slideLayout" Target="../slideLayouts/slideLayout2.xml"/><Relationship Id="rId6" Type="http://schemas.openxmlformats.org/officeDocument/2006/relationships/hyperlink" Target="https://investor.starbucks.com/news/financial-releases/news-details/2024/Starbucks-Reports-Q4-and-Full-Fiscal-Year-2024-Results/default.aspx?utm_source=chatgpt.com" TargetMode="External"/><Relationship Id="rId5" Type="http://schemas.openxmlformats.org/officeDocument/2006/relationships/hyperlink" Target="https://ico.org.uk/for-organisations/uk-gdpr-guidance-and-resources/artificial-intelligence/guidance-on-ai-and-data-protection/?utm_source=chatgpt.com" TargetMode="External"/><Relationship Id="rId4" Type="http://schemas.openxmlformats.org/officeDocument/2006/relationships/hyperlink" Target="https://www.edpb.europa.eu/news/national-news/2024/employee-monitoring-french-sa-fined-amazon-france-logistique-eu32-million_en?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cup and beans">
            <a:extLst>
              <a:ext uri="{FF2B5EF4-FFF2-40B4-BE49-F238E27FC236}">
                <a16:creationId xmlns:a16="http://schemas.microsoft.com/office/drawing/2014/main" id="{BCF474A1-F831-1E40-2690-323A7283FE09}"/>
              </a:ext>
            </a:extLst>
          </p:cNvPr>
          <p:cNvPicPr>
            <a:picLocks noChangeAspect="1"/>
          </p:cNvPicPr>
          <p:nvPr/>
        </p:nvPicPr>
        <p:blipFill>
          <a:blip r:embed="rId3"/>
          <a:srcRect l="15628" r="-1" b="-1"/>
          <a:stretch>
            <a:fillRect/>
          </a:stretch>
        </p:blipFill>
        <p:spPr>
          <a:xfrm>
            <a:off x="3399077" y="188696"/>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EEFB28-EC09-471F-DD84-C8ED4BB87981}"/>
              </a:ext>
            </a:extLst>
          </p:cNvPr>
          <p:cNvSpPr>
            <a:spLocks noGrp="1"/>
          </p:cNvSpPr>
          <p:nvPr>
            <p:ph type="ctrTitle"/>
          </p:nvPr>
        </p:nvSpPr>
        <p:spPr>
          <a:xfrm>
            <a:off x="477981" y="1122363"/>
            <a:ext cx="4023360" cy="3204134"/>
          </a:xfrm>
        </p:spPr>
        <p:txBody>
          <a:bodyPr anchor="b">
            <a:normAutofit/>
          </a:bodyPr>
          <a:lstStyle/>
          <a:p>
            <a:pPr algn="l"/>
            <a:r>
              <a:rPr lang="en-GB" sz="2600" b="1">
                <a:solidFill>
                  <a:schemeClr val="bg1"/>
                </a:solidFill>
              </a:rPr>
              <a:t>Modernising Information Systems in a Growing Coffee Shop Business</a:t>
            </a:r>
            <a:br>
              <a:rPr lang="en-GB" sz="2600">
                <a:solidFill>
                  <a:schemeClr val="bg1"/>
                </a:solidFill>
              </a:rPr>
            </a:br>
            <a:r>
              <a:rPr lang="en-GB" sz="2600">
                <a:solidFill>
                  <a:schemeClr val="bg1"/>
                </a:solidFill>
              </a:rPr>
              <a:t>Module: Managing Business Information</a:t>
            </a:r>
            <a:br>
              <a:rPr lang="en-GB" sz="2600">
                <a:solidFill>
                  <a:schemeClr val="bg1"/>
                </a:solidFill>
              </a:rPr>
            </a:br>
            <a:r>
              <a:rPr lang="en-GB" sz="2600">
                <a:solidFill>
                  <a:schemeClr val="bg1"/>
                </a:solidFill>
              </a:rPr>
              <a:t>Module code: LCLM 5004</a:t>
            </a:r>
            <a:br>
              <a:rPr lang="en-GB" sz="2600">
                <a:solidFill>
                  <a:schemeClr val="bg1"/>
                </a:solidFill>
              </a:rPr>
            </a:br>
            <a:r>
              <a:rPr lang="en-GB" sz="2600">
                <a:solidFill>
                  <a:schemeClr val="bg1"/>
                </a:solidFill>
              </a:rPr>
              <a:t>Assessment: Component 1 Group Presentation</a:t>
            </a:r>
          </a:p>
        </p:txBody>
      </p:sp>
      <p:sp>
        <p:nvSpPr>
          <p:cNvPr id="3" name="Subtitle 2">
            <a:extLst>
              <a:ext uri="{FF2B5EF4-FFF2-40B4-BE49-F238E27FC236}">
                <a16:creationId xmlns:a16="http://schemas.microsoft.com/office/drawing/2014/main" id="{D91F0A5E-70D0-504C-F8D5-CD3AAF125788}"/>
              </a:ext>
            </a:extLst>
          </p:cNvPr>
          <p:cNvSpPr>
            <a:spLocks noGrp="1"/>
          </p:cNvSpPr>
          <p:nvPr>
            <p:ph type="subTitle" idx="1"/>
          </p:nvPr>
        </p:nvSpPr>
        <p:spPr>
          <a:xfrm>
            <a:off x="477980" y="4546920"/>
            <a:ext cx="7794483" cy="1534143"/>
          </a:xfrm>
        </p:spPr>
        <p:txBody>
          <a:bodyPr>
            <a:normAutofit/>
          </a:bodyPr>
          <a:lstStyle/>
          <a:p>
            <a:pPr algn="l"/>
            <a:r>
              <a:rPr lang="en-GB" sz="2000" dirty="0">
                <a:solidFill>
                  <a:schemeClr val="bg1"/>
                </a:solidFill>
              </a:rPr>
              <a:t>Group Members : Marius Croicu       Student id: 2322337   </a:t>
            </a:r>
          </a:p>
          <a:p>
            <a:pPr algn="l"/>
            <a:r>
              <a:rPr lang="en-GB" sz="2000" dirty="0">
                <a:solidFill>
                  <a:schemeClr val="bg1"/>
                </a:solidFill>
              </a:rPr>
              <a:t>                                     </a:t>
            </a:r>
            <a:r>
              <a:rPr lang="en-GB" sz="2000" dirty="0" err="1">
                <a:solidFill>
                  <a:schemeClr val="bg1"/>
                </a:solidFill>
              </a:rPr>
              <a:t>Janeks</a:t>
            </a:r>
            <a:r>
              <a:rPr lang="en-GB" sz="2000" dirty="0">
                <a:solidFill>
                  <a:schemeClr val="bg1"/>
                </a:solidFill>
              </a:rPr>
              <a:t> </a:t>
            </a:r>
            <a:r>
              <a:rPr lang="en-GB" sz="2000" dirty="0" err="1">
                <a:solidFill>
                  <a:schemeClr val="bg1"/>
                </a:solidFill>
              </a:rPr>
              <a:t>Cimme</a:t>
            </a:r>
            <a:r>
              <a:rPr lang="en-GB" sz="2000" dirty="0">
                <a:solidFill>
                  <a:schemeClr val="bg1"/>
                </a:solidFill>
              </a:rPr>
              <a:t>      Student id: 2529721</a:t>
            </a:r>
          </a:p>
          <a:p>
            <a:pPr algn="l"/>
            <a:r>
              <a:rPr lang="en-GB" sz="2000" dirty="0">
                <a:solidFill>
                  <a:schemeClr val="bg1"/>
                </a:solidFill>
              </a:rPr>
              <a:t>                                     Megija </a:t>
            </a:r>
            <a:r>
              <a:rPr lang="en-GB" sz="2000" dirty="0" err="1">
                <a:solidFill>
                  <a:schemeClr val="bg1"/>
                </a:solidFill>
              </a:rPr>
              <a:t>Hauberte</a:t>
            </a:r>
            <a:r>
              <a:rPr lang="en-GB" sz="2000" dirty="0">
                <a:solidFill>
                  <a:schemeClr val="bg1"/>
                </a:solidFill>
              </a:rPr>
              <a:t>  Student id: 2529722</a:t>
            </a:r>
          </a:p>
          <a:p>
            <a:pPr algn="l"/>
            <a:endParaRPr lang="en-GB" sz="2000" dirty="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2281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663082-A825-164B-B2CC-6428D0EF8CB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Presentation Aim and Structure</a:t>
            </a:r>
          </a:p>
        </p:txBody>
      </p:sp>
      <p:graphicFrame>
        <p:nvGraphicFramePr>
          <p:cNvPr id="5" name="Content Placeholder 2">
            <a:extLst>
              <a:ext uri="{FF2B5EF4-FFF2-40B4-BE49-F238E27FC236}">
                <a16:creationId xmlns:a16="http://schemas.microsoft.com/office/drawing/2014/main" id="{5D057A74-4C03-5815-0EF1-43C6DD08E0F4}"/>
              </a:ext>
            </a:extLst>
          </p:cNvPr>
          <p:cNvGraphicFramePr>
            <a:graphicFrameLocks noGrp="1"/>
          </p:cNvGraphicFramePr>
          <p:nvPr>
            <p:ph idx="1"/>
            <p:extLst>
              <p:ext uri="{D42A27DB-BD31-4B8C-83A1-F6EECF244321}">
                <p14:modId xmlns:p14="http://schemas.microsoft.com/office/powerpoint/2010/main" val="11977517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2684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A036A0-77AA-F31A-C768-BB9EBBABD80B}"/>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Current Problems in the Coffee Shop</a:t>
            </a:r>
          </a:p>
        </p:txBody>
      </p:sp>
      <p:graphicFrame>
        <p:nvGraphicFramePr>
          <p:cNvPr id="21" name="Content Placeholder 2">
            <a:extLst>
              <a:ext uri="{FF2B5EF4-FFF2-40B4-BE49-F238E27FC236}">
                <a16:creationId xmlns:a16="http://schemas.microsoft.com/office/drawing/2014/main" id="{50B1EA4F-6A0B-3D13-FD92-1C8D0213FB81}"/>
              </a:ext>
            </a:extLst>
          </p:cNvPr>
          <p:cNvGraphicFramePr>
            <a:graphicFrameLocks noGrp="1"/>
          </p:cNvGraphicFramePr>
          <p:nvPr>
            <p:ph idx="1"/>
            <p:extLst>
              <p:ext uri="{D42A27DB-BD31-4B8C-83A1-F6EECF244321}">
                <p14:modId xmlns:p14="http://schemas.microsoft.com/office/powerpoint/2010/main" val="429189466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9810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0A7BE-5105-5EED-74B9-DB9A5C540C3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What is an Information System?</a:t>
            </a: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997358DD-C9F0-102E-1238-E80A01DE6B7B}"/>
              </a:ext>
            </a:extLst>
          </p:cNvPr>
          <p:cNvSpPr>
            <a:spLocks noGrp="1"/>
          </p:cNvSpPr>
          <p:nvPr>
            <p:ph idx="1"/>
          </p:nvPr>
        </p:nvSpPr>
        <p:spPr>
          <a:xfrm>
            <a:off x="1155548" y="2217343"/>
            <a:ext cx="9880893" cy="3959619"/>
          </a:xfrm>
        </p:spPr>
        <p:txBody>
          <a:bodyPr>
            <a:normAutofit/>
          </a:bodyPr>
          <a:lstStyle/>
          <a:p>
            <a:r>
              <a:rPr lang="en-GB" sz="2000"/>
              <a:t>An information system combines people, data, processes, hardware and software to collect, process, store and communicate information (Bocij, Greasley and Hickie, 2019).</a:t>
            </a:r>
          </a:p>
          <a:p>
            <a:r>
              <a:rPr lang="en-GB" sz="2000"/>
              <a:t>In a coffee shop, information systems can connect:</a:t>
            </a:r>
          </a:p>
          <a:p>
            <a:r>
              <a:rPr lang="en-GB" sz="2000"/>
              <a:t>Customer orders</a:t>
            </a:r>
            <a:br>
              <a:rPr lang="en-GB" sz="2000"/>
            </a:br>
            <a:r>
              <a:rPr lang="en-GB" sz="2000"/>
              <a:t>Payments</a:t>
            </a:r>
            <a:br>
              <a:rPr lang="en-GB" sz="2000"/>
            </a:br>
            <a:r>
              <a:rPr lang="en-GB" sz="2000"/>
              <a:t>Stock levels</a:t>
            </a:r>
            <a:br>
              <a:rPr lang="en-GB" sz="2000"/>
            </a:br>
            <a:r>
              <a:rPr lang="en-GB" sz="2000"/>
              <a:t>Staff scheduling</a:t>
            </a:r>
            <a:br>
              <a:rPr lang="en-GB" sz="2000"/>
            </a:br>
            <a:r>
              <a:rPr lang="en-GB" sz="2000"/>
              <a:t>Customer loyalty data</a:t>
            </a:r>
            <a:br>
              <a:rPr lang="en-GB" sz="2000"/>
            </a:br>
            <a:r>
              <a:rPr lang="en-GB" sz="2000"/>
              <a:t>Management reports</a:t>
            </a:r>
          </a:p>
          <a:p>
            <a:r>
              <a:rPr lang="en-GB" sz="2000"/>
              <a:t>This shows that information systems are not only technical tools, but also business systems that support coordination and decision-making (Laudon and Laudon, 2022).</a:t>
            </a:r>
          </a:p>
          <a:p>
            <a:endParaRPr lang="en-GB" sz="2000"/>
          </a:p>
        </p:txBody>
      </p:sp>
    </p:spTree>
    <p:extLst>
      <p:ext uri="{BB962C8B-B14F-4D97-AF65-F5344CB8AC3E}">
        <p14:creationId xmlns:p14="http://schemas.microsoft.com/office/powerpoint/2010/main" val="3996640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873DB-FA74-F107-6AC5-158764A997F6}"/>
              </a:ext>
            </a:extLst>
          </p:cNvPr>
          <p:cNvSpPr>
            <a:spLocks noGrp="1"/>
          </p:cNvSpPr>
          <p:nvPr>
            <p:ph type="title"/>
          </p:nvPr>
        </p:nvSpPr>
        <p:spPr>
          <a:xfrm>
            <a:off x="761803" y="350196"/>
            <a:ext cx="4646904" cy="1624520"/>
          </a:xfrm>
        </p:spPr>
        <p:txBody>
          <a:bodyPr anchor="ctr">
            <a:normAutofit/>
          </a:bodyPr>
          <a:lstStyle/>
          <a:p>
            <a:r>
              <a:rPr lang="en-GB" sz="3700"/>
              <a:t>Role of Information Systems in Coffee Shop Operations</a:t>
            </a:r>
          </a:p>
        </p:txBody>
      </p:sp>
      <p:sp>
        <p:nvSpPr>
          <p:cNvPr id="3" name="Content Placeholder 2">
            <a:extLst>
              <a:ext uri="{FF2B5EF4-FFF2-40B4-BE49-F238E27FC236}">
                <a16:creationId xmlns:a16="http://schemas.microsoft.com/office/drawing/2014/main" id="{066033D5-8E58-944F-3E99-B7B34646FA32}"/>
              </a:ext>
            </a:extLst>
          </p:cNvPr>
          <p:cNvSpPr>
            <a:spLocks noGrp="1"/>
          </p:cNvSpPr>
          <p:nvPr>
            <p:ph idx="1"/>
          </p:nvPr>
        </p:nvSpPr>
        <p:spPr>
          <a:xfrm>
            <a:off x="761802" y="2743200"/>
            <a:ext cx="4646905" cy="3613149"/>
          </a:xfrm>
        </p:spPr>
        <p:txBody>
          <a:bodyPr anchor="ctr">
            <a:normAutofit/>
          </a:bodyPr>
          <a:lstStyle/>
          <a:p>
            <a:r>
              <a:rPr lang="en-GB" sz="1700"/>
              <a:t>Information systems can improve coffee shop operations by:</a:t>
            </a:r>
          </a:p>
          <a:p>
            <a:r>
              <a:rPr lang="en-GB" sz="1700"/>
              <a:t>Reducing order and payment errors</a:t>
            </a:r>
            <a:br>
              <a:rPr lang="en-GB" sz="1700"/>
            </a:br>
            <a:r>
              <a:rPr lang="en-GB" sz="1700"/>
              <a:t>Improving stock accuracy</a:t>
            </a:r>
            <a:br>
              <a:rPr lang="en-GB" sz="1700"/>
            </a:br>
            <a:r>
              <a:rPr lang="en-GB" sz="1700"/>
              <a:t>Identifying best-selling products</a:t>
            </a:r>
            <a:br>
              <a:rPr lang="en-GB" sz="1700"/>
            </a:br>
            <a:r>
              <a:rPr lang="en-GB" sz="1700"/>
              <a:t>Supporting staff scheduling</a:t>
            </a:r>
            <a:br>
              <a:rPr lang="en-GB" sz="1700"/>
            </a:br>
            <a:r>
              <a:rPr lang="en-GB" sz="1700"/>
              <a:t>Monitoring wastage and costs</a:t>
            </a:r>
            <a:br>
              <a:rPr lang="en-GB" sz="1700"/>
            </a:br>
            <a:r>
              <a:rPr lang="en-GB" sz="1700"/>
              <a:t>Improving customer service</a:t>
            </a:r>
            <a:br>
              <a:rPr lang="en-GB" sz="1700"/>
            </a:br>
            <a:r>
              <a:rPr lang="en-GB" sz="1700"/>
              <a:t>Supporting loyalty and repeat purchases</a:t>
            </a:r>
          </a:p>
          <a:p>
            <a:r>
              <a:rPr lang="en-GB" sz="1700"/>
              <a:t>Information systems create business value when they are aligned with organisational processes and customer needs (Laudon and Laudon, 2022).</a:t>
            </a:r>
          </a:p>
          <a:p>
            <a:endParaRPr lang="en-GB" sz="1700"/>
          </a:p>
        </p:txBody>
      </p:sp>
      <p:pic>
        <p:nvPicPr>
          <p:cNvPr id="5" name="Picture 4" descr="Cups of coffee">
            <a:extLst>
              <a:ext uri="{FF2B5EF4-FFF2-40B4-BE49-F238E27FC236}">
                <a16:creationId xmlns:a16="http://schemas.microsoft.com/office/drawing/2014/main" id="{E22EA7BC-C230-F273-565B-F7338C9615B1}"/>
              </a:ext>
            </a:extLst>
          </p:cNvPr>
          <p:cNvPicPr>
            <a:picLocks noChangeAspect="1"/>
          </p:cNvPicPr>
          <p:nvPr/>
        </p:nvPicPr>
        <p:blipFill>
          <a:blip r:embed="rId3"/>
          <a:srcRect l="15742" r="2485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182355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E139-9D0C-DB1B-1B24-8940B90D0A4D}"/>
              </a:ext>
            </a:extLst>
          </p:cNvPr>
          <p:cNvSpPr>
            <a:spLocks noGrp="1"/>
          </p:cNvSpPr>
          <p:nvPr>
            <p:ph type="title"/>
          </p:nvPr>
        </p:nvSpPr>
        <p:spPr>
          <a:xfrm>
            <a:off x="876693" y="741391"/>
            <a:ext cx="4597747" cy="1616203"/>
          </a:xfrm>
        </p:spPr>
        <p:txBody>
          <a:bodyPr anchor="b">
            <a:normAutofit/>
          </a:bodyPr>
          <a:lstStyle/>
          <a:p>
            <a:r>
              <a:rPr lang="en-GB" sz="3200"/>
              <a:t>POS/TPS System for Daily Transactions</a:t>
            </a:r>
          </a:p>
        </p:txBody>
      </p:sp>
      <p:sp>
        <p:nvSpPr>
          <p:cNvPr id="3" name="Content Placeholder 2">
            <a:extLst>
              <a:ext uri="{FF2B5EF4-FFF2-40B4-BE49-F238E27FC236}">
                <a16:creationId xmlns:a16="http://schemas.microsoft.com/office/drawing/2014/main" id="{77F1EA02-09BB-D16C-9261-DE2446468A85}"/>
              </a:ext>
            </a:extLst>
          </p:cNvPr>
          <p:cNvSpPr>
            <a:spLocks noGrp="1"/>
          </p:cNvSpPr>
          <p:nvPr>
            <p:ph idx="1"/>
          </p:nvPr>
        </p:nvSpPr>
        <p:spPr>
          <a:xfrm>
            <a:off x="876693" y="2533476"/>
            <a:ext cx="4597746" cy="3447832"/>
          </a:xfrm>
        </p:spPr>
        <p:txBody>
          <a:bodyPr anchor="t">
            <a:normAutofit/>
          </a:bodyPr>
          <a:lstStyle/>
          <a:p>
            <a:r>
              <a:rPr lang="en-GB" sz="1400"/>
              <a:t>A Point of Sale system is a Transaction Processing System that records routine transactions such as orders, payments, receipts, refunds and stock movements (Stair and Reynolds, 2020).</a:t>
            </a:r>
          </a:p>
          <a:p>
            <a:r>
              <a:rPr lang="en-GB" sz="1400"/>
              <a:t>For the coffee shop, POS/TPS would support:</a:t>
            </a:r>
          </a:p>
          <a:p>
            <a:r>
              <a:rPr lang="en-GB" sz="1400"/>
              <a:t>Faster order processing</a:t>
            </a:r>
            <a:br>
              <a:rPr lang="en-GB" sz="1400"/>
            </a:br>
            <a:r>
              <a:rPr lang="en-GB" sz="1400"/>
              <a:t>Automatic sales records</a:t>
            </a:r>
            <a:br>
              <a:rPr lang="en-GB" sz="1400"/>
            </a:br>
            <a:r>
              <a:rPr lang="en-GB" sz="1400"/>
              <a:t>Real-time stock updates</a:t>
            </a:r>
            <a:br>
              <a:rPr lang="en-GB" sz="1400"/>
            </a:br>
            <a:r>
              <a:rPr lang="en-GB" sz="1400"/>
              <a:t>More accurate end-of-day reporting</a:t>
            </a:r>
            <a:br>
              <a:rPr lang="en-GB" sz="1400"/>
            </a:br>
            <a:r>
              <a:rPr lang="en-GB" sz="1400"/>
              <a:t>Reduced manual errors</a:t>
            </a:r>
          </a:p>
          <a:p>
            <a:r>
              <a:rPr lang="en-GB" sz="1400"/>
              <a:t>However, POS/TPS mainly supports operational activities, so it does not provide deeper analysis unless connected to reporting systems (Stair and Reynolds, 2020).</a:t>
            </a:r>
          </a:p>
          <a:p>
            <a:endParaRPr lang="en-GB" sz="1400"/>
          </a:p>
        </p:txBody>
      </p:sp>
      <p:pic>
        <p:nvPicPr>
          <p:cNvPr id="1026" name="Picture 2" descr="Understanding Point of Sale (POS) Systems: Features and Benefits">
            <a:extLst>
              <a:ext uri="{FF2B5EF4-FFF2-40B4-BE49-F238E27FC236}">
                <a16:creationId xmlns:a16="http://schemas.microsoft.com/office/drawing/2014/main" id="{C8D385D2-F0CD-28B6-1B06-7791AEDEF16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12007" y="2223547"/>
            <a:ext cx="5319062" cy="3550473"/>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32" name="Rectangle 103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12023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38DC6-69AF-09C9-E5AD-D11903A8DD11}"/>
              </a:ext>
            </a:extLst>
          </p:cNvPr>
          <p:cNvSpPr>
            <a:spLocks noGrp="1"/>
          </p:cNvSpPr>
          <p:nvPr>
            <p:ph type="title"/>
          </p:nvPr>
        </p:nvSpPr>
        <p:spPr>
          <a:xfrm>
            <a:off x="761800" y="762001"/>
            <a:ext cx="5334197" cy="1708242"/>
          </a:xfrm>
        </p:spPr>
        <p:txBody>
          <a:bodyPr anchor="ctr">
            <a:normAutofit/>
          </a:bodyPr>
          <a:lstStyle/>
          <a:p>
            <a:r>
              <a:rPr lang="en-GB" sz="4000" dirty="0"/>
              <a:t>MIS for Management Control</a:t>
            </a:r>
          </a:p>
        </p:txBody>
      </p:sp>
      <p:sp>
        <p:nvSpPr>
          <p:cNvPr id="3" name="Content Placeholder 2">
            <a:extLst>
              <a:ext uri="{FF2B5EF4-FFF2-40B4-BE49-F238E27FC236}">
                <a16:creationId xmlns:a16="http://schemas.microsoft.com/office/drawing/2014/main" id="{E4FCFE4C-B21F-D1FD-9790-A5E954EE784B}"/>
              </a:ext>
            </a:extLst>
          </p:cNvPr>
          <p:cNvSpPr>
            <a:spLocks noGrp="1"/>
          </p:cNvSpPr>
          <p:nvPr>
            <p:ph idx="1"/>
          </p:nvPr>
        </p:nvSpPr>
        <p:spPr>
          <a:xfrm>
            <a:off x="761800" y="2470244"/>
            <a:ext cx="5334197" cy="3769835"/>
          </a:xfrm>
        </p:spPr>
        <p:txBody>
          <a:bodyPr anchor="ctr">
            <a:normAutofit/>
          </a:bodyPr>
          <a:lstStyle/>
          <a:p>
            <a:r>
              <a:rPr lang="en-GB" sz="1400"/>
              <a:t>A Management Information System uses operational data to produce structured reports for managers (Laudon and Laudon, 2022).</a:t>
            </a:r>
          </a:p>
          <a:p>
            <a:r>
              <a:rPr lang="en-GB" sz="1400"/>
              <a:t>For the coffee shop, MIS could report on:</a:t>
            </a:r>
          </a:p>
          <a:p>
            <a:r>
              <a:rPr lang="en-GB" sz="1400"/>
              <a:t>Daily and weekly revenue</a:t>
            </a:r>
            <a:br>
              <a:rPr lang="en-GB" sz="1400"/>
            </a:br>
            <a:r>
              <a:rPr lang="en-GB" sz="1400"/>
              <a:t>Best-selling drinks and food items</a:t>
            </a:r>
            <a:br>
              <a:rPr lang="en-GB" sz="1400"/>
            </a:br>
            <a:r>
              <a:rPr lang="en-GB" sz="1400"/>
              <a:t>Slow-moving products</a:t>
            </a:r>
            <a:br>
              <a:rPr lang="en-GB" sz="1400"/>
            </a:br>
            <a:r>
              <a:rPr lang="en-GB" sz="1400"/>
              <a:t>Stock wastage</a:t>
            </a:r>
            <a:br>
              <a:rPr lang="en-GB" sz="1400"/>
            </a:br>
            <a:r>
              <a:rPr lang="en-GB" sz="1400"/>
              <a:t>Peak trading times</a:t>
            </a:r>
            <a:br>
              <a:rPr lang="en-GB" sz="1400"/>
            </a:br>
            <a:r>
              <a:rPr lang="en-GB" sz="1400"/>
              <a:t>Staff performance</a:t>
            </a:r>
            <a:br>
              <a:rPr lang="en-GB" sz="1400"/>
            </a:br>
            <a:r>
              <a:rPr lang="en-GB" sz="1400"/>
              <a:t>Customer complaints</a:t>
            </a:r>
          </a:p>
          <a:p>
            <a:r>
              <a:rPr lang="en-GB" sz="1400"/>
              <a:t>MIS would help the owner move from informal decision-making to evidence-based planning, although the value of the reports depends on the accuracy of the data entered into the system (Bocij, Greasley and Hickie, 2019).</a:t>
            </a:r>
          </a:p>
          <a:p>
            <a:endParaRPr lang="en-GB" sz="1400"/>
          </a:p>
        </p:txBody>
      </p:sp>
      <p:pic>
        <p:nvPicPr>
          <p:cNvPr id="5" name="Picture 4" descr="Tray of takeaway coffees">
            <a:extLst>
              <a:ext uri="{FF2B5EF4-FFF2-40B4-BE49-F238E27FC236}">
                <a16:creationId xmlns:a16="http://schemas.microsoft.com/office/drawing/2014/main" id="{BEB8CB88-D278-622A-4ECD-84CD99928FFC}"/>
              </a:ext>
            </a:extLst>
          </p:cNvPr>
          <p:cNvPicPr>
            <a:picLocks noChangeAspect="1"/>
          </p:cNvPicPr>
          <p:nvPr/>
        </p:nvPicPr>
        <p:blipFill>
          <a:blip r:embed="rId3"/>
          <a:srcRect l="21736" r="2642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06397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10DC-C49E-F472-930F-5B6263C4D3EF}"/>
              </a:ext>
            </a:extLst>
          </p:cNvPr>
          <p:cNvSpPr>
            <a:spLocks noGrp="1"/>
          </p:cNvSpPr>
          <p:nvPr>
            <p:ph type="title"/>
          </p:nvPr>
        </p:nvSpPr>
        <p:spPr>
          <a:xfrm>
            <a:off x="8079978" y="741391"/>
            <a:ext cx="3369234" cy="1616203"/>
          </a:xfrm>
        </p:spPr>
        <p:txBody>
          <a:bodyPr anchor="b">
            <a:normAutofit/>
          </a:bodyPr>
          <a:lstStyle/>
          <a:p>
            <a:r>
              <a:rPr lang="en-GB" sz="3200"/>
              <a:t>CRM and Digital Loyalty System</a:t>
            </a:r>
          </a:p>
        </p:txBody>
      </p:sp>
      <p:pic>
        <p:nvPicPr>
          <p:cNvPr id="5" name="Picture 4">
            <a:extLst>
              <a:ext uri="{FF2B5EF4-FFF2-40B4-BE49-F238E27FC236}">
                <a16:creationId xmlns:a16="http://schemas.microsoft.com/office/drawing/2014/main" id="{0490DE2A-9E4D-C985-137C-2C090F1318AA}"/>
              </a:ext>
            </a:extLst>
          </p:cNvPr>
          <p:cNvPicPr>
            <a:picLocks noChangeAspect="1"/>
          </p:cNvPicPr>
          <p:nvPr/>
        </p:nvPicPr>
        <p:blipFill>
          <a:blip r:embed="rId3"/>
          <a:srcRect l="8713" r="30672"/>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8DDFA799-CD35-3705-EB90-9701D9A96D1C}"/>
              </a:ext>
            </a:extLst>
          </p:cNvPr>
          <p:cNvSpPr>
            <a:spLocks noGrp="1"/>
          </p:cNvSpPr>
          <p:nvPr>
            <p:ph idx="1"/>
          </p:nvPr>
        </p:nvSpPr>
        <p:spPr>
          <a:xfrm>
            <a:off x="8079978" y="2533476"/>
            <a:ext cx="3369234" cy="3447832"/>
          </a:xfrm>
        </p:spPr>
        <p:txBody>
          <a:bodyPr anchor="t">
            <a:normAutofit/>
          </a:bodyPr>
          <a:lstStyle/>
          <a:p>
            <a:r>
              <a:rPr lang="en-GB" sz="1100"/>
              <a:t>Customer Relationship Management systems help businesses manage customer data, loyalty and personalised communication (Chaffey, Hemphill and Edmundson-Bird, 2019).</a:t>
            </a:r>
          </a:p>
          <a:p>
            <a:r>
              <a:rPr lang="en-GB" sz="1100"/>
              <a:t>For the coffee shop, CRM could support:</a:t>
            </a:r>
          </a:p>
          <a:p>
            <a:r>
              <a:rPr lang="en-GB" sz="1100"/>
              <a:t>Digital loyalty points</a:t>
            </a:r>
            <a:br>
              <a:rPr lang="en-GB" sz="1100"/>
            </a:br>
            <a:r>
              <a:rPr lang="en-GB" sz="1100"/>
              <a:t>Personalised offers</a:t>
            </a:r>
            <a:br>
              <a:rPr lang="en-GB" sz="1100"/>
            </a:br>
            <a:r>
              <a:rPr lang="en-GB" sz="1100"/>
              <a:t>Customer feedback</a:t>
            </a:r>
            <a:br>
              <a:rPr lang="en-GB" sz="1100"/>
            </a:br>
            <a:r>
              <a:rPr lang="en-GB" sz="1100"/>
              <a:t>Complaint tracking</a:t>
            </a:r>
            <a:br>
              <a:rPr lang="en-GB" sz="1100"/>
            </a:br>
            <a:r>
              <a:rPr lang="en-GB" sz="1100"/>
              <a:t>Marketing consent</a:t>
            </a:r>
            <a:br>
              <a:rPr lang="en-GB" sz="1100"/>
            </a:br>
            <a:r>
              <a:rPr lang="en-GB" sz="1100"/>
              <a:t>Repeat customer analysis</a:t>
            </a:r>
          </a:p>
          <a:p>
            <a:r>
              <a:rPr lang="en-GB" sz="1100"/>
              <a:t>CRM is valuable because coffee shops depend on regular customers, but it creates privacy responsibilities because customer preferences and purchasing behaviour are personal data (ICO, 2023).</a:t>
            </a:r>
          </a:p>
          <a:p>
            <a:endParaRPr lang="en-GB" sz="1100"/>
          </a:p>
        </p:txBody>
      </p:sp>
    </p:spTree>
    <p:extLst>
      <p:ext uri="{BB962C8B-B14F-4D97-AF65-F5344CB8AC3E}">
        <p14:creationId xmlns:p14="http://schemas.microsoft.com/office/powerpoint/2010/main" val="2702721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328A6-EBC9-8249-32B9-9D8A5BE5D33A}"/>
              </a:ext>
            </a:extLst>
          </p:cNvPr>
          <p:cNvSpPr>
            <a:spLocks noGrp="1"/>
          </p:cNvSpPr>
          <p:nvPr>
            <p:ph type="title"/>
          </p:nvPr>
        </p:nvSpPr>
        <p:spPr>
          <a:xfrm>
            <a:off x="481013" y="3752849"/>
            <a:ext cx="3290887" cy="2452687"/>
          </a:xfrm>
        </p:spPr>
        <p:txBody>
          <a:bodyPr anchor="ctr">
            <a:normAutofit/>
          </a:bodyPr>
          <a:lstStyle/>
          <a:p>
            <a:r>
              <a:rPr lang="en-GB" sz="3600"/>
              <a:t>DSS and AI-Supported Forecasting</a:t>
            </a:r>
          </a:p>
        </p:txBody>
      </p:sp>
      <p:pic>
        <p:nvPicPr>
          <p:cNvPr id="2050" name="Picture 2" descr="What Are Decision Support Systems? A Guide for Business Leaders">
            <a:extLst>
              <a:ext uri="{FF2B5EF4-FFF2-40B4-BE49-F238E27FC236}">
                <a16:creationId xmlns:a16="http://schemas.microsoft.com/office/drawing/2014/main" id="{2AF41C3E-4A8C-9A9B-BC6F-210F9E6E20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84" b="9327"/>
          <a:stretch>
            <a:fillRect/>
          </a:stretch>
        </p:blipFill>
        <p:spPr bwMode="auto">
          <a:xfrm>
            <a:off x="1152108" y="47767"/>
            <a:ext cx="9887783" cy="370508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31E756-26AA-EB6B-625E-C9E553638B79}"/>
              </a:ext>
            </a:extLst>
          </p:cNvPr>
          <p:cNvSpPr>
            <a:spLocks noGrp="1"/>
          </p:cNvSpPr>
          <p:nvPr>
            <p:ph idx="1"/>
          </p:nvPr>
        </p:nvSpPr>
        <p:spPr>
          <a:xfrm>
            <a:off x="4223982" y="3752850"/>
            <a:ext cx="7485413" cy="2452687"/>
          </a:xfrm>
        </p:spPr>
        <p:txBody>
          <a:bodyPr anchor="ctr">
            <a:normAutofit/>
          </a:bodyPr>
          <a:lstStyle/>
          <a:p>
            <a:r>
              <a:rPr lang="en-GB" sz="1100"/>
              <a:t>A Decision Support System helps managers analyse data and compare options when making complex decisions (Turban, Pollard and Wood, 2018).</a:t>
            </a:r>
          </a:p>
          <a:p>
            <a:r>
              <a:rPr lang="en-GB" sz="1100"/>
              <a:t>For the coffee shop, DSS could support:</a:t>
            </a:r>
          </a:p>
          <a:p>
            <a:r>
              <a:rPr lang="en-GB" sz="1100"/>
              <a:t>Demand forecasting</a:t>
            </a:r>
            <a:br>
              <a:rPr lang="en-GB" sz="1100"/>
            </a:br>
            <a:r>
              <a:rPr lang="en-GB" sz="1100"/>
              <a:t>Staff scheduling</a:t>
            </a:r>
            <a:br>
              <a:rPr lang="en-GB" sz="1100"/>
            </a:br>
            <a:r>
              <a:rPr lang="en-GB" sz="1100"/>
              <a:t>Seasonal menu planning</a:t>
            </a:r>
            <a:br>
              <a:rPr lang="en-GB" sz="1100"/>
            </a:br>
            <a:r>
              <a:rPr lang="en-GB" sz="1100"/>
              <a:t>Pricing decisions</a:t>
            </a:r>
            <a:br>
              <a:rPr lang="en-GB" sz="1100"/>
            </a:br>
            <a:r>
              <a:rPr lang="en-GB" sz="1100"/>
              <a:t>Stock ordering</a:t>
            </a:r>
            <a:br>
              <a:rPr lang="en-GB" sz="1100"/>
            </a:br>
            <a:r>
              <a:rPr lang="en-GB" sz="1100"/>
              <a:t>Future branch decisions</a:t>
            </a:r>
          </a:p>
          <a:p>
            <a:r>
              <a:rPr lang="en-GB" sz="1100"/>
              <a:t>DSS can reduce waste and improve planning, but it should support rather than replace managerial judgement because forecasts can be affected by poor data, unusual events or biased assumptions (Turban, Pollard and Wood, 2018).</a:t>
            </a:r>
          </a:p>
          <a:p>
            <a:endParaRPr lang="en-GB" sz="1100"/>
          </a:p>
        </p:txBody>
      </p:sp>
    </p:spTree>
    <p:extLst>
      <p:ext uri="{BB962C8B-B14F-4D97-AF65-F5344CB8AC3E}">
        <p14:creationId xmlns:p14="http://schemas.microsoft.com/office/powerpoint/2010/main" val="19729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3A147-51C3-DB4E-5D1A-A82350A599E5}"/>
              </a:ext>
            </a:extLst>
          </p:cNvPr>
          <p:cNvSpPr>
            <a:spLocks noGrp="1"/>
          </p:cNvSpPr>
          <p:nvPr>
            <p:ph type="title"/>
          </p:nvPr>
        </p:nvSpPr>
        <p:spPr>
          <a:xfrm>
            <a:off x="630936" y="640080"/>
            <a:ext cx="4818888" cy="1481328"/>
          </a:xfrm>
        </p:spPr>
        <p:txBody>
          <a:bodyPr anchor="b">
            <a:normAutofit/>
          </a:bodyPr>
          <a:lstStyle/>
          <a:p>
            <a:r>
              <a:rPr lang="en-GB" sz="5000"/>
              <a:t>ERP for Future Expansion</a:t>
            </a:r>
          </a:p>
        </p:txBody>
      </p:sp>
      <p:sp>
        <p:nvSpPr>
          <p:cNvPr id="308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80A7A2-4154-E552-3DA5-A99A0C87FC7E}"/>
              </a:ext>
            </a:extLst>
          </p:cNvPr>
          <p:cNvSpPr>
            <a:spLocks noGrp="1"/>
          </p:cNvSpPr>
          <p:nvPr>
            <p:ph idx="1"/>
          </p:nvPr>
        </p:nvSpPr>
        <p:spPr>
          <a:xfrm>
            <a:off x="630936" y="2660904"/>
            <a:ext cx="4818888" cy="3547872"/>
          </a:xfrm>
        </p:spPr>
        <p:txBody>
          <a:bodyPr anchor="t">
            <a:normAutofit/>
          </a:bodyPr>
          <a:lstStyle/>
          <a:p>
            <a:r>
              <a:rPr lang="en-GB" sz="1200"/>
              <a:t>Enterprise Resource Planning connects core business areas into one shared system, such as sales, finance, stock, procurement and human resources (Pearlson, Saunders and Galletta, 2020).</a:t>
            </a:r>
          </a:p>
          <a:p>
            <a:r>
              <a:rPr lang="en-GB" sz="1200"/>
              <a:t>For a future coffee shop chain, ERP could connect:</a:t>
            </a:r>
          </a:p>
          <a:p>
            <a:r>
              <a:rPr lang="en-GB" sz="1200"/>
              <a:t>Branch sales</a:t>
            </a:r>
            <a:br>
              <a:rPr lang="en-GB" sz="1200"/>
            </a:br>
            <a:r>
              <a:rPr lang="en-GB" sz="1200"/>
              <a:t>Supplier orders</a:t>
            </a:r>
            <a:br>
              <a:rPr lang="en-GB" sz="1200"/>
            </a:br>
            <a:r>
              <a:rPr lang="en-GB" sz="1200"/>
              <a:t>Finance records</a:t>
            </a:r>
            <a:br>
              <a:rPr lang="en-GB" sz="1200"/>
            </a:br>
            <a:r>
              <a:rPr lang="en-GB" sz="1200"/>
              <a:t>Stock control</a:t>
            </a:r>
            <a:br>
              <a:rPr lang="en-GB" sz="1200"/>
            </a:br>
            <a:r>
              <a:rPr lang="en-GB" sz="1200"/>
              <a:t>Staff records</a:t>
            </a:r>
            <a:br>
              <a:rPr lang="en-GB" sz="1200"/>
            </a:br>
            <a:r>
              <a:rPr lang="en-GB" sz="1200"/>
              <a:t>Procurement</a:t>
            </a:r>
            <a:br>
              <a:rPr lang="en-GB" sz="1200"/>
            </a:br>
            <a:r>
              <a:rPr lang="en-GB" sz="1200"/>
              <a:t>Branch performance</a:t>
            </a:r>
          </a:p>
          <a:p>
            <a:r>
              <a:rPr lang="en-GB" sz="1200"/>
              <a:t>ERP is not the first priority for one small coffee shop because it is costly and complex, but it becomes useful when the business expands and needs stronger control across several locations (Pearlson, Saunders and Galletta, 2020).</a:t>
            </a:r>
          </a:p>
          <a:p>
            <a:endParaRPr lang="en-GB" sz="1200"/>
          </a:p>
        </p:txBody>
      </p:sp>
      <p:pic>
        <p:nvPicPr>
          <p:cNvPr id="3074" name="Picture 2" descr="What is an ERP system? (With examples) | Indeed.com UK">
            <a:extLst>
              <a:ext uri="{FF2B5EF4-FFF2-40B4-BE49-F238E27FC236}">
                <a16:creationId xmlns:a16="http://schemas.microsoft.com/office/drawing/2014/main" id="{DA5D1B78-1F76-0E36-9B4A-346495C8CD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67287" y="1866383"/>
            <a:ext cx="5458968" cy="4094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9854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A5B023-1178-EFCF-5847-4AC891E4A9D7}"/>
              </a:ext>
            </a:extLst>
          </p:cNvPr>
          <p:cNvPicPr>
            <a:picLocks noChangeAspect="1"/>
          </p:cNvPicPr>
          <p:nvPr/>
        </p:nvPicPr>
        <p:blipFill>
          <a:blip r:embed="rId3">
            <a:duotone>
              <a:schemeClr val="bg2">
                <a:shade val="45000"/>
                <a:satMod val="135000"/>
              </a:schemeClr>
              <a:prstClr val="white"/>
            </a:duotone>
          </a:blip>
          <a:srcRect t="6010" b="678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39D9B-3533-5B9A-300C-B3C094A7F538}"/>
              </a:ext>
            </a:extLst>
          </p:cNvPr>
          <p:cNvSpPr>
            <a:spLocks noGrp="1"/>
          </p:cNvSpPr>
          <p:nvPr>
            <p:ph type="title"/>
          </p:nvPr>
        </p:nvSpPr>
        <p:spPr>
          <a:xfrm>
            <a:off x="838200" y="365125"/>
            <a:ext cx="10515600" cy="1325563"/>
          </a:xfrm>
        </p:spPr>
        <p:txBody>
          <a:bodyPr>
            <a:normAutofit/>
          </a:bodyPr>
          <a:lstStyle/>
          <a:p>
            <a:r>
              <a:rPr lang="en-GB" dirty="0"/>
              <a:t>Critical Comparison of Systems</a:t>
            </a:r>
          </a:p>
        </p:txBody>
      </p:sp>
      <p:graphicFrame>
        <p:nvGraphicFramePr>
          <p:cNvPr id="5" name="Content Placeholder 2">
            <a:extLst>
              <a:ext uri="{FF2B5EF4-FFF2-40B4-BE49-F238E27FC236}">
                <a16:creationId xmlns:a16="http://schemas.microsoft.com/office/drawing/2014/main" id="{AAC5B33F-D500-122C-FB70-DB4ADD873BFE}"/>
              </a:ext>
            </a:extLst>
          </p:cNvPr>
          <p:cNvGraphicFramePr>
            <a:graphicFrameLocks noGrp="1"/>
          </p:cNvGraphicFramePr>
          <p:nvPr>
            <p:ph idx="1"/>
            <p:extLst>
              <p:ext uri="{D42A27DB-BD31-4B8C-83A1-F6EECF244321}">
                <p14:modId xmlns:p14="http://schemas.microsoft.com/office/powerpoint/2010/main" val="33338877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833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C62BA-58C5-B4F0-C55F-44A3C4AA7C4B}"/>
              </a:ext>
            </a:extLst>
          </p:cNvPr>
          <p:cNvSpPr>
            <a:spLocks noGrp="1"/>
          </p:cNvSpPr>
          <p:nvPr>
            <p:ph type="title"/>
          </p:nvPr>
        </p:nvSpPr>
        <p:spPr>
          <a:xfrm>
            <a:off x="1156851" y="637762"/>
            <a:ext cx="9888496" cy="900131"/>
          </a:xfrm>
        </p:spPr>
        <p:txBody>
          <a:bodyPr anchor="t">
            <a:normAutofit/>
          </a:bodyPr>
          <a:lstStyle/>
          <a:p>
            <a:r>
              <a:rPr lang="en-GB" sz="3700">
                <a:solidFill>
                  <a:schemeClr val="bg1"/>
                </a:solidFill>
              </a:rPr>
              <a:t>Ethical Issues in Coffee Shop Information Systems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978B68-6A8B-701E-93FC-A6670987F371}"/>
              </a:ext>
            </a:extLst>
          </p:cNvPr>
          <p:cNvSpPr>
            <a:spLocks noGrp="1"/>
          </p:cNvSpPr>
          <p:nvPr>
            <p:ph idx="1"/>
          </p:nvPr>
        </p:nvSpPr>
        <p:spPr>
          <a:xfrm>
            <a:off x="1155548" y="2217343"/>
            <a:ext cx="9880893" cy="3959619"/>
          </a:xfrm>
        </p:spPr>
        <p:txBody>
          <a:bodyPr>
            <a:normAutofit/>
          </a:bodyPr>
          <a:lstStyle/>
          <a:p>
            <a:r>
              <a:rPr lang="en-GB" sz="2200"/>
              <a:t>The main ethical risks are:</a:t>
            </a:r>
          </a:p>
          <a:p>
            <a:pPr marL="0" indent="0">
              <a:buNone/>
            </a:pPr>
            <a:r>
              <a:rPr lang="en-GB" sz="2200"/>
              <a:t>Customer data privacy</a:t>
            </a:r>
            <a:br>
              <a:rPr lang="en-GB" sz="2200"/>
            </a:br>
            <a:r>
              <a:rPr lang="en-GB" sz="2200"/>
              <a:t>Cyber security</a:t>
            </a:r>
            <a:br>
              <a:rPr lang="en-GB" sz="2200"/>
            </a:br>
            <a:r>
              <a:rPr lang="en-GB" sz="2200"/>
              <a:t>Marketing consent</a:t>
            </a:r>
            <a:br>
              <a:rPr lang="en-GB" sz="2200"/>
            </a:br>
            <a:r>
              <a:rPr lang="en-GB" sz="2200"/>
              <a:t>App-based profiling</a:t>
            </a:r>
            <a:br>
              <a:rPr lang="en-GB" sz="2200"/>
            </a:br>
            <a:r>
              <a:rPr lang="en-GB" sz="2200"/>
              <a:t>AI-based recommendations</a:t>
            </a:r>
            <a:br>
              <a:rPr lang="en-GB" sz="2200"/>
            </a:br>
            <a:r>
              <a:rPr lang="en-GB" sz="2200"/>
              <a:t>Employee monitoring</a:t>
            </a:r>
            <a:br>
              <a:rPr lang="en-GB" sz="2200"/>
            </a:br>
            <a:r>
              <a:rPr lang="en-GB" sz="2200"/>
              <a:t>Algorithmic bias</a:t>
            </a:r>
            <a:br>
              <a:rPr lang="en-GB" sz="2200"/>
            </a:br>
            <a:r>
              <a:rPr lang="en-GB" sz="2200"/>
              <a:t>Lack of transparency</a:t>
            </a:r>
          </a:p>
          <a:p>
            <a:r>
              <a:rPr lang="en-GB" sz="2200"/>
              <a:t>Coffee shops using loyalty apps, digital ordering or AI-supported systems must process personal data lawfully, fairly and transparently (ICO, 2023).</a:t>
            </a:r>
          </a:p>
          <a:p>
            <a:endParaRPr lang="en-GB" sz="2200"/>
          </a:p>
        </p:txBody>
      </p:sp>
    </p:spTree>
    <p:extLst>
      <p:ext uri="{BB962C8B-B14F-4D97-AF65-F5344CB8AC3E}">
        <p14:creationId xmlns:p14="http://schemas.microsoft.com/office/powerpoint/2010/main" val="1238797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coffee cup on a table">
            <a:extLst>
              <a:ext uri="{FF2B5EF4-FFF2-40B4-BE49-F238E27FC236}">
                <a16:creationId xmlns:a16="http://schemas.microsoft.com/office/drawing/2014/main" id="{2EF2C2A0-3B53-DD9F-D6B0-6A8ACD827052}"/>
              </a:ext>
            </a:extLst>
          </p:cNvPr>
          <p:cNvPicPr>
            <a:picLocks noChangeAspect="1"/>
          </p:cNvPicPr>
          <p:nvPr/>
        </p:nvPicPr>
        <p:blipFill>
          <a:blip r:embed="rId3"/>
          <a:srcRect l="37404" r="9937"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011C8-F22B-920D-B835-FABD3F018951}"/>
              </a:ext>
            </a:extLst>
          </p:cNvPr>
          <p:cNvSpPr>
            <a:spLocks noGrp="1"/>
          </p:cNvSpPr>
          <p:nvPr>
            <p:ph type="title"/>
          </p:nvPr>
        </p:nvSpPr>
        <p:spPr>
          <a:xfrm>
            <a:off x="6115317" y="405685"/>
            <a:ext cx="5464968" cy="1559301"/>
          </a:xfrm>
        </p:spPr>
        <p:txBody>
          <a:bodyPr>
            <a:normAutofit/>
          </a:bodyPr>
          <a:lstStyle/>
          <a:p>
            <a:r>
              <a:rPr lang="en-GB" sz="4000"/>
              <a:t>Responsible Use and Risk Reduction</a:t>
            </a:r>
          </a:p>
        </p:txBody>
      </p:sp>
      <p:sp>
        <p:nvSpPr>
          <p:cNvPr id="3" name="Content Placeholder 2">
            <a:extLst>
              <a:ext uri="{FF2B5EF4-FFF2-40B4-BE49-F238E27FC236}">
                <a16:creationId xmlns:a16="http://schemas.microsoft.com/office/drawing/2014/main" id="{90DF9C6B-1B7A-9911-367F-E957C01182D9}"/>
              </a:ext>
            </a:extLst>
          </p:cNvPr>
          <p:cNvSpPr>
            <a:spLocks noGrp="1"/>
          </p:cNvSpPr>
          <p:nvPr>
            <p:ph idx="1"/>
          </p:nvPr>
        </p:nvSpPr>
        <p:spPr>
          <a:xfrm>
            <a:off x="6115317" y="2743200"/>
            <a:ext cx="5247340" cy="3496878"/>
          </a:xfrm>
        </p:spPr>
        <p:txBody>
          <a:bodyPr anchor="ctr">
            <a:normAutofit/>
          </a:bodyPr>
          <a:lstStyle/>
          <a:p>
            <a:r>
              <a:rPr lang="en-GB" sz="1400"/>
              <a:t>The coffee shop should reduce ethical risks by:</a:t>
            </a:r>
          </a:p>
          <a:p>
            <a:pPr marL="0" indent="0">
              <a:buNone/>
            </a:pPr>
            <a:r>
              <a:rPr lang="en-GB" sz="1400"/>
              <a:t>Using clear privacy notices</a:t>
            </a:r>
            <a:br>
              <a:rPr lang="en-GB" sz="1400"/>
            </a:br>
            <a:r>
              <a:rPr lang="en-GB" sz="1400"/>
              <a:t>Collecting only necessary data</a:t>
            </a:r>
            <a:br>
              <a:rPr lang="en-GB" sz="1400"/>
            </a:br>
            <a:r>
              <a:rPr lang="en-GB" sz="1400"/>
              <a:t>Protecting systems with secure access controls</a:t>
            </a:r>
            <a:br>
              <a:rPr lang="en-GB" sz="1400"/>
            </a:br>
            <a:r>
              <a:rPr lang="en-GB" sz="1400"/>
              <a:t>Training staff in data protection</a:t>
            </a:r>
            <a:br>
              <a:rPr lang="en-GB" sz="1400"/>
            </a:br>
            <a:r>
              <a:rPr lang="en-GB" sz="1400"/>
              <a:t>Allowing customers to opt out of marketing</a:t>
            </a:r>
            <a:br>
              <a:rPr lang="en-GB" sz="1400"/>
            </a:br>
            <a:r>
              <a:rPr lang="en-GB" sz="1400"/>
              <a:t>Reviewing AI recommendations for unfair outcomes</a:t>
            </a:r>
            <a:br>
              <a:rPr lang="en-GB" sz="1400"/>
            </a:br>
            <a:r>
              <a:rPr lang="en-GB" sz="1400"/>
              <a:t>Avoiding intrusive employee monitoring</a:t>
            </a:r>
            <a:br>
              <a:rPr lang="en-GB" sz="1400"/>
            </a:br>
            <a:r>
              <a:rPr lang="en-GB" sz="1400"/>
              <a:t>Completing regular system reviews</a:t>
            </a:r>
          </a:p>
          <a:p>
            <a:endParaRPr lang="en-GB" sz="1400"/>
          </a:p>
          <a:p>
            <a:r>
              <a:rPr lang="en-GB" sz="1400"/>
              <a:t>Responsible information management requires governance, not only technology, because poor data practices can damage trust and reputation (Galliers and Leidner, 2014).</a:t>
            </a:r>
          </a:p>
          <a:p>
            <a:endParaRPr lang="en-GB" sz="1400"/>
          </a:p>
        </p:txBody>
      </p:sp>
    </p:spTree>
    <p:extLst>
      <p:ext uri="{BB962C8B-B14F-4D97-AF65-F5344CB8AC3E}">
        <p14:creationId xmlns:p14="http://schemas.microsoft.com/office/powerpoint/2010/main" val="2521790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45FA3-8ACD-2643-991F-E8F9040E1D3C}"/>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Case Study 1: Starbucks Digital Loyalty</a:t>
            </a:r>
          </a:p>
        </p:txBody>
      </p:sp>
      <p:sp>
        <p:nvSpPr>
          <p:cNvPr id="3" name="Content Placeholder 2">
            <a:extLst>
              <a:ext uri="{FF2B5EF4-FFF2-40B4-BE49-F238E27FC236}">
                <a16:creationId xmlns:a16="http://schemas.microsoft.com/office/drawing/2014/main" id="{36B8A9D5-3B90-8951-395B-8E6486C16919}"/>
              </a:ext>
            </a:extLst>
          </p:cNvPr>
          <p:cNvSpPr>
            <a:spLocks noGrp="1"/>
          </p:cNvSpPr>
          <p:nvPr>
            <p:ph idx="1"/>
          </p:nvPr>
        </p:nvSpPr>
        <p:spPr>
          <a:xfrm>
            <a:off x="871442" y="2447337"/>
            <a:ext cx="4353116" cy="3770434"/>
          </a:xfrm>
        </p:spPr>
        <p:txBody>
          <a:bodyPr anchor="t">
            <a:normAutofit/>
          </a:bodyPr>
          <a:lstStyle/>
          <a:p>
            <a:r>
              <a:rPr lang="en-GB" sz="1600">
                <a:solidFill>
                  <a:srgbClr val="595959"/>
                </a:solidFill>
              </a:rPr>
              <a:t>Starbucks uses digital systems such as mobile ordering, digital payment and Starbucks Rewards to improve convenience and loyalty (Starbucks, 2024).</a:t>
            </a:r>
          </a:p>
          <a:p>
            <a:r>
              <a:rPr lang="en-GB" sz="1600">
                <a:solidFill>
                  <a:srgbClr val="595959"/>
                </a:solidFill>
              </a:rPr>
              <a:t>Starbucks reported 33.8 million active Starbucks Rewards members in the United States in FY2024, showing how digital loyalty systems can support customer retention and data-led marketing (Starbucks, 2024).</a:t>
            </a:r>
          </a:p>
          <a:p>
            <a:r>
              <a:rPr lang="en-GB" sz="1600">
                <a:solidFill>
                  <a:srgbClr val="595959"/>
                </a:solidFill>
              </a:rPr>
              <a:t>Learning for the coffee shop:</a:t>
            </a:r>
          </a:p>
          <a:p>
            <a:r>
              <a:rPr lang="en-GB" sz="1600">
                <a:solidFill>
                  <a:srgbClr val="595959"/>
                </a:solidFill>
              </a:rPr>
              <a:t>Start with a simple digital loyalty system</a:t>
            </a:r>
            <a:br>
              <a:rPr lang="en-GB" sz="1600">
                <a:solidFill>
                  <a:srgbClr val="595959"/>
                </a:solidFill>
              </a:rPr>
            </a:br>
            <a:r>
              <a:rPr lang="en-GB" sz="1600">
                <a:solidFill>
                  <a:srgbClr val="595959"/>
                </a:solidFill>
              </a:rPr>
              <a:t>Use customer data to improve service</a:t>
            </a:r>
            <a:br>
              <a:rPr lang="en-GB" sz="1600">
                <a:solidFill>
                  <a:srgbClr val="595959"/>
                </a:solidFill>
              </a:rPr>
            </a:br>
            <a:r>
              <a:rPr lang="en-GB" sz="1600">
                <a:solidFill>
                  <a:srgbClr val="595959"/>
                </a:solidFill>
              </a:rPr>
              <a:t>Avoid overcomplicated technology at the early stage</a:t>
            </a:r>
            <a:br>
              <a:rPr lang="en-GB" sz="1600">
                <a:solidFill>
                  <a:srgbClr val="595959"/>
                </a:solidFill>
              </a:rPr>
            </a:br>
            <a:r>
              <a:rPr lang="en-GB" sz="1600">
                <a:solidFill>
                  <a:srgbClr val="595959"/>
                </a:solidFill>
              </a:rPr>
              <a:t>Use personalisation responsibly</a:t>
            </a:r>
          </a:p>
          <a:p>
            <a:endParaRPr lang="en-GB" sz="1600">
              <a:solidFill>
                <a:srgbClr val="595959"/>
              </a:solidFill>
            </a:endParaRPr>
          </a:p>
        </p:txBody>
      </p:sp>
      <p:pic>
        <p:nvPicPr>
          <p:cNvPr id="4098" name="Picture 2" descr="Starbucks leverages loyalty program, digital to navigate customers' new  normal | ZDNET">
            <a:extLst>
              <a:ext uri="{FF2B5EF4-FFF2-40B4-BE49-F238E27FC236}">
                <a16:creationId xmlns:a16="http://schemas.microsoft.com/office/drawing/2014/main" id="{A715BA85-5BBE-1F32-5EA0-7C0942916F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160466"/>
            <a:ext cx="6128423" cy="3309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374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1DE74-70D7-61EE-94E6-688BE3ECF10F}"/>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Case Study 2: Costa Coffee App and Click &amp; Collect</a:t>
            </a:r>
          </a:p>
        </p:txBody>
      </p:sp>
      <p:sp>
        <p:nvSpPr>
          <p:cNvPr id="3" name="Content Placeholder 2">
            <a:extLst>
              <a:ext uri="{FF2B5EF4-FFF2-40B4-BE49-F238E27FC236}">
                <a16:creationId xmlns:a16="http://schemas.microsoft.com/office/drawing/2014/main" id="{6C6AC620-7396-E3F3-8B6E-DA3FD5430D6F}"/>
              </a:ext>
            </a:extLst>
          </p:cNvPr>
          <p:cNvSpPr>
            <a:spLocks noGrp="1"/>
          </p:cNvSpPr>
          <p:nvPr>
            <p:ph idx="1"/>
          </p:nvPr>
        </p:nvSpPr>
        <p:spPr>
          <a:xfrm>
            <a:off x="871442" y="2447337"/>
            <a:ext cx="4353116" cy="3770434"/>
          </a:xfrm>
        </p:spPr>
        <p:txBody>
          <a:bodyPr anchor="t">
            <a:normAutofit/>
          </a:bodyPr>
          <a:lstStyle/>
          <a:p>
            <a:r>
              <a:rPr lang="en-GB" sz="1600">
                <a:solidFill>
                  <a:srgbClr val="595959"/>
                </a:solidFill>
              </a:rPr>
              <a:t>Costa Coffee uses Costa Club and app-based Click &amp; Collect to improve customer convenience and engagement (Costa Coffee, 2026).</a:t>
            </a:r>
          </a:p>
          <a:p>
            <a:r>
              <a:rPr lang="en-GB" sz="1600">
                <a:solidFill>
                  <a:srgbClr val="595959"/>
                </a:solidFill>
              </a:rPr>
              <a:t>Costa states that customers can order and pay ahead on the app before collecting in-store, which reduces queuing and supports faster service (Costa Coffee, 2026).</a:t>
            </a:r>
          </a:p>
          <a:p>
            <a:r>
              <a:rPr lang="en-GB" sz="1600">
                <a:solidFill>
                  <a:srgbClr val="595959"/>
                </a:solidFill>
              </a:rPr>
              <a:t>Learning for the coffee shop:</a:t>
            </a:r>
          </a:p>
          <a:p>
            <a:r>
              <a:rPr lang="en-GB" sz="1600">
                <a:solidFill>
                  <a:srgbClr val="595959"/>
                </a:solidFill>
              </a:rPr>
              <a:t>A digital loyalty app can support repeat visits</a:t>
            </a:r>
            <a:br>
              <a:rPr lang="en-GB" sz="1600">
                <a:solidFill>
                  <a:srgbClr val="595959"/>
                </a:solidFill>
              </a:rPr>
            </a:br>
            <a:r>
              <a:rPr lang="en-GB" sz="1600">
                <a:solidFill>
                  <a:srgbClr val="595959"/>
                </a:solidFill>
              </a:rPr>
              <a:t>Click &amp; Collect can reduce queues</a:t>
            </a:r>
            <a:br>
              <a:rPr lang="en-GB" sz="1600">
                <a:solidFill>
                  <a:srgbClr val="595959"/>
                </a:solidFill>
              </a:rPr>
            </a:br>
            <a:r>
              <a:rPr lang="en-GB" sz="1600">
                <a:solidFill>
                  <a:srgbClr val="595959"/>
                </a:solidFill>
              </a:rPr>
              <a:t>App-based ordering improves convenience</a:t>
            </a:r>
            <a:br>
              <a:rPr lang="en-GB" sz="1600">
                <a:solidFill>
                  <a:srgbClr val="595959"/>
                </a:solidFill>
              </a:rPr>
            </a:br>
            <a:r>
              <a:rPr lang="en-GB" sz="1600">
                <a:solidFill>
                  <a:srgbClr val="595959"/>
                </a:solidFill>
              </a:rPr>
              <a:t>Customer data must be protected and used transparently</a:t>
            </a:r>
          </a:p>
          <a:p>
            <a:endParaRPr lang="en-GB" sz="1600">
              <a:solidFill>
                <a:srgbClr val="595959"/>
              </a:solidFill>
            </a:endParaRPr>
          </a:p>
        </p:txBody>
      </p:sp>
      <p:pic>
        <p:nvPicPr>
          <p:cNvPr id="5122" name="Picture 2" descr="Costa - Join the club and skip the line! Download the Costa app for Click  and Collect on your coffee! ☕️📱 | Facebook">
            <a:extLst>
              <a:ext uri="{FF2B5EF4-FFF2-40B4-BE49-F238E27FC236}">
                <a16:creationId xmlns:a16="http://schemas.microsoft.com/office/drawing/2014/main" id="{B6500FC7-1135-D2F3-1E08-6661113E12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1801" y="1053257"/>
            <a:ext cx="4797056" cy="4797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877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65A8F-AD3D-8727-66E0-DED6DE7239CA}"/>
              </a:ext>
            </a:extLst>
          </p:cNvPr>
          <p:cNvSpPr>
            <a:spLocks noGrp="1"/>
          </p:cNvSpPr>
          <p:nvPr>
            <p:ph type="title"/>
          </p:nvPr>
        </p:nvSpPr>
        <p:spPr>
          <a:xfrm>
            <a:off x="630936" y="640080"/>
            <a:ext cx="4818888" cy="1481328"/>
          </a:xfrm>
        </p:spPr>
        <p:txBody>
          <a:bodyPr anchor="b">
            <a:normAutofit/>
          </a:bodyPr>
          <a:lstStyle/>
          <a:p>
            <a:r>
              <a:rPr lang="en-GB" sz="4600"/>
              <a:t>Amazon Employee Monitoring Risk</a:t>
            </a:r>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7D9B7-1EA4-386D-0D62-2DF91A087756}"/>
              </a:ext>
            </a:extLst>
          </p:cNvPr>
          <p:cNvSpPr>
            <a:spLocks noGrp="1"/>
          </p:cNvSpPr>
          <p:nvPr>
            <p:ph idx="1"/>
          </p:nvPr>
        </p:nvSpPr>
        <p:spPr>
          <a:xfrm>
            <a:off x="630936" y="2660904"/>
            <a:ext cx="4818888" cy="3547872"/>
          </a:xfrm>
        </p:spPr>
        <p:txBody>
          <a:bodyPr anchor="t">
            <a:normAutofit/>
          </a:bodyPr>
          <a:lstStyle/>
          <a:p>
            <a:r>
              <a:rPr lang="en-GB" sz="1700"/>
              <a:t>Amazon France Logistique was fined €32 million in 2024 after data protection concerns linked to employee monitoring (EDPB, 2024).</a:t>
            </a:r>
          </a:p>
          <a:p>
            <a:r>
              <a:rPr lang="en-GB" sz="1700"/>
              <a:t>This case shows that information systems can create legal and ethical risks when monitoring is excessive or not proportionate (EDPB, 2024).</a:t>
            </a:r>
          </a:p>
          <a:p>
            <a:r>
              <a:rPr lang="en-GB" sz="1700"/>
              <a:t>Learning for the coffee shop:</a:t>
            </a:r>
          </a:p>
          <a:p>
            <a:r>
              <a:rPr lang="en-GB" sz="1700"/>
              <a:t>Monitor service performance, not employees unfairly</a:t>
            </a:r>
            <a:br>
              <a:rPr lang="en-GB" sz="1700"/>
            </a:br>
            <a:r>
              <a:rPr lang="en-GB" sz="1700"/>
              <a:t>Explain any monitoring clearly</a:t>
            </a:r>
            <a:br>
              <a:rPr lang="en-GB" sz="1700"/>
            </a:br>
            <a:r>
              <a:rPr lang="en-GB" sz="1700"/>
              <a:t>Use data for training and improvement</a:t>
            </a:r>
            <a:br>
              <a:rPr lang="en-GB" sz="1700"/>
            </a:br>
            <a:r>
              <a:rPr lang="en-GB" sz="1700"/>
              <a:t>Avoid intrusive surveillance</a:t>
            </a:r>
            <a:br>
              <a:rPr lang="en-GB" sz="1700"/>
            </a:br>
            <a:r>
              <a:rPr lang="en-GB" sz="1700"/>
              <a:t>Balance efficiency with employee privacy</a:t>
            </a:r>
          </a:p>
          <a:p>
            <a:endParaRPr lang="en-GB" sz="1700"/>
          </a:p>
        </p:txBody>
      </p:sp>
      <p:pic>
        <p:nvPicPr>
          <p:cNvPr id="5" name="Picture 4">
            <a:extLst>
              <a:ext uri="{FF2B5EF4-FFF2-40B4-BE49-F238E27FC236}">
                <a16:creationId xmlns:a16="http://schemas.microsoft.com/office/drawing/2014/main" id="{E86CCB86-90B7-C79A-153E-710AC1F1ACBE}"/>
              </a:ext>
            </a:extLst>
          </p:cNvPr>
          <p:cNvPicPr>
            <a:picLocks noChangeAspect="1"/>
          </p:cNvPicPr>
          <p:nvPr/>
        </p:nvPicPr>
        <p:blipFill>
          <a:blip r:embed="rId3"/>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7134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Machine and Cup">
            <a:extLst>
              <a:ext uri="{FF2B5EF4-FFF2-40B4-BE49-F238E27FC236}">
                <a16:creationId xmlns:a16="http://schemas.microsoft.com/office/drawing/2014/main" id="{F19EAE1E-0024-85BA-C992-F8DE2B7EB8BB}"/>
              </a:ext>
            </a:extLst>
          </p:cNvPr>
          <p:cNvPicPr>
            <a:picLocks noChangeAspect="1"/>
          </p:cNvPicPr>
          <p:nvPr/>
        </p:nvPicPr>
        <p:blipFill>
          <a:blip r:embed="rId3"/>
          <a:srcRect l="19480" r="27861"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60296-4310-87B3-F527-D7E3AD0B1671}"/>
              </a:ext>
            </a:extLst>
          </p:cNvPr>
          <p:cNvSpPr>
            <a:spLocks noGrp="1"/>
          </p:cNvSpPr>
          <p:nvPr>
            <p:ph type="title"/>
          </p:nvPr>
        </p:nvSpPr>
        <p:spPr>
          <a:xfrm>
            <a:off x="6115317" y="405685"/>
            <a:ext cx="5464968" cy="1559301"/>
          </a:xfrm>
        </p:spPr>
        <p:txBody>
          <a:bodyPr>
            <a:normAutofit/>
          </a:bodyPr>
          <a:lstStyle/>
          <a:p>
            <a:r>
              <a:rPr lang="en-GB" sz="3700"/>
              <a:t>Recommended Information Systems Strategy</a:t>
            </a:r>
          </a:p>
        </p:txBody>
      </p:sp>
      <p:sp>
        <p:nvSpPr>
          <p:cNvPr id="3" name="Content Placeholder 2">
            <a:extLst>
              <a:ext uri="{FF2B5EF4-FFF2-40B4-BE49-F238E27FC236}">
                <a16:creationId xmlns:a16="http://schemas.microsoft.com/office/drawing/2014/main" id="{681895B8-3FCB-F897-0FE7-7AF100155DBE}"/>
              </a:ext>
            </a:extLst>
          </p:cNvPr>
          <p:cNvSpPr>
            <a:spLocks noGrp="1"/>
          </p:cNvSpPr>
          <p:nvPr>
            <p:ph idx="1"/>
          </p:nvPr>
        </p:nvSpPr>
        <p:spPr>
          <a:xfrm>
            <a:off x="6115317" y="2743200"/>
            <a:ext cx="5247340" cy="3496878"/>
          </a:xfrm>
        </p:spPr>
        <p:txBody>
          <a:bodyPr anchor="ctr">
            <a:normAutofit/>
          </a:bodyPr>
          <a:lstStyle/>
          <a:p>
            <a:r>
              <a:rPr lang="en-GB" sz="1400"/>
              <a:t>The coffee shop should modernise in stages.</a:t>
            </a:r>
          </a:p>
          <a:p>
            <a:r>
              <a:rPr lang="en-GB" sz="1400"/>
              <a:t>Stage 1: Introduce cloud-based POS/TPS for orders, payments and stock records (Stair and Reynolds, 2020).</a:t>
            </a:r>
          </a:p>
          <a:p>
            <a:r>
              <a:rPr lang="en-GB" sz="1400"/>
              <a:t>Stage 2: Use MIS dashboards for sales, stock, waste and peak-time reports (Laudon and Laudon, 2022).</a:t>
            </a:r>
          </a:p>
          <a:p>
            <a:r>
              <a:rPr lang="en-GB" sz="1400"/>
              <a:t>Stage 3: Add CRM or digital loyalty to improve repeat purchases and customer experience (Chaffey, Hemphill and Edmundson-Bird, 2019).</a:t>
            </a:r>
          </a:p>
          <a:p>
            <a:r>
              <a:rPr lang="en-GB" sz="1400"/>
              <a:t>Stage 4: Use DSS forecasting after enough reliable sales data has been collected (Turban, Pollard and Wood, 2018).</a:t>
            </a:r>
          </a:p>
          <a:p>
            <a:r>
              <a:rPr lang="en-GB" sz="1400"/>
              <a:t>Stage 5: Consider ERP only after multi-branch expansion (Pearlson, Saunders and Galletta, 2020).</a:t>
            </a:r>
          </a:p>
          <a:p>
            <a:endParaRPr lang="en-GB" sz="1400"/>
          </a:p>
        </p:txBody>
      </p:sp>
    </p:spTree>
    <p:extLst>
      <p:ext uri="{BB962C8B-B14F-4D97-AF65-F5344CB8AC3E}">
        <p14:creationId xmlns:p14="http://schemas.microsoft.com/office/powerpoint/2010/main" val="1775179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2CDBD-B3D8-01DF-2A1D-3194C7A01A13}"/>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Justification of Recommendation</a:t>
            </a:r>
          </a:p>
        </p:txBody>
      </p:sp>
      <p:graphicFrame>
        <p:nvGraphicFramePr>
          <p:cNvPr id="5" name="Content Placeholder 2">
            <a:extLst>
              <a:ext uri="{FF2B5EF4-FFF2-40B4-BE49-F238E27FC236}">
                <a16:creationId xmlns:a16="http://schemas.microsoft.com/office/drawing/2014/main" id="{326F65EC-4898-858C-DEEC-8FAE3F58F3B5}"/>
              </a:ext>
            </a:extLst>
          </p:cNvPr>
          <p:cNvGraphicFramePr>
            <a:graphicFrameLocks noGrp="1"/>
          </p:cNvGraphicFramePr>
          <p:nvPr>
            <p:ph idx="1"/>
            <p:extLst>
              <p:ext uri="{D42A27DB-BD31-4B8C-83A1-F6EECF244321}">
                <p14:modId xmlns:p14="http://schemas.microsoft.com/office/powerpoint/2010/main" val="2048077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1626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E1ADC-4E02-6B3E-C3E0-E1006EA0F64F}"/>
              </a:ext>
            </a:extLst>
          </p:cNvPr>
          <p:cNvSpPr>
            <a:spLocks noGrp="1"/>
          </p:cNvSpPr>
          <p:nvPr>
            <p:ph type="title"/>
          </p:nvPr>
        </p:nvSpPr>
        <p:spPr>
          <a:xfrm>
            <a:off x="841248" y="256032"/>
            <a:ext cx="10506456" cy="1014984"/>
          </a:xfrm>
        </p:spPr>
        <p:txBody>
          <a:bodyPr anchor="b">
            <a:normAutofit/>
          </a:bodyPr>
          <a:lstStyle/>
          <a:p>
            <a:r>
              <a:rPr lang="en-GB" dirty="0"/>
              <a:t>Conclusion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A056EEA-30CE-46D8-64FF-E0D57927E384}"/>
              </a:ext>
            </a:extLst>
          </p:cNvPr>
          <p:cNvGraphicFramePr>
            <a:graphicFrameLocks noGrp="1"/>
          </p:cNvGraphicFramePr>
          <p:nvPr>
            <p:ph idx="1"/>
            <p:extLst>
              <p:ext uri="{D42A27DB-BD31-4B8C-83A1-F6EECF244321}">
                <p14:modId xmlns:p14="http://schemas.microsoft.com/office/powerpoint/2010/main" val="118531319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9635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DC254A-F5B0-4579-4189-D832B91C9C70}"/>
              </a:ext>
            </a:extLst>
          </p:cNvPr>
          <p:cNvSpPr>
            <a:spLocks noGrp="1"/>
          </p:cNvSpPr>
          <p:nvPr>
            <p:ph type="title"/>
          </p:nvPr>
        </p:nvSpPr>
        <p:spPr>
          <a:xfrm>
            <a:off x="1115568" y="548640"/>
            <a:ext cx="10168128" cy="1179576"/>
          </a:xfrm>
        </p:spPr>
        <p:txBody>
          <a:bodyPr>
            <a:normAutofit/>
          </a:bodyPr>
          <a:lstStyle/>
          <a:p>
            <a:r>
              <a:rPr lang="en-GB" sz="4000"/>
              <a:t>Group Contribution Log</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D106EE3-207A-F2AB-950D-4159B1D11F76}"/>
              </a:ext>
            </a:extLst>
          </p:cNvPr>
          <p:cNvSpPr>
            <a:spLocks noGrp="1"/>
          </p:cNvSpPr>
          <p:nvPr>
            <p:ph idx="1"/>
          </p:nvPr>
        </p:nvSpPr>
        <p:spPr>
          <a:xfrm>
            <a:off x="1115568" y="2481943"/>
            <a:ext cx="10168128" cy="3695020"/>
          </a:xfrm>
        </p:spPr>
        <p:txBody>
          <a:bodyPr>
            <a:normAutofit/>
          </a:bodyPr>
          <a:lstStyle/>
          <a:p>
            <a:r>
              <a:rPr lang="en-GB" sz="1000" b="1" dirty="0"/>
              <a:t>Introduction and business context</a:t>
            </a:r>
            <a:endParaRPr lang="en-GB" sz="1000" dirty="0"/>
          </a:p>
          <a:p>
            <a:r>
              <a:rPr lang="en-GB" sz="1000" dirty="0"/>
              <a:t>Marius Croicu prepared the opening section of the presentation. This included introducing the coffee shop business scenario, explaining the current operational problems, and defining what an information system is from both a technical and business perspective. Marius Croicu  also covered the POS/TPS system, explaining how it supports orders, payments, receipts and stock movements in the coffee shop (Stair and Reynolds, 2020).</a:t>
            </a:r>
          </a:p>
          <a:p>
            <a:r>
              <a:rPr lang="en-GB" sz="1000" b="1" dirty="0" err="1"/>
              <a:t>Janeks</a:t>
            </a:r>
            <a:r>
              <a:rPr lang="en-GB" sz="1000" b="1" dirty="0"/>
              <a:t>  </a:t>
            </a:r>
            <a:r>
              <a:rPr lang="en-GB" sz="1000" b="1" dirty="0" err="1"/>
              <a:t>Cimme</a:t>
            </a:r>
            <a:r>
              <a:rPr lang="en-GB" sz="1000" b="1" dirty="0"/>
              <a:t>: Systems analysis and comparison</a:t>
            </a:r>
            <a:endParaRPr lang="en-GB" sz="1000" dirty="0"/>
          </a:p>
          <a:p>
            <a:r>
              <a:rPr lang="en-GB" sz="1000" dirty="0" err="1"/>
              <a:t>Janeks</a:t>
            </a:r>
            <a:r>
              <a:rPr lang="en-GB" sz="1000" dirty="0"/>
              <a:t> </a:t>
            </a:r>
            <a:r>
              <a:rPr lang="en-GB" sz="1000" dirty="0" err="1"/>
              <a:t>Cimme</a:t>
            </a:r>
            <a:r>
              <a:rPr lang="en-GB" sz="1000" dirty="0"/>
              <a:t> focused on the main information systems used to improve business performance. This included Management Information Systems, Customer Relationship Management, Decision Support Systems and Enterprise Resource Planning. </a:t>
            </a:r>
            <a:r>
              <a:rPr lang="en-GB" sz="1000" dirty="0" err="1"/>
              <a:t>Janeks</a:t>
            </a:r>
            <a:r>
              <a:rPr lang="en-GB" sz="1000" dirty="0"/>
              <a:t> </a:t>
            </a:r>
            <a:r>
              <a:rPr lang="en-GB" sz="1000" dirty="0" err="1"/>
              <a:t>Cimme</a:t>
            </a:r>
            <a:r>
              <a:rPr lang="en-GB" sz="1000" dirty="0"/>
              <a:t> also prepared the comparison of systems, showing the benefits and limitations of POS/TPS, MIS, CRM, DSS and ERP for the coffee shop (Laudon and Laudon, 2022).</a:t>
            </a:r>
          </a:p>
          <a:p>
            <a:r>
              <a:rPr lang="en-GB" sz="1000" b="1" dirty="0"/>
              <a:t>Megija </a:t>
            </a:r>
            <a:r>
              <a:rPr lang="en-GB" sz="1000" b="1" dirty="0" err="1"/>
              <a:t>Hauberte</a:t>
            </a:r>
            <a:r>
              <a:rPr lang="en-GB" sz="1000" b="1" dirty="0"/>
              <a:t> : Ethics, case studies and recommendations</a:t>
            </a:r>
            <a:endParaRPr lang="en-GB" sz="1000" dirty="0"/>
          </a:p>
          <a:p>
            <a:r>
              <a:rPr lang="en-GB" sz="1000" dirty="0"/>
              <a:t>Megija </a:t>
            </a:r>
            <a:r>
              <a:rPr lang="en-GB" sz="1000" dirty="0" err="1"/>
              <a:t>Hauberte</a:t>
            </a:r>
            <a:r>
              <a:rPr lang="en-GB" sz="1000" dirty="0"/>
              <a:t>  prepared the ethical considerations section, including customer data privacy, cyber security, AI-supported decision-making and employee monitoring. </a:t>
            </a:r>
            <a:r>
              <a:rPr lang="en-GB" sz="1000" dirty="0" err="1"/>
              <a:t>Magija</a:t>
            </a:r>
            <a:r>
              <a:rPr lang="en-GB" sz="1000" dirty="0"/>
              <a:t> </a:t>
            </a:r>
            <a:r>
              <a:rPr lang="en-GB" sz="1000" dirty="0" err="1"/>
              <a:t>Hauberte</a:t>
            </a:r>
            <a:r>
              <a:rPr lang="en-GB" sz="1000" dirty="0"/>
              <a:t> also researched the real-world case studies of Starbucks, Costa Coffee and Amazon, and used these examples to support the final recommendations for the coffee shop (ICO, 2023).</a:t>
            </a:r>
          </a:p>
          <a:p>
            <a:r>
              <a:rPr lang="en-GB" sz="1000" b="1" dirty="0"/>
              <a:t>Shared group work</a:t>
            </a:r>
            <a:endParaRPr lang="en-GB" sz="1000" dirty="0"/>
          </a:p>
          <a:p>
            <a:r>
              <a:rPr lang="en-GB" sz="1000" dirty="0"/>
              <a:t>All three group members contributed to the final PowerPoint design, checking citations, editing the speaker notes, preparing the reference list and rehearsing the presentation together.</a:t>
            </a:r>
          </a:p>
          <a:p>
            <a:r>
              <a:rPr lang="en-GB" sz="1000" dirty="0"/>
              <a:t>The contribution log supports clear group accountability and professional organisation, as required in the assessment guidance (UWTSD, 2026).</a:t>
            </a:r>
          </a:p>
          <a:p>
            <a:endParaRPr lang="en-GB" sz="1000" dirty="0"/>
          </a:p>
        </p:txBody>
      </p:sp>
    </p:spTree>
    <p:extLst>
      <p:ext uri="{BB962C8B-B14F-4D97-AF65-F5344CB8AC3E}">
        <p14:creationId xmlns:p14="http://schemas.microsoft.com/office/powerpoint/2010/main" val="1854807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F3B3-1C7F-A94F-8B58-945F93665F2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E3C2AF4-CAEE-F9B5-A74D-B847F7560DA7}"/>
              </a:ext>
            </a:extLst>
          </p:cNvPr>
          <p:cNvSpPr>
            <a:spLocks noGrp="1"/>
          </p:cNvSpPr>
          <p:nvPr>
            <p:ph idx="1"/>
          </p:nvPr>
        </p:nvSpPr>
        <p:spPr/>
        <p:txBody>
          <a:bodyPr>
            <a:normAutofit fontScale="40000" lnSpcReduction="20000"/>
          </a:bodyPr>
          <a:lstStyle/>
          <a:p>
            <a:r>
              <a:rPr lang="en-GB" dirty="0" err="1"/>
              <a:t>Bocij</a:t>
            </a:r>
            <a:r>
              <a:rPr lang="en-GB" dirty="0"/>
              <a:t>, P., Greasley, A. and Hickie, S. (2019) Business Information Systems: Technology, Development and Management for the E-Business. 6th </a:t>
            </a:r>
            <a:r>
              <a:rPr lang="en-GB" dirty="0" err="1"/>
              <a:t>edn</a:t>
            </a:r>
            <a:r>
              <a:rPr lang="en-GB" dirty="0"/>
              <a:t>. Harlow: Pearson.</a:t>
            </a:r>
          </a:p>
          <a:p>
            <a:r>
              <a:rPr lang="en-GB" dirty="0"/>
              <a:t>Chaffey, D., Hemphill, T. and Edmundson-Bird, D. (2019) Digital Business and E-Commerce Management. 7th </a:t>
            </a:r>
            <a:r>
              <a:rPr lang="en-GB" dirty="0" err="1"/>
              <a:t>edn</a:t>
            </a:r>
            <a:r>
              <a:rPr lang="en-GB" dirty="0"/>
              <a:t>. Harlow: Pearson.</a:t>
            </a:r>
          </a:p>
          <a:p>
            <a:r>
              <a:rPr lang="en-GB" dirty="0"/>
              <a:t>Costa Coffee (2026) Click &amp; Collect with the Costa Coffee App. Available at: </a:t>
            </a:r>
            <a:r>
              <a:rPr lang="en-GB" dirty="0">
                <a:hlinkClick r:id="rId2"/>
              </a:rPr>
              <a:t>https://www.costa.co.uk/order-online/click-and-collect</a:t>
            </a:r>
            <a:r>
              <a:rPr lang="en-GB" dirty="0"/>
              <a:t> (Accessed: 3 June 2026).</a:t>
            </a:r>
          </a:p>
          <a:p>
            <a:r>
              <a:rPr lang="en-GB" dirty="0"/>
              <a:t>Costa Coffee (2026) Costa Club. Available at: </a:t>
            </a:r>
            <a:r>
              <a:rPr lang="en-GB" dirty="0">
                <a:hlinkClick r:id="rId3"/>
              </a:rPr>
              <a:t>https://www.costa.co.uk/costa-club</a:t>
            </a:r>
            <a:r>
              <a:rPr lang="en-GB" dirty="0"/>
              <a:t> (Accessed: 3 June 2026).</a:t>
            </a:r>
          </a:p>
          <a:p>
            <a:r>
              <a:rPr lang="en-GB" dirty="0"/>
              <a:t>European Data Protection Board (EDPB) (2024) French SA fined Amazon France </a:t>
            </a:r>
            <a:r>
              <a:rPr lang="en-GB" dirty="0" err="1"/>
              <a:t>Logistique</a:t>
            </a:r>
            <a:r>
              <a:rPr lang="en-GB" dirty="0"/>
              <a:t> €32 million. Available at: </a:t>
            </a:r>
            <a:r>
              <a:rPr lang="en-GB" dirty="0">
                <a:hlinkClick r:id="rId4"/>
              </a:rPr>
              <a:t>https://www.edpb.europa.eu/news/national-news/2024/employee-monitoring-french-sa-fined-amazon-france-logistique-eu32-million_en</a:t>
            </a:r>
            <a:r>
              <a:rPr lang="en-GB" dirty="0"/>
              <a:t> (Accessed: 3 June 2026).</a:t>
            </a:r>
          </a:p>
          <a:p>
            <a:r>
              <a:rPr lang="en-GB" dirty="0" err="1"/>
              <a:t>Galliers</a:t>
            </a:r>
            <a:r>
              <a:rPr lang="en-GB" dirty="0"/>
              <a:t>, R.D. and Leidner, D.E. (2014) Strategic Information Management: Challenges and Strategies in Managing Information Systems. 4th </a:t>
            </a:r>
            <a:r>
              <a:rPr lang="en-GB" dirty="0" err="1"/>
              <a:t>edn</a:t>
            </a:r>
            <a:r>
              <a:rPr lang="en-GB" dirty="0"/>
              <a:t>. London: Routledge.</a:t>
            </a:r>
          </a:p>
          <a:p>
            <a:r>
              <a:rPr lang="en-GB" dirty="0"/>
              <a:t>Information Commissioner’s Office (ICO) (2023) Guidance on AI and data protection. Available at: </a:t>
            </a:r>
            <a:r>
              <a:rPr lang="en-GB" dirty="0">
                <a:hlinkClick r:id="rId5"/>
              </a:rPr>
              <a:t>https://ico.org.uk/for-organisations/uk-gdpr-guidance-and-resources/artificial-intelligence/guidance-on-ai-and-data-protection/</a:t>
            </a:r>
            <a:r>
              <a:rPr lang="en-GB" dirty="0"/>
              <a:t> (Accessed: 3 June 2026).</a:t>
            </a:r>
          </a:p>
          <a:p>
            <a:r>
              <a:rPr lang="en-GB" dirty="0"/>
              <a:t>Laudon, K.C. and Laudon, J.P. (2022) Management Information Systems: Managing the Digital Firm. 17th </a:t>
            </a:r>
            <a:r>
              <a:rPr lang="en-GB" dirty="0" err="1"/>
              <a:t>edn</a:t>
            </a:r>
            <a:r>
              <a:rPr lang="en-GB" dirty="0"/>
              <a:t>. Harlow: Pearson.</a:t>
            </a:r>
          </a:p>
          <a:p>
            <a:r>
              <a:rPr lang="en-GB" dirty="0"/>
              <a:t>Pearlson, K.E., Saunders, C.S. and Galletta, D.F. (2020) Managing and Using Information Systems: A Strategic Approach. 7th </a:t>
            </a:r>
            <a:r>
              <a:rPr lang="en-GB" dirty="0" err="1"/>
              <a:t>edn</a:t>
            </a:r>
            <a:r>
              <a:rPr lang="en-GB" dirty="0"/>
              <a:t>. Hoboken: Wiley.</a:t>
            </a:r>
          </a:p>
          <a:p>
            <a:r>
              <a:rPr lang="en-GB" dirty="0"/>
              <a:t>Stair, R. and Reynolds, G. (2020) Principles of Information Systems. 14th </a:t>
            </a:r>
            <a:r>
              <a:rPr lang="en-GB" dirty="0" err="1"/>
              <a:t>edn</a:t>
            </a:r>
            <a:r>
              <a:rPr lang="en-GB" dirty="0"/>
              <a:t>. Boston: Cengage Learning.</a:t>
            </a:r>
          </a:p>
          <a:p>
            <a:r>
              <a:rPr lang="en-GB" dirty="0"/>
              <a:t>Starbucks (2024) Starbucks Reports Q4 and Full Fiscal Year 2024 Results. Available at: </a:t>
            </a:r>
            <a:r>
              <a:rPr lang="en-GB" dirty="0">
                <a:hlinkClick r:id="rId6"/>
              </a:rPr>
              <a:t>https://investor.starbucks.com/news/financial-releases/news-details/2024/Starbucks-Reports-Q4-and-Full-Fiscal-Year-2024-Results/default.aspx</a:t>
            </a:r>
            <a:r>
              <a:rPr lang="en-GB" dirty="0"/>
              <a:t> (Accessed: 3 June 2026).</a:t>
            </a:r>
          </a:p>
          <a:p>
            <a:r>
              <a:rPr lang="en-GB" dirty="0"/>
              <a:t>Turban, E., Pollard, C. and Wood, G. (2018) Information Technology for Management: On-Demand Strategies for Performance, Growth and Sustainability. 11th </a:t>
            </a:r>
            <a:r>
              <a:rPr lang="en-GB" dirty="0" err="1"/>
              <a:t>edn</a:t>
            </a:r>
            <a:r>
              <a:rPr lang="en-GB" dirty="0"/>
              <a:t>. Hoboken: Wiley.</a:t>
            </a:r>
          </a:p>
          <a:p>
            <a:endParaRPr lang="en-GB" dirty="0"/>
          </a:p>
        </p:txBody>
      </p:sp>
    </p:spTree>
    <p:extLst>
      <p:ext uri="{BB962C8B-B14F-4D97-AF65-F5344CB8AC3E}">
        <p14:creationId xmlns:p14="http://schemas.microsoft.com/office/powerpoint/2010/main" val="768328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TotalTime>
  <Words>5441</Words>
  <Application>Microsoft Office PowerPoint</Application>
  <PresentationFormat>Widescreen</PresentationFormat>
  <Paragraphs>195</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vt:lpstr>
      <vt:lpstr>Office Theme</vt:lpstr>
      <vt:lpstr>Modernising Information Systems in a Growing Coffee Shop Business Module: Managing Business Information Module code: LCLM 5004 Assessment: Component 1 Group Presentation</vt:lpstr>
      <vt:lpstr>Presentation Aim and Structure</vt:lpstr>
      <vt:lpstr>Current Problems in the Coffee Shop</vt:lpstr>
      <vt:lpstr>What is an Information System?</vt:lpstr>
      <vt:lpstr>Role of Information Systems in Coffee Shop Operations</vt:lpstr>
      <vt:lpstr>POS/TPS System for Daily Transactions</vt:lpstr>
      <vt:lpstr>MIS for Management Control</vt:lpstr>
      <vt:lpstr>CRM and Digital Loyalty System</vt:lpstr>
      <vt:lpstr>DSS and AI-Supported Forecasting</vt:lpstr>
      <vt:lpstr>ERP for Future Expansion</vt:lpstr>
      <vt:lpstr>Critical Comparison of Systems</vt:lpstr>
      <vt:lpstr>Ethical Issues in Coffee Shop Information Systems</vt:lpstr>
      <vt:lpstr>Responsible Use and Risk Reduction</vt:lpstr>
      <vt:lpstr>Case Study 1: Starbucks Digital Loyalty</vt:lpstr>
      <vt:lpstr>Case Study 2: Costa Coffee App and Click &amp; Collect</vt:lpstr>
      <vt:lpstr>Amazon Employee Monitoring Risk</vt:lpstr>
      <vt:lpstr>Recommended Information Systems Strategy</vt:lpstr>
      <vt:lpstr>Justification of Recommendation</vt:lpstr>
      <vt:lpstr>Conclusion</vt:lpstr>
      <vt:lpstr>Group Contribution Log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MARIUS C CROICU</cp:lastModifiedBy>
  <cp:revision>1</cp:revision>
  <dcterms:created xsi:type="dcterms:W3CDTF">2026-06-03T18:48:32Z</dcterms:created>
  <dcterms:modified xsi:type="dcterms:W3CDTF">2026-06-10T19:09:01Z</dcterms:modified>
</cp:coreProperties>
</file>