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4"/>
  </p:sldMasterIdLst>
  <p:notesMasterIdLst>
    <p:notesMasterId r:id="rId22"/>
  </p:notesMasterIdLst>
  <p:sldIdLst>
    <p:sldId id="256" r:id="rId5"/>
    <p:sldId id="257" r:id="rId6"/>
    <p:sldId id="273" r:id="rId7"/>
    <p:sldId id="274" r:id="rId8"/>
    <p:sldId id="275" r:id="rId9"/>
    <p:sldId id="287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CC66FF"/>
    <a:srgbClr val="EBE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44" autoAdjust="0"/>
  </p:normalViewPr>
  <p:slideViewPr>
    <p:cSldViewPr snapToGrid="0">
      <p:cViewPr varScale="1">
        <p:scale>
          <a:sx n="74" d="100"/>
          <a:sy n="74" d="100"/>
        </p:scale>
        <p:origin x="1042" y="62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1.xml"/><Relationship Id="rId13" Type="http://schemas.openxmlformats.org/officeDocument/2006/relationships/slide" Target="slides/slide16.xml"/><Relationship Id="rId3" Type="http://schemas.openxmlformats.org/officeDocument/2006/relationships/slide" Target="slides/slide5.xml"/><Relationship Id="rId7" Type="http://schemas.openxmlformats.org/officeDocument/2006/relationships/slide" Target="slides/slide10.xml"/><Relationship Id="rId12" Type="http://schemas.openxmlformats.org/officeDocument/2006/relationships/slide" Target="slides/slide15.xml"/><Relationship Id="rId2" Type="http://schemas.openxmlformats.org/officeDocument/2006/relationships/slide" Target="slides/slide4.xml"/><Relationship Id="rId1" Type="http://schemas.openxmlformats.org/officeDocument/2006/relationships/slide" Target="slides/slide3.xml"/><Relationship Id="rId6" Type="http://schemas.openxmlformats.org/officeDocument/2006/relationships/slide" Target="slides/slide9.xml"/><Relationship Id="rId11" Type="http://schemas.openxmlformats.org/officeDocument/2006/relationships/slide" Target="slides/slide14.xml"/><Relationship Id="rId5" Type="http://schemas.openxmlformats.org/officeDocument/2006/relationships/slide" Target="slides/slide8.xml"/><Relationship Id="rId10" Type="http://schemas.openxmlformats.org/officeDocument/2006/relationships/slide" Target="slides/slide13.xml"/><Relationship Id="rId4" Type="http://schemas.openxmlformats.org/officeDocument/2006/relationships/slide" Target="slides/slide7.xml"/><Relationship Id="rId9" Type="http://schemas.openxmlformats.org/officeDocument/2006/relationships/slide" Target="slides/slide12.xml"/><Relationship Id="rId14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74DB7-9FB6-4591-9656-D017FDB6AA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0D15C2-28E8-4761-AC5B-D14A9BC9A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243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0D15C2-28E8-4761-AC5B-D14A9BC9A16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71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422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9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920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5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96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79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78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038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833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991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7/15/2022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822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7/15/2022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934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3" descr="Origami white butterflies">
            <a:extLst>
              <a:ext uri="{FF2B5EF4-FFF2-40B4-BE49-F238E27FC236}">
                <a16:creationId xmlns:a16="http://schemas.microsoft.com/office/drawing/2014/main" id="{F8BECDEC-C01B-B948-0DCB-3B6F80B04D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65" r="288"/>
          <a:stretch/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299358-5142-7399-EEAF-A8E307DE4367}"/>
              </a:ext>
            </a:extLst>
          </p:cNvPr>
          <p:cNvSpPr txBox="1"/>
          <p:nvPr/>
        </p:nvSpPr>
        <p:spPr>
          <a:xfrm>
            <a:off x="717755" y="1180480"/>
            <a:ext cx="54544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BMSW4004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Problem Solving and Decision Making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Ishrat Rehman 2118374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Zahrah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Mohammadnazari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3D114E9-778B-1468-FDDE-DFE5E9DA1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107" y="245811"/>
            <a:ext cx="4139503" cy="432368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</p:txBody>
      </p:sp>
    </p:spTree>
    <p:extLst>
      <p:ext uri="{BB962C8B-B14F-4D97-AF65-F5344CB8AC3E}">
        <p14:creationId xmlns:p14="http://schemas.microsoft.com/office/powerpoint/2010/main" val="2970830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3B1BAD9-23C8-C6FC-920D-82695ED71F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666274"/>
              </p:ext>
            </p:extLst>
          </p:nvPr>
        </p:nvGraphicFramePr>
        <p:xfrm>
          <a:off x="914400" y="1517676"/>
          <a:ext cx="8128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1180763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Title Page…………………………………………………………………………….1</a:t>
                      </a:r>
                    </a:p>
                  </a:txBody>
                  <a:tcPr>
                    <a:solidFill>
                      <a:srgbClr val="EBE9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9338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Contents Page………………………………………………………………………2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4050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Introduction………………………………………………………………………….3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3652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Scope……………..…………………………………………………………………..5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131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Impact…………………………………………………………………………….......6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539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PESTEL Analysis…………………………………………………………………...7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599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Fishbone Analysis……………………………………………………………….....9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0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PMI –</a:t>
                      </a:r>
                      <a:r>
                        <a:rPr lang="en-GB" b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Plus Minus Interesting…………………………………………………....11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0926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Recommendations………………………………………………………………..15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60880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Conclusion………………………………………………………………………....16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910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References…………………………………………………….............................17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1271037"/>
                  </a:ext>
                </a:extLst>
              </a:tr>
            </a:tbl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D90955E3-0803-518D-F69A-0D1ADC8EBE9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50367" y="226604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Contents Page</a:t>
            </a:r>
          </a:p>
        </p:txBody>
      </p:sp>
    </p:spTree>
    <p:extLst>
      <p:ext uri="{BB962C8B-B14F-4D97-AF65-F5344CB8AC3E}">
        <p14:creationId xmlns:p14="http://schemas.microsoft.com/office/powerpoint/2010/main" val="475274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9B9253-D57B-5A02-FC31-35253A4BCB94}"/>
              </a:ext>
            </a:extLst>
          </p:cNvPr>
          <p:cNvSpPr txBox="1"/>
          <p:nvPr/>
        </p:nvSpPr>
        <p:spPr>
          <a:xfrm>
            <a:off x="757307" y="965912"/>
            <a:ext cx="599536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Proper Care a UK Adult Care provider is currently having substantial staffing issues.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struggling to fill vacant employment positions.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Similarly, the NHS, is also facing the same issue.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over 110,000 vacancies in Adult Social Care.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26" name="Picture 2" descr="6,054,874 Care Stock Photos, Pictures &amp; Royalty-Free Images - iStock">
            <a:extLst>
              <a:ext uri="{FF2B5EF4-FFF2-40B4-BE49-F238E27FC236}">
                <a16:creationId xmlns:a16="http://schemas.microsoft.com/office/drawing/2014/main" id="{BB8A2CE3-2967-A98E-1E60-C6885852F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972" y="708660"/>
            <a:ext cx="5176377" cy="534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2679C0-3A7B-E2B7-AC67-98C88DCEC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607" y="258687"/>
            <a:ext cx="2751703" cy="449973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91500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22BC9C61-22E8-7ED2-8E2D-BB4D47AC0A17}"/>
              </a:ext>
            </a:extLst>
          </p:cNvPr>
          <p:cNvSpPr txBox="1"/>
          <p:nvPr/>
        </p:nvSpPr>
        <p:spPr>
          <a:xfrm>
            <a:off x="750367" y="5511841"/>
            <a:ext cx="10658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define the scope and impact of the problem this presentation will be using PESTLE, Fishbone and PMI analysis and making recommendations for Proper Care UK. </a:t>
            </a:r>
          </a:p>
          <a:p>
            <a:endParaRPr lang="en-GB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08E6BC1-C015-93D7-B5E3-96EB051316E3}"/>
              </a:ext>
            </a:extLst>
          </p:cNvPr>
          <p:cNvSpPr txBox="1"/>
          <p:nvPr/>
        </p:nvSpPr>
        <p:spPr>
          <a:xfrm>
            <a:off x="750367" y="883920"/>
            <a:ext cx="797072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McAnea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the care sector is currently facing a crisis.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industry is on the brink of collapse.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Thousands of employees are on the verge of leaving.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Miele (2021) Brexit has caused a mass exodus of health and adult social care staff.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B81B7-D0D1-217B-846C-DB858ED8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94210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4098" name="Picture 2" descr="One in eleven NHS workers plan to leave healthcare sector after pandemic |  YouGov">
            <a:extLst>
              <a:ext uri="{FF2B5EF4-FFF2-40B4-BE49-F238E27FC236}">
                <a16:creationId xmlns:a16="http://schemas.microsoft.com/office/drawing/2014/main" id="{FC6A175A-7B68-FE37-E86B-4CBF89036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728" y="3153840"/>
            <a:ext cx="6843713" cy="226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49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05C3190A-D095-6014-62ED-7BD32947E29B}"/>
              </a:ext>
            </a:extLst>
          </p:cNvPr>
          <p:cNvSpPr txBox="1"/>
          <p:nvPr/>
        </p:nvSpPr>
        <p:spPr>
          <a:xfrm>
            <a:off x="630652" y="966765"/>
            <a:ext cx="5084348" cy="5027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Healthcare and adult social care around are affected with staff shortages (Schwartz 2022).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levels are dangerously low in the UK (Unison 2021)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– World Health Organization (2022) projects an 18 million healthcare professional shortage by 2030, primarily in low- and lower-middle-income nations.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Countries like Bangladesh have reported staff having mental health issues.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23456-C377-A564-0335-8B015132B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8" y="282016"/>
            <a:ext cx="1369378" cy="483794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</a:p>
        </p:txBody>
      </p:sp>
      <p:pic>
        <p:nvPicPr>
          <p:cNvPr id="1032" name="Picture 8" descr="Global Health Stock Photos, Pictures &amp; Royalty-Free Images - iStock">
            <a:extLst>
              <a:ext uri="{FF2B5EF4-FFF2-40B4-BE49-F238E27FC236}">
                <a16:creationId xmlns:a16="http://schemas.microsoft.com/office/drawing/2014/main" id="{B37847A3-5FEC-F4AD-85D3-34ED90F910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583" y="1883041"/>
            <a:ext cx="6243637" cy="415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3C0AEF-A2CD-0D58-0544-D7913EF793EC}"/>
              </a:ext>
            </a:extLst>
          </p:cNvPr>
          <p:cNvSpPr txBox="1"/>
          <p:nvPr/>
        </p:nvSpPr>
        <p:spPr>
          <a:xfrm>
            <a:off x="2795155" y="339247"/>
            <a:ext cx="4499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wide is the problem</a:t>
            </a:r>
          </a:p>
        </p:txBody>
      </p:sp>
    </p:spTree>
    <p:extLst>
      <p:ext uri="{BB962C8B-B14F-4D97-AF65-F5344CB8AC3E}">
        <p14:creationId xmlns:p14="http://schemas.microsoft.com/office/powerpoint/2010/main" val="4126006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5C5CE-C592-BE40-C7D2-8BB23EA98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43271"/>
            <a:ext cx="10691265" cy="408239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E8E6B5-411E-F760-5320-D69F45509A39}"/>
              </a:ext>
            </a:extLst>
          </p:cNvPr>
          <p:cNvSpPr txBox="1"/>
          <p:nvPr/>
        </p:nvSpPr>
        <p:spPr>
          <a:xfrm>
            <a:off x="750366" y="1305341"/>
            <a:ext cx="808502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Adult Social Care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Deterioration in care quality.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Residents being left in beds for prolonged period of time.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Unsafe levels of staffing.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is being rushed.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end-of-life care.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workers suffering with mental health issues.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Management – overworked. </a:t>
            </a:r>
          </a:p>
        </p:txBody>
      </p:sp>
      <p:pic>
        <p:nvPicPr>
          <p:cNvPr id="5" name="Picture 6" descr="CQC closes nursing home after finding residents washed in cold water and  ignored - Community Care">
            <a:extLst>
              <a:ext uri="{FF2B5EF4-FFF2-40B4-BE49-F238E27FC236}">
                <a16:creationId xmlns:a16="http://schemas.microsoft.com/office/drawing/2014/main" id="{1423ADCB-4928-3381-8E96-D30B626CFC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688" y="2586000"/>
            <a:ext cx="4636771" cy="347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53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79F24C-EB92-A02A-C2A6-BF65172BE085}"/>
              </a:ext>
            </a:extLst>
          </p:cNvPr>
          <p:cNvSpPr txBox="1"/>
          <p:nvPr/>
        </p:nvSpPr>
        <p:spPr>
          <a:xfrm>
            <a:off x="595791" y="2252245"/>
            <a:ext cx="8454190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Himawan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Wening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(2021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earliest reference to the tool by Francis J Aguilar in 1967 who discussed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ETPS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economic, technical, political and social.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PESTEL analysis employs a framework that may be applied to strategically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external factors that affect 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examination of political, economic, social, technical, legal, and environmental concerns is investigated in this work.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PESTEL can help Proper Care understand the impact of risks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opportunities.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B798F44C-90D3-8509-C5FC-4DB6463FB46C}"/>
              </a:ext>
            </a:extLst>
          </p:cNvPr>
          <p:cNvGraphicFramePr>
            <a:graphicFrameLocks noGrp="1"/>
          </p:cNvGraphicFramePr>
          <p:nvPr/>
        </p:nvGraphicFramePr>
        <p:xfrm>
          <a:off x="10531671" y="540774"/>
          <a:ext cx="881658" cy="5189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658">
                  <a:extLst>
                    <a:ext uri="{9D8B030D-6E8A-4147-A177-3AD203B41FA5}">
                      <a16:colId xmlns:a16="http://schemas.microsoft.com/office/drawing/2014/main" val="3527806143"/>
                    </a:ext>
                  </a:extLst>
                </a:gridCol>
              </a:tblGrid>
              <a:tr h="90264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649190"/>
                  </a:ext>
                </a:extLst>
              </a:tr>
              <a:tr h="90264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564905"/>
                  </a:ext>
                </a:extLst>
              </a:tr>
              <a:tr h="895513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9424372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90857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8258818"/>
                  </a:ext>
                </a:extLst>
              </a:tr>
              <a:tr h="829476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196170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1DBA147-15AB-D60E-6366-9B3A892B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06" y="216736"/>
            <a:ext cx="2991424" cy="803241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A990CF5-4BA3-9FFB-BB36-966ACB0930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471387"/>
              </p:ext>
            </p:extLst>
          </p:nvPr>
        </p:nvGraphicFramePr>
        <p:xfrm>
          <a:off x="481491" y="907297"/>
          <a:ext cx="993588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0181">
                  <a:extLst>
                    <a:ext uri="{9D8B030D-6E8A-4147-A177-3AD203B41FA5}">
                      <a16:colId xmlns:a16="http://schemas.microsoft.com/office/drawing/2014/main" val="570876451"/>
                    </a:ext>
                  </a:extLst>
                </a:gridCol>
                <a:gridCol w="1787825">
                  <a:extLst>
                    <a:ext uri="{9D8B030D-6E8A-4147-A177-3AD203B41FA5}">
                      <a16:colId xmlns:a16="http://schemas.microsoft.com/office/drawing/2014/main" val="451733503"/>
                    </a:ext>
                  </a:extLst>
                </a:gridCol>
                <a:gridCol w="1156127">
                  <a:extLst>
                    <a:ext uri="{9D8B030D-6E8A-4147-A177-3AD203B41FA5}">
                      <a16:colId xmlns:a16="http://schemas.microsoft.com/office/drawing/2014/main" val="1608142950"/>
                    </a:ext>
                  </a:extLst>
                </a:gridCol>
                <a:gridCol w="2353905">
                  <a:extLst>
                    <a:ext uri="{9D8B030D-6E8A-4147-A177-3AD203B41FA5}">
                      <a16:colId xmlns:a16="http://schemas.microsoft.com/office/drawing/2014/main" val="3348421942"/>
                    </a:ext>
                  </a:extLst>
                </a:gridCol>
                <a:gridCol w="2073102">
                  <a:extLst>
                    <a:ext uri="{9D8B030D-6E8A-4147-A177-3AD203B41FA5}">
                      <a16:colId xmlns:a16="http://schemas.microsoft.com/office/drawing/2014/main" val="3955699669"/>
                    </a:ext>
                  </a:extLst>
                </a:gridCol>
                <a:gridCol w="1024740">
                  <a:extLst>
                    <a:ext uri="{9D8B030D-6E8A-4147-A177-3AD203B41FA5}">
                      <a16:colId xmlns:a16="http://schemas.microsoft.com/office/drawing/2014/main" val="3898859686"/>
                    </a:ext>
                  </a:extLst>
                </a:gridCol>
              </a:tblGrid>
              <a:tr h="803241"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  <a:p>
                      <a:pPr algn="ctr"/>
                      <a:endParaRPr lang="en-GB" sz="2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 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807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2756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F5D4D84-7AB9-B9C1-004B-5A01BA55F6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075154"/>
              </p:ext>
            </p:extLst>
          </p:nvPr>
        </p:nvGraphicFramePr>
        <p:xfrm>
          <a:off x="200373" y="218655"/>
          <a:ext cx="11790948" cy="6420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8125">
                  <a:extLst>
                    <a:ext uri="{9D8B030D-6E8A-4147-A177-3AD203B41FA5}">
                      <a16:colId xmlns:a16="http://schemas.microsoft.com/office/drawing/2014/main" val="3921709298"/>
                    </a:ext>
                  </a:extLst>
                </a:gridCol>
                <a:gridCol w="1814893">
                  <a:extLst>
                    <a:ext uri="{9D8B030D-6E8A-4147-A177-3AD203B41FA5}">
                      <a16:colId xmlns:a16="http://schemas.microsoft.com/office/drawing/2014/main" val="4034099988"/>
                    </a:ext>
                  </a:extLst>
                </a:gridCol>
                <a:gridCol w="1873437">
                  <a:extLst>
                    <a:ext uri="{9D8B030D-6E8A-4147-A177-3AD203B41FA5}">
                      <a16:colId xmlns:a16="http://schemas.microsoft.com/office/drawing/2014/main" val="228797734"/>
                    </a:ext>
                  </a:extLst>
                </a:gridCol>
                <a:gridCol w="2074766">
                  <a:extLst>
                    <a:ext uri="{9D8B030D-6E8A-4147-A177-3AD203B41FA5}">
                      <a16:colId xmlns:a16="http://schemas.microsoft.com/office/drawing/2014/main" val="1580399786"/>
                    </a:ext>
                  </a:extLst>
                </a:gridCol>
                <a:gridCol w="2015095">
                  <a:extLst>
                    <a:ext uri="{9D8B030D-6E8A-4147-A177-3AD203B41FA5}">
                      <a16:colId xmlns:a16="http://schemas.microsoft.com/office/drawing/2014/main" val="3981955190"/>
                    </a:ext>
                  </a:extLst>
                </a:gridCol>
                <a:gridCol w="1764632">
                  <a:extLst>
                    <a:ext uri="{9D8B030D-6E8A-4147-A177-3AD203B41FA5}">
                      <a16:colId xmlns:a16="http://schemas.microsoft.com/office/drawing/2014/main" val="3789414874"/>
                    </a:ext>
                  </a:extLst>
                </a:gridCol>
              </a:tblGrid>
              <a:tr h="52977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Economical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3944562"/>
                  </a:ext>
                </a:extLst>
              </a:tr>
              <a:tr h="5890910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(Read and </a:t>
                      </a:r>
                      <a:r>
                        <a:rPr lang="en-GB" sz="12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Fenge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2019, </a:t>
                      </a:r>
                      <a:r>
                        <a:rPr lang="en-GB" sz="12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p676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</a:t>
                      </a:r>
                      <a:endParaRPr lang="en-GB" sz="12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policy not allowing staff from abroad to be employed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Visa restrictions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instability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Labour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govt policy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Lobbying of private healthcare firms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of govt causes policy to change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restrictions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care funding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inflation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living costs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Govt budget deficits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Overtime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funding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Covid Pandemic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Population growth rate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age of population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Birth/death rates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level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Attitudes towards foreign workers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Migration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Work/life balance 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innovation in medicine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innovation in pharmaceutical industry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technological awareness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infrastructure obsolete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policies involving building of new facilities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Urban and rural building restrictions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C66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 and safety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993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476739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AB41F5C-DC9A-B7BC-5FB3-7FCEF3D0B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9035" y="6022124"/>
            <a:ext cx="3032286" cy="61722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419344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DEFDC05-ADF9-9FC0-09A1-D11DDE0B0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45143"/>
            <a:ext cx="3580967" cy="5857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kern="1200" cap="all" spc="3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F1E95A2-E5F1-4C8A-92DC-CE369D193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40FF8C5-E37B-53EC-C644-54CCC49553B9}"/>
              </a:ext>
            </a:extLst>
          </p:cNvPr>
          <p:cNvSpPr txBox="1"/>
          <p:nvPr/>
        </p:nvSpPr>
        <p:spPr>
          <a:xfrm>
            <a:off x="700088" y="1007657"/>
            <a:ext cx="5329134" cy="50280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cause-and-effect analysis is carried out using a fishbone diagram, also known as an Ishikawa diagram. Created by Kaoru Ishikawa in 1960.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used to define the problem first and then the causes.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enables organisations to discover potential and real causes, these are then researched further to determine the underlying cause. </a:t>
            </a:r>
          </a:p>
          <a:p>
            <a:pPr marL="342900" indent="-285750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benefit Proper Care UK by finding the underlying causes to staff shortages.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CE413333-4F7E-FE92-D49D-F4B01C1828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142" t="31346" r="36538" b="42800"/>
          <a:stretch/>
        </p:blipFill>
        <p:spPr bwMode="auto">
          <a:xfrm>
            <a:off x="6029222" y="1965699"/>
            <a:ext cx="5838164" cy="283282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FCF674C-D208-4497-A189-02E8503DA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20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81204-CF83-4CB7-E0A4-9702EF955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951" y="260227"/>
            <a:ext cx="3231472" cy="629265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5C9C602A-C2DB-1F56-2953-7E621ACFF852}"/>
              </a:ext>
            </a:extLst>
          </p:cNvPr>
          <p:cNvGrpSpPr/>
          <p:nvPr/>
        </p:nvGrpSpPr>
        <p:grpSpPr>
          <a:xfrm>
            <a:off x="634310" y="852657"/>
            <a:ext cx="10715680" cy="5151886"/>
            <a:chOff x="634310" y="852657"/>
            <a:chExt cx="10715680" cy="5151886"/>
          </a:xfrm>
        </p:grpSpPr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D08A60D3-949D-B65B-88B4-560BC5D783DA}"/>
                </a:ext>
              </a:extLst>
            </p:cNvPr>
            <p:cNvGrpSpPr/>
            <p:nvPr/>
          </p:nvGrpSpPr>
          <p:grpSpPr>
            <a:xfrm>
              <a:off x="634310" y="852657"/>
              <a:ext cx="10567337" cy="4894723"/>
              <a:chOff x="474290" y="1613330"/>
              <a:chExt cx="10567337" cy="4894723"/>
            </a:xfrm>
          </p:grpSpPr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FB3A36E9-1D23-08BC-A42D-74563C954E5D}"/>
                  </a:ext>
                </a:extLst>
              </p:cNvPr>
              <p:cNvCxnSpPr/>
              <p:nvPr/>
            </p:nvCxnSpPr>
            <p:spPr>
              <a:xfrm>
                <a:off x="2176271" y="4053293"/>
                <a:ext cx="796491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5" name="TextBox 54">
                <a:extLst>
                  <a:ext uri="{FF2B5EF4-FFF2-40B4-BE49-F238E27FC236}">
                    <a16:creationId xmlns:a16="http://schemas.microsoft.com/office/drawing/2014/main" id="{7CD6A7FB-2B53-A53A-C543-9FACFC18DE39}"/>
                  </a:ext>
                </a:extLst>
              </p:cNvPr>
              <p:cNvSpPr txBox="1"/>
              <p:nvPr/>
            </p:nvSpPr>
            <p:spPr>
              <a:xfrm>
                <a:off x="5264454" y="1634894"/>
                <a:ext cx="22319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Funding</a:t>
                </a:r>
              </a:p>
            </p:txBody>
          </p:sp>
          <p:sp>
            <p:nvSpPr>
              <p:cNvPr id="56" name="TextBox 55">
                <a:extLst>
                  <a:ext uri="{FF2B5EF4-FFF2-40B4-BE49-F238E27FC236}">
                    <a16:creationId xmlns:a16="http://schemas.microsoft.com/office/drawing/2014/main" id="{A4441288-E2B5-0833-865A-1C78D559678B}"/>
                  </a:ext>
                </a:extLst>
              </p:cNvPr>
              <p:cNvSpPr txBox="1"/>
              <p:nvPr/>
            </p:nvSpPr>
            <p:spPr>
              <a:xfrm>
                <a:off x="3115048" y="1613330"/>
                <a:ext cx="147857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People</a:t>
                </a:r>
              </a:p>
            </p:txBody>
          </p: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4CB83517-806F-ED15-F3AA-29AE3C7DB8A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283588" y="4078319"/>
                <a:ext cx="1386931" cy="231756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Arrow Connector 57">
                <a:extLst>
                  <a:ext uri="{FF2B5EF4-FFF2-40B4-BE49-F238E27FC236}">
                    <a16:creationId xmlns:a16="http://schemas.microsoft.com/office/drawing/2014/main" id="{88D3787E-C162-1972-E4E0-E0F5454A587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719731" y="4078235"/>
                <a:ext cx="1747788" cy="1832534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Arrow Connector 59">
                <a:extLst>
                  <a:ext uri="{FF2B5EF4-FFF2-40B4-BE49-F238E27FC236}">
                    <a16:creationId xmlns:a16="http://schemas.microsoft.com/office/drawing/2014/main" id="{DCABC7FC-8B8D-2E25-C59D-5B9B214DC6C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643575" y="1981983"/>
                <a:ext cx="1761717" cy="204040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Arrow Connector 61">
                <a:extLst>
                  <a:ext uri="{FF2B5EF4-FFF2-40B4-BE49-F238E27FC236}">
                    <a16:creationId xmlns:a16="http://schemas.microsoft.com/office/drawing/2014/main" id="{1C848E3B-206F-6A03-AB13-A46D2337E78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742060" y="2038561"/>
                <a:ext cx="1949261" cy="2057008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Arrow Connector 63">
                <a:extLst>
                  <a:ext uri="{FF2B5EF4-FFF2-40B4-BE49-F238E27FC236}">
                    <a16:creationId xmlns:a16="http://schemas.microsoft.com/office/drawing/2014/main" id="{7487891F-37BA-DB97-884B-38152894849C}"/>
                  </a:ext>
                </a:extLst>
              </p:cNvPr>
              <p:cNvCxnSpPr/>
              <p:nvPr/>
            </p:nvCxnSpPr>
            <p:spPr>
              <a:xfrm>
                <a:off x="2525268" y="2420921"/>
                <a:ext cx="1485458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Arrow Connector 64">
                <a:extLst>
                  <a:ext uri="{FF2B5EF4-FFF2-40B4-BE49-F238E27FC236}">
                    <a16:creationId xmlns:a16="http://schemas.microsoft.com/office/drawing/2014/main" id="{97FAAA9D-2053-A609-90E0-CBE705D2FE1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16107" y="3120052"/>
                <a:ext cx="1803434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Arrow Connector 66">
                <a:extLst>
                  <a:ext uri="{FF2B5EF4-FFF2-40B4-BE49-F238E27FC236}">
                    <a16:creationId xmlns:a16="http://schemas.microsoft.com/office/drawing/2014/main" id="{9DA75C21-E67D-A0EC-B665-EA66E551DD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979696" y="2204345"/>
                <a:ext cx="1789469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Arrow Connector 68">
                <a:extLst>
                  <a:ext uri="{FF2B5EF4-FFF2-40B4-BE49-F238E27FC236}">
                    <a16:creationId xmlns:a16="http://schemas.microsoft.com/office/drawing/2014/main" id="{E4BAA926-9067-AE54-7ECE-545C424C31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542155" y="2825136"/>
                <a:ext cx="169770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Arrow Connector 70">
                <a:extLst>
                  <a:ext uri="{FF2B5EF4-FFF2-40B4-BE49-F238E27FC236}">
                    <a16:creationId xmlns:a16="http://schemas.microsoft.com/office/drawing/2014/main" id="{4DA95479-9E43-45DF-455C-4323944B114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156058" y="3505426"/>
                <a:ext cx="1803265" cy="39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Arrow Connector 72">
                <a:extLst>
                  <a:ext uri="{FF2B5EF4-FFF2-40B4-BE49-F238E27FC236}">
                    <a16:creationId xmlns:a16="http://schemas.microsoft.com/office/drawing/2014/main" id="{82D88FBE-8D00-50AE-AEAC-AB8AF97F8BAE}"/>
                  </a:ext>
                </a:extLst>
              </p:cNvPr>
              <p:cNvCxnSpPr/>
              <p:nvPr/>
            </p:nvCxnSpPr>
            <p:spPr>
              <a:xfrm>
                <a:off x="8239856" y="4575612"/>
                <a:ext cx="103395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C127E357-DE3B-BC2B-8D7A-6DF7EB772B41}"/>
                  </a:ext>
                </a:extLst>
              </p:cNvPr>
              <p:cNvCxnSpPr/>
              <p:nvPr/>
            </p:nvCxnSpPr>
            <p:spPr>
              <a:xfrm>
                <a:off x="7590503" y="5171768"/>
                <a:ext cx="1288367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Arrow Connector 74">
                <a:extLst>
                  <a:ext uri="{FF2B5EF4-FFF2-40B4-BE49-F238E27FC236}">
                    <a16:creationId xmlns:a16="http://schemas.microsoft.com/office/drawing/2014/main" id="{A6DFB454-0C55-4284-CF47-B0953E366D8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761163" y="6018674"/>
                <a:ext cx="1774807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Arrow Connector 75">
                <a:extLst>
                  <a:ext uri="{FF2B5EF4-FFF2-40B4-BE49-F238E27FC236}">
                    <a16:creationId xmlns:a16="http://schemas.microsoft.com/office/drawing/2014/main" id="{7AD8F263-FD81-D219-D0D1-76810CABD058}"/>
                  </a:ext>
                </a:extLst>
              </p:cNvPr>
              <p:cNvCxnSpPr/>
              <p:nvPr/>
            </p:nvCxnSpPr>
            <p:spPr>
              <a:xfrm>
                <a:off x="3302851" y="4532671"/>
                <a:ext cx="1682104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Arrow Connector 76">
                <a:extLst>
                  <a:ext uri="{FF2B5EF4-FFF2-40B4-BE49-F238E27FC236}">
                    <a16:creationId xmlns:a16="http://schemas.microsoft.com/office/drawing/2014/main" id="{4F23AD36-B951-22C4-F065-09C98A2A9C09}"/>
                  </a:ext>
                </a:extLst>
              </p:cNvPr>
              <p:cNvCxnSpPr/>
              <p:nvPr/>
            </p:nvCxnSpPr>
            <p:spPr>
              <a:xfrm>
                <a:off x="2928001" y="5171768"/>
                <a:ext cx="1410703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2DB7CEF1-3DFF-8F52-4C6D-C991693F5270}"/>
                  </a:ext>
                </a:extLst>
              </p:cNvPr>
              <p:cNvCxnSpPr/>
              <p:nvPr/>
            </p:nvCxnSpPr>
            <p:spPr>
              <a:xfrm>
                <a:off x="2300748" y="5683045"/>
                <a:ext cx="1577292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Arrow Connector 78">
                <a:extLst>
                  <a:ext uri="{FF2B5EF4-FFF2-40B4-BE49-F238E27FC236}">
                    <a16:creationId xmlns:a16="http://schemas.microsoft.com/office/drawing/2014/main" id="{27105151-D9AB-AC74-B5C2-DFAB4D5F7F4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237369" y="3687097"/>
                <a:ext cx="1671706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0" name="TextBox 79">
                <a:extLst>
                  <a:ext uri="{FF2B5EF4-FFF2-40B4-BE49-F238E27FC236}">
                    <a16:creationId xmlns:a16="http://schemas.microsoft.com/office/drawing/2014/main" id="{2DD6DAFA-AB2C-4309-23E3-445823177896}"/>
                  </a:ext>
                </a:extLst>
              </p:cNvPr>
              <p:cNvSpPr txBox="1"/>
              <p:nvPr/>
            </p:nvSpPr>
            <p:spPr>
              <a:xfrm>
                <a:off x="7769165" y="1992647"/>
                <a:ext cx="32724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Lack of funding from the govt.</a:t>
                </a:r>
              </a:p>
            </p:txBody>
          </p:sp>
          <p:sp>
            <p:nvSpPr>
              <p:cNvPr id="81" name="TextBox 80">
                <a:extLst>
                  <a:ext uri="{FF2B5EF4-FFF2-40B4-BE49-F238E27FC236}">
                    <a16:creationId xmlns:a16="http://schemas.microsoft.com/office/drawing/2014/main" id="{C61FCCE6-C49F-D582-9A97-F896681E55A5}"/>
                  </a:ext>
                </a:extLst>
              </p:cNvPr>
              <p:cNvSpPr txBox="1"/>
              <p:nvPr/>
            </p:nvSpPr>
            <p:spPr>
              <a:xfrm>
                <a:off x="511228" y="2178805"/>
                <a:ext cx="238923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Limited capacity of educational facilities</a:t>
                </a:r>
              </a:p>
            </p:txBody>
          </p:sp>
          <p:sp>
            <p:nvSpPr>
              <p:cNvPr id="82" name="TextBox 81">
                <a:extLst>
                  <a:ext uri="{FF2B5EF4-FFF2-40B4-BE49-F238E27FC236}">
                    <a16:creationId xmlns:a16="http://schemas.microsoft.com/office/drawing/2014/main" id="{92567380-1D02-73DF-8F4C-0A3D0A1ACAC4}"/>
                  </a:ext>
                </a:extLst>
              </p:cNvPr>
              <p:cNvSpPr txBox="1"/>
              <p:nvPr/>
            </p:nvSpPr>
            <p:spPr>
              <a:xfrm>
                <a:off x="2900466" y="5910769"/>
                <a:ext cx="16150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Govt policy</a:t>
                </a:r>
              </a:p>
            </p:txBody>
          </p:sp>
          <p:sp>
            <p:nvSpPr>
              <p:cNvPr id="83" name="TextBox 82">
                <a:extLst>
                  <a:ext uri="{FF2B5EF4-FFF2-40B4-BE49-F238E27FC236}">
                    <a16:creationId xmlns:a16="http://schemas.microsoft.com/office/drawing/2014/main" id="{D8B8B3BF-51DF-9EE6-2687-08EA7C19C82C}"/>
                  </a:ext>
                </a:extLst>
              </p:cNvPr>
              <p:cNvSpPr txBox="1"/>
              <p:nvPr/>
            </p:nvSpPr>
            <p:spPr>
              <a:xfrm>
                <a:off x="608027" y="5498379"/>
                <a:ext cx="208886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Visa restrictions</a:t>
                </a:r>
              </a:p>
            </p:txBody>
          </p:sp>
          <p:sp>
            <p:nvSpPr>
              <p:cNvPr id="84" name="TextBox 83">
                <a:extLst>
                  <a:ext uri="{FF2B5EF4-FFF2-40B4-BE49-F238E27FC236}">
                    <a16:creationId xmlns:a16="http://schemas.microsoft.com/office/drawing/2014/main" id="{A8C0EC56-780F-7473-9C84-20308ADBFD51}"/>
                  </a:ext>
                </a:extLst>
              </p:cNvPr>
              <p:cNvSpPr txBox="1"/>
              <p:nvPr/>
            </p:nvSpPr>
            <p:spPr>
              <a:xfrm>
                <a:off x="2042750" y="5013889"/>
                <a:ext cx="23892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Brexit</a:t>
                </a:r>
              </a:p>
            </p:txBody>
          </p: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BCFFEEAB-94ED-B714-0BD0-84F494023606}"/>
                  </a:ext>
                </a:extLst>
              </p:cNvPr>
              <p:cNvSpPr txBox="1"/>
              <p:nvPr/>
            </p:nvSpPr>
            <p:spPr>
              <a:xfrm>
                <a:off x="8187538" y="2565540"/>
                <a:ext cx="249942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Local councils funding has been reduced</a:t>
                </a:r>
              </a:p>
            </p:txBody>
          </p:sp>
          <p:sp>
            <p:nvSpPr>
              <p:cNvPr id="86" name="TextBox 85">
                <a:extLst>
                  <a:ext uri="{FF2B5EF4-FFF2-40B4-BE49-F238E27FC236}">
                    <a16:creationId xmlns:a16="http://schemas.microsoft.com/office/drawing/2014/main" id="{0C27B088-12FC-C973-5E81-D1A58CA1E8AB}"/>
                  </a:ext>
                </a:extLst>
              </p:cNvPr>
              <p:cNvSpPr txBox="1"/>
              <p:nvPr/>
            </p:nvSpPr>
            <p:spPr>
              <a:xfrm>
                <a:off x="474290" y="2926489"/>
                <a:ext cx="245371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Aging population strain</a:t>
                </a:r>
              </a:p>
            </p:txBody>
          </p: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F4EBD6C4-650B-78F8-47D3-48EC0B3FCD80}"/>
                  </a:ext>
                </a:extLst>
              </p:cNvPr>
              <p:cNvSpPr txBox="1"/>
              <p:nvPr/>
            </p:nvSpPr>
            <p:spPr>
              <a:xfrm>
                <a:off x="5307293" y="5584723"/>
                <a:ext cx="218908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Low morale in the work force/overworked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0DD6AF89-B723-79DA-E187-ACF43B44A390}"/>
                  </a:ext>
                </a:extLst>
              </p:cNvPr>
              <p:cNvSpPr txBox="1"/>
              <p:nvPr/>
            </p:nvSpPr>
            <p:spPr>
              <a:xfrm>
                <a:off x="5847010" y="4957777"/>
                <a:ext cx="2187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Poor productivity</a:t>
                </a:r>
              </a:p>
            </p:txBody>
          </p:sp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6CFEC0A4-7D52-34A6-5BB0-F2F558C3AFCF}"/>
                  </a:ext>
                </a:extLst>
              </p:cNvPr>
              <p:cNvSpPr txBox="1"/>
              <p:nvPr/>
            </p:nvSpPr>
            <p:spPr>
              <a:xfrm>
                <a:off x="7181252" y="4353183"/>
                <a:ext cx="11023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Low pay</a:t>
                </a:r>
              </a:p>
            </p:txBody>
          </p: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49C3E537-6D41-9356-1054-62335E596133}"/>
                  </a:ext>
                </a:extLst>
              </p:cNvPr>
              <p:cNvSpPr txBox="1"/>
              <p:nvPr/>
            </p:nvSpPr>
            <p:spPr>
              <a:xfrm>
                <a:off x="1335200" y="3477172"/>
                <a:ext cx="2005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Lack of education </a:t>
                </a: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C00E7A53-5A7F-FC50-48AB-FAF3DE7BAAF7}"/>
                  </a:ext>
                </a:extLst>
              </p:cNvPr>
              <p:cNvSpPr txBox="1"/>
              <p:nvPr/>
            </p:nvSpPr>
            <p:spPr>
              <a:xfrm>
                <a:off x="825910" y="4305745"/>
                <a:ext cx="251433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Arial" panose="020B0604020202020204" pitchFamily="34" charset="0"/>
                    <a:cs typeface="Arial" panose="020B0604020202020204" pitchFamily="34" charset="0"/>
                  </a:rPr>
                  <a:t>Private organisations lobbying</a:t>
                </a:r>
              </a:p>
            </p:txBody>
          </p:sp>
        </p:grp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CAC555A5-BD3D-C7E3-8B05-9CF1D2B8D029}"/>
                </a:ext>
              </a:extLst>
            </p:cNvPr>
            <p:cNvSpPr txBox="1"/>
            <p:nvPr/>
          </p:nvSpPr>
          <p:spPr>
            <a:xfrm>
              <a:off x="7656397" y="5635211"/>
              <a:ext cx="3693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Lack of motivation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C119EB5F-6DC9-B9E9-9D3D-56E891114891}"/>
              </a:ext>
            </a:extLst>
          </p:cNvPr>
          <p:cNvSpPr txBox="1"/>
          <p:nvPr/>
        </p:nvSpPr>
        <p:spPr>
          <a:xfrm>
            <a:off x="10301207" y="2926424"/>
            <a:ext cx="1803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</p:spTree>
    <p:extLst>
      <p:ext uri="{BB962C8B-B14F-4D97-AF65-F5344CB8AC3E}">
        <p14:creationId xmlns:p14="http://schemas.microsoft.com/office/powerpoint/2010/main" val="1077100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011BAA-201E-7863-D934-0C8B4343B916}"/>
              </a:ext>
            </a:extLst>
          </p:cNvPr>
          <p:cNvSpPr txBox="1"/>
          <p:nvPr/>
        </p:nvSpPr>
        <p:spPr>
          <a:xfrm>
            <a:off x="766916" y="1038778"/>
            <a:ext cx="93013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PMI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Plus Minus Interesting is a research analysis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840F5-3ED0-D404-DF15-7AD029F11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9" y="307543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-Plu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s Minus Interesting - Analysis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7452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8A819A-2DED-9783-C208-37E612B9A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45461"/>
            <a:ext cx="7048501" cy="46607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 – Recruit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Temp Agency Staff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E0F41A0-ADEB-5C22-02F4-1B5B96A6D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80537"/>
              </p:ext>
            </p:extLst>
          </p:nvPr>
        </p:nvGraphicFramePr>
        <p:xfrm>
          <a:off x="838199" y="1419202"/>
          <a:ext cx="9416847" cy="40291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82683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 hiring process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Leave without notice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team work 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6685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Specialist knowledge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Availability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costs 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66916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Temporary recruitment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control of employer brand -3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affect reputation 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68825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407271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B6B6EF9-2ABB-93D8-250B-A2A49A4945DD}"/>
              </a:ext>
            </a:extLst>
          </p:cNvPr>
          <p:cNvSpPr txBox="1"/>
          <p:nvPr/>
        </p:nvSpPr>
        <p:spPr>
          <a:xfrm>
            <a:off x="9220199" y="6336372"/>
            <a:ext cx="1603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-7</a:t>
            </a:r>
          </a:p>
        </p:txBody>
      </p:sp>
    </p:spTree>
    <p:extLst>
      <p:ext uri="{BB962C8B-B14F-4D97-AF65-F5344CB8AC3E}">
        <p14:creationId xmlns:p14="http://schemas.microsoft.com/office/powerpoint/2010/main" val="2761463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le 5">
            <a:extLst>
              <a:ext uri="{FF2B5EF4-FFF2-40B4-BE49-F238E27FC236}">
                <a16:creationId xmlns:a16="http://schemas.microsoft.com/office/drawing/2014/main" id="{E1A994D2-DD48-8097-8BCF-5D421F0F0E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164819"/>
              </p:ext>
            </p:extLst>
          </p:nvPr>
        </p:nvGraphicFramePr>
        <p:xfrm>
          <a:off x="842217" y="1400546"/>
          <a:ext cx="9416847" cy="40569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756239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Keeps staff from leaving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– may need new contract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 in training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74725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need for training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Underperformance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output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570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time spent recruiting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 -4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Costs of training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71775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618593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FF8D4A0-42FA-E92D-870B-5763EF018449}"/>
              </a:ext>
            </a:extLst>
          </p:cNvPr>
          <p:cNvSpPr txBox="1"/>
          <p:nvPr/>
        </p:nvSpPr>
        <p:spPr>
          <a:xfrm>
            <a:off x="9053789" y="6259614"/>
            <a:ext cx="1976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-12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D6F504-5309-CE54-3CB6-3F3C3418B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18" y="229053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 –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Focus on Staff Retention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6907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E6C2479C-A94B-6977-D0E9-4023B89AC2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160547"/>
              </p:ext>
            </p:extLst>
          </p:nvPr>
        </p:nvGraphicFramePr>
        <p:xfrm>
          <a:off x="845203" y="1294135"/>
          <a:ext cx="9416847" cy="4673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8949">
                  <a:extLst>
                    <a:ext uri="{9D8B030D-6E8A-4147-A177-3AD203B41FA5}">
                      <a16:colId xmlns:a16="http://schemas.microsoft.com/office/drawing/2014/main" val="753355780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287472832"/>
                    </a:ext>
                  </a:extLst>
                </a:gridCol>
                <a:gridCol w="3138949">
                  <a:extLst>
                    <a:ext uri="{9D8B030D-6E8A-4147-A177-3AD203B41FA5}">
                      <a16:colId xmlns:a16="http://schemas.microsoft.com/office/drawing/2014/main" val="4064345012"/>
                    </a:ext>
                  </a:extLst>
                </a:gridCol>
              </a:tblGrid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PLUS 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MINUS -1-5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INTERESTING 1-5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5577799"/>
                  </a:ext>
                </a:extLst>
              </a:tr>
              <a:tr h="107857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Variety of skills and specialists in diseases that are not usually seen in the UK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not be regulated by the UK-3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need to have training to update their accreditations.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45331"/>
                  </a:ext>
                </a:extLst>
              </a:tr>
              <a:tr h="97236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ideas  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Implications of the costs involved, funding may not be available.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save time after new ideas have been implemented. 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673580"/>
                  </a:ext>
                </a:extLst>
              </a:tr>
              <a:tr h="7570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expansion 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 barriers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Wider pool of experts from around the world. 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397174"/>
                  </a:ext>
                </a:extLst>
              </a:tr>
              <a:tr h="67648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=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92694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94BFE1-55AC-CED9-DE1D-6C0D0A130D96}"/>
              </a:ext>
            </a:extLst>
          </p:cNvPr>
          <p:cNvSpPr txBox="1"/>
          <p:nvPr/>
        </p:nvSpPr>
        <p:spPr>
          <a:xfrm>
            <a:off x="9140067" y="6256183"/>
            <a:ext cx="3215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Total = 18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D36A3-FA4B-D3F5-CD8B-D7660CA3E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32485"/>
            <a:ext cx="10691265" cy="137103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PMI Analysis</a:t>
            </a:r>
            <a:r>
              <a:rPr lang="en-GB" sz="2400" b="1" baseline="0" dirty="0">
                <a:latin typeface="Arial" panose="020B0604020202020204" pitchFamily="34" charset="0"/>
                <a:cs typeface="Arial" panose="020B0604020202020204" pitchFamily="34" charset="0"/>
              </a:rPr>
              <a:t> – Expand Search For New Staff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787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85532-6DCF-0E97-21B8-6779016F5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257644"/>
            <a:ext cx="3669161" cy="416726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</p:spTree>
    <p:extLst>
      <p:ext uri="{BB962C8B-B14F-4D97-AF65-F5344CB8AC3E}">
        <p14:creationId xmlns:p14="http://schemas.microsoft.com/office/powerpoint/2010/main" val="19808213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1EB45-D10B-87F6-C34B-82195E2C3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596" y="132966"/>
            <a:ext cx="9833548" cy="558735"/>
          </a:xfrm>
        </p:spPr>
        <p:txBody>
          <a:bodyPr anchor="b">
            <a:normAutofit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66AB2C-F234-F981-8D8E-0DCAC2B1220D}"/>
              </a:ext>
            </a:extLst>
          </p:cNvPr>
          <p:cNvSpPr txBox="1"/>
          <p:nvPr/>
        </p:nvSpPr>
        <p:spPr>
          <a:xfrm>
            <a:off x="1251284" y="3240505"/>
            <a:ext cx="61280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Walsh, K., Bhagavatheeswaran, L. and Roma, E., 2019. E-learning in healthcare professional education: an analysis of political, economic, social, technological, legal and environmental (PESTLE) factors. </a:t>
            </a:r>
            <a:r>
              <a:rPr lang="en-US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MedEdPublish</a:t>
            </a:r>
            <a:r>
              <a:rPr lang="en-US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</a:t>
            </a:r>
            <a:r>
              <a:rPr lang="en-US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(97), p.97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796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18BAA-01D4-709F-646D-825FB80F9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282016"/>
            <a:ext cx="10691265" cy="632384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5049650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4E60BC1-3F53-4C5D-9745-38EC553163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FA316D5-3749-4B18-BE02-06CC6909CE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033BD-1D09-432D-96C7-C582A98325C2}">
  <ds:schemaRefs>
    <ds:schemaRef ds:uri="http://schemas.microsoft.com/office/2006/metadata/properties"/>
    <ds:schemaRef ds:uri="0e7fbce4-8ae7-4085-8b0a-9efa4c7cae6d"/>
    <ds:schemaRef ds:uri="http://www.w3.org/XML/1998/namespace"/>
    <ds:schemaRef ds:uri="http://schemas.openxmlformats.org/package/2006/metadata/core-properties"/>
    <ds:schemaRef ds:uri="4eb0a523-77d0-454a-93a8-50ca111d3c44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982</Words>
  <Application>Microsoft Office PowerPoint</Application>
  <PresentationFormat>Widescreen</PresentationFormat>
  <Paragraphs>204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Calisto MT</vt:lpstr>
      <vt:lpstr>Univers Condensed</vt:lpstr>
      <vt:lpstr>Wingdings</vt:lpstr>
      <vt:lpstr>ChronicleVTI</vt:lpstr>
      <vt:lpstr>Title Page</vt:lpstr>
      <vt:lpstr>Contents Page</vt:lpstr>
      <vt:lpstr>Introduction</vt:lpstr>
      <vt:lpstr>Introduction</vt:lpstr>
      <vt:lpstr>Scope</vt:lpstr>
      <vt:lpstr>Impact</vt:lpstr>
      <vt:lpstr>PESTEL Analysis</vt:lpstr>
      <vt:lpstr>PESTEL Analysis</vt:lpstr>
      <vt:lpstr>Fishbone Analysis</vt:lpstr>
      <vt:lpstr>Fishbone Analysis</vt:lpstr>
      <vt:lpstr>PMI -Plus Minus Interesting - Analysis</vt:lpstr>
      <vt:lpstr>PMI Analysis – Recruit Temp Agency Staff</vt:lpstr>
      <vt:lpstr>PMI Analysis – Focus on Staff Retention</vt:lpstr>
      <vt:lpstr>PMI Analysis – Expand Search For New Staff</vt:lpstr>
      <vt:lpstr>Recommendations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</dc:title>
  <dc:creator>Ishrat Rehman (2118374)</dc:creator>
  <cp:lastModifiedBy>Ishrat Rehman (2118374)</cp:lastModifiedBy>
  <cp:revision>1</cp:revision>
  <dcterms:created xsi:type="dcterms:W3CDTF">2022-07-15T21:24:54Z</dcterms:created>
  <dcterms:modified xsi:type="dcterms:W3CDTF">2022-07-16T00:51:22Z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