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12"/>
  </p:notesMasterIdLst>
  <p:sldIdLst>
    <p:sldId id="256" r:id="rId2"/>
    <p:sldId id="267" r:id="rId3"/>
    <p:sldId id="257" r:id="rId4"/>
    <p:sldId id="258" r:id="rId5"/>
    <p:sldId id="259" r:id="rId6"/>
    <p:sldId id="260" r:id="rId7"/>
    <p:sldId id="268" r:id="rId8"/>
    <p:sldId id="263"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379" autoAdjust="0"/>
  </p:normalViewPr>
  <p:slideViewPr>
    <p:cSldViewPr snapToGrid="0">
      <p:cViewPr varScale="1">
        <p:scale>
          <a:sx n="61" d="100"/>
          <a:sy n="61" d="100"/>
        </p:scale>
        <p:origin x="1522" y="53"/>
      </p:cViewPr>
      <p:guideLst/>
    </p:cSldViewPr>
  </p:slideViewPr>
  <p:notesTextViewPr>
    <p:cViewPr>
      <p:scale>
        <a:sx n="1" d="1"/>
        <a:sy n="1" d="1"/>
      </p:scale>
      <p:origin x="0" y="-883"/>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DD336C-FEF0-B144-8BB2-75CA0D71A621}" type="datetimeFigureOut">
              <a:rPr lang="en-US" smtClean="0"/>
              <a:t>12/10/2021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64A5BB-225E-9447-9E07-7A2C8B20BC0E}" type="slidenum">
              <a:rPr lang="en-US" smtClean="0"/>
              <a:t>‹#›</a:t>
            </a:fld>
            <a:endParaRPr lang="en-US" dirty="0"/>
          </a:p>
        </p:txBody>
      </p:sp>
    </p:spTree>
    <p:extLst>
      <p:ext uri="{BB962C8B-B14F-4D97-AF65-F5344CB8AC3E}">
        <p14:creationId xmlns:p14="http://schemas.microsoft.com/office/powerpoint/2010/main" val="1951360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research its about Grit Score</a:t>
            </a:r>
          </a:p>
        </p:txBody>
      </p:sp>
      <p:sp>
        <p:nvSpPr>
          <p:cNvPr id="4" name="Slide Number Placeholder 3"/>
          <p:cNvSpPr>
            <a:spLocks noGrp="1"/>
          </p:cNvSpPr>
          <p:nvPr>
            <p:ph type="sldNum" sz="quarter" idx="5"/>
          </p:nvPr>
        </p:nvSpPr>
        <p:spPr/>
        <p:txBody>
          <a:bodyPr/>
          <a:lstStyle/>
          <a:p>
            <a:fld id="{0B64A5BB-225E-9447-9E07-7A2C8B20BC0E}" type="slidenum">
              <a:rPr lang="en-US" smtClean="0"/>
              <a:t>1</a:t>
            </a:fld>
            <a:endParaRPr lang="en-US" dirty="0"/>
          </a:p>
        </p:txBody>
      </p:sp>
    </p:spTree>
    <p:extLst>
      <p:ext uri="{BB962C8B-B14F-4D97-AF65-F5344CB8AC3E}">
        <p14:creationId xmlns:p14="http://schemas.microsoft.com/office/powerpoint/2010/main" val="152609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b="1" i="0" dirty="0">
                <a:solidFill>
                  <a:srgbClr val="333333"/>
                </a:solidFill>
                <a:effectLst/>
                <a:latin typeface="Arial" panose="020B0604020202020204" pitchFamily="34" charset="0"/>
                <a:cs typeface="Arial" panose="020B0604020202020204" pitchFamily="34" charset="0"/>
              </a:rPr>
              <a:t>WHAT IS GRIT ?</a:t>
            </a:r>
          </a:p>
          <a:p>
            <a:pPr>
              <a:lnSpc>
                <a:spcPct val="150000"/>
              </a:lnSpc>
            </a:pPr>
            <a:endParaRPr lang="en-US" sz="1100" b="1" i="0" dirty="0">
              <a:solidFill>
                <a:srgbClr val="333333"/>
              </a:solidFill>
              <a:effectLst/>
              <a:latin typeface="Arial" panose="020B0604020202020204" pitchFamily="34" charset="0"/>
              <a:cs typeface="Arial" panose="020B0604020202020204" pitchFamily="34" charset="0"/>
            </a:endParaRPr>
          </a:p>
          <a:p>
            <a:pPr>
              <a:lnSpc>
                <a:spcPct val="150000"/>
              </a:lnSpc>
            </a:pPr>
            <a:r>
              <a:rPr lang="en-US" sz="1100" i="0" dirty="0">
                <a:solidFill>
                  <a:srgbClr val="333333"/>
                </a:solidFill>
                <a:effectLst/>
                <a:latin typeface="Arial" panose="020B0604020202020204" pitchFamily="34" charset="0"/>
                <a:cs typeface="Arial" panose="020B0604020202020204" pitchFamily="34" charset="0"/>
              </a:rPr>
              <a:t>Passion and perseverance</a:t>
            </a:r>
          </a:p>
          <a:p>
            <a:pPr marL="0" marR="0" lvl="0" indent="0" algn="l" defTabSz="914400" rtl="0" eaLnBrk="1" fontAlgn="auto" latinLnBrk="0" hangingPunct="1">
              <a:lnSpc>
                <a:spcPct val="150000"/>
              </a:lnSpc>
              <a:spcBef>
                <a:spcPts val="0"/>
              </a:spcBef>
              <a:spcAft>
                <a:spcPts val="0"/>
              </a:spcAft>
              <a:buClrTx/>
              <a:buSzTx/>
              <a:buFontTx/>
              <a:buNone/>
              <a:tabLst/>
              <a:defRPr/>
            </a:pPr>
            <a:r>
              <a:rPr lang="en-US" sz="1100" i="0" dirty="0">
                <a:solidFill>
                  <a:srgbClr val="333333"/>
                </a:solidFill>
                <a:effectLst/>
                <a:latin typeface="Arial" panose="020B0604020202020204" pitchFamily="34" charset="0"/>
                <a:cs typeface="Arial" panose="020B0604020202020204" pitchFamily="34" charset="0"/>
              </a:rPr>
              <a:t>predicts achieving </a:t>
            </a:r>
            <a:r>
              <a:rPr lang="en-US" sz="1100" i="0" dirty="0" err="1">
                <a:solidFill>
                  <a:srgbClr val="333333"/>
                </a:solidFill>
                <a:effectLst/>
                <a:latin typeface="Arial" panose="020B0604020202020204" pitchFamily="34" charset="0"/>
                <a:cs typeface="Arial" panose="020B0604020202020204" pitchFamily="34" charset="0"/>
              </a:rPr>
              <a:t>goalsprompt</a:t>
            </a:r>
            <a:r>
              <a:rPr lang="en-US" sz="1100" i="0" dirty="0">
                <a:solidFill>
                  <a:srgbClr val="333333"/>
                </a:solidFill>
                <a:effectLst/>
                <a:latin typeface="Arial" panose="020B0604020202020204" pitchFamily="34" charset="0"/>
                <a:cs typeface="Arial" panose="020B0604020202020204" pitchFamily="34" charset="0"/>
              </a:rPr>
              <a:t> for self-reflection</a:t>
            </a:r>
            <a:endParaRPr lang="en-US" sz="1100" dirty="0">
              <a:solidFill>
                <a:srgbClr val="333333"/>
              </a:solidFill>
              <a:latin typeface="Arial" panose="020B0604020202020204" pitchFamily="34" charset="0"/>
              <a:cs typeface="Arial" panose="020B0604020202020204" pitchFamily="34" charset="0"/>
            </a:endParaRPr>
          </a:p>
          <a:p>
            <a:pPr>
              <a:lnSpc>
                <a:spcPct val="150000"/>
              </a:lnSpc>
            </a:pPr>
            <a:endParaRPr lang="en-US" sz="1100" i="0" dirty="0">
              <a:solidFill>
                <a:srgbClr val="333333"/>
              </a:solidFill>
              <a:effectLst/>
              <a:latin typeface="Arial" panose="020B0604020202020204" pitchFamily="34" charset="0"/>
              <a:cs typeface="Arial" panose="020B0604020202020204" pitchFamily="34" charset="0"/>
            </a:endParaRPr>
          </a:p>
          <a:p>
            <a:pPr>
              <a:lnSpc>
                <a:spcPct val="150000"/>
              </a:lnSpc>
            </a:pPr>
            <a:r>
              <a:rPr lang="en-US" sz="1100" i="0" dirty="0">
                <a:solidFill>
                  <a:srgbClr val="333333"/>
                </a:solidFill>
                <a:effectLst/>
                <a:latin typeface="Arial" panose="020B0604020202020204" pitchFamily="34" charset="0"/>
                <a:cs typeface="Arial" panose="020B0604020202020204" pitchFamily="34" charset="0"/>
              </a:rPr>
              <a:t>self-control and conscientiousness </a:t>
            </a:r>
            <a:r>
              <a:rPr lang="en-US" sz="1100" dirty="0">
                <a:latin typeface="Arial" panose="020B0604020202020204" pitchFamily="34" charset="0"/>
                <a:cs typeface="Arial" panose="020B0604020202020204" pitchFamily="34" charset="0"/>
              </a:rPr>
              <a:t>in long-term goals. Grit is having resistance. </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Grit is not giving up on your future every day, not just a week, not just a month, but for years, and working hard to make that future real. Grit is living life as it is: a marathon, not a little race.</a:t>
            </a:r>
            <a:endParaRPr lang="en-US" sz="1100" b="1" i="0" dirty="0">
              <a:solidFill>
                <a:srgbClr val="333333"/>
              </a:solidFill>
              <a:effectLst/>
              <a:latin typeface="Arial" panose="020B0604020202020204" pitchFamily="34" charset="0"/>
              <a:cs typeface="Arial" panose="020B0604020202020204" pitchFamily="34" charset="0"/>
            </a:endParaRPr>
          </a:p>
          <a:p>
            <a:pPr>
              <a:lnSpc>
                <a:spcPct val="150000"/>
              </a:lnSpc>
            </a:pPr>
            <a:endParaRPr lang="en-US" sz="1100" b="0" i="0" dirty="0">
              <a:solidFill>
                <a:srgbClr val="333333"/>
              </a:solidFill>
              <a:effectLst/>
              <a:latin typeface="Arial" panose="020B0604020202020204" pitchFamily="34" charset="0"/>
              <a:cs typeface="Arial" panose="020B0604020202020204" pitchFamily="34" charset="0"/>
            </a:endParaRPr>
          </a:p>
          <a:p>
            <a:pPr>
              <a:lnSpc>
                <a:spcPct val="150000"/>
              </a:lnSpc>
            </a:pPr>
            <a:r>
              <a:rPr lang="en-US" sz="1100" b="0" i="0" dirty="0">
                <a:solidFill>
                  <a:srgbClr val="333333"/>
                </a:solidFill>
                <a:effectLst/>
                <a:latin typeface="Arial" panose="020B0604020202020204" pitchFamily="34" charset="0"/>
                <a:cs typeface="Arial" panose="020B0604020202020204" pitchFamily="34" charset="0"/>
              </a:rPr>
              <a:t>Grit isn’t talent, isn’t luck. Grit isn’t how intensely, for the moment, you want something.</a:t>
            </a:r>
          </a:p>
          <a:p>
            <a:pPr>
              <a:lnSpc>
                <a:spcPct val="150000"/>
              </a:lnSpc>
            </a:pPr>
            <a:r>
              <a:rPr lang="en-US" sz="1100" b="0" i="0" dirty="0">
                <a:solidFill>
                  <a:srgbClr val="333333"/>
                </a:solidFill>
                <a:effectLst/>
                <a:latin typeface="Arial" panose="020B0604020202020204" pitchFamily="34" charset="0"/>
                <a:cs typeface="Arial" panose="020B0604020202020204" pitchFamily="34" charset="0"/>
              </a:rPr>
              <a:t>Grit may not be sufficient for success, but it sure is necessary.</a:t>
            </a:r>
          </a:p>
          <a:p>
            <a:pPr>
              <a:lnSpc>
                <a:spcPct val="150000"/>
              </a:lnSpc>
            </a:pPr>
            <a:endParaRPr lang="en-US" sz="1100" b="0" i="0" dirty="0">
              <a:solidFill>
                <a:srgbClr val="333333"/>
              </a:solidFill>
              <a:effectLst/>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r>
              <a:rPr lang="en-US" sz="1100" dirty="0">
                <a:latin typeface="Arial" panose="020B0604020202020204" pitchFamily="34" charset="0"/>
                <a:cs typeface="Arial" panose="020B0604020202020204" pitchFamily="34" charset="0"/>
              </a:rPr>
              <a:t>So looking at yourself in the mirror you ask yourself, “Okay! Now I understand better what Grit is, but how much do I have of it? ” Obviously you can do a self-analysis and draw your own conclusions, but Angela Duckworth helped us even more and created a test so that you can assess more objectively how much of Grit you have.</a:t>
            </a:r>
          </a:p>
          <a:p>
            <a:pPr marL="0" indent="0">
              <a:lnSpc>
                <a:spcPct val="150000"/>
              </a:lnSpc>
              <a:buFont typeface="Arial" panose="020B0604020202020204" pitchFamily="34" charset="0"/>
              <a:buNone/>
            </a:pPr>
            <a:endParaRPr lang="en-US" sz="1100" b="0" i="0" dirty="0">
              <a:solidFill>
                <a:srgbClr val="333333"/>
              </a:solidFill>
              <a:effectLst/>
              <a:latin typeface="Arial" panose="020B0604020202020204" pitchFamily="34" charset="0"/>
              <a:cs typeface="Arial" panose="020B0604020202020204" pitchFamily="34" charset="0"/>
            </a:endParaRPr>
          </a:p>
          <a:p>
            <a:pPr>
              <a:lnSpc>
                <a:spcPct val="150000"/>
              </a:lnSpc>
            </a:pPr>
            <a:endParaRPr lang="en-US" sz="1100" b="0" i="0" dirty="0">
              <a:solidFill>
                <a:srgbClr val="333333"/>
              </a:solidFill>
              <a:effectLst/>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B64A5BB-225E-9447-9E07-7A2C8B20BC0E}" type="slidenum">
              <a:rPr lang="en-US" smtClean="0"/>
              <a:t>2</a:t>
            </a:fld>
            <a:endParaRPr lang="en-US" dirty="0"/>
          </a:p>
        </p:txBody>
      </p:sp>
    </p:spTree>
    <p:extLst>
      <p:ext uri="{BB962C8B-B14F-4D97-AF65-F5344CB8AC3E}">
        <p14:creationId xmlns:p14="http://schemas.microsoft.com/office/powerpoint/2010/main" val="3327865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a:p>
            <a:pPr>
              <a:lnSpc>
                <a:spcPct val="150000"/>
              </a:lnSpc>
            </a:pPr>
            <a:r>
              <a:rPr lang="en-US" sz="1100" dirty="0">
                <a:latin typeface="Arial" panose="020B0604020202020204" pitchFamily="34" charset="0"/>
                <a:cs typeface="Arial" panose="020B0604020202020204" pitchFamily="34" charset="0"/>
              </a:rPr>
              <a:t>Angela Lee Duckworth, a renowned American psychologist and researcher addresses in her lecture entitled: “Grit, the power of passion and perseverance”, content and object of her research: What makes a student successful?</a:t>
            </a:r>
          </a:p>
          <a:p>
            <a:pPr>
              <a:lnSpc>
                <a:spcPct val="150000"/>
              </a:lnSpc>
            </a:pPr>
            <a:endParaRPr lang="en-US" sz="1100" b="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The researcher, who was a teacher at the beginning of her professional career, began to realize that the students who did better in their subject, were not necessarily those who scored with the highest level of intelligence in IQ tests. Determined to better understand what happened to these students, she graduated as a psychologist and researcher on this subject. After several analyzes and observation, she came to the conclusion that in education the answer is much more psychological than motivational. </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And in all these different contexts, one characteristic stood out as an important factor for success. And it wasn't social intelligence, economic status, or good looks, physical health, or IQ. It was "grit". But what exactly is it, what does this English word called Grit mean? </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Grit is the passion and perseverance in long-term goals. Grit is having resistance. </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Grit is not giving up on your future every day, not just a week, not just a month, but for years, and working hard to make that future real. Grit is living life as it is: a marathon, not a little race.</a:t>
            </a:r>
            <a:endParaRPr lang="en-US"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B64A5BB-225E-9447-9E07-7A2C8B20BC0E}" type="slidenum">
              <a:rPr lang="en-US" smtClean="0"/>
              <a:t>3</a:t>
            </a:fld>
            <a:endParaRPr lang="en-US" dirty="0"/>
          </a:p>
        </p:txBody>
      </p:sp>
    </p:spTree>
    <p:extLst>
      <p:ext uri="{BB962C8B-B14F-4D97-AF65-F5344CB8AC3E}">
        <p14:creationId xmlns:p14="http://schemas.microsoft.com/office/powerpoint/2010/main" val="1321809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b="0" i="0" dirty="0">
                <a:solidFill>
                  <a:srgbClr val="373A3C"/>
                </a:solidFill>
                <a:effectLst/>
                <a:latin typeface="Arial" panose="020B0604020202020204" pitchFamily="34" charset="0"/>
                <a:cs typeface="Arial" panose="020B0604020202020204" pitchFamily="34" charset="0"/>
              </a:rPr>
              <a:t>DIKW, created by Russell Ackoff</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I have used this structure a recipe to do my research about “Grit”</a:t>
            </a:r>
          </a:p>
          <a:p>
            <a:pPr marL="171450" indent="-171450">
              <a:lnSpc>
                <a:spcPct val="150000"/>
              </a:lnSpc>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Data can be classified as a set of numbers, words or images. Such as personal data, location data, etc. </a:t>
            </a:r>
          </a:p>
          <a:p>
            <a:pPr marL="171450" indent="-171450">
              <a:lnSpc>
                <a:spcPct val="150000"/>
              </a:lnSpc>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The information, on the other hand, is basically the combination of the parts provided by the data, that is, they add meaning and totality to the data. </a:t>
            </a:r>
          </a:p>
          <a:p>
            <a:pPr marL="171450" indent="-171450">
              <a:lnSpc>
                <a:spcPct val="150000"/>
              </a:lnSpc>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Knowledge shows the proper way to use the information collected, </a:t>
            </a:r>
          </a:p>
          <a:p>
            <a:pPr marL="171450" indent="-171450">
              <a:lnSpc>
                <a:spcPct val="150000"/>
              </a:lnSpc>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wisdom manages to work out the understanding of when to use the right information and creates its own context.</a:t>
            </a:r>
          </a:p>
          <a:p>
            <a:pPr marL="171450" indent="-171450">
              <a:lnSpc>
                <a:spcPct val="150000"/>
              </a:lnSpc>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r>
              <a:rPr lang="en-US" sz="1100" dirty="0">
                <a:latin typeface="Arial" panose="020B0604020202020204" pitchFamily="34" charset="0"/>
                <a:cs typeface="Arial" panose="020B0604020202020204" pitchFamily="34" charset="0"/>
              </a:rPr>
              <a:t>In practice:</a:t>
            </a:r>
          </a:p>
          <a:p>
            <a:pPr marL="0" indent="0">
              <a:lnSpc>
                <a:spcPct val="150000"/>
              </a:lnSpc>
              <a:buFont typeface="Arial" panose="020B0604020202020204" pitchFamily="34" charset="0"/>
              <a:buNone/>
            </a:pPr>
            <a:r>
              <a:rPr lang="en-US" sz="1100" dirty="0">
                <a:latin typeface="Arial" panose="020B0604020202020204" pitchFamily="34" charset="0"/>
                <a:cs typeface="Arial" panose="020B0604020202020204" pitchFamily="34" charset="0"/>
              </a:rPr>
              <a:t>Imagine that you are driving down a street that you have never crossed before, so someone simply says “red” to you, but for you this data does not have any meaning yet. (Data). </a:t>
            </a:r>
          </a:p>
          <a:p>
            <a:pPr marL="0" indent="0">
              <a:lnSpc>
                <a:spcPct val="150000"/>
              </a:lnSpc>
              <a:buFont typeface="Arial" panose="020B0604020202020204" pitchFamily="34" charset="0"/>
              <a:buNone/>
            </a:pPr>
            <a:endParaRPr lang="en-US" sz="1100" dirty="0">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r>
              <a:rPr lang="en-US" sz="1100" dirty="0">
                <a:latin typeface="Arial" panose="020B0604020202020204" pitchFamily="34" charset="0"/>
                <a:cs typeface="Arial" panose="020B0604020202020204" pitchFamily="34" charset="0"/>
              </a:rPr>
              <a:t>Advancing a little bit on the pyramid, you are warned that a traffic light is red. Now you have information, but it's still out of context. (information). </a:t>
            </a:r>
          </a:p>
          <a:p>
            <a:pPr marL="0" indent="0">
              <a:lnSpc>
                <a:spcPct val="150000"/>
              </a:lnSpc>
              <a:buFont typeface="Arial" panose="020B0604020202020204" pitchFamily="34" charset="0"/>
              <a:buNone/>
            </a:pPr>
            <a:endParaRPr lang="en-US" sz="1100" dirty="0">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r>
              <a:rPr lang="en-US" sz="1100" dirty="0">
                <a:latin typeface="Arial" panose="020B0604020202020204" pitchFamily="34" charset="0"/>
                <a:cs typeface="Arial" panose="020B0604020202020204" pitchFamily="34" charset="0"/>
              </a:rPr>
              <a:t>Then you receive an alert that, right in front of you, there is a traffic light and it is red, at this point your information has been contextualized. (knowledge).</a:t>
            </a:r>
          </a:p>
          <a:p>
            <a:pPr marL="0" indent="0">
              <a:lnSpc>
                <a:spcPct val="150000"/>
              </a:lnSpc>
              <a:buFont typeface="Arial" panose="020B0604020202020204" pitchFamily="34" charset="0"/>
              <a:buNone/>
            </a:pPr>
            <a:endParaRPr lang="en-US" sz="1100" dirty="0">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r>
              <a:rPr lang="en-US" sz="1100" dirty="0">
                <a:latin typeface="Arial" panose="020B0604020202020204" pitchFamily="34" charset="0"/>
                <a:cs typeface="Arial" panose="020B0604020202020204" pitchFamily="34" charset="0"/>
              </a:rPr>
              <a:t> Now you understand that you need to hit the brake and stop the car when you see the red traffic light. (wisdom).</a:t>
            </a:r>
          </a:p>
        </p:txBody>
      </p:sp>
      <p:sp>
        <p:nvSpPr>
          <p:cNvPr id="4" name="Slide Number Placeholder 3"/>
          <p:cNvSpPr>
            <a:spLocks noGrp="1"/>
          </p:cNvSpPr>
          <p:nvPr>
            <p:ph type="sldNum" sz="quarter" idx="5"/>
          </p:nvPr>
        </p:nvSpPr>
        <p:spPr/>
        <p:txBody>
          <a:bodyPr/>
          <a:lstStyle/>
          <a:p>
            <a:fld id="{0B64A5BB-225E-9447-9E07-7A2C8B20BC0E}" type="slidenum">
              <a:rPr lang="en-US" smtClean="0"/>
              <a:t>4</a:t>
            </a:fld>
            <a:endParaRPr lang="en-US" dirty="0"/>
          </a:p>
        </p:txBody>
      </p:sp>
    </p:spTree>
    <p:extLst>
      <p:ext uri="{BB962C8B-B14F-4D97-AF65-F5344CB8AC3E}">
        <p14:creationId xmlns:p14="http://schemas.microsoft.com/office/powerpoint/2010/main" val="4116650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a:lnSpc>
                <a:spcPct val="150000"/>
              </a:lnSpc>
            </a:pPr>
            <a:r>
              <a:rPr lang="en-US" b="0" dirty="0"/>
              <a:t>This is the data collected from my survey </a:t>
            </a:r>
            <a:r>
              <a:rPr lang="en-US" b="0" i="0" dirty="0">
                <a:solidFill>
                  <a:srgbClr val="373A3C"/>
                </a:solidFill>
                <a:effectLst/>
                <a:latin typeface="-apple-system"/>
              </a:rPr>
              <a:t> to support the research of Grit.</a:t>
            </a:r>
          </a:p>
          <a:p>
            <a:pPr>
              <a:lnSpc>
                <a:spcPct val="150000"/>
              </a:lnSpc>
            </a:pPr>
            <a:r>
              <a:rPr lang="en-US" b="0" i="0" dirty="0">
                <a:solidFill>
                  <a:srgbClr val="373A3C"/>
                </a:solidFill>
                <a:effectLst/>
                <a:latin typeface="-apple-system"/>
              </a:rPr>
              <a:t>I have asked my colleagues what is their academic levels and the responses are converted on excel to give me information and</a:t>
            </a:r>
            <a:r>
              <a:rPr lang="en-US" b="0" dirty="0"/>
              <a:t> compared the information with others to see what I can understand and therefore get knowledge and finally I make a decision about this to be wise to </a:t>
            </a:r>
            <a:r>
              <a:rPr lang="en-US" b="0" dirty="0" err="1"/>
              <a:t>reate</a:t>
            </a:r>
            <a:r>
              <a:rPr lang="en-US" b="0" dirty="0"/>
              <a:t> the survey I used Microsoft Forms and to share the URL Link I used Microsoft am and share my survey I have sent this QR code stated below.</a:t>
            </a:r>
          </a:p>
          <a:p>
            <a:pPr>
              <a:lnSpc>
                <a:spcPct val="150000"/>
              </a:lnSpc>
            </a:pPr>
            <a:r>
              <a:rPr lang="en-US" b="0" u="sng" dirty="0"/>
              <a:t>https://forms.office.com/Pages/ResponsePage.aspx?id=-REPTm4EBUWcuNshUjEeIWJNkZAFdFpAnVCuvwQqGKtUMThOMDBDTjk1RjhaWTY4ME9LU0wwMjVCSi4u</a:t>
            </a:r>
          </a:p>
          <a:p>
            <a:pPr>
              <a:lnSpc>
                <a:spcPct val="150000"/>
              </a:lnSpc>
            </a:pPr>
            <a:endParaRPr lang="en-US" b="0" dirty="0"/>
          </a:p>
          <a:p>
            <a:pPr>
              <a:lnSpc>
                <a:spcPct val="150000"/>
              </a:lnSpc>
            </a:pPr>
            <a:r>
              <a:rPr lang="en-US" b="0" dirty="0"/>
              <a:t>For this reach I had to collect QUANTITATIVE DATA</a:t>
            </a:r>
            <a:r>
              <a:rPr lang="en-US" b="0" i="0" dirty="0">
                <a:solidFill>
                  <a:srgbClr val="333333"/>
                </a:solidFill>
                <a:effectLst/>
                <a:latin typeface="Fira Sans"/>
              </a:rPr>
              <a:t> </a:t>
            </a:r>
            <a:endParaRPr lang="en-US" b="0" u="sng" dirty="0"/>
          </a:p>
        </p:txBody>
      </p:sp>
      <p:sp>
        <p:nvSpPr>
          <p:cNvPr id="4" name="Slide Number Placeholder 3"/>
          <p:cNvSpPr>
            <a:spLocks noGrp="1"/>
          </p:cNvSpPr>
          <p:nvPr>
            <p:ph type="sldNum" sz="quarter" idx="5"/>
          </p:nvPr>
        </p:nvSpPr>
        <p:spPr/>
        <p:txBody>
          <a:bodyPr/>
          <a:lstStyle/>
          <a:p>
            <a:fld id="{0B64A5BB-225E-9447-9E07-7A2C8B20BC0E}" type="slidenum">
              <a:rPr lang="en-US" smtClean="0"/>
              <a:t>5</a:t>
            </a:fld>
            <a:endParaRPr lang="en-US" dirty="0"/>
          </a:p>
        </p:txBody>
      </p:sp>
    </p:spTree>
    <p:extLst>
      <p:ext uri="{BB962C8B-B14F-4D97-AF65-F5344CB8AC3E}">
        <p14:creationId xmlns:p14="http://schemas.microsoft.com/office/powerpoint/2010/main" val="471870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dirty="0">
                <a:latin typeface="Arial" panose="020B0604020202020204" pitchFamily="34" charset="0"/>
                <a:cs typeface="Arial" panose="020B0604020202020204" pitchFamily="34" charset="0"/>
              </a:rPr>
              <a:t>To help the students complete my survey I have sent this chart to help them clarify what his their academic levels</a:t>
            </a:r>
            <a:r>
              <a:rPr lang="en-US" sz="1100" b="0" i="0" dirty="0">
                <a:solidFill>
                  <a:srgbClr val="373A3C"/>
                </a:solidFill>
                <a:effectLst/>
                <a:latin typeface="Arial" panose="020B0604020202020204" pitchFamily="34" charset="0"/>
                <a:cs typeface="Arial" panose="020B0604020202020204" pitchFamily="34" charset="0"/>
              </a:rPr>
              <a:t> according to UK definition</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QUALITATIVE DATA:</a:t>
            </a:r>
          </a:p>
          <a:p>
            <a:pPr>
              <a:lnSpc>
                <a:spcPct val="150000"/>
              </a:lnSpc>
            </a:pPr>
            <a:r>
              <a:rPr lang="en-US" sz="1100" dirty="0">
                <a:latin typeface="Arial" panose="020B0604020202020204" pitchFamily="34" charset="0"/>
                <a:cs typeface="Arial" panose="020B0604020202020204" pitchFamily="34" charset="0"/>
              </a:rPr>
              <a:t>Qualitative data collect information that seeks not only to measure a topic, but to describe it, using impressions, opinions and points of view. Qualitative research is less structured and seeks to obtain information about people's motivations, ideas and attitudes. Although this approach provides a more detailed understanding of the research questions, it makes it difficult to analyze the results.</a:t>
            </a:r>
          </a:p>
          <a:p>
            <a:pPr>
              <a:lnSpc>
                <a:spcPct val="150000"/>
              </a:lnSpc>
            </a:pPr>
            <a:r>
              <a:rPr lang="en-US" sz="1100" dirty="0">
                <a:latin typeface="Arial" panose="020B0604020202020204" pitchFamily="34" charset="0"/>
                <a:cs typeface="Arial" panose="020B0604020202020204" pitchFamily="34" charset="0"/>
              </a:rPr>
              <a:t>Qualitative data includes details and can also provide a more humane perspective to the research results. In research can also help in the final stages of your project. The answers obtained with open-ended questions can bring a human perspective to the trends and the objective numbers found in the results.</a:t>
            </a:r>
          </a:p>
        </p:txBody>
      </p:sp>
      <p:sp>
        <p:nvSpPr>
          <p:cNvPr id="4" name="Slide Number Placeholder 3"/>
          <p:cNvSpPr>
            <a:spLocks noGrp="1"/>
          </p:cNvSpPr>
          <p:nvPr>
            <p:ph type="sldNum" sz="quarter" idx="5"/>
          </p:nvPr>
        </p:nvSpPr>
        <p:spPr/>
        <p:txBody>
          <a:bodyPr/>
          <a:lstStyle/>
          <a:p>
            <a:fld id="{0B64A5BB-225E-9447-9E07-7A2C8B20BC0E}" type="slidenum">
              <a:rPr lang="en-US" smtClean="0"/>
              <a:t>6</a:t>
            </a:fld>
            <a:endParaRPr lang="en-US" dirty="0"/>
          </a:p>
        </p:txBody>
      </p:sp>
    </p:spTree>
    <p:extLst>
      <p:ext uri="{BB962C8B-B14F-4D97-AF65-F5344CB8AC3E}">
        <p14:creationId xmlns:p14="http://schemas.microsoft.com/office/powerpoint/2010/main" val="39667601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dirty="0">
                <a:latin typeface="Arial" panose="020B0604020202020204" pitchFamily="34" charset="0"/>
                <a:cs typeface="Arial" panose="020B0604020202020204" pitchFamily="34" charset="0"/>
              </a:rPr>
              <a:t>Quantitative Data:</a:t>
            </a:r>
          </a:p>
          <a:p>
            <a:pPr>
              <a:lnSpc>
                <a:spcPct val="150000"/>
              </a:lnSpc>
            </a:pPr>
            <a:r>
              <a:rPr lang="en-US" sz="1100" dirty="0">
                <a:latin typeface="Arial" panose="020B0604020202020204" pitchFamily="34" charset="0"/>
                <a:cs typeface="Arial" panose="020B0604020202020204" pitchFamily="34" charset="0"/>
              </a:rPr>
              <a:t>Aim to collect concrete facts: numbers. Quantitative data is structured and statistical. They form the basis for taking generals out of your research.</a:t>
            </a:r>
          </a:p>
          <a:p>
            <a:pPr>
              <a:lnSpc>
                <a:spcPct val="150000"/>
              </a:lnSpc>
            </a:pPr>
            <a:r>
              <a:rPr lang="en-US" sz="1100" b="0" i="0" dirty="0">
                <a:solidFill>
                  <a:srgbClr val="202124"/>
                </a:solidFill>
                <a:effectLst/>
                <a:latin typeface="Arial" panose="020B0604020202020204" pitchFamily="34" charset="0"/>
                <a:cs typeface="Arial" panose="020B0604020202020204" pitchFamily="34" charset="0"/>
              </a:rPr>
              <a:t>Can help to see the big picture, </a:t>
            </a:r>
            <a:r>
              <a:rPr lang="en-US" sz="1100" dirty="0">
                <a:latin typeface="Arial" panose="020B0604020202020204" pitchFamily="34" charset="0"/>
                <a:cs typeface="Arial" panose="020B0604020202020204" pitchFamily="34" charset="0"/>
              </a:rPr>
              <a:t>you will get numbers to which you can apply a statistical analysis to validate your hypotheses. The concrete information obtained allows you to make decisions based on objective observations.</a:t>
            </a:r>
          </a:p>
          <a:p>
            <a:pPr>
              <a:lnSpc>
                <a:spcPct val="150000"/>
              </a:lnSpc>
            </a:pPr>
            <a:r>
              <a:rPr lang="en-US" sz="1100" dirty="0">
                <a:latin typeface="Arial" panose="020B0604020202020204" pitchFamily="34" charset="0"/>
                <a:cs typeface="Arial" panose="020B0604020202020204" pitchFamily="34" charset="0"/>
              </a:rPr>
              <a:t>Quantitative surveys tend to have more answers than qualitative surveys, as it is easier to conduct a survey with multiple choice questions than a series of interviews or focus groups. That way, they can help you find answers to broader questions.</a:t>
            </a:r>
          </a:p>
        </p:txBody>
      </p:sp>
      <p:sp>
        <p:nvSpPr>
          <p:cNvPr id="4" name="Slide Number Placeholder 3"/>
          <p:cNvSpPr>
            <a:spLocks noGrp="1"/>
          </p:cNvSpPr>
          <p:nvPr>
            <p:ph type="sldNum" sz="quarter" idx="5"/>
          </p:nvPr>
        </p:nvSpPr>
        <p:spPr/>
        <p:txBody>
          <a:bodyPr/>
          <a:lstStyle/>
          <a:p>
            <a:fld id="{0B64A5BB-225E-9447-9E07-7A2C8B20BC0E}" type="slidenum">
              <a:rPr lang="en-US" smtClean="0"/>
              <a:t>7</a:t>
            </a:fld>
            <a:endParaRPr lang="en-US" dirty="0"/>
          </a:p>
        </p:txBody>
      </p:sp>
    </p:spTree>
    <p:extLst>
      <p:ext uri="{BB962C8B-B14F-4D97-AF65-F5344CB8AC3E}">
        <p14:creationId xmlns:p14="http://schemas.microsoft.com/office/powerpoint/2010/main" val="3716405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dirty="0">
                <a:latin typeface="Arial" panose="020B0604020202020204" pitchFamily="34" charset="0"/>
                <a:cs typeface="Arial" panose="020B0604020202020204" pitchFamily="34" charset="0"/>
              </a:rPr>
              <a:t>In this work the grit was approached, and it is very important to realize that the grit is part of our social and professional life. Angela Duckworth introduce us into the subject about our qualities beyond science. For this research to be completed, it is based on the DIKW triangle, which showed  the right way to collect the right data for a better understanding of the information. It has been created graphics to show information in a easy way. </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A person with Grit has some very clear characteristics: It has a well-defined goal. You know that this is a long-term goal. It does not seek immediate rewards. You have patience and resilience to deal with frustrations and complete all the necessary steps, one by one, to reach your goal. He works hard, focused and makes the necessary sacrifices; </a:t>
            </a:r>
          </a:p>
          <a:p>
            <a:pPr>
              <a:lnSpc>
                <a:spcPct val="150000"/>
              </a:lnSpc>
            </a:pPr>
            <a:r>
              <a:rPr lang="en-US" sz="1100" dirty="0">
                <a:latin typeface="Arial" panose="020B0604020202020204" pitchFamily="34" charset="0"/>
                <a:cs typeface="Arial" panose="020B0604020202020204" pitchFamily="34" charset="0"/>
              </a:rPr>
              <a:t>A key point is that Grit is independent of talent, no direct or inverse relationship was detected with how talented the person is. The most important thing is how much the person's mentality is focused on achieving that goal.</a:t>
            </a:r>
          </a:p>
          <a:p>
            <a:pPr>
              <a:lnSpc>
                <a:spcPct val="150000"/>
              </a:lnSpc>
            </a:pPr>
            <a:endParaRPr lang="en-US" sz="1100"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B64A5BB-225E-9447-9E07-7A2C8B20BC0E}" type="slidenum">
              <a:rPr lang="en-US" smtClean="0"/>
              <a:t>8</a:t>
            </a:fld>
            <a:endParaRPr lang="en-US" dirty="0"/>
          </a:p>
        </p:txBody>
      </p:sp>
    </p:spTree>
    <p:extLst>
      <p:ext uri="{BB962C8B-B14F-4D97-AF65-F5344CB8AC3E}">
        <p14:creationId xmlns:p14="http://schemas.microsoft.com/office/powerpoint/2010/main" val="632970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dirty="0">
                <a:solidFill>
                  <a:srgbClr val="222222"/>
                </a:solidFill>
                <a:effectLst/>
                <a:latin typeface="Arial" panose="020B0604020202020204" pitchFamily="34" charset="0"/>
              </a:rPr>
              <a:t>Duckworth, Angela L., et al. "Grit: perseverance and passion for long-term goals." </a:t>
            </a:r>
            <a:r>
              <a:rPr lang="en-GB" b="0" i="1" dirty="0">
                <a:solidFill>
                  <a:srgbClr val="222222"/>
                </a:solidFill>
                <a:effectLst/>
                <a:latin typeface="Arial" panose="020B0604020202020204" pitchFamily="34" charset="0"/>
              </a:rPr>
              <a:t>Journal of personality and social psychology</a:t>
            </a:r>
            <a:r>
              <a:rPr lang="en-GB" b="0" i="0" dirty="0">
                <a:solidFill>
                  <a:srgbClr val="222222"/>
                </a:solidFill>
                <a:effectLst/>
                <a:latin typeface="Arial" panose="020B0604020202020204" pitchFamily="34" charset="0"/>
              </a:rPr>
              <a:t> 92.6 (2007): 1087.</a:t>
            </a:r>
          </a:p>
          <a:p>
            <a:pPr marL="171450" indent="-171450">
              <a:buFont typeface="Arial" panose="020B0604020202020204" pitchFamily="34" charset="0"/>
              <a:buChar char="•"/>
            </a:pPr>
            <a:endParaRPr lang="en-GB" b="0" i="0" dirty="0">
              <a:solidFill>
                <a:srgbClr val="222222"/>
              </a:solidFill>
              <a:effectLst/>
              <a:latin typeface="Arial" panose="020B0604020202020204" pitchFamily="34" charset="0"/>
            </a:endParaRPr>
          </a:p>
          <a:p>
            <a:pPr marL="171450" indent="-171450" fontAlgn="t">
              <a:buFont typeface="Arial" panose="020B0604020202020204" pitchFamily="34" charset="0"/>
              <a:buChar char="•"/>
            </a:pPr>
            <a:r>
              <a:rPr lang="en-GB" dirty="0" err="1">
                <a:effectLst/>
                <a:latin typeface="Arial" panose="020B0604020202020204" pitchFamily="34" charset="0"/>
              </a:rPr>
              <a:t>Bashant</a:t>
            </a:r>
            <a:r>
              <a:rPr lang="en-GB" dirty="0">
                <a:effectLst/>
                <a:latin typeface="Arial" panose="020B0604020202020204" pitchFamily="34" charset="0"/>
              </a:rPr>
              <a:t>, Jennifer. "Developing Grit in Our Students: Why Grit Is Such a Desirable Trait, and Practical Strategies for Teachers and Schools." </a:t>
            </a:r>
            <a:r>
              <a:rPr lang="en-GB" i="1" dirty="0">
                <a:effectLst/>
                <a:latin typeface="Arial" panose="020B0604020202020204" pitchFamily="34" charset="0"/>
              </a:rPr>
              <a:t>Journal for Leadership and Instruction</a:t>
            </a:r>
            <a:r>
              <a:rPr lang="en-GB" dirty="0">
                <a:effectLst/>
                <a:latin typeface="Arial" panose="020B0604020202020204" pitchFamily="34" charset="0"/>
              </a:rPr>
              <a:t> 13.2 (2014): 14-17.</a:t>
            </a:r>
            <a:br>
              <a:rPr lang="en-GB" dirty="0"/>
            </a:br>
            <a:endParaRPr lang="en-GB" b="0" i="0" dirty="0">
              <a:solidFill>
                <a:srgbClr val="222222"/>
              </a:solidFill>
              <a:effectLst/>
              <a:latin typeface="Arial" panose="020B0604020202020204" pitchFamily="34" charset="0"/>
            </a:endParaRPr>
          </a:p>
          <a:p>
            <a:pPr marL="171450" indent="-171450">
              <a:buFont typeface="Arial" panose="020B0604020202020204" pitchFamily="34" charset="0"/>
              <a:buChar char="•"/>
            </a:pPr>
            <a:r>
              <a:rPr lang="en-GB" b="0" i="0" dirty="0" err="1">
                <a:solidFill>
                  <a:srgbClr val="222222"/>
                </a:solidFill>
                <a:effectLst/>
                <a:latin typeface="Arial" panose="020B0604020202020204" pitchFamily="34" charset="0"/>
              </a:rPr>
              <a:t>Hochanadel</a:t>
            </a:r>
            <a:r>
              <a:rPr lang="en-GB" b="0" i="0" dirty="0">
                <a:solidFill>
                  <a:srgbClr val="222222"/>
                </a:solidFill>
                <a:effectLst/>
                <a:latin typeface="Arial" panose="020B0604020202020204" pitchFamily="34" charset="0"/>
              </a:rPr>
              <a:t>, Aaron, and Dora </a:t>
            </a:r>
            <a:r>
              <a:rPr lang="en-GB" b="0" i="0" dirty="0" err="1">
                <a:solidFill>
                  <a:srgbClr val="222222"/>
                </a:solidFill>
                <a:effectLst/>
                <a:latin typeface="Arial" panose="020B0604020202020204" pitchFamily="34" charset="0"/>
              </a:rPr>
              <a:t>Finamore</a:t>
            </a:r>
            <a:r>
              <a:rPr lang="en-GB" b="0" i="0" dirty="0">
                <a:solidFill>
                  <a:srgbClr val="222222"/>
                </a:solidFill>
                <a:effectLst/>
                <a:latin typeface="Arial" panose="020B0604020202020204" pitchFamily="34" charset="0"/>
              </a:rPr>
              <a:t>. "Fixed and growth mindset in education and how grit helps students persist in the face of adversity." </a:t>
            </a:r>
            <a:r>
              <a:rPr lang="en-GB" b="0" i="1" dirty="0">
                <a:solidFill>
                  <a:srgbClr val="222222"/>
                </a:solidFill>
                <a:effectLst/>
                <a:latin typeface="Arial" panose="020B0604020202020204" pitchFamily="34" charset="0"/>
              </a:rPr>
              <a:t>Journal of International Education Research (JIER)</a:t>
            </a:r>
            <a:r>
              <a:rPr lang="en-GB" b="0" i="0" dirty="0">
                <a:solidFill>
                  <a:srgbClr val="222222"/>
                </a:solidFill>
                <a:effectLst/>
                <a:latin typeface="Arial" panose="020B0604020202020204" pitchFamily="34" charset="0"/>
              </a:rPr>
              <a:t> 11.1 (2015): 47-50.</a:t>
            </a:r>
          </a:p>
          <a:p>
            <a:pPr marL="171450" indent="-171450">
              <a:buFont typeface="Arial" panose="020B0604020202020204" pitchFamily="34" charset="0"/>
              <a:buChar char="•"/>
            </a:pPr>
            <a:endParaRPr lang="en-GB" b="0" i="0" dirty="0">
              <a:solidFill>
                <a:srgbClr val="222222"/>
              </a:solidFill>
              <a:effectLst/>
              <a:latin typeface="Arial" panose="020B0604020202020204" pitchFamily="34" charset="0"/>
            </a:endParaRPr>
          </a:p>
          <a:p>
            <a:pPr marL="171450" indent="-171450">
              <a:buFont typeface="Arial" panose="020B0604020202020204" pitchFamily="34" charset="0"/>
              <a:buChar char="•"/>
            </a:pPr>
            <a:r>
              <a:rPr lang="en-GB" b="0" i="0" dirty="0">
                <a:solidFill>
                  <a:srgbClr val="222222"/>
                </a:solidFill>
                <a:effectLst/>
                <a:latin typeface="Arial" panose="020B0604020202020204" pitchFamily="34" charset="0"/>
              </a:rPr>
              <a:t>Lacey, Anne, and Donna Luff. </a:t>
            </a:r>
            <a:r>
              <a:rPr lang="en-GB" b="0" i="1" dirty="0">
                <a:solidFill>
                  <a:srgbClr val="222222"/>
                </a:solidFill>
                <a:effectLst/>
                <a:latin typeface="Arial" panose="020B0604020202020204" pitchFamily="34" charset="0"/>
              </a:rPr>
              <a:t>Qualitative data analysis</a:t>
            </a:r>
            <a:r>
              <a:rPr lang="en-GB" b="0" i="0" dirty="0">
                <a:solidFill>
                  <a:srgbClr val="222222"/>
                </a:solidFill>
                <a:effectLst/>
                <a:latin typeface="Arial" panose="020B0604020202020204" pitchFamily="34" charset="0"/>
              </a:rPr>
              <a:t>. Sheffield: Trent focus, 2001.</a:t>
            </a:r>
          </a:p>
          <a:p>
            <a:pPr marL="171450" indent="-171450">
              <a:buFont typeface="Arial" panose="020B0604020202020204" pitchFamily="34" charset="0"/>
              <a:buChar char="•"/>
            </a:pPr>
            <a:endParaRPr lang="en-GB" b="0" i="0" dirty="0">
              <a:solidFill>
                <a:srgbClr val="222222"/>
              </a:solidFill>
              <a:effectLst/>
              <a:latin typeface="Arial" panose="020B0604020202020204" pitchFamily="34" charset="0"/>
            </a:endParaRPr>
          </a:p>
          <a:p>
            <a:pPr marL="171450" indent="-171450">
              <a:buFont typeface="Arial" panose="020B0604020202020204" pitchFamily="34" charset="0"/>
              <a:buChar char="•"/>
            </a:pPr>
            <a:r>
              <a:rPr lang="en-GB" b="0" i="0" dirty="0">
                <a:solidFill>
                  <a:srgbClr val="222222"/>
                </a:solidFill>
                <a:effectLst/>
                <a:latin typeface="Arial" panose="020B0604020202020204" pitchFamily="34" charset="0"/>
              </a:rPr>
              <a:t>Blaikie, Norman. </a:t>
            </a:r>
            <a:r>
              <a:rPr lang="en-GB" b="0" i="1" dirty="0" err="1">
                <a:solidFill>
                  <a:srgbClr val="222222"/>
                </a:solidFill>
                <a:effectLst/>
                <a:latin typeface="Arial" panose="020B0604020202020204" pitchFamily="34" charset="0"/>
              </a:rPr>
              <a:t>Analyzing</a:t>
            </a:r>
            <a:r>
              <a:rPr lang="en-GB" b="0" i="1" dirty="0">
                <a:solidFill>
                  <a:srgbClr val="222222"/>
                </a:solidFill>
                <a:effectLst/>
                <a:latin typeface="Arial" panose="020B0604020202020204" pitchFamily="34" charset="0"/>
              </a:rPr>
              <a:t> quantitative data: From description to explanation</a:t>
            </a:r>
            <a:r>
              <a:rPr lang="en-GB" b="0" i="0" dirty="0">
                <a:solidFill>
                  <a:srgbClr val="222222"/>
                </a:solidFill>
                <a:effectLst/>
                <a:latin typeface="Arial" panose="020B0604020202020204" pitchFamily="34" charset="0"/>
              </a:rPr>
              <a:t>. Sage, 2003.</a:t>
            </a:r>
          </a:p>
          <a:p>
            <a:pPr marL="171450" indent="-171450">
              <a:buFont typeface="Arial" panose="020B0604020202020204" pitchFamily="34" charset="0"/>
              <a:buChar char="•"/>
            </a:pPr>
            <a:endParaRPr lang="en-GB" b="0" i="0" dirty="0">
              <a:solidFill>
                <a:srgbClr val="222222"/>
              </a:solidFill>
              <a:effectLst/>
              <a:latin typeface="Arial" panose="020B0604020202020204" pitchFamily="34" charset="0"/>
            </a:endParaRPr>
          </a:p>
          <a:p>
            <a:pPr marL="171450" indent="-171450">
              <a:buFont typeface="Arial" panose="020B0604020202020204" pitchFamily="34" charset="0"/>
              <a:buChar char="•"/>
            </a:pPr>
            <a:r>
              <a:rPr lang="en-GB" b="0" i="0" dirty="0">
                <a:solidFill>
                  <a:srgbClr val="222222"/>
                </a:solidFill>
                <a:effectLst/>
                <a:latin typeface="Arial" panose="020B0604020202020204" pitchFamily="34" charset="0"/>
              </a:rPr>
              <a:t>Gruber, June, et al. "The future of women in psychological science." </a:t>
            </a:r>
            <a:r>
              <a:rPr lang="en-GB" b="0" i="1" dirty="0">
                <a:solidFill>
                  <a:srgbClr val="222222"/>
                </a:solidFill>
                <a:effectLst/>
                <a:latin typeface="Arial" panose="020B0604020202020204" pitchFamily="34" charset="0"/>
              </a:rPr>
              <a:t>Perspectives on Psychological Science</a:t>
            </a:r>
            <a:r>
              <a:rPr lang="en-GB" b="0" i="0" dirty="0">
                <a:solidFill>
                  <a:srgbClr val="222222"/>
                </a:solidFill>
                <a:effectLst/>
                <a:latin typeface="Arial" panose="020B0604020202020204" pitchFamily="34" charset="0"/>
              </a:rPr>
              <a:t> 16.3 (2021): 483-516.</a:t>
            </a:r>
          </a:p>
          <a:p>
            <a:pPr marL="171450" indent="-171450">
              <a:buFont typeface="Arial" panose="020B0604020202020204" pitchFamily="34" charset="0"/>
              <a:buChar char="•"/>
            </a:pPr>
            <a:endParaRPr lang="en-GB" b="0" i="0" dirty="0">
              <a:solidFill>
                <a:srgbClr val="222222"/>
              </a:solidFill>
              <a:effectLst/>
              <a:latin typeface="Arial" panose="020B0604020202020204" pitchFamily="34" charset="0"/>
            </a:endParaRPr>
          </a:p>
          <a:p>
            <a:pPr marL="171450" indent="-171450">
              <a:buFont typeface="Arial" panose="020B0604020202020204" pitchFamily="34" charset="0"/>
              <a:buChar char="•"/>
            </a:pPr>
            <a:r>
              <a:rPr lang="en-GB" b="0" i="0" dirty="0">
                <a:solidFill>
                  <a:srgbClr val="222222"/>
                </a:solidFill>
                <a:effectLst/>
                <a:latin typeface="Arial" panose="020B0604020202020204" pitchFamily="34" charset="0"/>
              </a:rPr>
              <a:t>Van Meter, Heather J. "Revising the DIKW pyramid and the real relationship between data, information, knowledge, and wisdom." </a:t>
            </a:r>
            <a:r>
              <a:rPr lang="en-GB" b="0" i="1" dirty="0">
                <a:solidFill>
                  <a:srgbClr val="222222"/>
                </a:solidFill>
                <a:effectLst/>
                <a:latin typeface="Arial" panose="020B0604020202020204" pitchFamily="34" charset="0"/>
              </a:rPr>
              <a:t>Law, Technology and Humans</a:t>
            </a:r>
            <a:r>
              <a:rPr lang="en-GB" b="0" i="0" dirty="0">
                <a:solidFill>
                  <a:srgbClr val="222222"/>
                </a:solidFill>
                <a:effectLst/>
                <a:latin typeface="Arial" panose="020B0604020202020204" pitchFamily="34" charset="0"/>
              </a:rPr>
              <a:t> 2.2 (2020): 69-80.</a:t>
            </a:r>
          </a:p>
          <a:p>
            <a:pPr marL="171450" indent="-171450">
              <a:buFont typeface="Arial" panose="020B0604020202020204" pitchFamily="34" charset="0"/>
              <a:buChar char="•"/>
            </a:pPr>
            <a:endParaRPr lang="en-GB" b="0" i="0" dirty="0">
              <a:solidFill>
                <a:srgbClr val="222222"/>
              </a:solidFill>
              <a:effectLst/>
              <a:latin typeface="Arial" panose="020B0604020202020204" pitchFamily="34" charset="0"/>
            </a:endParaRPr>
          </a:p>
          <a:p>
            <a:pPr marL="171450" indent="-171450">
              <a:buFont typeface="Arial" panose="020B0604020202020204" pitchFamily="34" charset="0"/>
              <a:buChar char="•"/>
            </a:pPr>
            <a:r>
              <a:rPr lang="en-GB" b="0" i="0" dirty="0">
                <a:solidFill>
                  <a:srgbClr val="222222"/>
                </a:solidFill>
                <a:effectLst/>
                <a:latin typeface="Arial" panose="020B0604020202020204" pitchFamily="34" charset="0"/>
              </a:rPr>
              <a:t>McDowell, Kate, et al. "Storytelling and/as Resilience." </a:t>
            </a:r>
            <a:r>
              <a:rPr lang="en-GB" b="0" i="1" dirty="0">
                <a:solidFill>
                  <a:srgbClr val="222222"/>
                </a:solidFill>
                <a:effectLst/>
                <a:latin typeface="Arial" panose="020B0604020202020204" pitchFamily="34" charset="0"/>
              </a:rPr>
              <a:t>Political economy of the information society</a:t>
            </a:r>
            <a:r>
              <a:rPr lang="en-GB" b="0" i="0" dirty="0">
                <a:solidFill>
                  <a:srgbClr val="222222"/>
                </a:solidFill>
                <a:effectLst/>
                <a:latin typeface="Arial" panose="020B0604020202020204" pitchFamily="34" charset="0"/>
              </a:rPr>
              <a:t> (2021).</a:t>
            </a:r>
            <a:endParaRPr lang="en-US" b="1" dirty="0"/>
          </a:p>
        </p:txBody>
      </p:sp>
      <p:sp>
        <p:nvSpPr>
          <p:cNvPr id="4" name="Slide Number Placeholder 3"/>
          <p:cNvSpPr>
            <a:spLocks noGrp="1"/>
          </p:cNvSpPr>
          <p:nvPr>
            <p:ph type="sldNum" sz="quarter" idx="5"/>
          </p:nvPr>
        </p:nvSpPr>
        <p:spPr/>
        <p:txBody>
          <a:bodyPr/>
          <a:lstStyle/>
          <a:p>
            <a:fld id="{0B64A5BB-225E-9447-9E07-7A2C8B20BC0E}" type="slidenum">
              <a:rPr lang="en-US" smtClean="0"/>
              <a:t>9</a:t>
            </a:fld>
            <a:endParaRPr lang="en-US" dirty="0"/>
          </a:p>
        </p:txBody>
      </p:sp>
    </p:spTree>
    <p:extLst>
      <p:ext uri="{BB962C8B-B14F-4D97-AF65-F5344CB8AC3E}">
        <p14:creationId xmlns:p14="http://schemas.microsoft.com/office/powerpoint/2010/main" val="3025338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Friday, December 10, 2021</a:t>
            </a:fld>
            <a:endParaRPr lang="en-US" dirty="0"/>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3646049936"/>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Friday, December 10, 2021</a:t>
            </a:fld>
            <a:endParaRPr lang="en-US" dirty="0"/>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1342208116"/>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Friday, December 10, 2021</a:t>
            </a:fld>
            <a:endParaRPr lang="en-US" dirty="0"/>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3174972115"/>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Friday, December 10, 2021</a:t>
            </a:fld>
            <a:endParaRPr lang="en-US" dirty="0"/>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1016238244"/>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Friday, December 10, 2021</a:t>
            </a:fld>
            <a:endParaRPr lang="en-US" dirty="0"/>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dirty="0"/>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3016312"/>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Friday, December 10, 2021</a:t>
            </a:fld>
            <a:endParaRPr lang="en-US" dirty="0"/>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3343118216"/>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Friday, December 10, 2021</a:t>
            </a:fld>
            <a:endParaRPr lang="en-US" dirty="0"/>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3247619555"/>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Friday, December 10, 2021</a:t>
            </a:fld>
            <a:endParaRPr lang="en-US" dirty="0"/>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2971341500"/>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Friday, December 10, 2021</a:t>
            </a:fld>
            <a:endParaRPr lang="en-US" dirty="0"/>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2663496239"/>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Friday, December 10, 2021</a:t>
            </a:fld>
            <a:endParaRPr lang="en-US" dirty="0"/>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1298919387"/>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Friday, December 10, 2021</a:t>
            </a:fld>
            <a:endParaRPr lang="en-US" dirty="0"/>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4261226755"/>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Friday, December 10, 2021</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dirty="0"/>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47019740"/>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transition spd="slow">
    <p:push dir="u"/>
  </p:transition>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3" name="Rectangle 112">
            <a:extLst>
              <a:ext uri="{FF2B5EF4-FFF2-40B4-BE49-F238E27FC236}">
                <a16:creationId xmlns:a16="http://schemas.microsoft.com/office/drawing/2014/main" id="{D59BB292-C7C1-4D62-8D75-57508077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BD3595-6295-4C30-A694-1EE032607DF8}"/>
              </a:ext>
            </a:extLst>
          </p:cNvPr>
          <p:cNvSpPr>
            <a:spLocks noGrp="1"/>
          </p:cNvSpPr>
          <p:nvPr>
            <p:ph type="ctrTitle"/>
          </p:nvPr>
        </p:nvSpPr>
        <p:spPr>
          <a:xfrm>
            <a:off x="843643" y="4626429"/>
            <a:ext cx="6662627" cy="1747158"/>
          </a:xfrm>
        </p:spPr>
        <p:txBody>
          <a:bodyPr anchor="ctr">
            <a:noAutofit/>
          </a:bodyPr>
          <a:lstStyle/>
          <a:p>
            <a:pPr algn="l">
              <a:lnSpc>
                <a:spcPct val="150000"/>
              </a:lnSpc>
            </a:pPr>
            <a:br>
              <a:rPr lang="en-US"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US"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br>
              <a:rPr lang="en-US" sz="1600" dirty="0">
                <a:effectLst/>
                <a:latin typeface="Arial" panose="020B0604020202020204" pitchFamily="34" charset="0"/>
                <a:ea typeface="Times New Roman" panose="02020603050405020304" pitchFamily="18" charset="0"/>
                <a:cs typeface="Arial" panose="020B0604020202020204" pitchFamily="34" charset="0"/>
              </a:rPr>
            </a:br>
            <a:r>
              <a:rPr lang="en-US" sz="11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Student name: Luboia Barros</a:t>
            </a:r>
            <a:br>
              <a:rPr lang="en-US" sz="1100" b="0" dirty="0">
                <a:effectLst/>
                <a:latin typeface="Arial" panose="020B0604020202020204" pitchFamily="34" charset="0"/>
                <a:ea typeface="Times New Roman" panose="02020603050405020304" pitchFamily="18" charset="0"/>
                <a:cs typeface="Arial" panose="020B0604020202020204" pitchFamily="34" charset="0"/>
              </a:rPr>
            </a:br>
            <a:r>
              <a:rPr lang="en-US" sz="11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Student number: 2017955</a:t>
            </a:r>
            <a:br>
              <a:rPr lang="en-US" sz="1100" b="0" dirty="0">
                <a:effectLst/>
                <a:latin typeface="Arial" panose="020B0604020202020204" pitchFamily="34" charset="0"/>
                <a:ea typeface="Times New Roman" panose="02020603050405020304" pitchFamily="18" charset="0"/>
                <a:cs typeface="Arial" panose="020B0604020202020204" pitchFamily="34" charset="0"/>
              </a:rPr>
            </a:br>
            <a:r>
              <a:rPr lang="en-US" sz="11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Module code: </a:t>
            </a:r>
            <a:r>
              <a:rPr lang="en-US" sz="1100" b="0" dirty="0">
                <a:latin typeface="Arial" panose="020B0604020202020204" pitchFamily="34" charset="0"/>
                <a:cs typeface="Arial" panose="020B0604020202020204" pitchFamily="34" charset="0"/>
              </a:rPr>
              <a:t>BMSW4003</a:t>
            </a:r>
            <a:br>
              <a:rPr lang="en-US" sz="1100" b="0" dirty="0">
                <a:effectLst/>
                <a:latin typeface="Arial" panose="020B0604020202020204" pitchFamily="34" charset="0"/>
                <a:ea typeface="Times New Roman" panose="02020603050405020304" pitchFamily="18" charset="0"/>
                <a:cs typeface="Arial" panose="020B0604020202020204" pitchFamily="34" charset="0"/>
              </a:rPr>
            </a:br>
            <a:r>
              <a:rPr lang="en-US" sz="11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Assignment Title: </a:t>
            </a:r>
            <a:r>
              <a:rPr lang="en-US" sz="1100" b="0" dirty="0">
                <a:latin typeface="Arial" panose="020B0604020202020204" pitchFamily="34" charset="0"/>
                <a:cs typeface="Arial" panose="020B0604020202020204" pitchFamily="34" charset="0"/>
              </a:rPr>
              <a:t>Component 2 Research Methods</a:t>
            </a:r>
            <a:br>
              <a:rPr lang="en-US" sz="1100" b="0" dirty="0">
                <a:effectLst/>
                <a:latin typeface="Arial" panose="020B0604020202020204" pitchFamily="34" charset="0"/>
                <a:ea typeface="Times New Roman" panose="02020603050405020304" pitchFamily="18" charset="0"/>
                <a:cs typeface="Arial" panose="020B0604020202020204" pitchFamily="34" charset="0"/>
              </a:rPr>
            </a:br>
            <a:r>
              <a:rPr lang="en-US" sz="11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Lecture name: calendar Kandasamy</a:t>
            </a:r>
            <a:br>
              <a:rPr lang="en-US" sz="1100" b="0" dirty="0">
                <a:effectLst/>
                <a:latin typeface="Arial" panose="020B0604020202020204" pitchFamily="34" charset="0"/>
                <a:ea typeface="Times New Roman" panose="02020603050405020304" pitchFamily="18"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1D09FD9-34DA-47C6-8CD7-A1B7CE476B79}"/>
              </a:ext>
            </a:extLst>
          </p:cNvPr>
          <p:cNvPicPr>
            <a:picLocks noChangeAspect="1"/>
          </p:cNvPicPr>
          <p:nvPr/>
        </p:nvPicPr>
        <p:blipFill rotWithShape="1">
          <a:blip r:embed="rId3"/>
          <a:srcRect t="8064" r="-1" b="9643"/>
          <a:stretch/>
        </p:blipFill>
        <p:spPr>
          <a:xfrm>
            <a:off x="-1" y="10"/>
            <a:ext cx="8115290" cy="4457690"/>
          </a:xfrm>
          <a:prstGeom prst="rect">
            <a:avLst/>
          </a:prstGeom>
        </p:spPr>
      </p:pic>
      <p:sp>
        <p:nvSpPr>
          <p:cNvPr id="115" name="Rectangle 114">
            <a:extLst>
              <a:ext uri="{FF2B5EF4-FFF2-40B4-BE49-F238E27FC236}">
                <a16:creationId xmlns:a16="http://schemas.microsoft.com/office/drawing/2014/main" id="{7736FD11-55E4-43C7-AAB4-33CD6CDA5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24800" y="190500"/>
            <a:ext cx="4457700" cy="4076701"/>
          </a:xfrm>
          <a:prstGeom prst="rect">
            <a:avLst/>
          </a:prstGeom>
          <a:gradFill>
            <a:gsLst>
              <a:gs pos="0">
                <a:schemeClr val="accent2"/>
              </a:gs>
              <a:gs pos="99000">
                <a:schemeClr val="accent6">
                  <a:lumMod val="75000"/>
                  <a:alpha val="92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7" name="Rectangle 116">
            <a:extLst>
              <a:ext uri="{FF2B5EF4-FFF2-40B4-BE49-F238E27FC236}">
                <a16:creationId xmlns:a16="http://schemas.microsoft.com/office/drawing/2014/main" id="{7EBDD458-F884-47F1-9D77-264802B3E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3100" y="-567804"/>
            <a:ext cx="2941091" cy="4076703"/>
          </a:xfrm>
          <a:prstGeom prst="rect">
            <a:avLst/>
          </a:prstGeom>
          <a:gradFill>
            <a:gsLst>
              <a:gs pos="51000">
                <a:schemeClr val="accent6">
                  <a:lumMod val="75000"/>
                  <a:alpha val="0"/>
                </a:schemeClr>
              </a:gs>
              <a:gs pos="99000">
                <a:schemeClr val="accent6">
                  <a:alpha val="33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5">
            <a:extLst>
              <a:ext uri="{FF2B5EF4-FFF2-40B4-BE49-F238E27FC236}">
                <a16:creationId xmlns:a16="http://schemas.microsoft.com/office/drawing/2014/main" id="{226039E7-7540-DC44-96C9-8112F5FC91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6272" y="0"/>
            <a:ext cx="2834745" cy="4457691"/>
          </a:xfrm>
          <a:prstGeom prst="rect">
            <a:avLst/>
          </a:prstGeom>
        </p:spPr>
      </p:pic>
    </p:spTree>
    <p:extLst>
      <p:ext uri="{BB962C8B-B14F-4D97-AF65-F5344CB8AC3E}">
        <p14:creationId xmlns:p14="http://schemas.microsoft.com/office/powerpoint/2010/main" val="298651689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E1B7D13F-E734-6B46-A15B-93C2F68990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5470" y="1001931"/>
            <a:ext cx="9346486" cy="4658639"/>
          </a:xfrm>
          <a:prstGeom prst="rect">
            <a:avLst/>
          </a:prstGeom>
        </p:spPr>
      </p:pic>
      <p:sp>
        <p:nvSpPr>
          <p:cNvPr id="8" name="TextBox 7">
            <a:extLst>
              <a:ext uri="{FF2B5EF4-FFF2-40B4-BE49-F238E27FC236}">
                <a16:creationId xmlns:a16="http://schemas.microsoft.com/office/drawing/2014/main" id="{9AFEDFDA-C522-5049-8DFC-C23F3814810D}"/>
              </a:ext>
            </a:extLst>
          </p:cNvPr>
          <p:cNvSpPr txBox="1"/>
          <p:nvPr/>
        </p:nvSpPr>
        <p:spPr>
          <a:xfrm>
            <a:off x="2653393" y="355601"/>
            <a:ext cx="6096000" cy="646331"/>
          </a:xfrm>
          <a:prstGeom prst="rect">
            <a:avLst/>
          </a:prstGeom>
          <a:noFill/>
        </p:spPr>
        <p:txBody>
          <a:bodyPr wrap="square">
            <a:spAutoFit/>
          </a:bodyPr>
          <a:lstStyle/>
          <a:p>
            <a:pPr marL="0" indent="0" algn="ctr">
              <a:buNone/>
            </a:pPr>
            <a:r>
              <a:rPr lang="en-US" sz="1800" b="1" i="0" dirty="0">
                <a:solidFill>
                  <a:srgbClr val="333333"/>
                </a:solidFill>
                <a:effectLst/>
                <a:latin typeface="Arial" panose="020B0604020202020204" pitchFamily="34" charset="0"/>
                <a:cs typeface="Arial" panose="020B0604020202020204" pitchFamily="34" charset="0"/>
              </a:rPr>
              <a:t>WHAT IS GRIT ?</a:t>
            </a:r>
          </a:p>
          <a:p>
            <a:pPr marL="0" indent="0" algn="ctr">
              <a:buNone/>
            </a:pPr>
            <a:endParaRPr lang="en-US" dirty="0"/>
          </a:p>
        </p:txBody>
      </p:sp>
    </p:spTree>
    <p:extLst>
      <p:ext uri="{BB962C8B-B14F-4D97-AF65-F5344CB8AC3E}">
        <p14:creationId xmlns:p14="http://schemas.microsoft.com/office/powerpoint/2010/main" val="111593241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343EB-3BAE-47D9-B6D0-36FC3A7DBBED}"/>
              </a:ext>
            </a:extLst>
          </p:cNvPr>
          <p:cNvSpPr>
            <a:spLocks noGrp="1"/>
          </p:cNvSpPr>
          <p:nvPr>
            <p:ph type="title"/>
          </p:nvPr>
        </p:nvSpPr>
        <p:spPr>
          <a:xfrm>
            <a:off x="3791181" y="585107"/>
            <a:ext cx="8128676" cy="557894"/>
          </a:xfrm>
        </p:spPr>
        <p:txBody>
          <a:bodyPr>
            <a:normAutofit fontScale="90000"/>
          </a:bodyPr>
          <a:lstStyle/>
          <a:p>
            <a:pPr algn="ctr"/>
            <a:r>
              <a:rPr lang="en-US" sz="2000" b="1" dirty="0">
                <a:solidFill>
                  <a:schemeClr val="accent4"/>
                </a:solidFill>
                <a:latin typeface="Arial" panose="020B0604020202020204" pitchFamily="34" charset="0"/>
                <a:cs typeface="Arial" panose="020B0604020202020204" pitchFamily="34" charset="0"/>
              </a:rPr>
              <a:t>ANGELA DUCKWORTH</a:t>
            </a:r>
            <a:br>
              <a:rPr lang="en-US" sz="2000" b="1" dirty="0">
                <a:latin typeface="Arial" panose="020B0604020202020204" pitchFamily="34" charset="0"/>
                <a:cs typeface="Arial" panose="020B0604020202020204" pitchFamily="34" charset="0"/>
              </a:rPr>
            </a:br>
            <a:r>
              <a:rPr lang="en-US" sz="2000" i="0" u="none" strike="noStrike" dirty="0">
                <a:solidFill>
                  <a:schemeClr val="accent4"/>
                </a:solidFill>
                <a:effectLst/>
                <a:latin typeface="Arial" panose="020B0604020202020204" pitchFamily="34" charset="0"/>
                <a:cs typeface="Arial" panose="020B0604020202020204" pitchFamily="34" charset="0"/>
              </a:rPr>
              <a:t> </a:t>
            </a:r>
            <a:endParaRPr lang="en-GB" sz="2000" dirty="0">
              <a:solidFill>
                <a:schemeClr val="accent4"/>
              </a:solidFill>
              <a:latin typeface="Arial" panose="020B0604020202020204" pitchFamily="34" charset="0"/>
              <a:cs typeface="Arial" panose="020B0604020202020204" pitchFamily="34" charset="0"/>
            </a:endParaRPr>
          </a:p>
        </p:txBody>
      </p:sp>
      <p:sp>
        <p:nvSpPr>
          <p:cNvPr id="10" name="Content Placeholder 9">
            <a:extLst>
              <a:ext uri="{FF2B5EF4-FFF2-40B4-BE49-F238E27FC236}">
                <a16:creationId xmlns:a16="http://schemas.microsoft.com/office/drawing/2014/main" id="{C76865C3-2856-48A1-A29C-506FA2155A23}"/>
              </a:ext>
            </a:extLst>
          </p:cNvPr>
          <p:cNvSpPr>
            <a:spLocks noGrp="1"/>
          </p:cNvSpPr>
          <p:nvPr>
            <p:ph sz="quarter" idx="4"/>
          </p:nvPr>
        </p:nvSpPr>
        <p:spPr>
          <a:xfrm>
            <a:off x="5660571" y="1251858"/>
            <a:ext cx="5742958" cy="3864542"/>
          </a:xfrm>
        </p:spPr>
        <p:txBody>
          <a:bodyPr>
            <a:normAutofit/>
          </a:bodyPr>
          <a:lstStyle/>
          <a:p>
            <a:pPr marL="0" indent="0">
              <a:buNone/>
            </a:pPr>
            <a:endParaRPr lang="en-US" sz="1600" b="1"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Angela Lee Duckworth is an American academic, </a:t>
            </a:r>
          </a:p>
          <a:p>
            <a:r>
              <a:rPr lang="en-US" sz="1600" b="1" dirty="0">
                <a:latin typeface="Arial" panose="020B0604020202020204" pitchFamily="34" charset="0"/>
                <a:cs typeface="Arial" panose="020B0604020202020204" pitchFamily="34" charset="0"/>
              </a:rPr>
              <a:t>Psychologist, </a:t>
            </a:r>
          </a:p>
          <a:p>
            <a:r>
              <a:rPr lang="en-US" sz="1600" b="1" dirty="0">
                <a:latin typeface="Arial" panose="020B0604020202020204" pitchFamily="34" charset="0"/>
                <a:cs typeface="Arial" panose="020B0604020202020204" pitchFamily="34" charset="0"/>
              </a:rPr>
              <a:t>Author of popular sciences, </a:t>
            </a:r>
          </a:p>
          <a:p>
            <a:r>
              <a:rPr lang="en-US" sz="1600" b="1" dirty="0">
                <a:latin typeface="Arial" panose="020B0604020202020204" pitchFamily="34" charset="0"/>
                <a:cs typeface="Arial" panose="020B0604020202020204" pitchFamily="34" charset="0"/>
              </a:rPr>
              <a:t>Professor of psychology at the University of Pennsylvania,</a:t>
            </a:r>
          </a:p>
          <a:p>
            <a:r>
              <a:rPr lang="en-US" sz="1600" b="1" dirty="0">
                <a:latin typeface="Arial" panose="020B0604020202020204" pitchFamily="34" charset="0"/>
                <a:cs typeface="Arial" panose="020B0604020202020204" pitchFamily="34" charset="0"/>
              </a:rPr>
              <a:t>Born in 1970 (age 51 years),</a:t>
            </a:r>
          </a:p>
          <a:p>
            <a:r>
              <a:rPr lang="en-US" sz="1600" b="1" dirty="0">
                <a:latin typeface="Arial" panose="020B0604020202020204" pitchFamily="34" charset="0"/>
                <a:cs typeface="Arial" panose="020B0604020202020204" pitchFamily="34" charset="0"/>
              </a:rPr>
              <a:t>Education: University of Pennsylvania (2002–2006), </a:t>
            </a:r>
          </a:p>
          <a:p>
            <a:endParaRPr lang="en-GB" sz="1200" b="1"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ACF908C5-EDC0-E94E-9B9A-87D056A03102}"/>
              </a:ext>
            </a:extLst>
          </p:cNvPr>
          <p:cNvPicPr>
            <a:picLocks noChangeAspect="1"/>
          </p:cNvPicPr>
          <p:nvPr/>
        </p:nvPicPr>
        <p:blipFill>
          <a:blip r:embed="rId3"/>
          <a:stretch>
            <a:fillRect/>
          </a:stretch>
        </p:blipFill>
        <p:spPr>
          <a:xfrm>
            <a:off x="1768929" y="377331"/>
            <a:ext cx="3609989" cy="5433033"/>
          </a:xfrm>
          <a:prstGeom prst="rect">
            <a:avLst/>
          </a:prstGeom>
        </p:spPr>
      </p:pic>
    </p:spTree>
    <p:extLst>
      <p:ext uri="{BB962C8B-B14F-4D97-AF65-F5344CB8AC3E}">
        <p14:creationId xmlns:p14="http://schemas.microsoft.com/office/powerpoint/2010/main" val="962730691"/>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DBC57-9E66-469F-9754-654EBEB23C2E}"/>
              </a:ext>
            </a:extLst>
          </p:cNvPr>
          <p:cNvSpPr>
            <a:spLocks noGrp="1"/>
          </p:cNvSpPr>
          <p:nvPr>
            <p:ph type="title"/>
          </p:nvPr>
        </p:nvSpPr>
        <p:spPr/>
        <p:txBody>
          <a:bodyPr>
            <a:normAutofit/>
          </a:bodyPr>
          <a:lstStyle/>
          <a:p>
            <a:pPr algn="ctr">
              <a:lnSpc>
                <a:spcPct val="90000"/>
              </a:lnSpc>
            </a:pPr>
            <a:r>
              <a:rPr lang="en-US" sz="1600" dirty="0">
                <a:solidFill>
                  <a:schemeClr val="bg1"/>
                </a:solidFill>
                <a:latin typeface="Arial" panose="020B0604020202020204" pitchFamily="34" charset="0"/>
                <a:cs typeface="Arial" panose="020B0604020202020204" pitchFamily="34" charset="0"/>
              </a:rPr>
              <a:t>DIKW</a:t>
            </a:r>
            <a:br>
              <a:rPr lang="en-US" sz="2000" dirty="0">
                <a:solidFill>
                  <a:schemeClr val="bg1"/>
                </a:solidFill>
                <a:latin typeface="Arial" panose="020B0604020202020204" pitchFamily="34" charset="0"/>
                <a:cs typeface="Arial" panose="020B0604020202020204" pitchFamily="34" charset="0"/>
              </a:rPr>
            </a:br>
            <a:br>
              <a:rPr lang="en-US" sz="1600" b="0" dirty="0">
                <a:latin typeface="Arial" panose="020B0604020202020204" pitchFamily="34" charset="0"/>
                <a:cs typeface="Arial" panose="020B0604020202020204" pitchFamily="34" charset="0"/>
              </a:rPr>
            </a:br>
            <a:br>
              <a:rPr lang="en-US" sz="800" b="0" dirty="0"/>
            </a:br>
            <a:r>
              <a:rPr lang="en-US" sz="1100" b="0" dirty="0">
                <a:latin typeface="Arial" panose="020B0604020202020204" pitchFamily="34" charset="0"/>
                <a:cs typeface="Arial" panose="020B0604020202020204" pitchFamily="34" charset="0"/>
              </a:rPr>
              <a:t>.</a:t>
            </a:r>
            <a:endParaRPr lang="en-GB" sz="2000" b="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5418C7D-9986-424B-9E79-E52B83E7CD45}"/>
              </a:ext>
            </a:extLst>
          </p:cNvPr>
          <p:cNvSpPr>
            <a:spLocks noGrp="1"/>
          </p:cNvSpPr>
          <p:nvPr>
            <p:ph sz="half" idx="1"/>
          </p:nvPr>
        </p:nvSpPr>
        <p:spPr>
          <a:xfrm>
            <a:off x="579120" y="2232986"/>
            <a:ext cx="5393489" cy="3959352"/>
          </a:xfrm>
        </p:spPr>
        <p:txBody>
          <a:bodyPr/>
          <a:lstStyle/>
          <a:p>
            <a:pPr marL="0" indent="0" algn="ctr">
              <a:buNone/>
            </a:pPr>
            <a:r>
              <a:rPr lang="en-US" b="1" u="sng" dirty="0">
                <a:solidFill>
                  <a:srgbClr val="373A3C"/>
                </a:solidFill>
                <a:latin typeface="Arial" panose="020B0604020202020204" pitchFamily="34" charset="0"/>
                <a:cs typeface="Arial" panose="020B0604020202020204" pitchFamily="34" charset="0"/>
              </a:rPr>
              <a:t>THE DIKW TRIANGLE</a:t>
            </a:r>
          </a:p>
          <a:p>
            <a:pPr marL="0" indent="0" algn="ctr">
              <a:buNone/>
            </a:pPr>
            <a:r>
              <a:rPr lang="en-US" b="1" dirty="0">
                <a:solidFill>
                  <a:srgbClr val="373A3C"/>
                </a:solidFill>
                <a:latin typeface="Arial" panose="020B0604020202020204" pitchFamily="34" charset="0"/>
                <a:cs typeface="Arial" panose="020B0604020202020204" pitchFamily="34" charset="0"/>
              </a:rPr>
              <a:t>Form Data to Wisdom </a:t>
            </a:r>
            <a:r>
              <a:rPr lang="en-US" b="1" i="0" dirty="0">
                <a:solidFill>
                  <a:srgbClr val="373A3C"/>
                </a:solidFill>
                <a:effectLst/>
                <a:latin typeface="Arial" panose="020B0604020202020204" pitchFamily="34" charset="0"/>
                <a:cs typeface="Arial" panose="020B0604020202020204" pitchFamily="34" charset="0"/>
              </a:rPr>
              <a:t>created by Russell Ackoff</a:t>
            </a:r>
          </a:p>
          <a:p>
            <a:pPr marL="0" indent="0">
              <a:buNone/>
            </a:pPr>
            <a:endParaRPr lang="en-US" dirty="0"/>
          </a:p>
        </p:txBody>
      </p:sp>
      <p:sp>
        <p:nvSpPr>
          <p:cNvPr id="5" name="Content Placeholder 4">
            <a:extLst>
              <a:ext uri="{FF2B5EF4-FFF2-40B4-BE49-F238E27FC236}">
                <a16:creationId xmlns:a16="http://schemas.microsoft.com/office/drawing/2014/main" id="{FBCC38B4-C131-F144-AB98-4AFD2906D5E4}"/>
              </a:ext>
            </a:extLst>
          </p:cNvPr>
          <p:cNvSpPr>
            <a:spLocks noGrp="1"/>
          </p:cNvSpPr>
          <p:nvPr>
            <p:ph sz="half" idx="2"/>
          </p:nvPr>
        </p:nvSpPr>
        <p:spPr/>
        <p:txBody>
          <a:bodyPr/>
          <a:lstStyle/>
          <a:p>
            <a:endParaRPr lang="en-US" dirty="0"/>
          </a:p>
        </p:txBody>
      </p:sp>
      <p:pic>
        <p:nvPicPr>
          <p:cNvPr id="4" name="Picture 3">
            <a:extLst>
              <a:ext uri="{FF2B5EF4-FFF2-40B4-BE49-F238E27FC236}">
                <a16:creationId xmlns:a16="http://schemas.microsoft.com/office/drawing/2014/main" id="{9F5716B4-332D-6443-84B7-6C3735BDE0B9}"/>
              </a:ext>
            </a:extLst>
          </p:cNvPr>
          <p:cNvPicPr>
            <a:picLocks noChangeAspect="1"/>
          </p:cNvPicPr>
          <p:nvPr/>
        </p:nvPicPr>
        <p:blipFill>
          <a:blip r:embed="rId3"/>
          <a:stretch>
            <a:fillRect/>
          </a:stretch>
        </p:blipFill>
        <p:spPr>
          <a:xfrm>
            <a:off x="5851071" y="125621"/>
            <a:ext cx="6196310" cy="5817543"/>
          </a:xfrm>
          <a:prstGeom prst="rect">
            <a:avLst/>
          </a:prstGeom>
        </p:spPr>
      </p:pic>
    </p:spTree>
    <p:extLst>
      <p:ext uri="{BB962C8B-B14F-4D97-AF65-F5344CB8AC3E}">
        <p14:creationId xmlns:p14="http://schemas.microsoft.com/office/powerpoint/2010/main" val="612925077"/>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87CFF4C7-0279-493B-8C6C-943C1C4B0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02F174AC-4FAF-41C6-8322-E4B3D4473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9000">
                <a:schemeClr val="accent6"/>
              </a:gs>
              <a:gs pos="83000">
                <a:schemeClr val="accent5">
                  <a:alpha val="89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2325073D-5216-484C-BE61-880E60C94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9075" y="1640327"/>
            <a:ext cx="6853950" cy="3581400"/>
          </a:xfrm>
          <a:prstGeom prst="rect">
            <a:avLst/>
          </a:prstGeom>
          <a:gradFill>
            <a:gsLst>
              <a:gs pos="0">
                <a:schemeClr val="accent5">
                  <a:alpha val="29000"/>
                </a:schemeClr>
              </a:gs>
              <a:gs pos="100000">
                <a:schemeClr val="accent4">
                  <a:alpha val="29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367E743F-28FD-485E-83D4-D7EF61C68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21177" y="3636524"/>
            <a:ext cx="2396247" cy="4038601"/>
          </a:xfrm>
          <a:prstGeom prst="rect">
            <a:avLst/>
          </a:prstGeom>
          <a:gradFill>
            <a:gsLst>
              <a:gs pos="0">
                <a:schemeClr val="accent5">
                  <a:alpha val="0"/>
                </a:schemeClr>
              </a:gs>
              <a:gs pos="100000">
                <a:schemeClr val="accent2"/>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Freeform: Shape 62">
            <a:extLst>
              <a:ext uri="{FF2B5EF4-FFF2-40B4-BE49-F238E27FC236}">
                <a16:creationId xmlns:a16="http://schemas.microsoft.com/office/drawing/2014/main" id="{57B9F827-E979-487A-9A0B-78F7B3EFA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42000">
                <a:schemeClr val="accent6">
                  <a:lumMod val="60000"/>
                  <a:lumOff val="40000"/>
                  <a:alpha val="6000"/>
                </a:schemeClr>
              </a:gs>
              <a:gs pos="100000">
                <a:schemeClr val="accent6">
                  <a:alpha val="24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4C4DCA6-DB95-41A9-8DE8-B342AD151C4B}"/>
              </a:ext>
            </a:extLst>
          </p:cNvPr>
          <p:cNvSpPr>
            <a:spLocks noGrp="1"/>
          </p:cNvSpPr>
          <p:nvPr>
            <p:ph type="title"/>
          </p:nvPr>
        </p:nvSpPr>
        <p:spPr>
          <a:xfrm>
            <a:off x="0" y="1085312"/>
            <a:ext cx="4038601" cy="2908719"/>
          </a:xfrm>
        </p:spPr>
        <p:txBody>
          <a:bodyPr>
            <a:noAutofit/>
          </a:bodyPr>
          <a:lstStyle/>
          <a:p>
            <a:pPr algn="ctr"/>
            <a:r>
              <a:rPr lang="en-US" sz="2000" i="0" dirty="0">
                <a:solidFill>
                  <a:schemeClr val="bg1"/>
                </a:solidFill>
                <a:effectLst/>
                <a:latin typeface="Arial" panose="020B0604020202020204" pitchFamily="34" charset="0"/>
                <a:cs typeface="Arial" panose="020B0604020202020204" pitchFamily="34" charset="0"/>
              </a:rPr>
              <a:t>The impact of the student's academic grit on their academic outcomes.</a:t>
            </a:r>
            <a:br>
              <a:rPr lang="en-GB" sz="2000" dirty="0">
                <a:solidFill>
                  <a:schemeClr val="bg1"/>
                </a:solidFill>
              </a:rPr>
            </a:br>
            <a:endParaRPr lang="en-GB" sz="2000" dirty="0">
              <a:solidFill>
                <a:schemeClr val="bg1"/>
              </a:solidFill>
            </a:endParaRPr>
          </a:p>
        </p:txBody>
      </p:sp>
      <p:pic>
        <p:nvPicPr>
          <p:cNvPr id="4" name="Picture 4">
            <a:extLst>
              <a:ext uri="{FF2B5EF4-FFF2-40B4-BE49-F238E27FC236}">
                <a16:creationId xmlns:a16="http://schemas.microsoft.com/office/drawing/2014/main" id="{F3F394E0-F6F6-2340-9F93-359B65C03C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7064" y="34716"/>
            <a:ext cx="7909927" cy="3208141"/>
          </a:xfrm>
          <a:prstGeom prst="rect">
            <a:avLst/>
          </a:prstGeom>
        </p:spPr>
      </p:pic>
      <p:pic>
        <p:nvPicPr>
          <p:cNvPr id="5" name="Picture 5">
            <a:extLst>
              <a:ext uri="{FF2B5EF4-FFF2-40B4-BE49-F238E27FC236}">
                <a16:creationId xmlns:a16="http://schemas.microsoft.com/office/drawing/2014/main" id="{156D7867-0247-344C-890D-430C19AB99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01388" y="3277573"/>
            <a:ext cx="6704025" cy="3387371"/>
          </a:xfrm>
          <a:prstGeom prst="rect">
            <a:avLst/>
          </a:prstGeom>
        </p:spPr>
      </p:pic>
    </p:spTree>
    <p:extLst>
      <p:ext uri="{BB962C8B-B14F-4D97-AF65-F5344CB8AC3E}">
        <p14:creationId xmlns:p14="http://schemas.microsoft.com/office/powerpoint/2010/main" val="3853484507"/>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06B7FC8-9C5A-4B07-99F6-3FF4F0500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0D096B9-E2A9-4907-8AA6-44183A98A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4">
                  <a:alpha val="52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48DC8FFA-551D-4179-8098-F7020A6B3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9639" y="153692"/>
            <a:ext cx="4337877" cy="4038600"/>
          </a:xfrm>
          <a:prstGeom prst="rect">
            <a:avLst/>
          </a:prstGeom>
          <a:gradFill>
            <a:gsLst>
              <a:gs pos="8000">
                <a:schemeClr val="accent5">
                  <a:alpha val="56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7F704F97-5616-4BF4-973D-20EA0D7DB2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1266" y="3580665"/>
            <a:ext cx="2516071"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a:extLst>
              <a:ext uri="{FF2B5EF4-FFF2-40B4-BE49-F238E27FC236}">
                <a16:creationId xmlns:a16="http://schemas.microsoft.com/office/drawing/2014/main" id="{D83D16B0-C2A0-40BB-B4B6-F629839EA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637644" y="1795692"/>
            <a:ext cx="4178958" cy="4178958"/>
          </a:xfrm>
          <a:prstGeom prst="ellipse">
            <a:avLst/>
          </a:prstGeom>
          <a:gradFill>
            <a:gsLst>
              <a:gs pos="37000">
                <a:schemeClr val="bg1">
                  <a:alpha val="0"/>
                </a:schemeClr>
              </a:gs>
              <a:gs pos="100000">
                <a:schemeClr val="accent6">
                  <a:alpha val="28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61F0F5-06BA-48A9-8910-0A88BC47BA93}"/>
              </a:ext>
            </a:extLst>
          </p:cNvPr>
          <p:cNvSpPr>
            <a:spLocks noGrp="1"/>
          </p:cNvSpPr>
          <p:nvPr>
            <p:ph type="title"/>
          </p:nvPr>
        </p:nvSpPr>
        <p:spPr>
          <a:xfrm>
            <a:off x="866886" y="2251876"/>
            <a:ext cx="3119718" cy="1571288"/>
          </a:xfrm>
        </p:spPr>
        <p:txBody>
          <a:bodyPr>
            <a:normAutofit/>
          </a:bodyPr>
          <a:lstStyle/>
          <a:p>
            <a:pPr>
              <a:lnSpc>
                <a:spcPct val="90000"/>
              </a:lnSpc>
            </a:pPr>
            <a:r>
              <a:rPr lang="en-US" sz="2000" dirty="0">
                <a:solidFill>
                  <a:schemeClr val="bg1"/>
                </a:solidFill>
                <a:latin typeface="Arial" panose="020B0604020202020204" pitchFamily="34" charset="0"/>
                <a:cs typeface="Arial" panose="020B0604020202020204" pitchFamily="34" charset="0"/>
              </a:rPr>
              <a:t>What is educational level?</a:t>
            </a:r>
            <a:br>
              <a:rPr lang="en-US" sz="2000" dirty="0">
                <a:solidFill>
                  <a:schemeClr val="bg1"/>
                </a:solidFill>
              </a:rPr>
            </a:br>
            <a:br>
              <a:rPr lang="en-US" sz="1500" dirty="0">
                <a:solidFill>
                  <a:schemeClr val="bg1"/>
                </a:solidFill>
              </a:rPr>
            </a:br>
            <a:endParaRPr lang="en-GB" sz="1500" dirty="0">
              <a:solidFill>
                <a:schemeClr val="bg1"/>
              </a:solidFill>
            </a:endParaRPr>
          </a:p>
        </p:txBody>
      </p:sp>
      <p:pic>
        <p:nvPicPr>
          <p:cNvPr id="4" name="Picture 5">
            <a:extLst>
              <a:ext uri="{FF2B5EF4-FFF2-40B4-BE49-F238E27FC236}">
                <a16:creationId xmlns:a16="http://schemas.microsoft.com/office/drawing/2014/main" id="{96485BBB-0328-034E-B738-D621C0F9D17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038219" y="1002328"/>
            <a:ext cx="7563324" cy="5641672"/>
          </a:xfrm>
        </p:spPr>
      </p:pic>
      <p:sp>
        <p:nvSpPr>
          <p:cNvPr id="12" name="TextBox 11">
            <a:extLst>
              <a:ext uri="{FF2B5EF4-FFF2-40B4-BE49-F238E27FC236}">
                <a16:creationId xmlns:a16="http://schemas.microsoft.com/office/drawing/2014/main" id="{47A08F92-8E8F-C74A-9E3C-0A7ED8FD265D}"/>
              </a:ext>
            </a:extLst>
          </p:cNvPr>
          <p:cNvSpPr txBox="1"/>
          <p:nvPr/>
        </p:nvSpPr>
        <p:spPr>
          <a:xfrm>
            <a:off x="4789714" y="214000"/>
            <a:ext cx="6415768" cy="369332"/>
          </a:xfrm>
          <a:prstGeom prst="rect">
            <a:avLst/>
          </a:prstGeom>
          <a:noFill/>
        </p:spPr>
        <p:txBody>
          <a:bodyPr wrap="square">
            <a:spAutoFit/>
          </a:bodyPr>
          <a:lstStyle/>
          <a:p>
            <a:pPr algn="ctr"/>
            <a:r>
              <a:rPr lang="en-US" b="1" dirty="0"/>
              <a:t>QUALITATIVE DATA</a:t>
            </a:r>
            <a:endParaRPr lang="en-US" dirty="0"/>
          </a:p>
        </p:txBody>
      </p:sp>
    </p:spTree>
    <p:extLst>
      <p:ext uri="{BB962C8B-B14F-4D97-AF65-F5344CB8AC3E}">
        <p14:creationId xmlns:p14="http://schemas.microsoft.com/office/powerpoint/2010/main" val="249016064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AE31D-643C-2F47-9F4A-E1D3C05121A9}"/>
              </a:ext>
            </a:extLst>
          </p:cNvPr>
          <p:cNvSpPr>
            <a:spLocks noGrp="1"/>
          </p:cNvSpPr>
          <p:nvPr>
            <p:ph type="title"/>
          </p:nvPr>
        </p:nvSpPr>
        <p:spPr>
          <a:xfrm>
            <a:off x="1303564" y="115171"/>
            <a:ext cx="10241280" cy="1234440"/>
          </a:xfrm>
        </p:spPr>
        <p:txBody>
          <a:bodyPr/>
          <a:lstStyle/>
          <a:p>
            <a:pPr algn="ctr"/>
            <a:r>
              <a:rPr lang="en-US" dirty="0"/>
              <a:t>Quantitative Data</a:t>
            </a:r>
          </a:p>
        </p:txBody>
      </p:sp>
      <p:pic>
        <p:nvPicPr>
          <p:cNvPr id="10" name="Picture 10">
            <a:extLst>
              <a:ext uri="{FF2B5EF4-FFF2-40B4-BE49-F238E27FC236}">
                <a16:creationId xmlns:a16="http://schemas.microsoft.com/office/drawing/2014/main" id="{8120BBD0-82A0-FE4C-8E66-0BBEFD8852A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9185" y="2236100"/>
            <a:ext cx="3632780" cy="2178146"/>
          </a:xfrm>
        </p:spPr>
      </p:pic>
      <p:pic>
        <p:nvPicPr>
          <p:cNvPr id="12" name="Picture 12">
            <a:extLst>
              <a:ext uri="{FF2B5EF4-FFF2-40B4-BE49-F238E27FC236}">
                <a16:creationId xmlns:a16="http://schemas.microsoft.com/office/drawing/2014/main" id="{02424A4C-9B1D-2B4B-9A05-7F76F76B0A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96685" y="2236100"/>
            <a:ext cx="3748159" cy="2253590"/>
          </a:xfrm>
          <a:prstGeom prst="rect">
            <a:avLst/>
          </a:prstGeom>
        </p:spPr>
      </p:pic>
      <p:pic>
        <p:nvPicPr>
          <p:cNvPr id="16" name="Picture 16">
            <a:extLst>
              <a:ext uri="{FF2B5EF4-FFF2-40B4-BE49-F238E27FC236}">
                <a16:creationId xmlns:a16="http://schemas.microsoft.com/office/drawing/2014/main" id="{F09A1170-92BD-B94D-9C50-FEB539288E4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41965" y="2208886"/>
            <a:ext cx="3779460" cy="2245537"/>
          </a:xfrm>
          <a:prstGeom prst="rect">
            <a:avLst/>
          </a:prstGeom>
        </p:spPr>
      </p:pic>
    </p:spTree>
    <p:extLst>
      <p:ext uri="{BB962C8B-B14F-4D97-AF65-F5344CB8AC3E}">
        <p14:creationId xmlns:p14="http://schemas.microsoft.com/office/powerpoint/2010/main" val="190806731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964E0-65A8-42B5-965A-DE106082EF6A}"/>
              </a:ext>
            </a:extLst>
          </p:cNvPr>
          <p:cNvSpPr>
            <a:spLocks noGrp="1"/>
          </p:cNvSpPr>
          <p:nvPr>
            <p:ph type="title"/>
          </p:nvPr>
        </p:nvSpPr>
        <p:spPr>
          <a:xfrm>
            <a:off x="975360" y="366903"/>
            <a:ext cx="10241280" cy="1234440"/>
          </a:xfrm>
        </p:spPr>
        <p:txBody>
          <a:bodyPr>
            <a:normAutofit/>
          </a:bodyPr>
          <a:lstStyle/>
          <a:p>
            <a:pPr algn="ctr"/>
            <a:r>
              <a:rPr lang="en-US" sz="2400" dirty="0"/>
              <a:t>Conclusion</a:t>
            </a:r>
            <a:br>
              <a:rPr lang="en-US" sz="2400" dirty="0"/>
            </a:br>
            <a:endParaRPr lang="en-GB" sz="2400" dirty="0"/>
          </a:p>
        </p:txBody>
      </p:sp>
      <p:sp>
        <p:nvSpPr>
          <p:cNvPr id="3" name="Content Placeholder 2">
            <a:extLst>
              <a:ext uri="{FF2B5EF4-FFF2-40B4-BE49-F238E27FC236}">
                <a16:creationId xmlns:a16="http://schemas.microsoft.com/office/drawing/2014/main" id="{C0177549-1339-41D9-91A1-630734BFF062}"/>
              </a:ext>
            </a:extLst>
          </p:cNvPr>
          <p:cNvSpPr>
            <a:spLocks noGrp="1"/>
          </p:cNvSpPr>
          <p:nvPr>
            <p:ph sz="half" idx="1"/>
          </p:nvPr>
        </p:nvSpPr>
        <p:spPr>
          <a:xfrm>
            <a:off x="1371600" y="2112264"/>
            <a:ext cx="9845040" cy="3959352"/>
          </a:xfrm>
        </p:spPr>
        <p:txBody>
          <a:bodyPr>
            <a:normAutofit/>
          </a:bodyPr>
          <a:lstStyle/>
          <a:p>
            <a:pPr marL="0" indent="0" algn="ctr">
              <a:buNone/>
            </a:pPr>
            <a:endParaRPr lang="en-US" b="1" dirty="0"/>
          </a:p>
          <a:p>
            <a:r>
              <a:rPr lang="en-US" dirty="0"/>
              <a:t>As we can see grit, it is not about courage, determination or determination, </a:t>
            </a:r>
          </a:p>
          <a:p>
            <a:r>
              <a:rPr lang="en-US" dirty="0"/>
              <a:t>Angela Duckworth show us the source to be confident with our personal qualities.</a:t>
            </a:r>
          </a:p>
          <a:p>
            <a:r>
              <a:rPr lang="en-US" dirty="0"/>
              <a:t>When we talk about grit, we are always talking about a long process, a real marathon of years to reach a goal and not a sprint.</a:t>
            </a:r>
          </a:p>
          <a:p>
            <a:r>
              <a:rPr lang="en-US" b="0" i="0" dirty="0">
                <a:solidFill>
                  <a:srgbClr val="0A0A0A"/>
                </a:solidFill>
                <a:effectLst/>
                <a:latin typeface="Source Serif Pro"/>
              </a:rPr>
              <a:t>The DIKW is the source for a good collection of  information and to be wise in many events in our life.</a:t>
            </a:r>
          </a:p>
          <a:p>
            <a:pPr marL="0" indent="0">
              <a:buNone/>
            </a:pPr>
            <a:br>
              <a:rPr lang="en-US" dirty="0"/>
            </a:br>
            <a:endParaRPr lang="en-GB" dirty="0"/>
          </a:p>
        </p:txBody>
      </p:sp>
    </p:spTree>
    <p:extLst>
      <p:ext uri="{BB962C8B-B14F-4D97-AF65-F5344CB8AC3E}">
        <p14:creationId xmlns:p14="http://schemas.microsoft.com/office/powerpoint/2010/main" val="10514818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9" name="Rectangle 18">
            <a:extLst>
              <a:ext uri="{FF2B5EF4-FFF2-40B4-BE49-F238E27FC236}">
                <a16:creationId xmlns:a16="http://schemas.microsoft.com/office/drawing/2014/main" id="{B60A9CD2-F01E-47AE-88A6-D8F612D15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668C520E-8A72-4150-8FE3-A3272B2BB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D02D2-145B-47AF-8A96-A08D9D949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19151" y="3638550"/>
            <a:ext cx="2400299"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C24E565-C2C5-4A50-974C-E083E8CBC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5" y="1757079"/>
            <a:ext cx="3900087" cy="4178958"/>
          </a:xfrm>
          <a:custGeom>
            <a:avLst/>
            <a:gdLst>
              <a:gd name="connsiteX0" fmla="*/ 2431955 w 3900087"/>
              <a:gd name="connsiteY0" fmla="*/ 93939 h 4178958"/>
              <a:gd name="connsiteX1" fmla="*/ 3900087 w 3900087"/>
              <a:gd name="connsiteY1" fmla="*/ 2089479 h 4178958"/>
              <a:gd name="connsiteX2" fmla="*/ 1810608 w 3900087"/>
              <a:gd name="connsiteY2" fmla="*/ 4178958 h 4178958"/>
              <a:gd name="connsiteX3" fmla="*/ 77979 w 3900087"/>
              <a:gd name="connsiteY3" fmla="*/ 3257727 h 4178958"/>
              <a:gd name="connsiteX4" fmla="*/ 0 w 3900087"/>
              <a:gd name="connsiteY4" fmla="*/ 3129368 h 4178958"/>
              <a:gd name="connsiteX5" fmla="*/ 831517 w 3900087"/>
              <a:gd name="connsiteY5" fmla="*/ 244058 h 4178958"/>
              <a:gd name="connsiteX6" fmla="*/ 997289 w 3900087"/>
              <a:gd name="connsiteY6" fmla="*/ 164202 h 4178958"/>
              <a:gd name="connsiteX7" fmla="*/ 1810608 w 3900087"/>
              <a:gd name="connsiteY7" fmla="*/ 0 h 4178958"/>
              <a:gd name="connsiteX8" fmla="*/ 2431955 w 390008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7" h="4178958">
                <a:moveTo>
                  <a:pt x="2431955" y="93939"/>
                </a:moveTo>
                <a:cubicBezTo>
                  <a:pt x="3282516" y="358491"/>
                  <a:pt x="3900087" y="1151865"/>
                  <a:pt x="3900087" y="2089479"/>
                </a:cubicBezTo>
                <a:cubicBezTo>
                  <a:pt x="3900087" y="3243466"/>
                  <a:pt x="2964595" y="4178958"/>
                  <a:pt x="1810608" y="4178958"/>
                </a:cubicBezTo>
                <a:cubicBezTo>
                  <a:pt x="1089366" y="4178958"/>
                  <a:pt x="453474" y="3813531"/>
                  <a:pt x="77979" y="3257727"/>
                </a:cubicBezTo>
                <a:lnTo>
                  <a:pt x="0" y="3129368"/>
                </a:lnTo>
                <a:lnTo>
                  <a:pt x="831517" y="244058"/>
                </a:lnTo>
                <a:lnTo>
                  <a:pt x="997289" y="164202"/>
                </a:lnTo>
                <a:cubicBezTo>
                  <a:pt x="1247270" y="58468"/>
                  <a:pt x="1522111" y="0"/>
                  <a:pt x="1810608" y="0"/>
                </a:cubicBezTo>
                <a:cubicBezTo>
                  <a:pt x="2026981" y="0"/>
                  <a:pt x="2235672" y="32888"/>
                  <a:pt x="2431955" y="93939"/>
                </a:cubicBezTo>
                <a:close/>
              </a:path>
            </a:pathLst>
          </a:custGeom>
          <a:gradFill>
            <a:gsLst>
              <a:gs pos="34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28A0077D-32B1-4060-AD9E-836782EE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7595" y="413658"/>
            <a:ext cx="4400609"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8A379E-0F95-4617-BC5F-41C7B418C17E}"/>
              </a:ext>
            </a:extLst>
          </p:cNvPr>
          <p:cNvSpPr>
            <a:spLocks noGrp="1"/>
          </p:cNvSpPr>
          <p:nvPr>
            <p:ph type="title"/>
          </p:nvPr>
        </p:nvSpPr>
        <p:spPr>
          <a:xfrm>
            <a:off x="518616" y="586633"/>
            <a:ext cx="3125336" cy="2042268"/>
          </a:xfrm>
        </p:spPr>
        <p:txBody>
          <a:bodyPr vert="horz" lIns="0" tIns="0" rIns="0" bIns="0" rtlCol="0" anchor="b">
            <a:normAutofit/>
          </a:bodyPr>
          <a:lstStyle/>
          <a:p>
            <a:pPr>
              <a:lnSpc>
                <a:spcPct val="90000"/>
              </a:lnSpc>
            </a:pPr>
            <a:r>
              <a:rPr lang="en-US" sz="2800" u="none" strike="noStrike" dirty="0">
                <a:solidFill>
                  <a:schemeClr val="bg1"/>
                </a:solidFill>
                <a:effectLst/>
              </a:rPr>
              <a:t>reference</a:t>
            </a:r>
            <a:endParaRPr lang="en-US" sz="2400" dirty="0">
              <a:solidFill>
                <a:schemeClr val="bg1"/>
              </a:solidFill>
            </a:endParaRPr>
          </a:p>
        </p:txBody>
      </p:sp>
      <p:pic>
        <p:nvPicPr>
          <p:cNvPr id="7" name="Picture 7">
            <a:extLst>
              <a:ext uri="{FF2B5EF4-FFF2-40B4-BE49-F238E27FC236}">
                <a16:creationId xmlns:a16="http://schemas.microsoft.com/office/drawing/2014/main" id="{29D80695-F0A9-B04C-BE9C-3173606D72E9}"/>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762499" y="332428"/>
            <a:ext cx="6520428" cy="6062472"/>
          </a:xfrm>
        </p:spPr>
      </p:pic>
    </p:spTree>
    <p:extLst>
      <p:ext uri="{BB962C8B-B14F-4D97-AF65-F5344CB8AC3E}">
        <p14:creationId xmlns:p14="http://schemas.microsoft.com/office/powerpoint/2010/main" val="3122836971"/>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F1DA978-2FF0-4E09-976F-91C6D4AA5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0619" y="381383"/>
            <a:ext cx="6858000" cy="6095233"/>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25488" y="125488"/>
            <a:ext cx="6346209" cy="6095235"/>
          </a:xfrm>
          <a:prstGeom prst="rect">
            <a:avLst/>
          </a:prstGeom>
          <a:gradFill>
            <a:gsLst>
              <a:gs pos="0">
                <a:schemeClr val="accent5">
                  <a:lumMod val="60000"/>
                  <a:lumOff val="40000"/>
                  <a:alpha val="0"/>
                </a:schemeClr>
              </a:gs>
              <a:gs pos="99000">
                <a:schemeClr val="accent2">
                  <a:alpha val="9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Rectangle 5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788104" y="2550870"/>
            <a:ext cx="2501979" cy="6112279"/>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Oval 61">
            <a:extLst>
              <a:ext uri="{FF2B5EF4-FFF2-40B4-BE49-F238E27FC236}">
                <a16:creationId xmlns:a16="http://schemas.microsoft.com/office/drawing/2014/main" id="{579BBB12-9455-421B-86B2-0EA775202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72450" y="728296"/>
            <a:ext cx="4808302" cy="4808302"/>
          </a:xfrm>
          <a:prstGeom prst="ellipse">
            <a:avLst/>
          </a:pr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271930-979D-4460-8B44-FF861A626C98}"/>
              </a:ext>
            </a:extLst>
          </p:cNvPr>
          <p:cNvSpPr>
            <a:spLocks noGrp="1"/>
          </p:cNvSpPr>
          <p:nvPr>
            <p:ph type="ctrTitle"/>
          </p:nvPr>
        </p:nvSpPr>
        <p:spPr>
          <a:xfrm>
            <a:off x="872556" y="740563"/>
            <a:ext cx="4688488" cy="3232560"/>
          </a:xfrm>
        </p:spPr>
        <p:txBody>
          <a:bodyPr>
            <a:normAutofit/>
          </a:bodyPr>
          <a:lstStyle/>
          <a:p>
            <a:pPr algn="l"/>
            <a:r>
              <a:rPr lang="en-GB" dirty="0">
                <a:solidFill>
                  <a:schemeClr val="bg1"/>
                </a:solidFill>
              </a:rPr>
              <a:t>Thanks </a:t>
            </a:r>
          </a:p>
        </p:txBody>
      </p:sp>
      <p:sp>
        <p:nvSpPr>
          <p:cNvPr id="3" name="Subtitle 2">
            <a:extLst>
              <a:ext uri="{FF2B5EF4-FFF2-40B4-BE49-F238E27FC236}">
                <a16:creationId xmlns:a16="http://schemas.microsoft.com/office/drawing/2014/main" id="{82469305-149D-48E4-99FF-20693C117393}"/>
              </a:ext>
            </a:extLst>
          </p:cNvPr>
          <p:cNvSpPr>
            <a:spLocks noGrp="1"/>
          </p:cNvSpPr>
          <p:nvPr>
            <p:ph type="subTitle" idx="1"/>
          </p:nvPr>
        </p:nvSpPr>
        <p:spPr>
          <a:xfrm>
            <a:off x="872556" y="4484913"/>
            <a:ext cx="4688488" cy="1360853"/>
          </a:xfrm>
        </p:spPr>
        <p:txBody>
          <a:bodyPr>
            <a:normAutofit/>
          </a:bodyPr>
          <a:lstStyle/>
          <a:p>
            <a:pPr algn="l"/>
            <a:r>
              <a:rPr lang="en-US" sz="1100" i="1" dirty="0">
                <a:solidFill>
                  <a:schemeClr val="bg1"/>
                </a:solidFill>
                <a:latin typeface="Arial" panose="020B0604020202020204" pitchFamily="34" charset="0"/>
                <a:cs typeface="Arial" panose="020B0604020202020204" pitchFamily="34" charset="0"/>
              </a:rPr>
              <a:t>Luboia Barros</a:t>
            </a:r>
            <a:endParaRPr lang="en-GB" sz="1100" i="1" dirty="0">
              <a:solidFill>
                <a:schemeClr val="bg1"/>
              </a:solidFill>
              <a:latin typeface="Arial" panose="020B0604020202020204" pitchFamily="34" charset="0"/>
              <a:cs typeface="Arial" panose="020B0604020202020204" pitchFamily="34" charset="0"/>
            </a:endParaRPr>
          </a:p>
        </p:txBody>
      </p:sp>
      <p:pic>
        <p:nvPicPr>
          <p:cNvPr id="7" name="Graphic 6" descr="Smiling Face with No Fill">
            <a:extLst>
              <a:ext uri="{FF2B5EF4-FFF2-40B4-BE49-F238E27FC236}">
                <a16:creationId xmlns:a16="http://schemas.microsoft.com/office/drawing/2014/main" id="{5087438E-2C74-4C32-ABC5-B6B6E064079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19154" y="1199785"/>
            <a:ext cx="4449692" cy="4449692"/>
          </a:xfrm>
          <a:prstGeom prst="rect">
            <a:avLst/>
          </a:prstGeom>
        </p:spPr>
      </p:pic>
    </p:spTree>
    <p:extLst>
      <p:ext uri="{BB962C8B-B14F-4D97-AF65-F5344CB8AC3E}">
        <p14:creationId xmlns:p14="http://schemas.microsoft.com/office/powerpoint/2010/main" val="1833228097"/>
      </p:ext>
    </p:extLst>
  </p:cSld>
  <p:clrMapOvr>
    <a:masterClrMapping/>
  </p:clrMapOvr>
  <p:transition spd="slow">
    <p:push dir="u"/>
  </p:transition>
</p:sld>
</file>

<file path=ppt/theme/theme1.xml><?xml version="1.0" encoding="utf-8"?>
<a:theme xmlns:a="http://schemas.openxmlformats.org/drawingml/2006/main" name="GradientRiseVTI">
  <a:themeElements>
    <a:clrScheme name="AnalogousFromRegularSeedLeftStep">
      <a:dk1>
        <a:srgbClr val="000000"/>
      </a:dk1>
      <a:lt1>
        <a:srgbClr val="FFFFFF"/>
      </a:lt1>
      <a:dk2>
        <a:srgbClr val="412F24"/>
      </a:dk2>
      <a:lt2>
        <a:srgbClr val="E8E5E2"/>
      </a:lt2>
      <a:accent1>
        <a:srgbClr val="2995E7"/>
      </a:accent1>
      <a:accent2>
        <a:srgbClr val="14B2B5"/>
      </a:accent2>
      <a:accent3>
        <a:srgbClr val="21B87B"/>
      </a:accent3>
      <a:accent4>
        <a:srgbClr val="14BC32"/>
      </a:accent4>
      <a:accent5>
        <a:srgbClr val="45BA21"/>
      </a:accent5>
      <a:accent6>
        <a:srgbClr val="7BB213"/>
      </a:accent6>
      <a:hlink>
        <a:srgbClr val="B7713D"/>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409</TotalTime>
  <Words>1707</Words>
  <Application>Microsoft Office PowerPoint</Application>
  <PresentationFormat>Widescreen</PresentationFormat>
  <Paragraphs>114</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-apple-system</vt:lpstr>
      <vt:lpstr>Arial</vt:lpstr>
      <vt:lpstr>Calibri</vt:lpstr>
      <vt:lpstr>Fira Sans</vt:lpstr>
      <vt:lpstr>Gill Sans Nova</vt:lpstr>
      <vt:lpstr>Source Serif Pro</vt:lpstr>
      <vt:lpstr>GradientRiseVTI</vt:lpstr>
      <vt:lpstr>   Student name: Luboia Barros Student number: 2017955 Module code: BMSW4003 Assignment Title: Component 2 Research Methods Lecture name: calendar Kandasamy    </vt:lpstr>
      <vt:lpstr>PowerPoint Presentation</vt:lpstr>
      <vt:lpstr>ANGELA DUCKWORTH  </vt:lpstr>
      <vt:lpstr>DIKW   .</vt:lpstr>
      <vt:lpstr>The impact of the student's academic grit on their academic outcomes. </vt:lpstr>
      <vt:lpstr>What is educational level?  </vt:lpstr>
      <vt:lpstr>Quantitative Data</vt:lpstr>
      <vt:lpstr>Conclusion </vt:lpstr>
      <vt:lpstr>reference</vt:lpstr>
      <vt:lpstr>Thanks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1 in Introduction to Health, Social Care and Children’s and Young People’s Settings</dc:title>
  <dc:creator>Outlook UK</dc:creator>
  <cp:lastModifiedBy>joao pires</cp:lastModifiedBy>
  <cp:revision>40</cp:revision>
  <dcterms:created xsi:type="dcterms:W3CDTF">2021-02-02T15:11:20Z</dcterms:created>
  <dcterms:modified xsi:type="dcterms:W3CDTF">2021-12-10T14:39:10Z</dcterms:modified>
</cp:coreProperties>
</file>