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This presentation analyses Hyundai Kia Group to understand how internal and external business factors influence its performance. Tools such as SWOT and PEST analysis are used to assess strengths, weaknesses, opportunities and threats, alongside the impact of globalisation and innovation. The aim is to evaluate how these factors affect the organisation and provide realistic recommendations for improvement.</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Hyundai Kia Group is a multinational automotive manufacturer operating across global markets. The company produces a wide range of vehicles including electric and hybrid models and competes with major global brands. Its global presence and focus on innovation make it suitable for analysing business strategy and competitiveness.</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SWOT analysis helps identify internal strengths and weaknesses alongside external opportunities and threats. This allows an understanding of how Hyundai Kia Group positions itself in the competitive automotive industry.</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Hyundai Kia Group benefits from a strong global brand reputation which increases customer trust and loyalty. High investment in research and development supports continuous innovation particularly in electric vehicles. A diverse product range allows the company to meet different customer needs across multiple markets.</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Despite its strengths Hyundai Kia Group faces weaknesses such as high production costs related to advanced technologies and battery development. Dependence on global supply chains exposes the company to disruption which can affect efficiency and profitability.</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Growing demand for electric vehicles presents opportunities for expansion as governments promote sustainable transport. Emerging markets offer growth potential while strategic partnerships could strengthen innovation and market position.</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Intense competition from established automotive brands and new EV manufacturers poses a threat. Economic uncertainty and fluctuating raw material prices increase costs while environmental regulations may require further investment.</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PEST analysis is used to examine external macro environmental factors influencing Hyundai Kia Group including political, economic, social and technological elements.</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Government regulations on emissions and safety standards affect design and production costs. Economic factors such as inflation and interest rates influence consumer purchasing power and global vehicle demand.</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Social trends show increased preference for environmentally friendly vehicles encouraging expansion of EV ranges. Technological advancements in battery efficiency and automation improve vehicle performance and manufacturing efficiency.</a:t>
            </a:r>
          </a:p>
        </p:txBody>
      </p:sp>
      <p:sp>
        <p:nvSpPr>
          <p:cNvPr id="4" name="Slide Number Placeholder 3"/>
          <p:cNvSpPr>
            <a:spLocks noGrp="1"/>
          </p:cNvSpPr>
          <p:nvPr>
            <p:ph type="sldNum" idx="5" sz="quarter"/>
          </p:nvPr>
        </p:nvSpPr>
        <p:spPr/>
      </p:sp>
    </p:spTree>
  </p:cSld>
  <p:clrMapOvr>
    <a:masterClrMapping/>
  </p:clrMapOvr>
</p:notes>
</file>

<file path=ppt/notesSlides/notesSlide1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Globalisation allows Hyundai Kia Group to operate internationally increasing revenue opportunities. However it also increases exposure to supply chain disruption and geopolitical risk requiring effective global management.</a:t>
            </a:r>
          </a:p>
        </p:txBody>
      </p:sp>
      <p:sp>
        <p:nvSpPr>
          <p:cNvPr id="4" name="Slide Number Placeholder 3"/>
          <p:cNvSpPr>
            <a:spLocks noGrp="1"/>
          </p:cNvSpPr>
          <p:nvPr>
            <p:ph type="sldNum" idx="5" sz="quarter"/>
          </p:nvPr>
        </p:nvSpPr>
        <p:spPr/>
      </p:sp>
    </p:spTree>
  </p:cSld>
  <p:clrMapOvr>
    <a:masterClrMapping/>
  </p:clrMapOvr>
</p:notes>
</file>

<file path=ppt/notesSlides/notesSlide1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Innovation is central to competitiveness. Investment in EV technology and smart mobility enables the company to meet future demand and differentiate from competitors.</a:t>
            </a:r>
          </a:p>
        </p:txBody>
      </p:sp>
      <p:sp>
        <p:nvSpPr>
          <p:cNvPr id="4" name="Slide Number Placeholder 3"/>
          <p:cNvSpPr>
            <a:spLocks noGrp="1"/>
          </p:cNvSpPr>
          <p:nvPr>
            <p:ph type="sldNum" idx="5" sz="quarter"/>
          </p:nvPr>
        </p:nvSpPr>
        <p:spPr/>
      </p:sp>
    </p:spTree>
  </p:cSld>
  <p:clrMapOvr>
    <a:masterClrMapping/>
  </p:clrMapOvr>
</p:notes>
</file>

<file path=ppt/notesSlides/notesSlide1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company should continue investing in EV technology to maintain competitiveness. Strengthening supply chain resilience can reduce disruption risks while expansion into emerging markets supports long term growth.</a:t>
            </a:r>
          </a:p>
        </p:txBody>
      </p:sp>
      <p:sp>
        <p:nvSpPr>
          <p:cNvPr id="4" name="Slide Number Placeholder 3"/>
          <p:cNvSpPr>
            <a:spLocks noGrp="1"/>
          </p:cNvSpPr>
          <p:nvPr>
            <p:ph type="sldNum" idx="5" sz="quarter"/>
          </p:nvPr>
        </p:nvSpPr>
        <p:spPr/>
      </p:sp>
    </p:spTree>
  </p:cSld>
  <p:clrMapOvr>
    <a:masterClrMapping/>
  </p:clrMapOvr>
</p:notes>
</file>

<file path=ppt/notesSlides/notesSlide1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Hyundai Kia Group operates in a highly competitive and globalised industry. SWOT and PEST analysis highlight key opportunities and challenges. A focus on innovation sustainability and strategic expansion will strengthen future performance.</a:t>
            </a:r>
          </a:p>
        </p:txBody>
      </p:sp>
      <p:sp>
        <p:nvSpPr>
          <p:cNvPr id="4" name="Slide Number Placeholder 3"/>
          <p:cNvSpPr>
            <a:spLocks noGrp="1"/>
          </p:cNvSpPr>
          <p:nvPr>
            <p:ph type="sldNum" idx="5" sz="quarter"/>
          </p:nvPr>
        </p:nvSpPr>
        <p:spPr/>
      </p:sp>
    </p:spTree>
  </p:cSld>
  <p:clrMapOvr>
    <a:masterClrMapping/>
  </p:clrMapOvr>
</p:notes>
</file>

<file path=ppt/notesSlides/notesSlide1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Hyundai Motor Group 2024 Company overview. Johnson Scholes and Whittington 2020 Exploring Strategy. Porter 2008 Competitive Forces. Statista 2024 Global EV market. BBC News 2024 Automotive industry trends.</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Introduction to Business</a:t>
            </a:r>
          </a:p>
        </p:txBody>
      </p:sp>
      <p:sp>
        <p:nvSpPr>
          <p:cNvPr id="3" name="Content Placeholder 2"/>
          <p:cNvSpPr>
            <a:spLocks noGrp="1"/>
          </p:cNvSpPr>
          <p:nvPr>
            <p:ph idx="1"/>
          </p:nvPr>
        </p:nvSpPr>
        <p:spPr/>
        <p:txBody>
          <a:bodyPr/>
          <a:lstStyle/>
          <a:p>
            <a:r>
              <a:t>Module Code: LCBB4014 – Introduction to Business</a:t>
            </a:r>
          </a:p>
          <a:p>
            <a:r>
              <a:t>Assessment: ITB A1 Group Presentation (Resit)</a:t>
            </a:r>
          </a:p>
          <a:p>
            <a:r>
              <a:t>Company: Hyundai Kia Group</a:t>
            </a:r>
          </a:p>
          <a:p/>
          <a:p>
            <a:r>
              <a:t>Student Name: Abidur Khan</a:t>
            </a:r>
          </a:p>
          <a:p>
            <a:r>
              <a:t>Student ID: 2437849</a:t>
            </a:r>
          </a:p>
          <a:p/>
          <a:p>
            <a:r>
              <a:t>Module Leader: Dr Prithwa Bhattacharya</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Company Overview</a:t>
            </a:r>
          </a:p>
        </p:txBody>
      </p:sp>
      <p:sp>
        <p:nvSpPr>
          <p:cNvPr id="3" name="Content Placeholder 2"/>
          <p:cNvSpPr>
            <a:spLocks noGrp="1"/>
          </p:cNvSpPr>
          <p:nvPr>
            <p:ph idx="1"/>
          </p:nvPr>
        </p:nvSpPr>
        <p:spPr/>
        <p:txBody>
          <a:bodyPr/>
          <a:lstStyle/>
          <a:p>
            <a:r>
              <a:t>Hyundai Kia Group is a multinational automotive manufacturer.</a:t>
            </a:r>
          </a:p>
          <a:p>
            <a:pPr lvl="1"/>
            <a:r>
              <a:t>The company operates in the global automotive industry, including electric and hybrid vehicles.</a:t>
            </a:r>
          </a:p>
          <a:p>
            <a:pPr lvl="1"/>
            <a:r>
              <a:t>Its global scale and focus on innovation make it suitable for business environment analysis.</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SWOT Strengths</a:t>
            </a:r>
          </a:p>
        </p:txBody>
      </p:sp>
      <p:sp>
        <p:nvSpPr>
          <p:cNvPr id="3" name="Content Placeholder 2"/>
          <p:cNvSpPr>
            <a:spLocks noGrp="1"/>
          </p:cNvSpPr>
          <p:nvPr>
            <p:ph idx="1"/>
          </p:nvPr>
        </p:nvSpPr>
        <p:spPr/>
        <p:txBody>
          <a:bodyPr/>
          <a:lstStyle/>
          <a:p>
            <a:r>
              <a:t>Strong brand reputation</a:t>
            </a:r>
          </a:p>
          <a:p>
            <a:pPr lvl="1"/>
            <a:r>
              <a:t>High R and D investment</a:t>
            </a:r>
          </a:p>
          <a:p>
            <a:pPr lvl="1"/>
            <a:r>
              <a:t>Growing EV lineup</a:t>
            </a:r>
          </a:p>
          <a:p>
            <a:pPr lvl="1"/>
            <a:r>
              <a:t>Global presence</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SWOT Weaknesses</a:t>
            </a:r>
          </a:p>
        </p:txBody>
      </p:sp>
      <p:sp>
        <p:nvSpPr>
          <p:cNvPr id="3" name="Content Placeholder 2"/>
          <p:cNvSpPr>
            <a:spLocks noGrp="1"/>
          </p:cNvSpPr>
          <p:nvPr>
            <p:ph idx="1"/>
          </p:nvPr>
        </p:nvSpPr>
        <p:spPr/>
        <p:txBody>
          <a:bodyPr/>
          <a:lstStyle/>
          <a:p>
            <a:r>
              <a:t>High production costs</a:t>
            </a:r>
          </a:p>
          <a:p>
            <a:pPr lvl="1"/>
            <a:r>
              <a:t>Supply chain risks</a:t>
            </a:r>
          </a:p>
          <a:p>
            <a:pPr lvl="1"/>
            <a:r>
              <a:t>Dependency on raw materials</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SWOT Opportunities</a:t>
            </a:r>
          </a:p>
        </p:txBody>
      </p:sp>
      <p:sp>
        <p:nvSpPr>
          <p:cNvPr id="3" name="Content Placeholder 2"/>
          <p:cNvSpPr>
            <a:spLocks noGrp="1"/>
          </p:cNvSpPr>
          <p:nvPr>
            <p:ph idx="1"/>
          </p:nvPr>
        </p:nvSpPr>
        <p:spPr/>
        <p:txBody>
          <a:bodyPr/>
          <a:lstStyle/>
          <a:p>
            <a:r>
              <a:t>Rising EV demand</a:t>
            </a:r>
          </a:p>
          <a:p>
            <a:pPr lvl="1"/>
            <a:r>
              <a:t>Sustainability initiatives</a:t>
            </a:r>
          </a:p>
          <a:p>
            <a:pPr lvl="1"/>
            <a:r>
              <a:t>Expansion into emerging markets</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SWOT Threats</a:t>
            </a:r>
          </a:p>
        </p:txBody>
      </p:sp>
      <p:sp>
        <p:nvSpPr>
          <p:cNvPr id="3" name="Content Placeholder 2"/>
          <p:cNvSpPr>
            <a:spLocks noGrp="1"/>
          </p:cNvSpPr>
          <p:nvPr>
            <p:ph idx="1"/>
          </p:nvPr>
        </p:nvSpPr>
        <p:spPr/>
        <p:txBody>
          <a:bodyPr/>
          <a:lstStyle/>
          <a:p>
            <a:r>
              <a:t>Competition from Tesla and others</a:t>
            </a:r>
          </a:p>
          <a:p>
            <a:pPr lvl="1"/>
            <a:r>
              <a:t>Regulatory changes</a:t>
            </a:r>
          </a:p>
          <a:p>
            <a:pPr lvl="1"/>
            <a:r>
              <a:t>Chip shortages</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PEST Political</a:t>
            </a:r>
          </a:p>
        </p:txBody>
      </p:sp>
      <p:sp>
        <p:nvSpPr>
          <p:cNvPr id="3" name="Content Placeholder 2"/>
          <p:cNvSpPr>
            <a:spLocks noGrp="1"/>
          </p:cNvSpPr>
          <p:nvPr>
            <p:ph idx="1"/>
          </p:nvPr>
        </p:nvSpPr>
        <p:spPr/>
        <p:txBody>
          <a:bodyPr/>
          <a:lstStyle/>
          <a:p>
            <a:r>
              <a:t>EV subsidies</a:t>
            </a:r>
          </a:p>
          <a:p>
            <a:pPr lvl="1"/>
            <a:r>
              <a:t>Emissions regulations</a:t>
            </a:r>
          </a:p>
          <a:p>
            <a:pPr lvl="1"/>
            <a:r>
              <a:t>Trade tariffs</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PEST Economic</a:t>
            </a:r>
          </a:p>
        </p:txBody>
      </p:sp>
      <p:sp>
        <p:nvSpPr>
          <p:cNvPr id="3" name="Content Placeholder 2"/>
          <p:cNvSpPr>
            <a:spLocks noGrp="1"/>
          </p:cNvSpPr>
          <p:nvPr>
            <p:ph idx="1"/>
          </p:nvPr>
        </p:nvSpPr>
        <p:spPr/>
        <p:txBody>
          <a:bodyPr/>
          <a:lstStyle/>
          <a:p>
            <a:r>
              <a:t>Inflation impact</a:t>
            </a:r>
          </a:p>
          <a:p>
            <a:pPr lvl="1"/>
            <a:r>
              <a:t>Rising raw material costs</a:t>
            </a:r>
          </a:p>
          <a:p>
            <a:pPr lvl="1"/>
            <a:r>
              <a:t>Shifts in consumer demand</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PEST Social</a:t>
            </a:r>
          </a:p>
        </p:txBody>
      </p:sp>
      <p:sp>
        <p:nvSpPr>
          <p:cNvPr id="3" name="Content Placeholder 2"/>
          <p:cNvSpPr>
            <a:spLocks noGrp="1"/>
          </p:cNvSpPr>
          <p:nvPr>
            <p:ph idx="1"/>
          </p:nvPr>
        </p:nvSpPr>
        <p:spPr/>
        <p:txBody>
          <a:bodyPr/>
          <a:lstStyle/>
          <a:p>
            <a:r>
              <a:t>Green consumerism</a:t>
            </a:r>
          </a:p>
          <a:p>
            <a:pPr lvl="1"/>
            <a:r>
              <a:t>Urban mobility trends</a:t>
            </a:r>
          </a:p>
          <a:p>
            <a:pPr lvl="1"/>
            <a:r>
              <a:t>Changing car ownership attitudes</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PEST Technological</a:t>
            </a:r>
          </a:p>
        </p:txBody>
      </p:sp>
      <p:sp>
        <p:nvSpPr>
          <p:cNvPr id="3" name="Content Placeholder 2"/>
          <p:cNvSpPr>
            <a:spLocks noGrp="1"/>
          </p:cNvSpPr>
          <p:nvPr>
            <p:ph idx="1"/>
          </p:nvPr>
        </p:nvSpPr>
        <p:spPr/>
        <p:txBody>
          <a:bodyPr/>
          <a:lstStyle/>
          <a:p>
            <a:r>
              <a:t>Autonomous driving</a:t>
            </a:r>
          </a:p>
          <a:p>
            <a:pPr lvl="1"/>
            <a:r>
              <a:t>EV battery innovation</a:t>
            </a:r>
          </a:p>
          <a:p>
            <a:pPr lvl="1"/>
            <a:r>
              <a:t>AI in manufacturing</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Impact of Globalisation</a:t>
            </a:r>
          </a:p>
        </p:txBody>
      </p:sp>
      <p:sp>
        <p:nvSpPr>
          <p:cNvPr id="3" name="Content Placeholder 2"/>
          <p:cNvSpPr>
            <a:spLocks noGrp="1"/>
          </p:cNvSpPr>
          <p:nvPr>
            <p:ph idx="1"/>
          </p:nvPr>
        </p:nvSpPr>
        <p:spPr/>
        <p:txBody>
          <a:bodyPr/>
          <a:lstStyle/>
          <a:p>
            <a:r>
              <a:t>Global supply chains</a:t>
            </a:r>
          </a:p>
          <a:p>
            <a:pPr lvl="1"/>
            <a:r>
              <a:t>Market expansion</a:t>
            </a:r>
          </a:p>
          <a:p>
            <a:pPr lvl="1"/>
            <a:r>
              <a:t>Cross border partnerships</a:t>
            </a:r>
          </a:p>
        </p:txBody>
      </p:sp>
    </p:spTree>
  </p:cSld>
  <p:clrMapOvr>
    <a:masterClrMapping/>
  </p:clrMapOvr>
</p:sld>
</file>

<file path=ppt/slides/slide1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Influence of Innovation</a:t>
            </a:r>
          </a:p>
        </p:txBody>
      </p:sp>
      <p:sp>
        <p:nvSpPr>
          <p:cNvPr id="3" name="Content Placeholder 2"/>
          <p:cNvSpPr>
            <a:spLocks noGrp="1"/>
          </p:cNvSpPr>
          <p:nvPr>
            <p:ph idx="1"/>
          </p:nvPr>
        </p:nvSpPr>
        <p:spPr/>
        <p:txBody>
          <a:bodyPr/>
          <a:lstStyle/>
          <a:p>
            <a:r>
              <a:t>AI automation</a:t>
            </a:r>
          </a:p>
          <a:p>
            <a:pPr lvl="1"/>
            <a:r>
              <a:t>EV development</a:t>
            </a:r>
          </a:p>
          <a:p>
            <a:pPr lvl="1"/>
            <a:r>
              <a:t>Digital connectivity</a:t>
            </a:r>
          </a:p>
        </p:txBody>
      </p:sp>
    </p:spTree>
  </p:cSld>
  <p:clrMapOvr>
    <a:masterClrMapping/>
  </p:clrMapOvr>
</p:sld>
</file>

<file path=ppt/slides/slide1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Recommendations</a:t>
            </a:r>
          </a:p>
        </p:txBody>
      </p:sp>
      <p:sp>
        <p:nvSpPr>
          <p:cNvPr id="3" name="Content Placeholder 2"/>
          <p:cNvSpPr>
            <a:spLocks noGrp="1"/>
          </p:cNvSpPr>
          <p:nvPr>
            <p:ph idx="1"/>
          </p:nvPr>
        </p:nvSpPr>
        <p:spPr/>
        <p:txBody>
          <a:bodyPr/>
          <a:lstStyle/>
          <a:p>
            <a:r>
              <a:t>Strategic partnerships</a:t>
            </a:r>
          </a:p>
          <a:p>
            <a:pPr lvl="1"/>
            <a:r>
              <a:t>Localise supply chain</a:t>
            </a:r>
          </a:p>
          <a:p>
            <a:pPr lvl="1"/>
            <a:r>
              <a:t>Strengthen sustainability strategy</a:t>
            </a:r>
          </a:p>
        </p:txBody>
      </p:sp>
    </p:spTree>
  </p:cSld>
  <p:clrMapOvr>
    <a:masterClrMapping/>
  </p:clrMapOvr>
</p:sld>
</file>

<file path=ppt/slides/slide1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t>Clear strategic position</a:t>
            </a:r>
          </a:p>
          <a:p>
            <a:pPr lvl="1"/>
            <a:r>
              <a:t>Strong innovation potential</a:t>
            </a:r>
          </a:p>
          <a:p>
            <a:pPr lvl="1"/>
            <a:r>
              <a:t>Positive long term outlook</a:t>
            </a:r>
          </a:p>
        </p:txBody>
      </p:sp>
    </p:spTree>
  </p:cSld>
  <p:clrMapOvr>
    <a:masterClrMapping/>
  </p:clrMapOvr>
</p:sld>
</file>

<file path=ppt/slides/slide1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lstStyle/>
          <a:p>
            <a:r>
              <a:t>Hyundai Motor Group (2024) Company overview. Available at: https://www.hyundaimotorgroup.com (Accessed: 12 December 2025).</a:t>
            </a:r>
          </a:p>
          <a:p>
            <a:pPr lvl="1"/>
            <a:r>
              <a:t>Johnson, G., Scholes, K. and Whittington, R. (2020) Exploring Strategy. 12th edn. Harlow: Pearson Education.</a:t>
            </a:r>
          </a:p>
          <a:p>
            <a:pPr lvl="1"/>
            <a:r>
              <a:t>Porter, M.E. (2008) The five competitive forces that shape strategy. Harvard Business Review, 86(1), pp. 78–93.</a:t>
            </a:r>
          </a:p>
          <a:p>
            <a:pPr lvl="1"/>
            <a:r>
              <a:t>Statista (2024) Global electric vehicle market size and trends. Available at: https://www.statista.com (Accessed: 12 December 2025).</a:t>
            </a:r>
          </a:p>
          <a:p>
            <a:pPr lvl="1"/>
            <a:r>
              <a:t>BBC News (2024) Global automotive industry faces supply chain challenges. Available at: https://www.bbc.co.uk/news (Accessed: 12 December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