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56" r:id="rId1"/>
  </p:sldMasterIdLst>
  <p:notesMasterIdLst>
    <p:notesMasterId r:id="rId27"/>
  </p:notesMasterIdLst>
  <p:sldIdLst>
    <p:sldId id="540" r:id="rId2"/>
    <p:sldId id="541" r:id="rId3"/>
    <p:sldId id="542" r:id="rId4"/>
    <p:sldId id="543" r:id="rId5"/>
    <p:sldId id="525" r:id="rId6"/>
    <p:sldId id="513" r:id="rId7"/>
    <p:sldId id="526" r:id="rId8"/>
    <p:sldId id="535" r:id="rId9"/>
    <p:sldId id="528" r:id="rId10"/>
    <p:sldId id="529" r:id="rId11"/>
    <p:sldId id="530" r:id="rId12"/>
    <p:sldId id="532" r:id="rId13"/>
    <p:sldId id="533" r:id="rId14"/>
    <p:sldId id="534" r:id="rId15"/>
    <p:sldId id="536" r:id="rId16"/>
    <p:sldId id="544" r:id="rId17"/>
    <p:sldId id="538" r:id="rId18"/>
    <p:sldId id="539" r:id="rId19"/>
    <p:sldId id="537" r:id="rId20"/>
    <p:sldId id="545" r:id="rId21"/>
    <p:sldId id="527" r:id="rId22"/>
    <p:sldId id="546" r:id="rId23"/>
    <p:sldId id="523" r:id="rId24"/>
    <p:sldId id="524" r:id="rId25"/>
    <p:sldId id="394" r:id="rId26"/>
  </p:sldIdLst>
  <p:sldSz cx="9144000" cy="6858000" type="screen4x3"/>
  <p:notesSz cx="6858000" cy="9144000"/>
  <p:embeddedFontLst>
    <p:embeddedFont>
      <p:font typeface="Corbel" panose="020B0503020204020204" pitchFamily="34" charset="0"/>
      <p:regular r:id="rId28"/>
      <p:bold r:id="rId29"/>
      <p:italic r:id="rId30"/>
      <p:boldItalic r:id="rId31"/>
    </p:embeddedFont>
    <p:embeddedFont>
      <p:font typeface="Tunga" panose="020B0502040204020203" pitchFamily="34" charset="0"/>
      <p:regular r:id="rId32"/>
      <p:bold r:id="rId33"/>
    </p:embeddedFont>
    <p:embeddedFont>
      <p:font typeface="Calibri" panose="020F0502020204030204" pitchFamily="34" charset="0"/>
      <p:regular r:id="rId34"/>
      <p:bold r:id="rId35"/>
      <p:italic r:id="rId36"/>
      <p:boldItalic r:id="rId37"/>
    </p:embeddedFont>
    <p:embeddedFont>
      <p:font typeface="Tahoma" panose="020B0604030504040204" pitchFamily="34" charset="0"/>
      <p:regular r:id="rId38"/>
      <p:bold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ection>
        <p14:section name="Untitled Section" id="{7ACB665A-837E-43C9-89B0-5E44C34DF6F5}">
          <p14:sldIdLst>
            <p14:sldId id="540"/>
            <p14:sldId id="541"/>
            <p14:sldId id="542"/>
            <p14:sldId id="543"/>
            <p14:sldId id="525"/>
            <p14:sldId id="513"/>
            <p14:sldId id="526"/>
            <p14:sldId id="535"/>
            <p14:sldId id="528"/>
            <p14:sldId id="529"/>
            <p14:sldId id="530"/>
            <p14:sldId id="532"/>
            <p14:sldId id="533"/>
            <p14:sldId id="534"/>
            <p14:sldId id="536"/>
            <p14:sldId id="544"/>
            <p14:sldId id="538"/>
            <p14:sldId id="539"/>
            <p14:sldId id="537"/>
            <p14:sldId id="545"/>
            <p14:sldId id="527"/>
            <p14:sldId id="546"/>
            <p14:sldId id="523"/>
            <p14:sldId id="524"/>
            <p14:sldId id="39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C0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94" autoAdjust="0"/>
    <p:restoredTop sz="94671" autoAdjust="0"/>
  </p:normalViewPr>
  <p:slideViewPr>
    <p:cSldViewPr>
      <p:cViewPr varScale="1">
        <p:scale>
          <a:sx n="70" d="100"/>
          <a:sy n="70" d="100"/>
        </p:scale>
        <p:origin x="-77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7.fntdata"/><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font" Target="fonts/font10.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18/10/2015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5290385-4D9F-4F74-A57C-FCA21F9CC0BF}" type="slidenum">
              <a:rPr lang="en-GB" smtClean="0"/>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18/10/2015</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18/10/2015</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18/10/2015</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18/10/2015</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176B5D25-34C5-47F0-B492-16B667B727FB}" type="datetimeFigureOut">
              <a:rPr lang="en-GB" smtClean="0"/>
              <a:pPr/>
              <a:t>18/10/2015</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18/10/2015</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18/10/2015</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176B5D25-34C5-47F0-B492-16B667B727FB}" type="datetimeFigureOut">
              <a:rPr lang="en-GB" smtClean="0"/>
              <a:pPr/>
              <a:t>18/10/2015</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18/10/2015</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18/10/2015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76B5D25-34C5-47F0-B492-16B667B727FB}" type="datetimeFigureOut">
              <a:rPr lang="en-GB" smtClean="0"/>
              <a:pPr/>
              <a:t>18/10/2015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18/10/2015</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mailto:r.haeussler@uwtsd.ac.uk" TargetMode="External"/><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p:txBody>
          <a:bodyPr/>
          <a:lstStyle/>
          <a:p>
            <a:endParaRPr lang="en-GB" dirty="0"/>
          </a:p>
        </p:txBody>
      </p:sp>
      <p:sp>
        <p:nvSpPr>
          <p:cNvPr id="3" name="Title 2"/>
          <p:cNvSpPr>
            <a:spLocks noGrp="1"/>
          </p:cNvSpPr>
          <p:nvPr>
            <p:ph type="title"/>
          </p:nvPr>
        </p:nvSpPr>
        <p:spPr/>
        <p:txBody>
          <a:bodyPr/>
          <a:lstStyle/>
          <a:p>
            <a:r>
              <a:rPr lang="en-GB" dirty="0" smtClean="0"/>
              <a:t>Source criticism</a:t>
            </a:r>
            <a:endParaRPr lang="en-GB" dirty="0"/>
          </a:p>
        </p:txBody>
      </p:sp>
    </p:spTree>
    <p:extLst>
      <p:ext uri="{BB962C8B-B14F-4D97-AF65-F5344CB8AC3E}">
        <p14:creationId xmlns:p14="http://schemas.microsoft.com/office/powerpoint/2010/main" val="2052955322"/>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8252022" cy="5278328"/>
          </a:xfrm>
        </p:spPr>
        <p:txBody>
          <a:bodyPr>
            <a:normAutofit fontScale="92500" lnSpcReduction="20000"/>
          </a:bodyPr>
          <a:lstStyle/>
          <a:p>
            <a:r>
              <a:rPr lang="en-GB" b="1" dirty="0"/>
              <a:t>How best to approach a text </a:t>
            </a:r>
            <a:endParaRPr lang="en-GB" dirty="0"/>
          </a:p>
          <a:p>
            <a:r>
              <a:rPr lang="en-GB" b="1" dirty="0">
                <a:solidFill>
                  <a:srgbClr val="FFFF00"/>
                </a:solidFill>
              </a:rPr>
              <a:t>1. Author </a:t>
            </a:r>
          </a:p>
          <a:p>
            <a:r>
              <a:rPr lang="en-GB" b="1" dirty="0">
                <a:solidFill>
                  <a:srgbClr val="FFFF00"/>
                </a:solidFill>
              </a:rPr>
              <a:t>Who is the author? When did he live? What was he writing? What was the purpose of the work? Who was the intended audience? </a:t>
            </a:r>
          </a:p>
          <a:p>
            <a:r>
              <a:rPr lang="en-GB" dirty="0"/>
              <a:t>N.B. When writing an analysis of a passage of text for an assignment or in an exam, do </a:t>
            </a:r>
            <a:r>
              <a:rPr lang="en-GB" b="1" dirty="0"/>
              <a:t>not </a:t>
            </a:r>
            <a:r>
              <a:rPr lang="en-GB" dirty="0"/>
              <a:t>simply write a biography of the author. </a:t>
            </a:r>
            <a:r>
              <a:rPr lang="en-GB" b="1" dirty="0">
                <a:solidFill>
                  <a:srgbClr val="FFFF00"/>
                </a:solidFill>
              </a:rPr>
              <a:t>Only </a:t>
            </a:r>
            <a:r>
              <a:rPr lang="en-GB" dirty="0">
                <a:solidFill>
                  <a:srgbClr val="FFFF00"/>
                </a:solidFill>
              </a:rPr>
              <a:t>mention details of the author’s life and times </a:t>
            </a:r>
            <a:r>
              <a:rPr lang="en-GB" b="1" dirty="0">
                <a:solidFill>
                  <a:srgbClr val="FFFF00"/>
                </a:solidFill>
              </a:rPr>
              <a:t>if </a:t>
            </a:r>
            <a:r>
              <a:rPr lang="en-GB" dirty="0">
                <a:solidFill>
                  <a:srgbClr val="FFFF00"/>
                </a:solidFill>
              </a:rPr>
              <a:t>they are </a:t>
            </a:r>
            <a:r>
              <a:rPr lang="en-GB" b="1" dirty="0">
                <a:solidFill>
                  <a:srgbClr val="FFFF00"/>
                </a:solidFill>
              </a:rPr>
              <a:t>immediately </a:t>
            </a:r>
            <a:r>
              <a:rPr lang="en-GB" dirty="0">
                <a:solidFill>
                  <a:srgbClr val="FFFF00"/>
                </a:solidFill>
              </a:rPr>
              <a:t>relevant to the passage, and only mention those details which are </a:t>
            </a:r>
            <a:r>
              <a:rPr lang="en-GB" b="1" dirty="0">
                <a:solidFill>
                  <a:srgbClr val="FFFF00"/>
                </a:solidFill>
              </a:rPr>
              <a:t>immediately </a:t>
            </a:r>
            <a:r>
              <a:rPr lang="en-GB" dirty="0">
                <a:solidFill>
                  <a:srgbClr val="FFFF00"/>
                </a:solidFill>
              </a:rPr>
              <a:t>relevant.</a:t>
            </a:r>
            <a:r>
              <a:rPr lang="en-GB" dirty="0"/>
              <a:t> </a:t>
            </a:r>
          </a:p>
          <a:p>
            <a:r>
              <a:rPr lang="en-GB" b="1" dirty="0">
                <a:solidFill>
                  <a:schemeClr val="tx1">
                    <a:lumMod val="50000"/>
                  </a:schemeClr>
                </a:solidFill>
              </a:rPr>
              <a:t>2. Historical and literary context </a:t>
            </a:r>
            <a:endParaRPr lang="en-GB" dirty="0">
              <a:solidFill>
                <a:schemeClr val="tx1">
                  <a:lumMod val="50000"/>
                </a:schemeClr>
              </a:solidFill>
            </a:endParaRPr>
          </a:p>
          <a:p>
            <a:r>
              <a:rPr lang="en-GB" dirty="0">
                <a:solidFill>
                  <a:schemeClr val="tx1">
                    <a:lumMod val="50000"/>
                  </a:schemeClr>
                </a:solidFill>
              </a:rPr>
              <a:t>Where? When? What factors may have influenced what and how the author wrote? </a:t>
            </a:r>
          </a:p>
          <a:p>
            <a:r>
              <a:rPr lang="en-GB" dirty="0">
                <a:solidFill>
                  <a:schemeClr val="tx1">
                    <a:lumMod val="50000"/>
                  </a:schemeClr>
                </a:solidFill>
              </a:rPr>
              <a:t>What is the context of the specific passage itself (i.e. in the book)? What is the context of the book itself (in the work as a whole)? </a:t>
            </a:r>
          </a:p>
          <a:p>
            <a:r>
              <a:rPr lang="en-GB" b="1" dirty="0">
                <a:solidFill>
                  <a:schemeClr val="tx1">
                    <a:lumMod val="50000"/>
                  </a:schemeClr>
                </a:solidFill>
              </a:rPr>
              <a:t>3. Textual analysis </a:t>
            </a:r>
            <a:endParaRPr lang="en-GB" dirty="0">
              <a:solidFill>
                <a:schemeClr val="tx1">
                  <a:lumMod val="50000"/>
                </a:schemeClr>
              </a:solidFill>
            </a:endParaRPr>
          </a:p>
          <a:p>
            <a:r>
              <a:rPr lang="en-GB" dirty="0">
                <a:solidFill>
                  <a:schemeClr val="tx1">
                    <a:lumMod val="50000"/>
                  </a:schemeClr>
                </a:solidFill>
              </a:rPr>
              <a:t>A close reading of the evidence: what is the author actually saying? </a:t>
            </a:r>
            <a:endParaRPr lang="en-GB" dirty="0" smtClean="0">
              <a:solidFill>
                <a:schemeClr val="tx1">
                  <a:lumMod val="50000"/>
                </a:schemeClr>
              </a:solidFill>
            </a:endParaRPr>
          </a:p>
          <a:p>
            <a:r>
              <a:rPr lang="en-GB" dirty="0" smtClean="0">
                <a:solidFill>
                  <a:schemeClr val="tx1">
                    <a:lumMod val="50000"/>
                  </a:schemeClr>
                </a:solidFill>
              </a:rPr>
              <a:t>    Can you paraphrase the passage in your own words?</a:t>
            </a:r>
          </a:p>
          <a:p>
            <a:r>
              <a:rPr lang="en-GB" dirty="0" smtClean="0">
                <a:solidFill>
                  <a:schemeClr val="tx1">
                    <a:lumMod val="50000"/>
                  </a:schemeClr>
                </a:solidFill>
              </a:rPr>
              <a:t>   Do you need to check particular facts or terminology…?</a:t>
            </a:r>
            <a:endParaRPr lang="en-GB" dirty="0">
              <a:solidFill>
                <a:schemeClr val="tx1">
                  <a:lumMod val="5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WHO says WHAT, WHEN, WHERE, TO WHOM, WITH WHAT INTENTION…?</a:t>
            </a:r>
            <a:endParaRPr lang="en-GB" b="1" dirty="0"/>
          </a:p>
        </p:txBody>
      </p:sp>
    </p:spTree>
    <p:extLst>
      <p:ext uri="{BB962C8B-B14F-4D97-AF65-F5344CB8AC3E}">
        <p14:creationId xmlns:p14="http://schemas.microsoft.com/office/powerpoint/2010/main" val="30208539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1000"/>
                                        <p:tgtEl>
                                          <p:spTgt spid="4">
                                            <p:txEl>
                                              <p:pRg st="3" end="3"/>
                                            </p:txEl>
                                          </p:spTgt>
                                        </p:tgtEl>
                                      </p:cBhvr>
                                    </p:animEffect>
                                    <p:anim calcmode="lin" valueType="num">
                                      <p:cBhvr>
                                        <p:cTn id="2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1000"/>
                            </p:stCondLst>
                            <p:childTnLst>
                              <p:par>
                                <p:cTn id="30" presetID="42" presetClass="entr" presetSubtype="0" fill="hold" grpId="0" nodeType="after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1000"/>
                                        <p:tgtEl>
                                          <p:spTgt spid="4">
                                            <p:txEl>
                                              <p:pRg st="4" end="4"/>
                                            </p:txEl>
                                          </p:spTgt>
                                        </p:tgtEl>
                                      </p:cBhvr>
                                    </p:animEffect>
                                    <p:anim calcmode="lin" valueType="num">
                                      <p:cBhvr>
                                        <p:cTn id="3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2000"/>
                            </p:stCondLst>
                            <p:childTnLst>
                              <p:par>
                                <p:cTn id="36" presetID="42" presetClass="entr" presetSubtype="0" fill="hold" grpId="0" nodeType="after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1000"/>
                                        <p:tgtEl>
                                          <p:spTgt spid="4">
                                            <p:txEl>
                                              <p:pRg st="5" end="5"/>
                                            </p:txEl>
                                          </p:spTgt>
                                        </p:tgtEl>
                                      </p:cBhvr>
                                    </p:animEffect>
                                    <p:anim calcmode="lin" valueType="num">
                                      <p:cBhvr>
                                        <p:cTn id="3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1" fill="hold">
                            <p:stCondLst>
                              <p:cond delay="3000"/>
                            </p:stCondLst>
                            <p:childTnLst>
                              <p:par>
                                <p:cTn id="42" presetID="42" presetClass="entr" presetSubtype="0" fill="hold" grpId="0" nodeType="after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fade">
                                      <p:cBhvr>
                                        <p:cTn id="44" dur="1000"/>
                                        <p:tgtEl>
                                          <p:spTgt spid="4">
                                            <p:txEl>
                                              <p:pRg st="6" end="6"/>
                                            </p:txEl>
                                          </p:spTgt>
                                        </p:tgtEl>
                                      </p:cBhvr>
                                    </p:animEffect>
                                    <p:anim calcmode="lin" valueType="num">
                                      <p:cBhvr>
                                        <p:cTn id="4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7" fill="hold">
                            <p:stCondLst>
                              <p:cond delay="4000"/>
                            </p:stCondLst>
                            <p:childTnLst>
                              <p:par>
                                <p:cTn id="48" presetID="42" presetClass="entr" presetSubtype="0" fill="hold" grpId="0" nodeType="afterEffect">
                                  <p:stCondLst>
                                    <p:cond delay="0"/>
                                  </p:stCondLst>
                                  <p:childTnLst>
                                    <p:set>
                                      <p:cBhvr>
                                        <p:cTn id="49" dur="1" fill="hold">
                                          <p:stCondLst>
                                            <p:cond delay="0"/>
                                          </p:stCondLst>
                                        </p:cTn>
                                        <p:tgtEl>
                                          <p:spTgt spid="4">
                                            <p:txEl>
                                              <p:pRg st="7" end="7"/>
                                            </p:txEl>
                                          </p:spTgt>
                                        </p:tgtEl>
                                        <p:attrNameLst>
                                          <p:attrName>style.visibility</p:attrName>
                                        </p:attrNameLst>
                                      </p:cBhvr>
                                      <p:to>
                                        <p:strVal val="visible"/>
                                      </p:to>
                                    </p:set>
                                    <p:animEffect transition="in" filter="fade">
                                      <p:cBhvr>
                                        <p:cTn id="50" dur="1000"/>
                                        <p:tgtEl>
                                          <p:spTgt spid="4">
                                            <p:txEl>
                                              <p:pRg st="7" end="7"/>
                                            </p:txEl>
                                          </p:spTgt>
                                        </p:tgtEl>
                                      </p:cBhvr>
                                    </p:animEffect>
                                    <p:anim calcmode="lin" valueType="num">
                                      <p:cBhvr>
                                        <p:cTn id="51"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3" fill="hold">
                            <p:stCondLst>
                              <p:cond delay="5000"/>
                            </p:stCondLst>
                            <p:childTnLst>
                              <p:par>
                                <p:cTn id="54" presetID="42" presetClass="entr" presetSubtype="0" fill="hold" grpId="0" nodeType="after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59" fill="hold">
                            <p:stCondLst>
                              <p:cond delay="6000"/>
                            </p:stCondLst>
                            <p:childTnLst>
                              <p:par>
                                <p:cTn id="60" presetID="42" presetClass="entr" presetSubtype="0" fill="hold" grpId="0" nodeType="afterEffect">
                                  <p:stCondLst>
                                    <p:cond delay="0"/>
                                  </p:stCondLst>
                                  <p:childTnLst>
                                    <p:set>
                                      <p:cBhvr>
                                        <p:cTn id="61" dur="1" fill="hold">
                                          <p:stCondLst>
                                            <p:cond delay="0"/>
                                          </p:stCondLst>
                                        </p:cTn>
                                        <p:tgtEl>
                                          <p:spTgt spid="4">
                                            <p:txEl>
                                              <p:pRg st="9" end="9"/>
                                            </p:txEl>
                                          </p:spTgt>
                                        </p:tgtEl>
                                        <p:attrNameLst>
                                          <p:attrName>style.visibility</p:attrName>
                                        </p:attrNameLst>
                                      </p:cBhvr>
                                      <p:to>
                                        <p:strVal val="visible"/>
                                      </p:to>
                                    </p:set>
                                    <p:animEffect transition="in" filter="fade">
                                      <p:cBhvr>
                                        <p:cTn id="62" dur="1000"/>
                                        <p:tgtEl>
                                          <p:spTgt spid="4">
                                            <p:txEl>
                                              <p:pRg st="9" end="9"/>
                                            </p:txEl>
                                          </p:spTgt>
                                        </p:tgtEl>
                                      </p:cBhvr>
                                    </p:animEffect>
                                    <p:anim calcmode="lin" valueType="num">
                                      <p:cBhvr>
                                        <p:cTn id="63"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par>
                          <p:cTn id="65" fill="hold">
                            <p:stCondLst>
                              <p:cond delay="7000"/>
                            </p:stCondLst>
                            <p:childTnLst>
                              <p:par>
                                <p:cTn id="66" presetID="42" presetClass="entr" presetSubtype="0" fill="hold" grpId="0" nodeType="afterEffect">
                                  <p:stCondLst>
                                    <p:cond delay="0"/>
                                  </p:stCondLst>
                                  <p:childTnLst>
                                    <p:set>
                                      <p:cBhvr>
                                        <p:cTn id="67" dur="1" fill="hold">
                                          <p:stCondLst>
                                            <p:cond delay="0"/>
                                          </p:stCondLst>
                                        </p:cTn>
                                        <p:tgtEl>
                                          <p:spTgt spid="4">
                                            <p:txEl>
                                              <p:pRg st="10" end="10"/>
                                            </p:txEl>
                                          </p:spTgt>
                                        </p:tgtEl>
                                        <p:attrNameLst>
                                          <p:attrName>style.visibility</p:attrName>
                                        </p:attrNameLst>
                                      </p:cBhvr>
                                      <p:to>
                                        <p:strVal val="visible"/>
                                      </p:to>
                                    </p:set>
                                    <p:animEffect transition="in" filter="fade">
                                      <p:cBhvr>
                                        <p:cTn id="68" dur="1000"/>
                                        <p:tgtEl>
                                          <p:spTgt spid="4">
                                            <p:txEl>
                                              <p:pRg st="10" end="10"/>
                                            </p:txEl>
                                          </p:spTgt>
                                        </p:tgtEl>
                                      </p:cBhvr>
                                    </p:animEffect>
                                    <p:anim calcmode="lin" valueType="num">
                                      <p:cBhvr>
                                        <p:cTn id="69"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70"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par>
                          <p:cTn id="71" fill="hold">
                            <p:stCondLst>
                              <p:cond delay="8000"/>
                            </p:stCondLst>
                            <p:childTnLst>
                              <p:par>
                                <p:cTn id="72" presetID="42" presetClass="entr" presetSubtype="0" fill="hold" nodeType="afterEffect">
                                  <p:stCondLst>
                                    <p:cond delay="0"/>
                                  </p:stCondLst>
                                  <p:childTnLst>
                                    <p:set>
                                      <p:cBhvr>
                                        <p:cTn id="73" dur="1" fill="hold">
                                          <p:stCondLst>
                                            <p:cond delay="0"/>
                                          </p:stCondLst>
                                        </p:cTn>
                                        <p:tgtEl>
                                          <p:spTgt spid="6">
                                            <p:txEl>
                                              <p:pRg st="0" end="0"/>
                                            </p:txEl>
                                          </p:spTgt>
                                        </p:tgtEl>
                                        <p:attrNameLst>
                                          <p:attrName>style.visibility</p:attrName>
                                        </p:attrNameLst>
                                      </p:cBhvr>
                                      <p:to>
                                        <p:strVal val="visible"/>
                                      </p:to>
                                    </p:set>
                                    <p:animEffect transition="in" filter="fade">
                                      <p:cBhvr>
                                        <p:cTn id="74" dur="1000"/>
                                        <p:tgtEl>
                                          <p:spTgt spid="6">
                                            <p:txEl>
                                              <p:pRg st="0" end="0"/>
                                            </p:txEl>
                                          </p:spTgt>
                                        </p:tgtEl>
                                      </p:cBhvr>
                                    </p:animEffect>
                                    <p:anim calcmode="lin" valueType="num">
                                      <p:cBhvr>
                                        <p:cTn id="7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8252022" cy="5278328"/>
          </a:xfrm>
        </p:spPr>
        <p:txBody>
          <a:bodyPr>
            <a:normAutofit fontScale="92500" lnSpcReduction="20000"/>
          </a:bodyPr>
          <a:lstStyle/>
          <a:p>
            <a:r>
              <a:rPr lang="en-GB" b="1" dirty="0">
                <a:solidFill>
                  <a:schemeClr val="tx1">
                    <a:lumMod val="50000"/>
                  </a:schemeClr>
                </a:solidFill>
              </a:rPr>
              <a:t>How best to approach a text </a:t>
            </a:r>
            <a:endParaRPr lang="en-GB" dirty="0">
              <a:solidFill>
                <a:schemeClr val="tx1">
                  <a:lumMod val="50000"/>
                </a:schemeClr>
              </a:solidFill>
            </a:endParaRPr>
          </a:p>
          <a:p>
            <a:r>
              <a:rPr lang="en-GB" b="1" dirty="0">
                <a:solidFill>
                  <a:schemeClr val="tx1">
                    <a:lumMod val="50000"/>
                  </a:schemeClr>
                </a:solidFill>
              </a:rPr>
              <a:t>1. Author </a:t>
            </a:r>
            <a:endParaRPr lang="en-GB" dirty="0">
              <a:solidFill>
                <a:schemeClr val="tx1">
                  <a:lumMod val="50000"/>
                </a:schemeClr>
              </a:solidFill>
            </a:endParaRPr>
          </a:p>
          <a:p>
            <a:r>
              <a:rPr lang="en-GB" dirty="0">
                <a:solidFill>
                  <a:schemeClr val="tx1">
                    <a:lumMod val="50000"/>
                  </a:schemeClr>
                </a:solidFill>
              </a:rPr>
              <a:t>Who is the author? When did he live? What was he writing? What was the purpose of the work? Who was the intended audience? </a:t>
            </a:r>
          </a:p>
          <a:p>
            <a:r>
              <a:rPr lang="en-GB" dirty="0">
                <a:solidFill>
                  <a:schemeClr val="tx1">
                    <a:lumMod val="50000"/>
                  </a:schemeClr>
                </a:solidFill>
              </a:rPr>
              <a:t>N.B. When writing an analysis of a passage of text for an assignment or in an exam, do </a:t>
            </a:r>
            <a:r>
              <a:rPr lang="en-GB" b="1" dirty="0">
                <a:solidFill>
                  <a:schemeClr val="tx1">
                    <a:lumMod val="50000"/>
                  </a:schemeClr>
                </a:solidFill>
              </a:rPr>
              <a:t>not </a:t>
            </a:r>
            <a:r>
              <a:rPr lang="en-GB" dirty="0">
                <a:solidFill>
                  <a:schemeClr val="tx1">
                    <a:lumMod val="50000"/>
                  </a:schemeClr>
                </a:solidFill>
              </a:rPr>
              <a:t>simply write a biography of the author. </a:t>
            </a:r>
            <a:r>
              <a:rPr lang="en-GB" b="1" dirty="0">
                <a:solidFill>
                  <a:schemeClr val="tx1">
                    <a:lumMod val="50000"/>
                  </a:schemeClr>
                </a:solidFill>
              </a:rPr>
              <a:t>Only </a:t>
            </a:r>
            <a:r>
              <a:rPr lang="en-GB" dirty="0">
                <a:solidFill>
                  <a:schemeClr val="tx1">
                    <a:lumMod val="50000"/>
                  </a:schemeClr>
                </a:solidFill>
              </a:rPr>
              <a:t>mention details of the author’s life and times </a:t>
            </a:r>
            <a:r>
              <a:rPr lang="en-GB" b="1" dirty="0">
                <a:solidFill>
                  <a:schemeClr val="tx1">
                    <a:lumMod val="50000"/>
                  </a:schemeClr>
                </a:solidFill>
              </a:rPr>
              <a:t>if </a:t>
            </a:r>
            <a:r>
              <a:rPr lang="en-GB" dirty="0">
                <a:solidFill>
                  <a:schemeClr val="tx1">
                    <a:lumMod val="50000"/>
                  </a:schemeClr>
                </a:solidFill>
              </a:rPr>
              <a:t>they are </a:t>
            </a:r>
            <a:r>
              <a:rPr lang="en-GB" b="1" dirty="0">
                <a:solidFill>
                  <a:schemeClr val="tx1">
                    <a:lumMod val="50000"/>
                  </a:schemeClr>
                </a:solidFill>
              </a:rPr>
              <a:t>immediately </a:t>
            </a:r>
            <a:r>
              <a:rPr lang="en-GB" dirty="0">
                <a:solidFill>
                  <a:schemeClr val="tx1">
                    <a:lumMod val="50000"/>
                  </a:schemeClr>
                </a:solidFill>
              </a:rPr>
              <a:t>relevant to the passage, and only mention those details which are </a:t>
            </a:r>
            <a:r>
              <a:rPr lang="en-GB" b="1" dirty="0">
                <a:solidFill>
                  <a:schemeClr val="tx1">
                    <a:lumMod val="50000"/>
                  </a:schemeClr>
                </a:solidFill>
              </a:rPr>
              <a:t>immediately </a:t>
            </a:r>
            <a:r>
              <a:rPr lang="en-GB" dirty="0">
                <a:solidFill>
                  <a:schemeClr val="tx1">
                    <a:lumMod val="50000"/>
                  </a:schemeClr>
                </a:solidFill>
              </a:rPr>
              <a:t>relevant. </a:t>
            </a:r>
          </a:p>
          <a:p>
            <a:r>
              <a:rPr lang="en-GB" b="1" dirty="0">
                <a:solidFill>
                  <a:srgbClr val="FFFF00"/>
                </a:solidFill>
              </a:rPr>
              <a:t>2. Historical and literary context </a:t>
            </a:r>
            <a:endParaRPr lang="en-GB" dirty="0">
              <a:solidFill>
                <a:srgbClr val="FFFF00"/>
              </a:solidFill>
            </a:endParaRPr>
          </a:p>
          <a:p>
            <a:r>
              <a:rPr lang="en-GB" dirty="0">
                <a:solidFill>
                  <a:srgbClr val="FFFF00"/>
                </a:solidFill>
              </a:rPr>
              <a:t>Where? When? What factors may have influenced what and how the author wrote? </a:t>
            </a:r>
          </a:p>
          <a:p>
            <a:r>
              <a:rPr lang="en-GB" dirty="0">
                <a:solidFill>
                  <a:srgbClr val="FFFF00"/>
                </a:solidFill>
              </a:rPr>
              <a:t>What is the </a:t>
            </a:r>
            <a:r>
              <a:rPr lang="en-GB" b="1" dirty="0">
                <a:solidFill>
                  <a:srgbClr val="FFFF00"/>
                </a:solidFill>
              </a:rPr>
              <a:t>context</a:t>
            </a:r>
            <a:r>
              <a:rPr lang="en-GB" dirty="0">
                <a:solidFill>
                  <a:srgbClr val="FFFF00"/>
                </a:solidFill>
              </a:rPr>
              <a:t> of the specific passage itself (i.e. in the book)? What is the context of the book itself (in the work as a whole)? </a:t>
            </a:r>
          </a:p>
          <a:p>
            <a:r>
              <a:rPr lang="en-GB" b="1" dirty="0">
                <a:solidFill>
                  <a:schemeClr val="tx1">
                    <a:lumMod val="50000"/>
                  </a:schemeClr>
                </a:solidFill>
              </a:rPr>
              <a:t>3. Textual analysis </a:t>
            </a:r>
            <a:endParaRPr lang="en-GB" dirty="0">
              <a:solidFill>
                <a:schemeClr val="tx1">
                  <a:lumMod val="50000"/>
                </a:schemeClr>
              </a:solidFill>
            </a:endParaRPr>
          </a:p>
          <a:p>
            <a:r>
              <a:rPr lang="en-GB" dirty="0">
                <a:solidFill>
                  <a:schemeClr val="tx1">
                    <a:lumMod val="50000"/>
                  </a:schemeClr>
                </a:solidFill>
              </a:rPr>
              <a:t>A close reading of the evidence: what is the author actually saying? </a:t>
            </a:r>
            <a:endParaRPr lang="en-GB" dirty="0" smtClean="0">
              <a:solidFill>
                <a:schemeClr val="tx1">
                  <a:lumMod val="50000"/>
                </a:schemeClr>
              </a:solidFill>
            </a:endParaRPr>
          </a:p>
          <a:p>
            <a:r>
              <a:rPr lang="en-GB" dirty="0" smtClean="0">
                <a:solidFill>
                  <a:schemeClr val="tx1">
                    <a:lumMod val="50000"/>
                  </a:schemeClr>
                </a:solidFill>
              </a:rPr>
              <a:t>    Can you paraphrase the passage in your own words?</a:t>
            </a:r>
          </a:p>
          <a:p>
            <a:r>
              <a:rPr lang="en-GB" dirty="0" smtClean="0">
                <a:solidFill>
                  <a:schemeClr val="tx1">
                    <a:lumMod val="50000"/>
                  </a:schemeClr>
                </a:solidFill>
              </a:rPr>
              <a:t>   Do you need to check particular facts or terminology…?</a:t>
            </a:r>
            <a:endParaRPr lang="en-GB" dirty="0">
              <a:solidFill>
                <a:schemeClr val="tx1">
                  <a:lumMod val="5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WHO says WHAT, WHEN, WHERE, TO WHOM, WITH WHAT INTENTION…?</a:t>
            </a:r>
            <a:endParaRPr lang="en-GB" b="1" dirty="0"/>
          </a:p>
        </p:txBody>
      </p:sp>
    </p:spTree>
    <p:extLst>
      <p:ext uri="{BB962C8B-B14F-4D97-AF65-F5344CB8AC3E}">
        <p14:creationId xmlns:p14="http://schemas.microsoft.com/office/powerpoint/2010/main" val="1192291739"/>
      </p:ext>
    </p:extLst>
  </p:cSld>
  <p:clrMapOvr>
    <a:masterClrMapping/>
  </p:clrMapOvr>
  <p:transition spd="slow">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8252022" cy="5278328"/>
          </a:xfrm>
        </p:spPr>
        <p:txBody>
          <a:bodyPr>
            <a:normAutofit fontScale="92500" lnSpcReduction="20000"/>
          </a:bodyPr>
          <a:lstStyle/>
          <a:p>
            <a:r>
              <a:rPr lang="en-GB" b="1" dirty="0">
                <a:solidFill>
                  <a:schemeClr val="tx1">
                    <a:lumMod val="50000"/>
                  </a:schemeClr>
                </a:solidFill>
              </a:rPr>
              <a:t>How best to approach a text </a:t>
            </a:r>
            <a:endParaRPr lang="en-GB" dirty="0">
              <a:solidFill>
                <a:schemeClr val="tx1">
                  <a:lumMod val="50000"/>
                </a:schemeClr>
              </a:solidFill>
            </a:endParaRPr>
          </a:p>
          <a:p>
            <a:r>
              <a:rPr lang="en-GB" b="1" dirty="0">
                <a:solidFill>
                  <a:schemeClr val="tx1">
                    <a:lumMod val="50000"/>
                  </a:schemeClr>
                </a:solidFill>
              </a:rPr>
              <a:t>1. Author </a:t>
            </a:r>
            <a:endParaRPr lang="en-GB" dirty="0">
              <a:solidFill>
                <a:schemeClr val="tx1">
                  <a:lumMod val="50000"/>
                </a:schemeClr>
              </a:solidFill>
            </a:endParaRPr>
          </a:p>
          <a:p>
            <a:r>
              <a:rPr lang="en-GB" dirty="0">
                <a:solidFill>
                  <a:schemeClr val="tx1">
                    <a:lumMod val="50000"/>
                  </a:schemeClr>
                </a:solidFill>
              </a:rPr>
              <a:t>Who is the author? When did he live? What was he writing? What was the purpose of the work? Who was the intended audience? </a:t>
            </a:r>
          </a:p>
          <a:p>
            <a:r>
              <a:rPr lang="en-GB" dirty="0">
                <a:solidFill>
                  <a:schemeClr val="tx1">
                    <a:lumMod val="50000"/>
                  </a:schemeClr>
                </a:solidFill>
              </a:rPr>
              <a:t>N.B. When writing an analysis of a passage of text for an assignment or in an exam, do </a:t>
            </a:r>
            <a:r>
              <a:rPr lang="en-GB" b="1" dirty="0">
                <a:solidFill>
                  <a:schemeClr val="tx1">
                    <a:lumMod val="50000"/>
                  </a:schemeClr>
                </a:solidFill>
              </a:rPr>
              <a:t>not </a:t>
            </a:r>
            <a:r>
              <a:rPr lang="en-GB" dirty="0">
                <a:solidFill>
                  <a:schemeClr val="tx1">
                    <a:lumMod val="50000"/>
                  </a:schemeClr>
                </a:solidFill>
              </a:rPr>
              <a:t>simply write a biography of the author. </a:t>
            </a:r>
            <a:r>
              <a:rPr lang="en-GB" b="1" dirty="0">
                <a:solidFill>
                  <a:schemeClr val="tx1">
                    <a:lumMod val="50000"/>
                  </a:schemeClr>
                </a:solidFill>
              </a:rPr>
              <a:t>Only </a:t>
            </a:r>
            <a:r>
              <a:rPr lang="en-GB" dirty="0">
                <a:solidFill>
                  <a:schemeClr val="tx1">
                    <a:lumMod val="50000"/>
                  </a:schemeClr>
                </a:solidFill>
              </a:rPr>
              <a:t>mention details of the author’s life and times </a:t>
            </a:r>
            <a:r>
              <a:rPr lang="en-GB" b="1" dirty="0">
                <a:solidFill>
                  <a:schemeClr val="tx1">
                    <a:lumMod val="50000"/>
                  </a:schemeClr>
                </a:solidFill>
              </a:rPr>
              <a:t>if </a:t>
            </a:r>
            <a:r>
              <a:rPr lang="en-GB" dirty="0">
                <a:solidFill>
                  <a:schemeClr val="tx1">
                    <a:lumMod val="50000"/>
                  </a:schemeClr>
                </a:solidFill>
              </a:rPr>
              <a:t>they are </a:t>
            </a:r>
            <a:r>
              <a:rPr lang="en-GB" b="1" dirty="0">
                <a:solidFill>
                  <a:schemeClr val="tx1">
                    <a:lumMod val="50000"/>
                  </a:schemeClr>
                </a:solidFill>
              </a:rPr>
              <a:t>immediately </a:t>
            </a:r>
            <a:r>
              <a:rPr lang="en-GB" dirty="0">
                <a:solidFill>
                  <a:schemeClr val="tx1">
                    <a:lumMod val="50000"/>
                  </a:schemeClr>
                </a:solidFill>
              </a:rPr>
              <a:t>relevant to the passage, and only mention those details which are </a:t>
            </a:r>
            <a:r>
              <a:rPr lang="en-GB" b="1" dirty="0">
                <a:solidFill>
                  <a:schemeClr val="tx1">
                    <a:lumMod val="50000"/>
                  </a:schemeClr>
                </a:solidFill>
              </a:rPr>
              <a:t>immediately </a:t>
            </a:r>
            <a:r>
              <a:rPr lang="en-GB" dirty="0">
                <a:solidFill>
                  <a:schemeClr val="tx1">
                    <a:lumMod val="50000"/>
                  </a:schemeClr>
                </a:solidFill>
              </a:rPr>
              <a:t>relevant. </a:t>
            </a:r>
          </a:p>
          <a:p>
            <a:r>
              <a:rPr lang="en-GB" b="1" dirty="0">
                <a:solidFill>
                  <a:schemeClr val="tx1">
                    <a:lumMod val="50000"/>
                  </a:schemeClr>
                </a:solidFill>
              </a:rPr>
              <a:t>2. Historical and literary context </a:t>
            </a:r>
            <a:endParaRPr lang="en-GB" dirty="0">
              <a:solidFill>
                <a:schemeClr val="tx1">
                  <a:lumMod val="50000"/>
                </a:schemeClr>
              </a:solidFill>
            </a:endParaRPr>
          </a:p>
          <a:p>
            <a:r>
              <a:rPr lang="en-GB" dirty="0">
                <a:solidFill>
                  <a:schemeClr val="tx1">
                    <a:lumMod val="50000"/>
                  </a:schemeClr>
                </a:solidFill>
              </a:rPr>
              <a:t>Where? When? What factors may have influenced what and how the author wrote? </a:t>
            </a:r>
          </a:p>
          <a:p>
            <a:r>
              <a:rPr lang="en-GB" dirty="0">
                <a:solidFill>
                  <a:schemeClr val="tx1">
                    <a:lumMod val="50000"/>
                  </a:schemeClr>
                </a:solidFill>
              </a:rPr>
              <a:t>What is the context of the specific passage itself (i.e. in the book)? What is the context of the book itself (in the work as a whole)? </a:t>
            </a:r>
          </a:p>
          <a:p>
            <a:r>
              <a:rPr lang="en-GB" b="1" dirty="0">
                <a:solidFill>
                  <a:srgbClr val="FFFF00"/>
                </a:solidFill>
              </a:rPr>
              <a:t>3. Textual analysis </a:t>
            </a:r>
            <a:endParaRPr lang="en-GB" dirty="0">
              <a:solidFill>
                <a:srgbClr val="FFFF00"/>
              </a:solidFill>
            </a:endParaRPr>
          </a:p>
          <a:p>
            <a:r>
              <a:rPr lang="en-GB" b="1" dirty="0">
                <a:solidFill>
                  <a:srgbClr val="FFFF00"/>
                </a:solidFill>
              </a:rPr>
              <a:t>A close reading of the evidence: what is the author actually saying? </a:t>
            </a:r>
            <a:endParaRPr lang="en-GB" b="1" dirty="0" smtClean="0">
              <a:solidFill>
                <a:srgbClr val="FFFF00"/>
              </a:solidFill>
            </a:endParaRPr>
          </a:p>
          <a:p>
            <a:r>
              <a:rPr lang="en-GB" dirty="0" smtClean="0">
                <a:solidFill>
                  <a:srgbClr val="FFFF00"/>
                </a:solidFill>
              </a:rPr>
              <a:t>    Can you paraphrase the passage in your own words?</a:t>
            </a:r>
          </a:p>
          <a:p>
            <a:r>
              <a:rPr lang="en-GB" dirty="0" smtClean="0">
                <a:solidFill>
                  <a:srgbClr val="FFFF00"/>
                </a:solidFill>
              </a:rPr>
              <a:t>   Do you need to check particular facts or terminology…?</a:t>
            </a:r>
            <a:endParaRPr lang="en-GB" dirty="0">
              <a:solidFill>
                <a:srgbClr val="FFFF00"/>
              </a:solidFill>
            </a:endParaRPr>
          </a:p>
        </p:txBody>
      </p:sp>
      <p:sp>
        <p:nvSpPr>
          <p:cNvPr id="5" name="Title 2"/>
          <p:cNvSpPr>
            <a:spLocks noGrp="1"/>
          </p:cNvSpPr>
          <p:nvPr>
            <p:ph type="title"/>
          </p:nvPr>
        </p:nvSpPr>
        <p:spPr>
          <a:xfrm>
            <a:off x="352426" y="228600"/>
            <a:ext cx="7680960" cy="1066800"/>
          </a:xfrm>
        </p:spPr>
        <p:txBody>
          <a:bodyPr/>
          <a:lstStyle/>
          <a:p>
            <a:r>
              <a:rPr lang="en-GB" dirty="0" smtClean="0"/>
              <a:t>Source criticism</a:t>
            </a:r>
            <a:endParaRPr lang="en-GB" dirty="0"/>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smtClean="0"/>
              <a:t>WHO says WHAT, WHEN, WHERE, TO WHOM, WITH WHAT INTENTION…?</a:t>
            </a:r>
            <a:endParaRPr lang="en-GB" b="1" dirty="0"/>
          </a:p>
        </p:txBody>
      </p:sp>
    </p:spTree>
    <p:extLst>
      <p:ext uri="{BB962C8B-B14F-4D97-AF65-F5344CB8AC3E}">
        <p14:creationId xmlns:p14="http://schemas.microsoft.com/office/powerpoint/2010/main" val="1004754673"/>
      </p:ext>
    </p:extLst>
  </p:cSld>
  <p:clrMapOvr>
    <a:masterClrMapping/>
  </p:clrMapOvr>
  <p:transition spd="slow">
    <p:randomBar dir="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467544" y="1196752"/>
            <a:ext cx="4572000" cy="528464"/>
          </a:xfrm>
        </p:spPr>
        <p:txBody>
          <a:bodyPr/>
          <a:lstStyle/>
          <a:p>
            <a:r>
              <a:rPr lang="en-GB" dirty="0" smtClean="0"/>
              <a:t>The Twelve Tables</a:t>
            </a:r>
            <a:endParaRPr lang="en-GB" dirty="0"/>
          </a:p>
        </p:txBody>
      </p:sp>
      <p:sp>
        <p:nvSpPr>
          <p:cNvPr id="3" name="Title 2"/>
          <p:cNvSpPr>
            <a:spLocks noGrp="1"/>
          </p:cNvSpPr>
          <p:nvPr>
            <p:ph type="title"/>
          </p:nvPr>
        </p:nvSpPr>
        <p:spPr>
          <a:xfrm>
            <a:off x="354366" y="1990078"/>
            <a:ext cx="8439912" cy="2807074"/>
          </a:xfrm>
        </p:spPr>
        <p:txBody>
          <a:bodyPr/>
          <a:lstStyle/>
          <a:p>
            <a:r>
              <a:rPr lang="pt-BR" i="1" dirty="0"/>
              <a:t>Leges </a:t>
            </a:r>
            <a:r>
              <a:rPr lang="pt-BR" i="1" dirty="0" smtClean="0"/>
              <a:t/>
            </a:r>
            <a:br>
              <a:rPr lang="pt-BR" i="1" dirty="0" smtClean="0"/>
            </a:br>
            <a:r>
              <a:rPr lang="pt-BR" i="1" dirty="0" smtClean="0"/>
              <a:t>Duodecim </a:t>
            </a:r>
            <a:br>
              <a:rPr lang="pt-BR" i="1" dirty="0" smtClean="0"/>
            </a:br>
            <a:r>
              <a:rPr lang="pt-BR" i="1" dirty="0" smtClean="0"/>
              <a:t>Tabularum</a:t>
            </a:r>
            <a:endParaRPr lang="en-GB" dirty="0"/>
          </a:p>
        </p:txBody>
      </p:sp>
      <p:pic>
        <p:nvPicPr>
          <p:cNvPr id="5" name="Picture 2" descr="http://www.crystalinks.com/Twelve-Tables.jpg"/>
          <p:cNvPicPr>
            <a:picLocks noChangeAspect="1" noChangeArrowheads="1"/>
          </p:cNvPicPr>
          <p:nvPr/>
        </p:nvPicPr>
        <p:blipFill>
          <a:blip r:embed="rId2" cstate="print"/>
          <a:srcRect/>
          <a:stretch>
            <a:fillRect/>
          </a:stretch>
        </p:blipFill>
        <p:spPr bwMode="auto">
          <a:xfrm>
            <a:off x="4241394" y="188640"/>
            <a:ext cx="4757821" cy="6336704"/>
          </a:xfrm>
          <a:prstGeom prst="rect">
            <a:avLst/>
          </a:prstGeom>
          <a:noFill/>
        </p:spPr>
      </p:pic>
    </p:spTree>
    <p:extLst>
      <p:ext uri="{BB962C8B-B14F-4D97-AF65-F5344CB8AC3E}">
        <p14:creationId xmlns:p14="http://schemas.microsoft.com/office/powerpoint/2010/main" val="2193511635"/>
      </p:ext>
    </p:extLst>
  </p:cSld>
  <p:clrMapOvr>
    <a:masterClrMapping/>
  </p:clrMapOvr>
  <p:transition spd="slow">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crystalinks.com/Twelve-Tables.jpg"/>
          <p:cNvPicPr>
            <a:picLocks noChangeAspect="1" noChangeArrowheads="1"/>
          </p:cNvPicPr>
          <p:nvPr/>
        </p:nvPicPr>
        <p:blipFill>
          <a:blip r:embed="rId2" cstate="print"/>
          <a:srcRect/>
          <a:stretch>
            <a:fillRect/>
          </a:stretch>
        </p:blipFill>
        <p:spPr bwMode="auto">
          <a:xfrm>
            <a:off x="4241394" y="188640"/>
            <a:ext cx="4757821" cy="6336704"/>
          </a:xfrm>
          <a:prstGeom prst="rect">
            <a:avLst/>
          </a:prstGeom>
          <a:noFill/>
        </p:spPr>
      </p:pic>
      <p:sp>
        <p:nvSpPr>
          <p:cNvPr id="2" name="Title 1"/>
          <p:cNvSpPr>
            <a:spLocks noGrp="1"/>
          </p:cNvSpPr>
          <p:nvPr>
            <p:ph type="title"/>
          </p:nvPr>
        </p:nvSpPr>
        <p:spPr/>
        <p:txBody>
          <a:bodyPr/>
          <a:lstStyle/>
          <a:p>
            <a:r>
              <a:rPr lang="en-GB" dirty="0" smtClean="0"/>
              <a:t>XII </a:t>
            </a:r>
            <a:r>
              <a:rPr lang="en-GB" dirty="0"/>
              <a:t>tables </a:t>
            </a:r>
            <a:r>
              <a:rPr lang="en-GB" dirty="0" smtClean="0"/>
              <a:t>451 </a:t>
            </a:r>
            <a:r>
              <a:rPr lang="en-GB" dirty="0"/>
              <a:t>– 450 BC</a:t>
            </a:r>
            <a:endParaRPr lang="en-GB" dirty="0"/>
          </a:p>
        </p:txBody>
      </p:sp>
      <p:sp>
        <p:nvSpPr>
          <p:cNvPr id="3" name="Content Placeholder 2"/>
          <p:cNvSpPr>
            <a:spLocks noGrp="1"/>
          </p:cNvSpPr>
          <p:nvPr>
            <p:ph idx="4294967295"/>
          </p:nvPr>
        </p:nvSpPr>
        <p:spPr>
          <a:xfrm>
            <a:off x="107504" y="1600200"/>
            <a:ext cx="4392488" cy="5141168"/>
          </a:xfrm>
          <a:prstGeom prst="rect">
            <a:avLst/>
          </a:prstGeom>
        </p:spPr>
        <p:txBody>
          <a:bodyPr>
            <a:normAutofit/>
          </a:bodyPr>
          <a:lstStyle/>
          <a:p>
            <a:r>
              <a:rPr lang="pt-BR" i="1" dirty="0" smtClean="0"/>
              <a:t>Leges Duodecim Tabularum</a:t>
            </a:r>
            <a:r>
              <a:rPr lang="pt-BR" dirty="0" smtClean="0"/>
              <a:t> / </a:t>
            </a:r>
            <a:r>
              <a:rPr lang="pt-BR" i="1" dirty="0" smtClean="0"/>
              <a:t>Duodecim Tabulae</a:t>
            </a:r>
          </a:p>
          <a:p>
            <a:r>
              <a:rPr lang="pt-BR" i="1" dirty="0" smtClean="0"/>
              <a:t>451 </a:t>
            </a:r>
            <a:r>
              <a:rPr lang="pt-BR" i="1" dirty="0" smtClean="0"/>
              <a:t>BC decemviri “ten men” </a:t>
            </a:r>
            <a:r>
              <a:rPr lang="pt-BR" i="1" dirty="0" smtClean="0">
                <a:sym typeface="Wingdings" panose="05000000000000000000" pitchFamily="2" charset="2"/>
              </a:rPr>
              <a:t> send to Greece (or merely Magna Graecia?)</a:t>
            </a:r>
          </a:p>
          <a:p>
            <a:pPr lvl="1"/>
            <a:r>
              <a:rPr lang="en-GB" dirty="0" smtClean="0"/>
              <a:t>"...every citizen should quietly consider each point, then talk it over with his friends, and, finally, bring forward for public discussion any additions or subtractions which seemed desirable." (cf. </a:t>
            </a:r>
            <a:r>
              <a:rPr lang="en-GB" dirty="0" smtClean="0"/>
              <a:t>Livy 3.34)</a:t>
            </a:r>
            <a:br>
              <a:rPr lang="en-GB" dirty="0" smtClean="0"/>
            </a:br>
            <a:endParaRPr lang="pt-BR" i="1" dirty="0" smtClean="0">
              <a:sym typeface="Wingdings" panose="05000000000000000000" pitchFamily="2" charset="2"/>
            </a:endParaRPr>
          </a:p>
          <a:p>
            <a:r>
              <a:rPr lang="pt-BR" i="1" dirty="0" smtClean="0">
                <a:sym typeface="Wingdings" panose="05000000000000000000" pitchFamily="2" charset="2"/>
              </a:rPr>
              <a:t>2nd decemviri in </a:t>
            </a:r>
            <a:r>
              <a:rPr lang="pt-BR" i="1" dirty="0" smtClean="0">
                <a:sym typeface="Wingdings" panose="05000000000000000000" pitchFamily="2" charset="2"/>
              </a:rPr>
              <a:t>450 </a:t>
            </a:r>
            <a:r>
              <a:rPr lang="pt-BR" i="1" dirty="0" smtClean="0">
                <a:sym typeface="Wingdings" panose="05000000000000000000" pitchFamily="2" charset="2"/>
              </a:rPr>
              <a:t>BC added another </a:t>
            </a:r>
            <a:br>
              <a:rPr lang="pt-BR" i="1" dirty="0" smtClean="0">
                <a:sym typeface="Wingdings" panose="05000000000000000000" pitchFamily="2" charset="2"/>
              </a:rPr>
            </a:br>
            <a:r>
              <a:rPr lang="pt-BR" i="1" dirty="0" smtClean="0">
                <a:sym typeface="Wingdings" panose="05000000000000000000" pitchFamily="2" charset="2"/>
              </a:rPr>
              <a:t>two </a:t>
            </a:r>
            <a:r>
              <a:rPr lang="pt-BR" i="1" dirty="0" smtClean="0">
                <a:sym typeface="Wingdings" panose="05000000000000000000" pitchFamily="2" charset="2"/>
              </a:rPr>
              <a:t>tables</a:t>
            </a:r>
          </a:p>
          <a:p>
            <a:r>
              <a:rPr lang="pt-BR" sz="1400" i="1" dirty="0" smtClean="0">
                <a:sym typeface="Wingdings" panose="05000000000000000000" pitchFamily="2" charset="2"/>
              </a:rPr>
              <a:t>(the second decemviri of 450 BC an annalistic invention...?)</a:t>
            </a:r>
          </a:p>
          <a:p>
            <a:endParaRPr lang="pt-BR" sz="1400" i="1" dirty="0">
              <a:sym typeface="Wingdings" panose="05000000000000000000" pitchFamily="2" charset="2"/>
            </a:endParaRPr>
          </a:p>
          <a:p>
            <a:r>
              <a:rPr lang="pt-BR" sz="1400" i="1" dirty="0" smtClean="0">
                <a:sym typeface="Wingdings" panose="05000000000000000000" pitchFamily="2" charset="2"/>
              </a:rPr>
              <a:t>Greek influence is certain:</a:t>
            </a:r>
            <a:br>
              <a:rPr lang="pt-BR" sz="1400" i="1" dirty="0" smtClean="0">
                <a:sym typeface="Wingdings" panose="05000000000000000000" pitchFamily="2" charset="2"/>
              </a:rPr>
            </a:br>
            <a:r>
              <a:rPr lang="pt-BR" sz="1400" i="1" dirty="0" smtClean="0">
                <a:sym typeface="Wingdings" panose="05000000000000000000" pitchFamily="2" charset="2"/>
              </a:rPr>
              <a:t>e.g. terminology: poena &lt; Gr. poin</a:t>
            </a:r>
            <a:r>
              <a:rPr lang="de-DE" sz="1400" i="1" dirty="0" smtClean="0">
                <a:sym typeface="Wingdings" panose="05000000000000000000" pitchFamily="2" charset="2"/>
              </a:rPr>
              <a:t>é </a:t>
            </a:r>
            <a:r>
              <a:rPr lang="en-GB" sz="1400" i="1" dirty="0" smtClean="0">
                <a:sym typeface="Wingdings" panose="05000000000000000000" pitchFamily="2" charset="2"/>
              </a:rPr>
              <a:t>’</a:t>
            </a:r>
            <a:r>
              <a:rPr lang="de-DE" sz="1400" i="1" dirty="0" smtClean="0">
                <a:sym typeface="Wingdings" panose="05000000000000000000" pitchFamily="2" charset="2"/>
              </a:rPr>
              <a:t>penalty‘ </a:t>
            </a:r>
            <a:endParaRPr lang="en-GB" sz="1400" dirty="0"/>
          </a:p>
        </p:txBody>
      </p:sp>
    </p:spTree>
    <p:extLst>
      <p:ext uri="{BB962C8B-B14F-4D97-AF65-F5344CB8AC3E}">
        <p14:creationId xmlns:p14="http://schemas.microsoft.com/office/powerpoint/2010/main" val="31933915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100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3000"/>
                            </p:stCondLst>
                            <p:childTnLst>
                              <p:par>
                                <p:cTn id="35" presetID="42" presetClass="entr" presetSubtype="0" fill="hold" grpId="0" nodeType="afterEffect">
                                  <p:stCondLst>
                                    <p:cond delay="100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7680960" cy="5134312"/>
          </a:xfrm>
        </p:spPr>
        <p:txBody>
          <a:bodyPr>
            <a:normAutofit/>
          </a:bodyPr>
          <a:lstStyle/>
          <a:p>
            <a:r>
              <a:rPr lang="en-GB" dirty="0" smtClean="0"/>
              <a:t>Work on the Twelve Tables:</a:t>
            </a:r>
          </a:p>
          <a:p>
            <a:pPr marL="285750" indent="-285750">
              <a:buFont typeface="Arial" panose="020B0604020202020204" pitchFamily="34" charset="0"/>
              <a:buChar char="•"/>
            </a:pPr>
            <a:r>
              <a:rPr lang="en-GB" dirty="0" smtClean="0"/>
              <a:t>comprehensive study in M H Crawford, </a:t>
            </a:r>
            <a:r>
              <a:rPr lang="en-GB" i="1" dirty="0" smtClean="0"/>
              <a:t>Roman Statutes</a:t>
            </a:r>
            <a:r>
              <a:rPr lang="en-GB" dirty="0" smtClean="0"/>
              <a:t>, London 1996, vol. 2, 555-721</a:t>
            </a:r>
          </a:p>
          <a:p>
            <a:pPr marL="285750" indent="-285750">
              <a:buFont typeface="Arial" panose="020B0604020202020204" pitchFamily="34" charset="0"/>
              <a:buChar char="•"/>
            </a:pPr>
            <a:r>
              <a:rPr lang="en-GB" dirty="0" smtClean="0"/>
              <a:t>The Twelve Tables are LOST ! </a:t>
            </a:r>
          </a:p>
          <a:p>
            <a:pPr marL="285750" indent="-285750">
              <a:buFont typeface="Arial" panose="020B0604020202020204" pitchFamily="34" charset="0"/>
              <a:buChar char="•"/>
            </a:pPr>
            <a:r>
              <a:rPr lang="en-GB" dirty="0" smtClean="0"/>
              <a:t>But why are they lost…? Weren’t they essential to Roman society?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Cicero, de </a:t>
            </a:r>
            <a:r>
              <a:rPr lang="en-GB" dirty="0" err="1" smtClean="0"/>
              <a:t>legibus</a:t>
            </a:r>
            <a:r>
              <a:rPr lang="en-GB" dirty="0" smtClean="0"/>
              <a:t> II.9:</a:t>
            </a:r>
            <a:br>
              <a:rPr lang="en-GB" dirty="0" smtClean="0"/>
            </a:br>
            <a:r>
              <a:rPr lang="en-GB" dirty="0" smtClean="0"/>
              <a:t>“(…) from </a:t>
            </a:r>
            <a:r>
              <a:rPr lang="en-GB" dirty="0"/>
              <a:t>childhood we have learned to name “If he calls into court” </a:t>
            </a:r>
            <a:r>
              <a:rPr lang="en-GB" dirty="0" smtClean="0"/>
              <a:t/>
            </a:r>
            <a:br>
              <a:rPr lang="en-GB" dirty="0" smtClean="0"/>
            </a:br>
            <a:r>
              <a:rPr lang="en-GB" dirty="0" smtClean="0"/>
              <a:t>and </a:t>
            </a:r>
            <a:r>
              <a:rPr lang="en-GB" dirty="0"/>
              <a:t>other things of that sort laws</a:t>
            </a:r>
            <a:r>
              <a:rPr lang="en-GB" dirty="0" smtClean="0"/>
              <a:t>. (…)”</a:t>
            </a:r>
            <a:endParaRPr lang="en-GB" dirty="0"/>
          </a:p>
        </p:txBody>
      </p:sp>
      <p:sp>
        <p:nvSpPr>
          <p:cNvPr id="3" name="Title 2"/>
          <p:cNvSpPr>
            <a:spLocks noGrp="1"/>
          </p:cNvSpPr>
          <p:nvPr>
            <p:ph type="title"/>
          </p:nvPr>
        </p:nvSpPr>
        <p:spPr/>
        <p:txBody>
          <a:bodyPr/>
          <a:lstStyle/>
          <a:p>
            <a:r>
              <a:rPr lang="en-GB" dirty="0" smtClean="0"/>
              <a:t>XII Tables 451 – 450 BC</a:t>
            </a:r>
            <a:endParaRPr lang="en-GB" dirty="0"/>
          </a:p>
        </p:txBody>
      </p:sp>
      <p:pic>
        <p:nvPicPr>
          <p:cNvPr id="4"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spTree>
    <p:extLst>
      <p:ext uri="{BB962C8B-B14F-4D97-AF65-F5344CB8AC3E}">
        <p14:creationId xmlns:p14="http://schemas.microsoft.com/office/powerpoint/2010/main" val="35324416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1000"/>
                                        <p:tgtEl>
                                          <p:spTgt spid="2">
                                            <p:txEl>
                                              <p:pRg st="5" end="5"/>
                                            </p:txEl>
                                          </p:spTgt>
                                        </p:tgtEl>
                                      </p:cBhvr>
                                    </p:animEffect>
                                    <p:anim calcmode="lin" valueType="num">
                                      <p:cBhvr>
                                        <p:cTn id="3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278328"/>
          </a:xfrm>
        </p:spPr>
        <p:txBody>
          <a:bodyPr>
            <a:normAutofit lnSpcReduction="10000"/>
          </a:bodyPr>
          <a:lstStyle/>
          <a:p>
            <a:r>
              <a:rPr lang="en-GB" dirty="0" smtClean="0"/>
              <a:t>Work on the Twelve Tables:</a:t>
            </a:r>
          </a:p>
          <a:p>
            <a:pPr marL="285750" indent="-285750">
              <a:buFont typeface="Arial" panose="020B0604020202020204" pitchFamily="34" charset="0"/>
              <a:buChar char="•"/>
            </a:pPr>
            <a:r>
              <a:rPr lang="en-GB" dirty="0" smtClean="0"/>
              <a:t>comprehensive study in M H Crawford, </a:t>
            </a:r>
            <a:r>
              <a:rPr lang="en-GB" i="1" dirty="0" smtClean="0"/>
              <a:t>Roman Statutes</a:t>
            </a:r>
            <a:r>
              <a:rPr lang="en-GB" dirty="0" smtClean="0"/>
              <a:t>, London 1996, vol. 2, 555-721</a:t>
            </a:r>
          </a:p>
          <a:p>
            <a:pPr marL="285750" indent="-285750">
              <a:buFont typeface="Arial" panose="020B0604020202020204" pitchFamily="34" charset="0"/>
              <a:buChar char="•"/>
            </a:pPr>
            <a:r>
              <a:rPr lang="en-GB" dirty="0" smtClean="0"/>
              <a:t>The Twelve Tables are LOST ! </a:t>
            </a:r>
          </a:p>
          <a:p>
            <a:pPr marL="285750" indent="-285750">
              <a:buFont typeface="Arial" panose="020B0604020202020204" pitchFamily="34" charset="0"/>
              <a:buChar char="•"/>
            </a:pPr>
            <a:r>
              <a:rPr lang="en-GB" dirty="0" smtClean="0"/>
              <a:t>Transmitted via a series of ancient sources that cite part of the ancient XII Tables</a:t>
            </a:r>
          </a:p>
          <a:p>
            <a:pPr marL="457200" lvl="1" indent="-285750"/>
            <a:r>
              <a:rPr lang="en-GB" dirty="0" smtClean="0">
                <a:sym typeface="Wingdings" panose="05000000000000000000" pitchFamily="2" charset="2"/>
              </a:rPr>
              <a:t> Source criticism is essential ! </a:t>
            </a:r>
          </a:p>
          <a:p>
            <a:pPr marL="630238" lvl="2" indent="-285750"/>
            <a:r>
              <a:rPr lang="en-GB" dirty="0" smtClean="0">
                <a:sym typeface="Wingdings" panose="05000000000000000000" pitchFamily="2" charset="2"/>
              </a:rPr>
              <a:t>How reliable are the ancient sources for the Twelve Tables ?</a:t>
            </a:r>
          </a:p>
          <a:p>
            <a:pPr marL="630238" lvl="2" indent="-285750"/>
            <a:r>
              <a:rPr lang="en-GB" dirty="0" smtClean="0">
                <a:sym typeface="Wingdings" panose="05000000000000000000" pitchFamily="2" charset="2"/>
              </a:rPr>
              <a:t>Who is referring to them ?</a:t>
            </a:r>
          </a:p>
          <a:p>
            <a:pPr marL="630238" lvl="2" indent="-285750"/>
            <a:r>
              <a:rPr lang="en-GB" dirty="0" smtClean="0">
                <a:sym typeface="Wingdings" panose="05000000000000000000" pitchFamily="2" charset="2"/>
              </a:rPr>
              <a:t>and in which context were they cited ?</a:t>
            </a:r>
          </a:p>
          <a:p>
            <a:pPr marL="630238" lvl="2" indent="-285750"/>
            <a:r>
              <a:rPr lang="en-GB" dirty="0" smtClean="0">
                <a:sym typeface="Wingdings" panose="05000000000000000000" pitchFamily="2" charset="2"/>
              </a:rPr>
              <a:t>Can we really establish the ‘original’ text of the Twelve Tables ?</a:t>
            </a:r>
          </a:p>
          <a:p>
            <a:pPr marL="803275" lvl="3" indent="-285750"/>
            <a:r>
              <a:rPr lang="en-GB" dirty="0" smtClean="0">
                <a:sym typeface="Wingdings" panose="05000000000000000000" pitchFamily="2" charset="2"/>
              </a:rPr>
              <a:t>Hypothetically, later ancient sources might give as a very different text,</a:t>
            </a:r>
            <a:br>
              <a:rPr lang="en-GB" dirty="0" smtClean="0">
                <a:sym typeface="Wingdings" panose="05000000000000000000" pitchFamily="2" charset="2"/>
              </a:rPr>
            </a:br>
            <a:r>
              <a:rPr lang="en-GB" dirty="0" smtClean="0">
                <a:sym typeface="Wingdings" panose="05000000000000000000" pitchFamily="2" charset="2"/>
              </a:rPr>
              <a:t>but is this feasible?   -</a:t>
            </a:r>
            <a:r>
              <a:rPr lang="en-GB" dirty="0" smtClean="0">
                <a:solidFill>
                  <a:schemeClr val="tx1">
                    <a:lumMod val="85000"/>
                  </a:schemeClr>
                </a:solidFill>
                <a:sym typeface="Wingdings" panose="05000000000000000000" pitchFamily="2" charset="2"/>
              </a:rPr>
              <a:t> at least, language might have been modernised</a:t>
            </a:r>
          </a:p>
          <a:p>
            <a:pPr marL="803275" lvl="3" indent="-285750"/>
            <a:r>
              <a:rPr lang="en-GB" dirty="0" smtClean="0">
                <a:sym typeface="Wingdings" panose="05000000000000000000" pitchFamily="2" charset="2"/>
              </a:rPr>
              <a:t>Cf. J.M. Nap, </a:t>
            </a:r>
            <a:r>
              <a:rPr lang="en-GB" i="1" dirty="0" smtClean="0">
                <a:sym typeface="Wingdings" panose="05000000000000000000" pitchFamily="2" charset="2"/>
              </a:rPr>
              <a:t>Die </a:t>
            </a:r>
            <a:r>
              <a:rPr lang="en-GB" i="1" dirty="0" err="1" smtClean="0">
                <a:sym typeface="Wingdings" panose="05000000000000000000" pitchFamily="2" charset="2"/>
              </a:rPr>
              <a:t>roemische</a:t>
            </a:r>
            <a:r>
              <a:rPr lang="en-GB" i="1" dirty="0" smtClean="0">
                <a:sym typeface="Wingdings" panose="05000000000000000000" pitchFamily="2" charset="2"/>
              </a:rPr>
              <a:t> </a:t>
            </a:r>
            <a:r>
              <a:rPr lang="en-GB" i="1" dirty="0" err="1" smtClean="0">
                <a:sym typeface="Wingdings" panose="05000000000000000000" pitchFamily="2" charset="2"/>
              </a:rPr>
              <a:t>Republik</a:t>
            </a:r>
            <a:r>
              <a:rPr lang="en-GB" dirty="0" smtClean="0">
                <a:sym typeface="Wingdings" panose="05000000000000000000" pitchFamily="2" charset="2"/>
              </a:rPr>
              <a:t>, Leiden 1925 for whom the Twelve Tables were an invention of 225 BC !!!</a:t>
            </a:r>
          </a:p>
          <a:p>
            <a:pPr marL="803275" lvl="3" indent="-285750"/>
            <a:r>
              <a:rPr lang="en-GB" dirty="0" smtClean="0">
                <a:sym typeface="Wingdings" panose="05000000000000000000" pitchFamily="2" charset="2"/>
              </a:rPr>
              <a:t>Others, e.g. Westbrook, Nature and origins of the XII tables, 1988: XII Tables as an Oriental product (spread by Phoenicians…?)</a:t>
            </a:r>
          </a:p>
          <a:p>
            <a:pPr marL="630238" lvl="2" indent="-285750"/>
            <a:endParaRPr lang="en-GB" dirty="0" smtClean="0"/>
          </a:p>
          <a:p>
            <a:pPr marL="457200" lvl="1" indent="-285750"/>
            <a:endParaRPr lang="en-GB" dirty="0" smtClean="0"/>
          </a:p>
          <a:p>
            <a:pPr marL="285750" indent="-285750"/>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spTree>
    <p:extLst>
      <p:ext uri="{BB962C8B-B14F-4D97-AF65-F5344CB8AC3E}">
        <p14:creationId xmlns:p14="http://schemas.microsoft.com/office/powerpoint/2010/main" val="4423841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1000"/>
                                        <p:tgtEl>
                                          <p:spTgt spid="4">
                                            <p:txEl>
                                              <p:pRg st="4" end="4"/>
                                            </p:txEl>
                                          </p:spTgt>
                                        </p:tgtEl>
                                      </p:cBhvr>
                                    </p:animEffect>
                                    <p:anim calcmode="lin" valueType="num">
                                      <p:cBhvr>
                                        <p:cTn id="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1000"/>
                                        <p:tgtEl>
                                          <p:spTgt spid="4">
                                            <p:txEl>
                                              <p:pRg st="5" end="5"/>
                                            </p:txEl>
                                          </p:spTgt>
                                        </p:tgtEl>
                                      </p:cBhvr>
                                    </p:animEffect>
                                    <p:anim calcmode="lin" valueType="num">
                                      <p:cBhvr>
                                        <p:cTn id="1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1000"/>
                                        <p:tgtEl>
                                          <p:spTgt spid="4">
                                            <p:txEl>
                                              <p:pRg st="6" end="6"/>
                                            </p:txEl>
                                          </p:spTgt>
                                        </p:tgtEl>
                                      </p:cBhvr>
                                    </p:animEffect>
                                    <p:anim calcmode="lin" valueType="num">
                                      <p:cBhvr>
                                        <p:cTn id="2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1000"/>
                                        <p:tgtEl>
                                          <p:spTgt spid="4">
                                            <p:txEl>
                                              <p:pRg st="7" end="7"/>
                                            </p:txEl>
                                          </p:spTgt>
                                        </p:tgtEl>
                                      </p:cBhvr>
                                    </p:animEffect>
                                    <p:anim calcmode="lin" valueType="num">
                                      <p:cBhvr>
                                        <p:cTn id="2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8" end="8"/>
                                            </p:txEl>
                                          </p:spTgt>
                                        </p:tgtEl>
                                        <p:attrNameLst>
                                          <p:attrName>style.visibility</p:attrName>
                                        </p:attrNameLst>
                                      </p:cBhvr>
                                      <p:to>
                                        <p:strVal val="visible"/>
                                      </p:to>
                                    </p:set>
                                    <p:animEffect transition="in" filter="fade">
                                      <p:cBhvr>
                                        <p:cTn id="34" dur="1000"/>
                                        <p:tgtEl>
                                          <p:spTgt spid="4">
                                            <p:txEl>
                                              <p:pRg st="8" end="8"/>
                                            </p:txEl>
                                          </p:spTgt>
                                        </p:tgtEl>
                                      </p:cBhvr>
                                    </p:animEffect>
                                    <p:anim calcmode="lin" valueType="num">
                                      <p:cBhvr>
                                        <p:cTn id="35"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8" end="8"/>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animEffect transition="in" filter="fade">
                                      <p:cBhvr>
                                        <p:cTn id="39" dur="1000"/>
                                        <p:tgtEl>
                                          <p:spTgt spid="4">
                                            <p:txEl>
                                              <p:pRg st="9" end="9"/>
                                            </p:txEl>
                                          </p:spTgt>
                                        </p:tgtEl>
                                      </p:cBhvr>
                                    </p:animEffect>
                                    <p:anim calcmode="lin" valueType="num">
                                      <p:cBhvr>
                                        <p:cTn id="4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4">
                                            <p:txEl>
                                              <p:pRg st="10" end="10"/>
                                            </p:txEl>
                                          </p:spTgt>
                                        </p:tgtEl>
                                        <p:attrNameLst>
                                          <p:attrName>style.visibility</p:attrName>
                                        </p:attrNameLst>
                                      </p:cBhvr>
                                      <p:to>
                                        <p:strVal val="visible"/>
                                      </p:to>
                                    </p:set>
                                    <p:animEffect transition="in" filter="fade">
                                      <p:cBhvr>
                                        <p:cTn id="46" dur="1000"/>
                                        <p:tgtEl>
                                          <p:spTgt spid="4">
                                            <p:txEl>
                                              <p:pRg st="10" end="10"/>
                                            </p:txEl>
                                          </p:spTgt>
                                        </p:tgtEl>
                                      </p:cBhvr>
                                    </p:animEffect>
                                    <p:anim calcmode="lin" valueType="num">
                                      <p:cBhvr>
                                        <p:cTn id="47"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10" end="10"/>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11" end="11"/>
                                            </p:txEl>
                                          </p:spTgt>
                                        </p:tgtEl>
                                        <p:attrNameLst>
                                          <p:attrName>style.visibility</p:attrName>
                                        </p:attrNameLst>
                                      </p:cBhvr>
                                      <p:to>
                                        <p:strVal val="visible"/>
                                      </p:to>
                                    </p:set>
                                    <p:animEffect transition="in" filter="fade">
                                      <p:cBhvr>
                                        <p:cTn id="51" dur="1000"/>
                                        <p:tgtEl>
                                          <p:spTgt spid="4">
                                            <p:txEl>
                                              <p:pRg st="11" end="11"/>
                                            </p:txEl>
                                          </p:spTgt>
                                        </p:tgtEl>
                                      </p:cBhvr>
                                    </p:animEffect>
                                    <p:anim calcmode="lin" valueType="num">
                                      <p:cBhvr>
                                        <p:cTn id="52"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sz="quarter" idx="13"/>
          </p:nvPr>
        </p:nvSpPr>
        <p:spPr>
          <a:xfrm>
            <a:off x="352426" y="1463040"/>
            <a:ext cx="7680960" cy="5134312"/>
          </a:xfrm>
        </p:spPr>
        <p:txBody>
          <a:bodyPr>
            <a:normAutofit/>
          </a:bodyPr>
          <a:lstStyle/>
          <a:p>
            <a:r>
              <a:rPr lang="en-GB" dirty="0" smtClean="0"/>
              <a:t>Our ancient sources:</a:t>
            </a:r>
          </a:p>
          <a:p>
            <a:pPr marL="285750" indent="-285750">
              <a:buFont typeface="Arial" panose="020B0604020202020204" pitchFamily="34" charset="0"/>
              <a:buChar char="•"/>
            </a:pPr>
            <a:r>
              <a:rPr lang="en-GB" dirty="0" smtClean="0"/>
              <a:t>Gaius, </a:t>
            </a:r>
            <a:r>
              <a:rPr lang="en-GB" i="1" dirty="0" smtClean="0"/>
              <a:t>c</a:t>
            </a:r>
            <a:r>
              <a:rPr lang="en-GB" dirty="0" smtClean="0"/>
              <a:t>. AD 130-180</a:t>
            </a:r>
          </a:p>
          <a:p>
            <a:pPr marL="457200" lvl="1" indent="-285750"/>
            <a:r>
              <a:rPr lang="en-GB" dirty="0" smtClean="0"/>
              <a:t>Roman jurist</a:t>
            </a:r>
          </a:p>
          <a:p>
            <a:pPr marL="457200" lvl="1" indent="-285750"/>
            <a:r>
              <a:rPr lang="en-GB" dirty="0" smtClean="0"/>
              <a:t>Works:</a:t>
            </a:r>
          </a:p>
          <a:p>
            <a:pPr marL="630238" lvl="2" indent="-285750"/>
            <a:r>
              <a:rPr lang="en-GB" dirty="0" smtClean="0"/>
              <a:t>Institutes</a:t>
            </a:r>
          </a:p>
          <a:p>
            <a:pPr marL="630238" lvl="2" indent="-285750"/>
            <a:r>
              <a:rPr lang="en-GB" dirty="0"/>
              <a:t>Edicts of the </a:t>
            </a:r>
            <a:r>
              <a:rPr lang="en-GB" dirty="0" smtClean="0"/>
              <a:t>Magistrates</a:t>
            </a:r>
          </a:p>
          <a:p>
            <a:pPr marL="630238" lvl="2" indent="-285750"/>
            <a:r>
              <a:rPr lang="en-GB" dirty="0" smtClean="0"/>
              <a:t>Commentaries </a:t>
            </a:r>
            <a:r>
              <a:rPr lang="en-GB" dirty="0"/>
              <a:t>on the Twelve </a:t>
            </a:r>
            <a:r>
              <a:rPr lang="en-GB" dirty="0" smtClean="0"/>
              <a:t>Tables</a:t>
            </a:r>
          </a:p>
          <a:p>
            <a:pPr marL="630238" lvl="2" indent="-285750"/>
            <a:endParaRPr lang="en-GB" dirty="0"/>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1026" name="Picture 2" descr="https://upload.wikimedia.org/wikipedia/commons/a/a5/Estatua_de_Gayo-Tribunal_Supremo_%28Madrid%29.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972" b="92682" l="9811" r="89953">
                        <a14:foregroundMark x1="49645" y1="7542" x2="49645" y2="7542"/>
                        <a14:foregroundMark x1="51418" y1="5419" x2="51418" y2="5419"/>
                        <a14:foregroundMark x1="56383" y1="9274" x2="56383" y2="9274"/>
                        <a14:foregroundMark x1="57801" y1="10112" x2="57801" y2="10112"/>
                        <a14:foregroundMark x1="41017" y1="12458" x2="41017" y2="12458"/>
                        <a14:foregroundMark x1="17849" y1="26536" x2="17849" y2="26536"/>
                        <a14:foregroundMark x1="21040" y1="29330" x2="21040" y2="29330"/>
                        <a14:foregroundMark x1="25177" y1="32514" x2="25177" y2="32514"/>
                        <a14:foregroundMark x1="13830" y1="30838" x2="13830" y2="30838"/>
                        <a14:foregroundMark x1="12411" y1="35307" x2="12411" y2="35307"/>
                        <a14:foregroundMark x1="75887" y1="83966" x2="75887" y2="83966"/>
                        <a14:foregroundMark x1="86761" y1="75866" x2="86761" y2="75866"/>
                        <a14:foregroundMark x1="85816" y1="65196" x2="85816" y2="65196"/>
                        <a14:foregroundMark x1="85816" y1="54525" x2="85816" y2="54525"/>
                        <a14:foregroundMark x1="88061" y1="43184" x2="88061" y2="43184"/>
                        <a14:foregroundMark x1="86761" y1="40223" x2="86761" y2="40223"/>
                        <a14:foregroundMark x1="79905" y1="32961" x2="79905" y2="32961"/>
                        <a14:foregroundMark x1="54610" y1="92737" x2="54610" y2="92737"/>
                        <a14:foregroundMark x1="44563" y1="6704" x2="44563" y2="6704"/>
                        <a14:foregroundMark x1="57801" y1="7989" x2="57801" y2="7989"/>
                        <a14:foregroundMark x1="56383" y1="6257" x2="56383" y2="6257"/>
                        <a14:foregroundMark x1="54610" y1="4972" x2="54610" y2="4972"/>
                      </a14:backgroundRemoval>
                    </a14:imgEffect>
                  </a14:imgLayer>
                </a14:imgProps>
              </a:ext>
              <a:ext uri="{28A0092B-C50C-407E-A947-70E740481C1C}">
                <a14:useLocalDpi xmlns:a14="http://schemas.microsoft.com/office/drawing/2010/main" val="0"/>
              </a:ext>
            </a:extLst>
          </a:blip>
          <a:srcRect/>
          <a:stretch>
            <a:fillRect/>
          </a:stretch>
        </p:blipFill>
        <p:spPr bwMode="auto">
          <a:xfrm>
            <a:off x="4944633" y="-363107"/>
            <a:ext cx="3515799" cy="7464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4420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out)">
                                      <p:cBhvr>
                                        <p:cTn id="7" dur="3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352426" y="1463040"/>
            <a:ext cx="7680960" cy="5134312"/>
          </a:xfrm>
        </p:spPr>
        <p:txBody>
          <a:bodyPr>
            <a:normAutofit/>
          </a:bodyPr>
          <a:lstStyle/>
          <a:p>
            <a:r>
              <a:rPr lang="en-GB" dirty="0" smtClean="0"/>
              <a:t>Our ancient sources:</a:t>
            </a:r>
          </a:p>
          <a:p>
            <a:pPr marL="285750" indent="-285750">
              <a:buFont typeface="Arial" panose="020B0604020202020204" pitchFamily="34" charset="0"/>
              <a:buChar char="•"/>
            </a:pPr>
            <a:r>
              <a:rPr lang="en-GB" dirty="0" smtClean="0"/>
              <a:t>Gaius, </a:t>
            </a:r>
            <a:r>
              <a:rPr lang="en-GB" i="1" dirty="0" smtClean="0"/>
              <a:t>c</a:t>
            </a:r>
            <a:r>
              <a:rPr lang="en-GB" dirty="0" smtClean="0"/>
              <a:t>. AD 130-180</a:t>
            </a:r>
          </a:p>
          <a:p>
            <a:pPr marL="457200" lvl="1" indent="-285750"/>
            <a:r>
              <a:rPr lang="en-GB" dirty="0" smtClean="0"/>
              <a:t>Roman jurist</a:t>
            </a:r>
          </a:p>
          <a:p>
            <a:pPr marL="457200" lvl="1" indent="-285750"/>
            <a:r>
              <a:rPr lang="en-GB" dirty="0" smtClean="0"/>
              <a:t>Works:</a:t>
            </a:r>
          </a:p>
          <a:p>
            <a:pPr marL="630238" lvl="2" indent="-285750"/>
            <a:r>
              <a:rPr lang="en-GB" dirty="0" smtClean="0"/>
              <a:t>Institutes</a:t>
            </a:r>
          </a:p>
          <a:p>
            <a:pPr marL="630238" lvl="2" indent="-285750"/>
            <a:r>
              <a:rPr lang="en-GB" dirty="0"/>
              <a:t>Edicts of the </a:t>
            </a:r>
            <a:r>
              <a:rPr lang="en-GB" dirty="0" smtClean="0"/>
              <a:t>Magistrates</a:t>
            </a:r>
          </a:p>
          <a:p>
            <a:pPr marL="630238" lvl="2" indent="-285750"/>
            <a:r>
              <a:rPr lang="en-GB" dirty="0" smtClean="0"/>
              <a:t>Commentaries </a:t>
            </a:r>
            <a:r>
              <a:rPr lang="en-GB" dirty="0"/>
              <a:t>on the Twelve </a:t>
            </a:r>
            <a:r>
              <a:rPr lang="en-GB" dirty="0" smtClean="0"/>
              <a:t>Tables</a:t>
            </a:r>
          </a:p>
          <a:p>
            <a:pPr marL="630238" lvl="2" indent="-285750"/>
            <a:r>
              <a:rPr lang="en-GB" dirty="0" smtClean="0">
                <a:sym typeface="Wingdings" panose="05000000000000000000" pitchFamily="2" charset="2"/>
              </a:rPr>
              <a:t>Much of his work will be used for Justinian’s </a:t>
            </a:r>
            <a:br>
              <a:rPr lang="en-GB" dirty="0" smtClean="0">
                <a:sym typeface="Wingdings" panose="05000000000000000000" pitchFamily="2" charset="2"/>
              </a:rPr>
            </a:br>
            <a:r>
              <a:rPr lang="en-GB" i="1" dirty="0" smtClean="0">
                <a:sym typeface="Wingdings" panose="05000000000000000000" pitchFamily="2" charset="2"/>
              </a:rPr>
              <a:t>Digest </a:t>
            </a:r>
            <a:r>
              <a:rPr lang="en-GB" dirty="0" smtClean="0">
                <a:sym typeface="Wingdings" panose="05000000000000000000" pitchFamily="2" charset="2"/>
              </a:rPr>
              <a:t>(AD  530-533) and the Institutes of Justinian </a:t>
            </a:r>
            <a:br>
              <a:rPr lang="en-GB" dirty="0" smtClean="0">
                <a:sym typeface="Wingdings" panose="05000000000000000000" pitchFamily="2" charset="2"/>
              </a:rPr>
            </a:br>
            <a:r>
              <a:rPr lang="en-GB" i="1" dirty="0" smtClean="0">
                <a:sym typeface="Wingdings" panose="05000000000000000000" pitchFamily="2" charset="2"/>
              </a:rPr>
              <a:t>(Corpus </a:t>
            </a:r>
            <a:r>
              <a:rPr lang="en-GB" i="1" dirty="0" err="1" smtClean="0">
                <a:sym typeface="Wingdings" panose="05000000000000000000" pitchFamily="2" charset="2"/>
              </a:rPr>
              <a:t>Iuris</a:t>
            </a:r>
            <a:r>
              <a:rPr lang="en-GB" i="1" dirty="0" smtClean="0">
                <a:sym typeface="Wingdings" panose="05000000000000000000" pitchFamily="2" charset="2"/>
              </a:rPr>
              <a:t> </a:t>
            </a:r>
            <a:r>
              <a:rPr lang="en-GB" i="1" dirty="0" err="1" smtClean="0">
                <a:sym typeface="Wingdings" panose="05000000000000000000" pitchFamily="2" charset="2"/>
              </a:rPr>
              <a:t>Civilis</a:t>
            </a:r>
            <a:r>
              <a:rPr lang="en-GB" i="1" dirty="0" smtClean="0">
                <a:sym typeface="Wingdings" panose="05000000000000000000" pitchFamily="2" charset="2"/>
              </a:rPr>
              <a:t>, </a:t>
            </a:r>
            <a:r>
              <a:rPr lang="en-GB" dirty="0" smtClean="0">
                <a:sym typeface="Wingdings" panose="05000000000000000000" pitchFamily="2" charset="2"/>
              </a:rPr>
              <a:t>AD 529-534)</a:t>
            </a:r>
            <a:br>
              <a:rPr lang="en-GB" dirty="0" smtClean="0">
                <a:sym typeface="Wingdings" panose="05000000000000000000" pitchFamily="2" charset="2"/>
              </a:rPr>
            </a:br>
            <a:endParaRPr lang="en-GB" dirty="0" smtClean="0"/>
          </a:p>
          <a:p>
            <a:pPr marL="630238" lvl="2" indent="-285750"/>
            <a:endParaRPr lang="en-GB" dirty="0"/>
          </a:p>
        </p:txBody>
      </p:sp>
      <p:sp>
        <p:nvSpPr>
          <p:cNvPr id="6"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7"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2050" name="Picture 2" descr="https://upload.wikimedia.org/wikipedia/commons/0/0c/Digesto_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332656"/>
            <a:ext cx="3352517" cy="49685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6372200" y="1340768"/>
            <a:ext cx="1512168" cy="288032"/>
          </a:xfrm>
          <a:prstGeom prst="rect">
            <a:avLst/>
          </a:prstGeom>
          <a:solidFill>
            <a:srgbClr val="FFFF00">
              <a:alpha val="27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664663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3000"/>
                                        <p:tgtEl>
                                          <p:spTgt spid="2050"/>
                                        </p:tgtEl>
                                      </p:cBhvr>
                                    </p:animEffect>
                                  </p:childTnLst>
                                </p:cTn>
                              </p:par>
                            </p:childTnLst>
                          </p:cTn>
                        </p:par>
                        <p:par>
                          <p:cTn id="8" fill="hold">
                            <p:stCondLst>
                              <p:cond delay="3000"/>
                            </p:stCondLst>
                            <p:childTnLst>
                              <p:par>
                                <p:cTn id="9" presetID="42" presetClass="entr" presetSubtype="0" fill="hold" grpId="0" nodeType="afterEffect">
                                  <p:stCondLst>
                                    <p:cond delay="100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smtClean="0"/>
              <a:t>Our ancient sources:</a:t>
            </a:r>
          </a:p>
          <a:p>
            <a:pPr marL="285750" indent="-285750">
              <a:buFont typeface="Arial" pitchFamily="34" charset="0"/>
              <a:buChar char="•"/>
            </a:pPr>
            <a:r>
              <a:rPr lang="en-GB" dirty="0" smtClean="0">
                <a:solidFill>
                  <a:schemeClr val="tx1">
                    <a:lumMod val="65000"/>
                  </a:schemeClr>
                </a:solidFill>
              </a:rPr>
              <a:t>Gaius, </a:t>
            </a:r>
            <a:r>
              <a:rPr lang="en-GB" i="1" dirty="0" smtClean="0">
                <a:solidFill>
                  <a:schemeClr val="tx1">
                    <a:lumMod val="65000"/>
                  </a:schemeClr>
                </a:solidFill>
              </a:rPr>
              <a:t>c</a:t>
            </a:r>
            <a:r>
              <a:rPr lang="en-GB" dirty="0" smtClean="0">
                <a:solidFill>
                  <a:schemeClr val="tx1">
                    <a:lumMod val="65000"/>
                  </a:schemeClr>
                </a:solidFill>
              </a:rPr>
              <a:t>. AD 130-180</a:t>
            </a:r>
          </a:p>
          <a:p>
            <a:pPr marL="285750" indent="-285750">
              <a:buFont typeface="Arial" pitchFamily="34" charset="0"/>
              <a:buChar char="•"/>
            </a:pPr>
            <a:r>
              <a:rPr lang="en-GB" dirty="0" smtClean="0"/>
              <a:t>Ulpian – </a:t>
            </a:r>
            <a:r>
              <a:rPr lang="en-GB" dirty="0" err="1" smtClean="0"/>
              <a:t>Gnaeus</a:t>
            </a:r>
            <a:r>
              <a:rPr lang="en-GB" dirty="0" smtClean="0"/>
              <a:t> </a:t>
            </a:r>
            <a:r>
              <a:rPr lang="en-GB" dirty="0" err="1" smtClean="0"/>
              <a:t>Domitius</a:t>
            </a:r>
            <a:r>
              <a:rPr lang="en-GB" dirty="0" smtClean="0"/>
              <a:t> </a:t>
            </a:r>
            <a:r>
              <a:rPr lang="en-GB" dirty="0" err="1" smtClean="0"/>
              <a:t>Ulpianus</a:t>
            </a:r>
            <a:r>
              <a:rPr lang="en-GB" dirty="0" smtClean="0"/>
              <a:t>, </a:t>
            </a:r>
            <a:r>
              <a:rPr lang="en-GB" i="1" dirty="0" smtClean="0"/>
              <a:t>c.</a:t>
            </a:r>
            <a:r>
              <a:rPr lang="en-GB" dirty="0" smtClean="0"/>
              <a:t>AD 170 - AD 228</a:t>
            </a:r>
          </a:p>
          <a:p>
            <a:pPr marL="457200" lvl="1" indent="-285750"/>
            <a:r>
              <a:rPr lang="en-GB" dirty="0" smtClean="0"/>
              <a:t>Roman jurist; imperial officers</a:t>
            </a:r>
          </a:p>
          <a:p>
            <a:pPr marL="457200" lvl="1" indent="-285750"/>
            <a:r>
              <a:rPr lang="en-GB" dirty="0" smtClean="0"/>
              <a:t>From Tyre, Phoenicia (Lebanon) </a:t>
            </a:r>
          </a:p>
          <a:p>
            <a:pPr marL="630238" lvl="2" indent="-285750"/>
            <a:r>
              <a:rPr lang="en-GB" dirty="0" smtClean="0">
                <a:sym typeface="Wingdings" panose="05000000000000000000" pitchFamily="2" charset="2"/>
              </a:rPr>
              <a:t>His writings make up approx. 1/3 of Justinian’s Digest</a:t>
            </a:r>
          </a:p>
          <a:p>
            <a:pPr marL="630238" lvl="2" indent="-285750"/>
            <a:r>
              <a:rPr lang="en-GB" dirty="0" smtClean="0">
                <a:sym typeface="Wingdings" panose="05000000000000000000" pitchFamily="2" charset="2"/>
              </a:rPr>
              <a:t>A number of important works, such as:</a:t>
            </a:r>
          </a:p>
          <a:p>
            <a:pPr marL="803275" lvl="3" indent="-285750"/>
            <a:r>
              <a:rPr lang="en-GB" i="1" dirty="0"/>
              <a:t>Ad </a:t>
            </a:r>
            <a:r>
              <a:rPr lang="en-GB" i="1" dirty="0" err="1"/>
              <a:t>Sabinum</a:t>
            </a:r>
            <a:r>
              <a:rPr lang="en-GB" dirty="0"/>
              <a:t>, </a:t>
            </a:r>
            <a:r>
              <a:rPr lang="en-GB" dirty="0" smtClean="0"/>
              <a:t>-- </a:t>
            </a:r>
            <a:r>
              <a:rPr lang="en-GB" i="1" dirty="0" err="1" smtClean="0"/>
              <a:t>ius</a:t>
            </a:r>
            <a:r>
              <a:rPr lang="en-GB" i="1" dirty="0" smtClean="0"/>
              <a:t> </a:t>
            </a:r>
            <a:r>
              <a:rPr lang="en-GB" i="1" dirty="0" err="1"/>
              <a:t>civile</a:t>
            </a:r>
            <a:r>
              <a:rPr lang="en-GB" dirty="0"/>
              <a:t>, </a:t>
            </a:r>
            <a:r>
              <a:rPr lang="en-GB" dirty="0" smtClean="0"/>
              <a:t>50+ books</a:t>
            </a:r>
          </a:p>
          <a:p>
            <a:pPr marL="803275" lvl="3" indent="-285750"/>
            <a:r>
              <a:rPr lang="en-GB" i="1" dirty="0" smtClean="0"/>
              <a:t>Ad </a:t>
            </a:r>
            <a:r>
              <a:rPr lang="en-GB" i="1" dirty="0" err="1"/>
              <a:t>edictum</a:t>
            </a:r>
            <a:r>
              <a:rPr lang="en-GB" dirty="0"/>
              <a:t>, </a:t>
            </a:r>
            <a:r>
              <a:rPr lang="en-GB" dirty="0" smtClean="0"/>
              <a:t>-- 83 books</a:t>
            </a:r>
          </a:p>
          <a:p>
            <a:pPr marL="630238" lvl="2" indent="-285750"/>
            <a:r>
              <a:rPr lang="en-GB" dirty="0"/>
              <a:t>Famous phrase: </a:t>
            </a:r>
            <a:br>
              <a:rPr lang="en-GB" dirty="0"/>
            </a:br>
            <a:r>
              <a:rPr lang="en-GB" dirty="0"/>
              <a:t>: "Such are the [basic] principles of Law: live honestly, do not offend the others, give to each person what it's entitled"</a:t>
            </a:r>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spTree>
    <p:extLst>
      <p:ext uri="{BB962C8B-B14F-4D97-AF65-F5344CB8AC3E}">
        <p14:creationId xmlns:p14="http://schemas.microsoft.com/office/powerpoint/2010/main" val="4096412369"/>
      </p:ext>
    </p:extLst>
  </p:cSld>
  <p:clrMapOvr>
    <a:masterClrMapping/>
  </p:clrMapOvr>
  <p:transition spd="slow">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smtClean="0"/>
              <a:t>Our ancient sources:</a:t>
            </a:r>
          </a:p>
          <a:p>
            <a:pPr marL="285750" indent="-285750">
              <a:buFont typeface="Arial" pitchFamily="34" charset="0"/>
              <a:buChar char="•"/>
            </a:pPr>
            <a:r>
              <a:rPr lang="en-GB" dirty="0" smtClean="0">
                <a:solidFill>
                  <a:schemeClr val="tx1">
                    <a:lumMod val="65000"/>
                  </a:schemeClr>
                </a:solidFill>
              </a:rPr>
              <a:t>Gaius, </a:t>
            </a:r>
            <a:r>
              <a:rPr lang="en-GB" i="1" dirty="0" smtClean="0">
                <a:solidFill>
                  <a:schemeClr val="tx1">
                    <a:lumMod val="65000"/>
                  </a:schemeClr>
                </a:solidFill>
              </a:rPr>
              <a:t>c</a:t>
            </a:r>
            <a:r>
              <a:rPr lang="en-GB" dirty="0" smtClean="0">
                <a:solidFill>
                  <a:schemeClr val="tx1">
                    <a:lumMod val="65000"/>
                  </a:schemeClr>
                </a:solidFill>
              </a:rPr>
              <a:t>. AD 130-180</a:t>
            </a:r>
          </a:p>
          <a:p>
            <a:pPr marL="285750" indent="-285750">
              <a:buFont typeface="Arial" pitchFamily="34" charset="0"/>
              <a:buChar char="•"/>
            </a:pPr>
            <a:r>
              <a:rPr lang="en-GB" dirty="0" smtClean="0"/>
              <a:t>Ulpian – </a:t>
            </a:r>
            <a:r>
              <a:rPr lang="en-GB" dirty="0" err="1" smtClean="0"/>
              <a:t>Gnaeus</a:t>
            </a:r>
            <a:r>
              <a:rPr lang="en-GB" dirty="0" smtClean="0"/>
              <a:t> </a:t>
            </a:r>
            <a:r>
              <a:rPr lang="en-GB" dirty="0" err="1" smtClean="0"/>
              <a:t>Domitius</a:t>
            </a:r>
            <a:r>
              <a:rPr lang="en-GB" dirty="0" smtClean="0"/>
              <a:t> </a:t>
            </a:r>
            <a:r>
              <a:rPr lang="en-GB" dirty="0" err="1" smtClean="0"/>
              <a:t>Ulpianus</a:t>
            </a:r>
            <a:r>
              <a:rPr lang="en-GB" dirty="0" smtClean="0"/>
              <a:t>, </a:t>
            </a:r>
            <a:r>
              <a:rPr lang="en-GB" i="1" dirty="0" smtClean="0"/>
              <a:t>c.</a:t>
            </a:r>
            <a:r>
              <a:rPr lang="en-GB" dirty="0" smtClean="0"/>
              <a:t>AD 170 - AD 228</a:t>
            </a:r>
          </a:p>
          <a:p>
            <a:pPr marL="457200" lvl="1" indent="-285750"/>
            <a:r>
              <a:rPr lang="en-GB" dirty="0" smtClean="0"/>
              <a:t>Roman jurist; imperial officers</a:t>
            </a:r>
          </a:p>
          <a:p>
            <a:pPr marL="457200" lvl="1" indent="-285750"/>
            <a:r>
              <a:rPr lang="en-GB" dirty="0" smtClean="0"/>
              <a:t>From Tyros/</a:t>
            </a:r>
            <a:r>
              <a:rPr lang="en-GB" dirty="0" err="1" smtClean="0"/>
              <a:t>Tyrus</a:t>
            </a:r>
            <a:r>
              <a:rPr lang="en-GB" dirty="0" smtClean="0"/>
              <a:t>, Phoenicia (Lebanon) </a:t>
            </a:r>
          </a:p>
          <a:p>
            <a:pPr marL="630238" lvl="2" indent="-285750"/>
            <a:r>
              <a:rPr lang="en-GB" dirty="0" smtClean="0">
                <a:sym typeface="Wingdings" panose="05000000000000000000" pitchFamily="2" charset="2"/>
              </a:rPr>
              <a:t>praetorian prefect; AD208 in Britannia under </a:t>
            </a:r>
            <a:r>
              <a:rPr lang="en-GB" dirty="0" err="1" smtClean="0">
                <a:sym typeface="Wingdings" panose="05000000000000000000" pitchFamily="2" charset="2"/>
              </a:rPr>
              <a:t>Septimius</a:t>
            </a:r>
            <a:r>
              <a:rPr lang="en-GB" dirty="0" smtClean="0">
                <a:sym typeface="Wingdings" panose="05000000000000000000" pitchFamily="2" charset="2"/>
              </a:rPr>
              <a:t> Severus</a:t>
            </a:r>
          </a:p>
          <a:p>
            <a:pPr marL="630238" lvl="2" indent="-285750"/>
            <a:r>
              <a:rPr lang="en-GB" dirty="0" smtClean="0">
                <a:sym typeface="Wingdings" panose="05000000000000000000" pitchFamily="2" charset="2"/>
              </a:rPr>
              <a:t>His writings make up approx. 1/3 of Justinian’s Digest</a:t>
            </a:r>
          </a:p>
          <a:p>
            <a:pPr marL="630238" lvl="2" indent="-285750"/>
            <a:r>
              <a:rPr lang="en-GB" dirty="0" smtClean="0">
                <a:sym typeface="Wingdings" panose="05000000000000000000" pitchFamily="2" charset="2"/>
              </a:rPr>
              <a:t>A number of important works, such as:</a:t>
            </a:r>
          </a:p>
          <a:p>
            <a:pPr marL="803275" lvl="3" indent="-285750"/>
            <a:r>
              <a:rPr lang="en-GB" i="1" dirty="0"/>
              <a:t>Ad </a:t>
            </a:r>
            <a:r>
              <a:rPr lang="en-GB" i="1" dirty="0" err="1"/>
              <a:t>Sabinum</a:t>
            </a:r>
            <a:r>
              <a:rPr lang="en-GB" dirty="0"/>
              <a:t>, </a:t>
            </a:r>
            <a:r>
              <a:rPr lang="en-GB" dirty="0" smtClean="0"/>
              <a:t>-- </a:t>
            </a:r>
            <a:r>
              <a:rPr lang="en-GB" i="1" dirty="0" err="1" smtClean="0"/>
              <a:t>ius</a:t>
            </a:r>
            <a:r>
              <a:rPr lang="en-GB" i="1" dirty="0" smtClean="0"/>
              <a:t> </a:t>
            </a:r>
            <a:r>
              <a:rPr lang="en-GB" i="1" dirty="0" err="1"/>
              <a:t>civile</a:t>
            </a:r>
            <a:r>
              <a:rPr lang="en-GB" dirty="0"/>
              <a:t>, </a:t>
            </a:r>
            <a:r>
              <a:rPr lang="en-GB" dirty="0" smtClean="0"/>
              <a:t>50+ books</a:t>
            </a:r>
          </a:p>
          <a:p>
            <a:pPr marL="803275" lvl="3" indent="-285750"/>
            <a:r>
              <a:rPr lang="en-GB" i="1" dirty="0" smtClean="0"/>
              <a:t>Ad </a:t>
            </a:r>
            <a:r>
              <a:rPr lang="en-GB" i="1" dirty="0" err="1"/>
              <a:t>edictum</a:t>
            </a:r>
            <a:r>
              <a:rPr lang="en-GB" dirty="0"/>
              <a:t>, </a:t>
            </a:r>
            <a:r>
              <a:rPr lang="en-GB" dirty="0" smtClean="0"/>
              <a:t>-- 83 books</a:t>
            </a:r>
          </a:p>
          <a:p>
            <a:pPr marL="630238" lvl="2" indent="-285750"/>
            <a:r>
              <a:rPr lang="en-GB" dirty="0"/>
              <a:t>Famous phrase: </a:t>
            </a:r>
            <a:br>
              <a:rPr lang="en-GB" dirty="0"/>
            </a:br>
            <a:r>
              <a:rPr lang="en-GB" dirty="0"/>
              <a:t>: "Such are the [basic] principles of Law: live honestly, do not offend the others, give to each person what it's entitled"</a:t>
            </a:r>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3074" name="Picture 2" descr="http://ecx.images-amazon.com/images/I/418TMQ5UNDL._SX330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7417" y="504521"/>
            <a:ext cx="2486025" cy="3743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26857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50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750"/>
                                        <p:tgtEl>
                                          <p:spTgt spid="3074"/>
                                        </p:tgtEl>
                                      </p:cBhvr>
                                    </p:animEffect>
                                    <p:anim calcmode="lin" valueType="num">
                                      <p:cBhvr>
                                        <p:cTn id="8" dur="1750" fill="hold"/>
                                        <p:tgtEl>
                                          <p:spTgt spid="3074"/>
                                        </p:tgtEl>
                                        <p:attrNameLst>
                                          <p:attrName>ppt_x</p:attrName>
                                        </p:attrNameLst>
                                      </p:cBhvr>
                                      <p:tavLst>
                                        <p:tav tm="0">
                                          <p:val>
                                            <p:strVal val="#ppt_x"/>
                                          </p:val>
                                        </p:tav>
                                        <p:tav tm="100000">
                                          <p:val>
                                            <p:strVal val="#ppt_x"/>
                                          </p:val>
                                        </p:tav>
                                      </p:tavLst>
                                    </p:anim>
                                    <p:anim calcmode="lin" valueType="num">
                                      <p:cBhvr>
                                        <p:cTn id="9" dur="175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smtClean="0"/>
              <a:t>Our ancient sources:</a:t>
            </a:r>
          </a:p>
          <a:p>
            <a:pPr marL="285750" indent="-285750">
              <a:buFont typeface="Arial" pitchFamily="34" charset="0"/>
              <a:buChar char="•"/>
            </a:pPr>
            <a:r>
              <a:rPr lang="en-GB" dirty="0" smtClean="0">
                <a:solidFill>
                  <a:schemeClr val="tx1">
                    <a:lumMod val="65000"/>
                  </a:schemeClr>
                </a:solidFill>
              </a:rPr>
              <a:t>Gaius, </a:t>
            </a:r>
            <a:r>
              <a:rPr lang="en-GB" i="1" dirty="0" smtClean="0">
                <a:solidFill>
                  <a:schemeClr val="tx1">
                    <a:lumMod val="65000"/>
                  </a:schemeClr>
                </a:solidFill>
              </a:rPr>
              <a:t>c</a:t>
            </a:r>
            <a:r>
              <a:rPr lang="en-GB" dirty="0" smtClean="0">
                <a:solidFill>
                  <a:schemeClr val="tx1">
                    <a:lumMod val="65000"/>
                  </a:schemeClr>
                </a:solidFill>
              </a:rPr>
              <a:t>. AD 130-180</a:t>
            </a:r>
          </a:p>
          <a:p>
            <a:pPr marL="285750" indent="-285750">
              <a:buFont typeface="Arial" pitchFamily="34" charset="0"/>
              <a:buChar char="•"/>
            </a:pPr>
            <a:r>
              <a:rPr lang="en-GB" dirty="0" smtClean="0">
                <a:solidFill>
                  <a:schemeClr val="tx1">
                    <a:lumMod val="65000"/>
                  </a:schemeClr>
                </a:solidFill>
              </a:rPr>
              <a:t>Ulpian – </a:t>
            </a:r>
            <a:r>
              <a:rPr lang="en-GB" dirty="0" err="1" smtClean="0">
                <a:solidFill>
                  <a:schemeClr val="tx1">
                    <a:lumMod val="65000"/>
                  </a:schemeClr>
                </a:solidFill>
              </a:rPr>
              <a:t>Gnaeus</a:t>
            </a:r>
            <a:r>
              <a:rPr lang="en-GB" dirty="0" smtClean="0">
                <a:solidFill>
                  <a:schemeClr val="tx1">
                    <a:lumMod val="65000"/>
                  </a:schemeClr>
                </a:solidFill>
              </a:rPr>
              <a:t> </a:t>
            </a:r>
            <a:r>
              <a:rPr lang="en-GB" dirty="0" err="1" smtClean="0">
                <a:solidFill>
                  <a:schemeClr val="tx1">
                    <a:lumMod val="65000"/>
                  </a:schemeClr>
                </a:solidFill>
              </a:rPr>
              <a:t>Domitius</a:t>
            </a:r>
            <a:r>
              <a:rPr lang="en-GB" dirty="0" smtClean="0">
                <a:solidFill>
                  <a:schemeClr val="tx1">
                    <a:lumMod val="65000"/>
                  </a:schemeClr>
                </a:solidFill>
              </a:rPr>
              <a:t> </a:t>
            </a:r>
            <a:r>
              <a:rPr lang="en-GB" dirty="0" err="1" smtClean="0">
                <a:solidFill>
                  <a:schemeClr val="tx1">
                    <a:lumMod val="65000"/>
                  </a:schemeClr>
                </a:solidFill>
              </a:rPr>
              <a:t>Ulpianus</a:t>
            </a:r>
            <a:r>
              <a:rPr lang="en-GB" dirty="0" smtClean="0">
                <a:solidFill>
                  <a:schemeClr val="tx1">
                    <a:lumMod val="65000"/>
                  </a:schemeClr>
                </a:solidFill>
              </a:rPr>
              <a:t>, </a:t>
            </a:r>
            <a:r>
              <a:rPr lang="en-GB" i="1" dirty="0" smtClean="0">
                <a:solidFill>
                  <a:schemeClr val="tx1">
                    <a:lumMod val="65000"/>
                  </a:schemeClr>
                </a:solidFill>
              </a:rPr>
              <a:t>c.</a:t>
            </a:r>
            <a:r>
              <a:rPr lang="en-GB" dirty="0" smtClean="0">
                <a:solidFill>
                  <a:schemeClr val="tx1">
                    <a:lumMod val="65000"/>
                  </a:schemeClr>
                </a:solidFill>
              </a:rPr>
              <a:t>AD 170 - AD 228</a:t>
            </a:r>
          </a:p>
          <a:p>
            <a:pPr marL="285750" indent="-285750">
              <a:buFont typeface="Arial" pitchFamily="34" charset="0"/>
              <a:buChar char="•"/>
            </a:pPr>
            <a:r>
              <a:rPr lang="en-GB" dirty="0" smtClean="0"/>
              <a:t>Festus – </a:t>
            </a:r>
            <a:r>
              <a:rPr lang="en-GB" dirty="0" err="1" smtClean="0"/>
              <a:t>Sextus</a:t>
            </a:r>
            <a:r>
              <a:rPr lang="en-GB" dirty="0" smtClean="0"/>
              <a:t> </a:t>
            </a:r>
            <a:r>
              <a:rPr lang="en-GB" dirty="0" err="1" smtClean="0"/>
              <a:t>Pompeius</a:t>
            </a:r>
            <a:r>
              <a:rPr lang="en-GB" dirty="0" smtClean="0"/>
              <a:t> Festus</a:t>
            </a:r>
          </a:p>
          <a:p>
            <a:pPr marL="457200" lvl="1" indent="-285750"/>
            <a:r>
              <a:rPr lang="en-GB" dirty="0" smtClean="0"/>
              <a:t>Roman grammarian, 2</a:t>
            </a:r>
            <a:r>
              <a:rPr lang="en-GB" baseline="30000" dirty="0" smtClean="0"/>
              <a:t>nd</a:t>
            </a:r>
            <a:r>
              <a:rPr lang="en-GB" dirty="0" smtClean="0"/>
              <a:t> c. AD</a:t>
            </a:r>
          </a:p>
          <a:p>
            <a:pPr marL="457200" lvl="1" indent="-285750"/>
            <a:r>
              <a:rPr lang="en-GB" dirty="0" smtClean="0"/>
              <a:t>lexicon</a:t>
            </a:r>
          </a:p>
          <a:p>
            <a:pPr marL="630238" lvl="2" indent="-285750"/>
            <a:r>
              <a:rPr lang="en-GB" dirty="0" smtClean="0"/>
              <a:t>containing work of </a:t>
            </a:r>
            <a:r>
              <a:rPr lang="en-GB" dirty="0" err="1" smtClean="0"/>
              <a:t>Valerius</a:t>
            </a:r>
            <a:r>
              <a:rPr lang="en-GB" dirty="0" smtClean="0"/>
              <a:t> </a:t>
            </a:r>
            <a:r>
              <a:rPr lang="en-GB" dirty="0" err="1" smtClean="0"/>
              <a:t>Flaccus</a:t>
            </a:r>
            <a:r>
              <a:rPr lang="en-GB" dirty="0" smtClean="0"/>
              <a:t> (under Augustus) </a:t>
            </a:r>
            <a:br>
              <a:rPr lang="en-GB" dirty="0" smtClean="0"/>
            </a:br>
            <a:r>
              <a:rPr lang="en-GB" dirty="0" smtClean="0"/>
              <a:t>and M. </a:t>
            </a:r>
            <a:r>
              <a:rPr lang="en-GB" dirty="0" err="1" smtClean="0"/>
              <a:t>Terentius</a:t>
            </a:r>
            <a:r>
              <a:rPr lang="en-GB" dirty="0" smtClean="0"/>
              <a:t> Varro (116 – 27 BC)</a:t>
            </a:r>
          </a:p>
          <a:p>
            <a:pPr marL="457200" lvl="1" indent="-285750"/>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5122" name="Picture 2" descr="https://upload.wikimedia.org/wikipedia/commons/5/5d/Sextus_Pompeius_Festus_-_De_verborum_significatu_-_1700.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1337677"/>
            <a:ext cx="4187129" cy="24758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1097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1000"/>
                                        <p:tgtEl>
                                          <p:spTgt spid="5122"/>
                                        </p:tgtEl>
                                      </p:cBhvr>
                                    </p:animEffect>
                                    <p:anim calcmode="lin" valueType="num">
                                      <p:cBhvr>
                                        <p:cTn id="8" dur="1000" fill="hold"/>
                                        <p:tgtEl>
                                          <p:spTgt spid="5122"/>
                                        </p:tgtEl>
                                        <p:attrNameLst>
                                          <p:attrName>ppt_x</p:attrName>
                                        </p:attrNameLst>
                                      </p:cBhvr>
                                      <p:tavLst>
                                        <p:tav tm="0">
                                          <p:val>
                                            <p:strVal val="#ppt_x"/>
                                          </p:val>
                                        </p:tav>
                                        <p:tav tm="100000">
                                          <p:val>
                                            <p:strVal val="#ppt_x"/>
                                          </p:val>
                                        </p:tav>
                                      </p:tavLst>
                                    </p:anim>
                                    <p:anim calcmode="lin" valueType="num">
                                      <p:cBhvr>
                                        <p:cTn id="9"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134312"/>
          </a:xfrm>
          <a:prstGeom prst="rect">
            <a:avLst/>
          </a:prstGeom>
        </p:spPr>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smtClean="0"/>
              <a:t>Our ancient sources:</a:t>
            </a:r>
          </a:p>
          <a:p>
            <a:pPr marL="285750" indent="-285750">
              <a:buFont typeface="Arial" pitchFamily="34" charset="0"/>
              <a:buChar char="•"/>
            </a:pPr>
            <a:r>
              <a:rPr lang="en-GB" dirty="0" smtClean="0">
                <a:solidFill>
                  <a:schemeClr val="tx1">
                    <a:lumMod val="65000"/>
                  </a:schemeClr>
                </a:solidFill>
              </a:rPr>
              <a:t>Gaius, </a:t>
            </a:r>
            <a:r>
              <a:rPr lang="en-GB" i="1" dirty="0" smtClean="0">
                <a:solidFill>
                  <a:schemeClr val="tx1">
                    <a:lumMod val="65000"/>
                  </a:schemeClr>
                </a:solidFill>
              </a:rPr>
              <a:t>c</a:t>
            </a:r>
            <a:r>
              <a:rPr lang="en-GB" dirty="0" smtClean="0">
                <a:solidFill>
                  <a:schemeClr val="tx1">
                    <a:lumMod val="65000"/>
                  </a:schemeClr>
                </a:solidFill>
              </a:rPr>
              <a:t>. AD 130-180</a:t>
            </a:r>
          </a:p>
          <a:p>
            <a:pPr marL="285750" indent="-285750">
              <a:buFont typeface="Arial" pitchFamily="34" charset="0"/>
              <a:buChar char="•"/>
            </a:pPr>
            <a:r>
              <a:rPr lang="en-GB" dirty="0" smtClean="0">
                <a:solidFill>
                  <a:schemeClr val="tx1">
                    <a:lumMod val="65000"/>
                  </a:schemeClr>
                </a:solidFill>
              </a:rPr>
              <a:t>Ulpian – </a:t>
            </a:r>
            <a:r>
              <a:rPr lang="en-GB" dirty="0" err="1" smtClean="0">
                <a:solidFill>
                  <a:schemeClr val="tx1">
                    <a:lumMod val="65000"/>
                  </a:schemeClr>
                </a:solidFill>
              </a:rPr>
              <a:t>Gnaeus</a:t>
            </a:r>
            <a:r>
              <a:rPr lang="en-GB" dirty="0" smtClean="0">
                <a:solidFill>
                  <a:schemeClr val="tx1">
                    <a:lumMod val="65000"/>
                  </a:schemeClr>
                </a:solidFill>
              </a:rPr>
              <a:t> </a:t>
            </a:r>
            <a:r>
              <a:rPr lang="en-GB" dirty="0" err="1" smtClean="0">
                <a:solidFill>
                  <a:schemeClr val="tx1">
                    <a:lumMod val="65000"/>
                  </a:schemeClr>
                </a:solidFill>
              </a:rPr>
              <a:t>Domitius</a:t>
            </a:r>
            <a:r>
              <a:rPr lang="en-GB" dirty="0" smtClean="0">
                <a:solidFill>
                  <a:schemeClr val="tx1">
                    <a:lumMod val="65000"/>
                  </a:schemeClr>
                </a:solidFill>
              </a:rPr>
              <a:t> </a:t>
            </a:r>
            <a:r>
              <a:rPr lang="en-GB" dirty="0" err="1" smtClean="0">
                <a:solidFill>
                  <a:schemeClr val="tx1">
                    <a:lumMod val="65000"/>
                  </a:schemeClr>
                </a:solidFill>
              </a:rPr>
              <a:t>Ulpianus</a:t>
            </a:r>
            <a:r>
              <a:rPr lang="en-GB" dirty="0" smtClean="0">
                <a:solidFill>
                  <a:schemeClr val="tx1">
                    <a:lumMod val="65000"/>
                  </a:schemeClr>
                </a:solidFill>
              </a:rPr>
              <a:t>, </a:t>
            </a:r>
            <a:r>
              <a:rPr lang="en-GB" i="1" dirty="0" smtClean="0">
                <a:solidFill>
                  <a:schemeClr val="tx1">
                    <a:lumMod val="65000"/>
                  </a:schemeClr>
                </a:solidFill>
              </a:rPr>
              <a:t>c.</a:t>
            </a:r>
            <a:r>
              <a:rPr lang="en-GB" dirty="0" smtClean="0">
                <a:solidFill>
                  <a:schemeClr val="tx1">
                    <a:lumMod val="65000"/>
                  </a:schemeClr>
                </a:solidFill>
              </a:rPr>
              <a:t>AD 170 - AD 228</a:t>
            </a:r>
          </a:p>
          <a:p>
            <a:pPr marL="285750" indent="-285750">
              <a:buFont typeface="Arial" pitchFamily="34" charset="0"/>
              <a:buChar char="•"/>
            </a:pPr>
            <a:r>
              <a:rPr lang="en-GB" dirty="0" smtClean="0">
                <a:solidFill>
                  <a:schemeClr val="tx1">
                    <a:lumMod val="65000"/>
                  </a:schemeClr>
                </a:solidFill>
              </a:rPr>
              <a:t>Festus – </a:t>
            </a:r>
            <a:r>
              <a:rPr lang="en-GB" dirty="0" err="1" smtClean="0">
                <a:solidFill>
                  <a:schemeClr val="tx1">
                    <a:lumMod val="65000"/>
                  </a:schemeClr>
                </a:solidFill>
              </a:rPr>
              <a:t>Sextus</a:t>
            </a:r>
            <a:r>
              <a:rPr lang="en-GB" dirty="0" smtClean="0">
                <a:solidFill>
                  <a:schemeClr val="tx1">
                    <a:lumMod val="65000"/>
                  </a:schemeClr>
                </a:solidFill>
              </a:rPr>
              <a:t> </a:t>
            </a:r>
            <a:r>
              <a:rPr lang="en-GB" dirty="0" err="1" smtClean="0">
                <a:solidFill>
                  <a:schemeClr val="tx1">
                    <a:lumMod val="65000"/>
                  </a:schemeClr>
                </a:solidFill>
              </a:rPr>
              <a:t>Pompeius</a:t>
            </a:r>
            <a:r>
              <a:rPr lang="en-GB" dirty="0" smtClean="0">
                <a:solidFill>
                  <a:schemeClr val="tx1">
                    <a:lumMod val="65000"/>
                  </a:schemeClr>
                </a:solidFill>
              </a:rPr>
              <a:t> Festus</a:t>
            </a:r>
          </a:p>
          <a:p>
            <a:pPr marL="285750" indent="-285750">
              <a:buFont typeface="Arial" pitchFamily="34" charset="0"/>
              <a:buChar char="•"/>
            </a:pPr>
            <a:r>
              <a:rPr lang="en-GB" dirty="0" smtClean="0"/>
              <a:t>Cicero – M. </a:t>
            </a:r>
            <a:r>
              <a:rPr lang="en-GB" dirty="0" err="1" smtClean="0"/>
              <a:t>Tullius</a:t>
            </a:r>
            <a:r>
              <a:rPr lang="en-GB" dirty="0" smtClean="0"/>
              <a:t> Cicero</a:t>
            </a:r>
          </a:p>
          <a:p>
            <a:pPr marL="457200" lvl="1" indent="-285750"/>
            <a:r>
              <a:rPr lang="en-GB" dirty="0" smtClean="0"/>
              <a:t>Roman senator / politician / philosopher</a:t>
            </a:r>
          </a:p>
          <a:p>
            <a:pPr marL="457200" lvl="1" indent="-285750"/>
            <a:r>
              <a:rPr lang="en-GB" dirty="0" smtClean="0"/>
              <a:t>3</a:t>
            </a:r>
            <a:r>
              <a:rPr lang="en-GB" baseline="30000" dirty="0" smtClean="0"/>
              <a:t>rd</a:t>
            </a:r>
            <a:r>
              <a:rPr lang="en-GB" dirty="0" smtClean="0"/>
              <a:t> Jan. 107 BC – 7</a:t>
            </a:r>
            <a:r>
              <a:rPr lang="en-GB" baseline="30000" dirty="0" smtClean="0"/>
              <a:t>th</a:t>
            </a:r>
            <a:r>
              <a:rPr lang="en-GB" dirty="0" smtClean="0"/>
              <a:t> Dec. 43 BC</a:t>
            </a:r>
          </a:p>
          <a:p>
            <a:pPr marL="457200" lvl="1" indent="-285750"/>
            <a:endParaRPr lang="en-GB" dirty="0"/>
          </a:p>
          <a:p>
            <a:pPr lvl="1" indent="0">
              <a:buNone/>
            </a:pPr>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72637"/>
          <a:stretch/>
        </p:blipFill>
        <p:spPr bwMode="auto">
          <a:xfrm>
            <a:off x="7697337" y="188640"/>
            <a:ext cx="1301878" cy="6336704"/>
          </a:xfrm>
          <a:prstGeom prst="rect">
            <a:avLst/>
          </a:prstGeom>
          <a:noFill/>
        </p:spPr>
      </p:pic>
      <p:pic>
        <p:nvPicPr>
          <p:cNvPr id="6146" name="Picture 2" descr="http://media-2.web.britannica.com/eb-media/58/x181058-004-6467F237.jpg.pagespeed.ic.4SqXMGMWf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8000" l="3170" r="96830">
                        <a14:foregroundMark x1="3746" y1="67333" x2="3746" y2="67333"/>
                        <a14:foregroundMark x1="28530" y1="98000" x2="28530" y2="98000"/>
                        <a14:foregroundMark x1="96830" y1="80444" x2="96830" y2="80444"/>
                      </a14:backgroundRemoval>
                    </a14:imgEffect>
                  </a14:imgLayer>
                </a14:imgProps>
              </a:ext>
              <a:ext uri="{28A0092B-C50C-407E-A947-70E740481C1C}">
                <a14:useLocalDpi xmlns:a14="http://schemas.microsoft.com/office/drawing/2010/main" val="0"/>
              </a:ext>
            </a:extLst>
          </a:blip>
          <a:srcRect/>
          <a:stretch>
            <a:fillRect/>
          </a:stretch>
        </p:blipFill>
        <p:spPr bwMode="auto">
          <a:xfrm>
            <a:off x="4067944" y="1385166"/>
            <a:ext cx="4241279" cy="550021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79512" y="4135275"/>
            <a:ext cx="3888432" cy="2585323"/>
          </a:xfrm>
          <a:prstGeom prst="rect">
            <a:avLst/>
          </a:prstGeom>
        </p:spPr>
        <p:txBody>
          <a:bodyPr wrap="square">
            <a:spAutoFit/>
          </a:bodyPr>
          <a:lstStyle/>
          <a:p>
            <a:r>
              <a:rPr lang="en-GB" b="1" dirty="0"/>
              <a:t>Cicero, </a:t>
            </a:r>
            <a:r>
              <a:rPr lang="en-GB" b="1" i="1" dirty="0"/>
              <a:t>De </a:t>
            </a:r>
            <a:r>
              <a:rPr lang="en-GB" b="1" i="1" dirty="0" err="1"/>
              <a:t>Oratore</a:t>
            </a:r>
            <a:r>
              <a:rPr lang="en-GB" b="1" dirty="0"/>
              <a:t>, I.44: Though all the world exclaim against me, I will say what I think: that single little book of the Twelve Tables, if anyone look to the fountains and sources of laws, seems to me, assuredly, to surpass the libraries of all the philosophers, both in weight of authority, and in plenitude of utility.</a:t>
            </a:r>
            <a:endParaRPr lang="en-GB" dirty="0"/>
          </a:p>
        </p:txBody>
      </p:sp>
    </p:spTree>
    <p:extLst>
      <p:ext uri="{BB962C8B-B14F-4D97-AF65-F5344CB8AC3E}">
        <p14:creationId xmlns:p14="http://schemas.microsoft.com/office/powerpoint/2010/main" val="8681114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352426" y="1463040"/>
            <a:ext cx="7680960" cy="5278328"/>
          </a:xfrm>
          <a:prstGeom prst="rect">
            <a:avLst/>
          </a:prstGeom>
        </p:spPr>
        <p:txBody>
          <a:bodyPr vert="horz" lIns="91440" tIns="45720" rIns="91440" bIns="45720" rtlCol="0">
            <a:normAutofit lnSpcReduction="10000"/>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smtClean="0"/>
              <a:t>What are the Twelve Tables?</a:t>
            </a:r>
          </a:p>
          <a:p>
            <a:pPr marL="285750" indent="-285750">
              <a:buFont typeface="Arial" pitchFamily="34" charset="0"/>
              <a:buChar char="•"/>
            </a:pPr>
            <a:r>
              <a:rPr lang="en-GB" dirty="0" smtClean="0"/>
              <a:t>a CODIFICATION of existing laws, traditions,…?</a:t>
            </a:r>
          </a:p>
          <a:p>
            <a:pPr marL="285750" indent="-285750">
              <a:buFont typeface="Arial" pitchFamily="34" charset="0"/>
              <a:buChar char="•"/>
            </a:pPr>
            <a:r>
              <a:rPr lang="en-GB" dirty="0" smtClean="0"/>
              <a:t>containing all Roman laws?</a:t>
            </a:r>
          </a:p>
          <a:p>
            <a:pPr marL="285750" indent="-285750">
              <a:buFont typeface="Arial" pitchFamily="34" charset="0"/>
              <a:buChar char="•"/>
            </a:pPr>
            <a:r>
              <a:rPr lang="en-GB" dirty="0" smtClean="0"/>
              <a:t>or even a Roman ‘constitution’?</a:t>
            </a:r>
          </a:p>
          <a:p>
            <a:pPr marL="285750" indent="-285750">
              <a:buFont typeface="Arial" pitchFamily="34" charset="0"/>
              <a:buChar char="•"/>
            </a:pPr>
            <a:endParaRPr lang="en-GB" dirty="0"/>
          </a:p>
          <a:p>
            <a:pPr marL="285750" indent="-285750">
              <a:buFont typeface="Arial" pitchFamily="34" charset="0"/>
              <a:buChar char="•"/>
            </a:pPr>
            <a:r>
              <a:rPr lang="en-GB" dirty="0" smtClean="0"/>
              <a:t>Which laws are part of the Twelve Tables ?</a:t>
            </a:r>
          </a:p>
          <a:p>
            <a:pPr marL="285750" indent="-285750">
              <a:buFont typeface="Arial" pitchFamily="34" charset="0"/>
              <a:buChar char="•"/>
            </a:pPr>
            <a:r>
              <a:rPr lang="en-GB" dirty="0" smtClean="0"/>
              <a:t>Does this reflect the ‘zeitgeist’?</a:t>
            </a:r>
          </a:p>
          <a:p>
            <a:pPr marL="457200" lvl="1" indent="-285750"/>
            <a:r>
              <a:rPr lang="en-GB" dirty="0" smtClean="0"/>
              <a:t>i.e. the Struggle of the Orders…?</a:t>
            </a:r>
          </a:p>
          <a:p>
            <a:pPr marL="457200" lvl="1" indent="-285750"/>
            <a:r>
              <a:rPr lang="en-GB" dirty="0" smtClean="0"/>
              <a:t>And why?</a:t>
            </a:r>
          </a:p>
          <a:p>
            <a:pPr marL="630238" lvl="2" indent="-285750"/>
            <a:r>
              <a:rPr lang="en-GB" dirty="0" smtClean="0"/>
              <a:t>reduced penalties</a:t>
            </a:r>
          </a:p>
          <a:p>
            <a:pPr marL="630238" lvl="2" indent="-285750"/>
            <a:r>
              <a:rPr lang="en-GB" dirty="0" smtClean="0"/>
              <a:t>fine instead of blood vengeance</a:t>
            </a:r>
          </a:p>
          <a:p>
            <a:pPr marL="630238" lvl="2" indent="-285750"/>
            <a:r>
              <a:rPr lang="en-GB" dirty="0" smtClean="0"/>
              <a:t>limits to funerary luxury</a:t>
            </a:r>
          </a:p>
          <a:p>
            <a:pPr marL="630238" lvl="2" indent="-285750"/>
            <a:r>
              <a:rPr lang="en-GB" dirty="0" smtClean="0">
                <a:sym typeface="Wingdings" panose="05000000000000000000" pitchFamily="2" charset="2"/>
              </a:rPr>
              <a:t>Twelve Tables as a reform</a:t>
            </a:r>
            <a:br>
              <a:rPr lang="en-GB" dirty="0" smtClean="0">
                <a:sym typeface="Wingdings" panose="05000000000000000000" pitchFamily="2" charset="2"/>
              </a:rPr>
            </a:br>
            <a:r>
              <a:rPr lang="en-GB" dirty="0" smtClean="0">
                <a:sym typeface="Wingdings" panose="05000000000000000000" pitchFamily="2" charset="2"/>
              </a:rPr>
              <a:t>programme ???</a:t>
            </a:r>
          </a:p>
          <a:p>
            <a:pPr marL="630238" lvl="2" indent="-285750"/>
            <a:r>
              <a:rPr lang="en-GB" dirty="0" smtClean="0">
                <a:solidFill>
                  <a:schemeClr val="tx1">
                    <a:lumMod val="85000"/>
                  </a:schemeClr>
                </a:solidFill>
                <a:sym typeface="Wingdings" panose="05000000000000000000" pitchFamily="2" charset="2"/>
              </a:rPr>
              <a:t>any ‘regal’ predecessors…  (Livy)</a:t>
            </a:r>
            <a:endParaRPr lang="en-GB" dirty="0">
              <a:solidFill>
                <a:schemeClr val="tx1">
                  <a:lumMod val="85000"/>
                </a:schemeClr>
              </a:solidFill>
            </a:endParaRPr>
          </a:p>
          <a:p>
            <a:pPr lvl="1" indent="0">
              <a:buNone/>
            </a:pPr>
            <a:endParaRPr lang="en-GB" dirty="0" smtClean="0"/>
          </a:p>
        </p:txBody>
      </p:sp>
      <p:sp>
        <p:nvSpPr>
          <p:cNvPr id="5" name="Title 2"/>
          <p:cNvSpPr>
            <a:spLocks noGrp="1"/>
          </p:cNvSpPr>
          <p:nvPr>
            <p:ph type="title"/>
          </p:nvPr>
        </p:nvSpPr>
        <p:spPr>
          <a:xfrm>
            <a:off x="352426" y="228600"/>
            <a:ext cx="7680960" cy="1066800"/>
          </a:xfrm>
        </p:spPr>
        <p:txBody>
          <a:bodyPr/>
          <a:lstStyle/>
          <a:p>
            <a:r>
              <a:rPr lang="en-GB" dirty="0" smtClean="0"/>
              <a:t>XII Tables 451 – 450 BC</a:t>
            </a:r>
            <a:endParaRPr lang="en-GB" dirty="0"/>
          </a:p>
        </p:txBody>
      </p:sp>
      <p:pic>
        <p:nvPicPr>
          <p:cNvPr id="6" name="Picture 2" descr="http://www.crystalinks.com/Twelve-Tables.jpg"/>
          <p:cNvPicPr>
            <a:picLocks noChangeAspect="1" noChangeArrowheads="1"/>
          </p:cNvPicPr>
          <p:nvPr/>
        </p:nvPicPr>
        <p:blipFill rotWithShape="1">
          <a:blip r:embed="rId2" cstate="print"/>
          <a:srcRect l="29144"/>
          <a:stretch/>
        </p:blipFill>
        <p:spPr bwMode="auto">
          <a:xfrm>
            <a:off x="5628068" y="188640"/>
            <a:ext cx="3371147" cy="6336704"/>
          </a:xfrm>
          <a:prstGeom prst="rect">
            <a:avLst/>
          </a:prstGeom>
          <a:noFill/>
        </p:spPr>
      </p:pic>
      <p:pic>
        <p:nvPicPr>
          <p:cNvPr id="7" name="Picture 2" descr="http://media-2.web.britannica.com/eb-media/58/x181058-004-6467F237.jpg.pagespeed.ic.4SqXMGMWf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8000" l="3170" r="96830">
                        <a14:foregroundMark x1="3746" y1="67333" x2="3746" y2="67333"/>
                        <a14:foregroundMark x1="28530" y1="98000" x2="28530" y2="98000"/>
                        <a14:foregroundMark x1="96830" y1="80444" x2="96830" y2="80444"/>
                      </a14:backgroundRemoval>
                    </a14:imgEffect>
                  </a14:imgLayer>
                </a14:imgProps>
              </a:ext>
              <a:ext uri="{28A0092B-C50C-407E-A947-70E740481C1C}">
                <a14:useLocalDpi xmlns:a14="http://schemas.microsoft.com/office/drawing/2010/main" val="0"/>
              </a:ext>
            </a:extLst>
          </a:blip>
          <a:srcRect/>
          <a:stretch>
            <a:fillRect/>
          </a:stretch>
        </p:blipFill>
        <p:spPr bwMode="auto">
          <a:xfrm>
            <a:off x="4067944" y="1385166"/>
            <a:ext cx="4241279" cy="5500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3180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0"/>
                                  </p:stCondLst>
                                  <p:childTnLst>
                                    <p:animEffect transition="out" filter="fade">
                                      <p:cBhvr>
                                        <p:cTn id="6" dur="1000"/>
                                        <p:tgtEl>
                                          <p:spTgt spid="7"/>
                                        </p:tgtEl>
                                      </p:cBhvr>
                                    </p:animEffect>
                                    <p:anim calcmode="lin" valueType="num">
                                      <p:cBhvr>
                                        <p:cTn id="7" dur="1000"/>
                                        <p:tgtEl>
                                          <p:spTgt spid="7"/>
                                        </p:tgtEl>
                                        <p:attrNameLst>
                                          <p:attrName>ppt_x</p:attrName>
                                        </p:attrNameLst>
                                      </p:cBhvr>
                                      <p:tavLst>
                                        <p:tav tm="0">
                                          <p:val>
                                            <p:strVal val="ppt_x"/>
                                          </p:val>
                                        </p:tav>
                                        <p:tav tm="100000">
                                          <p:val>
                                            <p:strVal val="ppt_x"/>
                                          </p:val>
                                        </p:tav>
                                      </p:tavLst>
                                    </p:anim>
                                    <p:anim calcmode="lin" valueType="num">
                                      <p:cBhvr>
                                        <p:cTn id="8" dur="1000"/>
                                        <p:tgtEl>
                                          <p:spTgt spid="7"/>
                                        </p:tgtEl>
                                        <p:attrNameLst>
                                          <p:attrName>ppt_y</p:attrName>
                                        </p:attrNameLst>
                                      </p:cBhvr>
                                      <p:tavLst>
                                        <p:tav tm="0">
                                          <p:val>
                                            <p:strVal val="ppt_y"/>
                                          </p:val>
                                        </p:tav>
                                        <p:tav tm="100000">
                                          <p:val>
                                            <p:strVal val="ppt_y+.1"/>
                                          </p:val>
                                        </p:tav>
                                      </p:tavLst>
                                    </p:anim>
                                    <p:set>
                                      <p:cBhvr>
                                        <p:cTn id="9" dur="1" fill="hold">
                                          <p:stCondLst>
                                            <p:cond delay="999"/>
                                          </p:stCondLst>
                                        </p:cTn>
                                        <p:tgtEl>
                                          <p:spTgt spid="7"/>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grpId="0" nodeType="after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1000"/>
                                        <p:tgtEl>
                                          <p:spTgt spid="4">
                                            <p:txEl>
                                              <p:pRg st="2" end="2"/>
                                            </p:txEl>
                                          </p:spTgt>
                                        </p:tgtEl>
                                      </p:cBhvr>
                                    </p:animEffect>
                                    <p:anim calcmode="lin" valueType="num">
                                      <p:cBhvr>
                                        <p:cTn id="2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2000"/>
                            </p:stCondLst>
                            <p:childTnLst>
                              <p:par>
                                <p:cTn id="31" presetID="42" presetClass="entr" presetSubtype="0" fill="hold" grpId="0" nodeType="after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1000"/>
                                        <p:tgtEl>
                                          <p:spTgt spid="4">
                                            <p:txEl>
                                              <p:pRg st="3" end="3"/>
                                            </p:txEl>
                                          </p:spTgt>
                                        </p:tgtEl>
                                      </p:cBhvr>
                                    </p:animEffect>
                                    <p:anim calcmode="lin" valueType="num">
                                      <p:cBhvr>
                                        <p:cTn id="3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fade">
                                      <p:cBhvr>
                                        <p:cTn id="40" dur="1000"/>
                                        <p:tgtEl>
                                          <p:spTgt spid="4">
                                            <p:txEl>
                                              <p:pRg st="5" end="5"/>
                                            </p:txEl>
                                          </p:spTgt>
                                        </p:tgtEl>
                                      </p:cBhvr>
                                    </p:animEffect>
                                    <p:anim calcmode="lin" valueType="num">
                                      <p:cBhvr>
                                        <p:cTn id="41"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4">
                                            <p:txEl>
                                              <p:pRg st="6" end="6"/>
                                            </p:txEl>
                                          </p:spTgt>
                                        </p:tgtEl>
                                        <p:attrNameLst>
                                          <p:attrName>style.visibility</p:attrName>
                                        </p:attrNameLst>
                                      </p:cBhvr>
                                      <p:to>
                                        <p:strVal val="visible"/>
                                      </p:to>
                                    </p:set>
                                    <p:animEffect transition="in" filter="fade">
                                      <p:cBhvr>
                                        <p:cTn id="47" dur="1000"/>
                                        <p:tgtEl>
                                          <p:spTgt spid="4">
                                            <p:txEl>
                                              <p:pRg st="6" end="6"/>
                                            </p:txEl>
                                          </p:spTgt>
                                        </p:tgtEl>
                                      </p:cBhvr>
                                    </p:animEffect>
                                    <p:anim calcmode="lin" valueType="num">
                                      <p:cBhvr>
                                        <p:cTn id="4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4">
                                            <p:txEl>
                                              <p:pRg st="7" end="7"/>
                                            </p:txEl>
                                          </p:spTgt>
                                        </p:tgtEl>
                                        <p:attrNameLst>
                                          <p:attrName>style.visibility</p:attrName>
                                        </p:attrNameLst>
                                      </p:cBhvr>
                                      <p:to>
                                        <p:strVal val="visible"/>
                                      </p:to>
                                    </p:set>
                                    <p:animEffect transition="in" filter="fade">
                                      <p:cBhvr>
                                        <p:cTn id="54" dur="1000"/>
                                        <p:tgtEl>
                                          <p:spTgt spid="4">
                                            <p:txEl>
                                              <p:pRg st="7" end="7"/>
                                            </p:txEl>
                                          </p:spTgt>
                                        </p:tgtEl>
                                      </p:cBhvr>
                                    </p:animEffect>
                                    <p:anim calcmode="lin" valueType="num">
                                      <p:cBhvr>
                                        <p:cTn id="5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7" end="7"/>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4">
                                            <p:txEl>
                                              <p:pRg st="8" end="8"/>
                                            </p:txEl>
                                          </p:spTgt>
                                        </p:tgtEl>
                                        <p:attrNameLst>
                                          <p:attrName>style.visibility</p:attrName>
                                        </p:attrNameLst>
                                      </p:cBhvr>
                                      <p:to>
                                        <p:strVal val="visible"/>
                                      </p:to>
                                    </p:set>
                                    <p:animEffect transition="in" filter="fade">
                                      <p:cBhvr>
                                        <p:cTn id="59" dur="1000"/>
                                        <p:tgtEl>
                                          <p:spTgt spid="4">
                                            <p:txEl>
                                              <p:pRg st="8" end="8"/>
                                            </p:txEl>
                                          </p:spTgt>
                                        </p:tgtEl>
                                      </p:cBhvr>
                                    </p:animEffect>
                                    <p:anim calcmode="lin" valueType="num">
                                      <p:cBhvr>
                                        <p:cTn id="60"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4">
                                            <p:txEl>
                                              <p:pRg st="9" end="9"/>
                                            </p:txEl>
                                          </p:spTgt>
                                        </p:tgtEl>
                                        <p:attrNameLst>
                                          <p:attrName>style.visibility</p:attrName>
                                        </p:attrNameLst>
                                      </p:cBhvr>
                                      <p:to>
                                        <p:strVal val="visible"/>
                                      </p:to>
                                    </p:set>
                                    <p:animEffect transition="in" filter="fade">
                                      <p:cBhvr>
                                        <p:cTn id="66" dur="1000"/>
                                        <p:tgtEl>
                                          <p:spTgt spid="4">
                                            <p:txEl>
                                              <p:pRg st="9" end="9"/>
                                            </p:txEl>
                                          </p:spTgt>
                                        </p:tgtEl>
                                      </p:cBhvr>
                                    </p:animEffect>
                                    <p:anim calcmode="lin" valueType="num">
                                      <p:cBhvr>
                                        <p:cTn id="6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8" dur="1000" fill="hold"/>
                                        <p:tgtEl>
                                          <p:spTgt spid="4">
                                            <p:txEl>
                                              <p:pRg st="9" end="9"/>
                                            </p:txEl>
                                          </p:spTgt>
                                        </p:tgtEl>
                                        <p:attrNameLst>
                                          <p:attrName>ppt_y</p:attrName>
                                        </p:attrNameLst>
                                      </p:cBhvr>
                                      <p:tavLst>
                                        <p:tav tm="0">
                                          <p:val>
                                            <p:strVal val="#ppt_y+.1"/>
                                          </p:val>
                                        </p:tav>
                                        <p:tav tm="100000">
                                          <p:val>
                                            <p:strVal val="#ppt_y"/>
                                          </p:val>
                                        </p:tav>
                                      </p:tavLst>
                                    </p:anim>
                                  </p:childTnLst>
                                </p:cTn>
                              </p:par>
                              <p:par>
                                <p:cTn id="69" presetID="42" presetClass="entr" presetSubtype="0" fill="hold" grpId="0" nodeType="withEffect">
                                  <p:stCondLst>
                                    <p:cond delay="0"/>
                                  </p:stCondLst>
                                  <p:childTnLst>
                                    <p:set>
                                      <p:cBhvr>
                                        <p:cTn id="70" dur="1" fill="hold">
                                          <p:stCondLst>
                                            <p:cond delay="0"/>
                                          </p:stCondLst>
                                        </p:cTn>
                                        <p:tgtEl>
                                          <p:spTgt spid="4">
                                            <p:txEl>
                                              <p:pRg st="10" end="10"/>
                                            </p:txEl>
                                          </p:spTgt>
                                        </p:tgtEl>
                                        <p:attrNameLst>
                                          <p:attrName>style.visibility</p:attrName>
                                        </p:attrNameLst>
                                      </p:cBhvr>
                                      <p:to>
                                        <p:strVal val="visible"/>
                                      </p:to>
                                    </p:set>
                                    <p:animEffect transition="in" filter="fade">
                                      <p:cBhvr>
                                        <p:cTn id="71" dur="1000"/>
                                        <p:tgtEl>
                                          <p:spTgt spid="4">
                                            <p:txEl>
                                              <p:pRg st="10" end="10"/>
                                            </p:txEl>
                                          </p:spTgt>
                                        </p:tgtEl>
                                      </p:cBhvr>
                                    </p:animEffect>
                                    <p:anim calcmode="lin" valueType="num">
                                      <p:cBhvr>
                                        <p:cTn id="72"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10" end="10"/>
                                            </p:txEl>
                                          </p:spTgt>
                                        </p:tgtEl>
                                        <p:attrNameLst>
                                          <p:attrName>ppt_y</p:attrName>
                                        </p:attrNameLst>
                                      </p:cBhvr>
                                      <p:tavLst>
                                        <p:tav tm="0">
                                          <p:val>
                                            <p:strVal val="#ppt_y+.1"/>
                                          </p:val>
                                        </p:tav>
                                        <p:tav tm="100000">
                                          <p:val>
                                            <p:strVal val="#ppt_y"/>
                                          </p:val>
                                        </p:tav>
                                      </p:tavLst>
                                    </p:anim>
                                  </p:childTnLst>
                                </p:cTn>
                              </p:par>
                              <p:par>
                                <p:cTn id="74" presetID="42" presetClass="entr" presetSubtype="0" fill="hold" grpId="0" nodeType="withEffect">
                                  <p:stCondLst>
                                    <p:cond delay="0"/>
                                  </p:stCondLst>
                                  <p:childTnLst>
                                    <p:set>
                                      <p:cBhvr>
                                        <p:cTn id="75" dur="1" fill="hold">
                                          <p:stCondLst>
                                            <p:cond delay="0"/>
                                          </p:stCondLst>
                                        </p:cTn>
                                        <p:tgtEl>
                                          <p:spTgt spid="4">
                                            <p:txEl>
                                              <p:pRg st="11" end="11"/>
                                            </p:txEl>
                                          </p:spTgt>
                                        </p:tgtEl>
                                        <p:attrNameLst>
                                          <p:attrName>style.visibility</p:attrName>
                                        </p:attrNameLst>
                                      </p:cBhvr>
                                      <p:to>
                                        <p:strVal val="visible"/>
                                      </p:to>
                                    </p:set>
                                    <p:animEffect transition="in" filter="fade">
                                      <p:cBhvr>
                                        <p:cTn id="76" dur="1000"/>
                                        <p:tgtEl>
                                          <p:spTgt spid="4">
                                            <p:txEl>
                                              <p:pRg st="11" end="11"/>
                                            </p:txEl>
                                          </p:spTgt>
                                        </p:tgtEl>
                                      </p:cBhvr>
                                    </p:animEffect>
                                    <p:anim calcmode="lin" valueType="num">
                                      <p:cBhvr>
                                        <p:cTn id="77"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78" dur="1000" fill="hold"/>
                                        <p:tgtEl>
                                          <p:spTgt spid="4">
                                            <p:txEl>
                                              <p:pRg st="11" end="11"/>
                                            </p:txEl>
                                          </p:spTgt>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4">
                                            <p:txEl>
                                              <p:pRg st="12" end="12"/>
                                            </p:txEl>
                                          </p:spTgt>
                                        </p:tgtEl>
                                        <p:attrNameLst>
                                          <p:attrName>style.visibility</p:attrName>
                                        </p:attrNameLst>
                                      </p:cBhvr>
                                      <p:to>
                                        <p:strVal val="visible"/>
                                      </p:to>
                                    </p:set>
                                    <p:animEffect transition="in" filter="fade">
                                      <p:cBhvr>
                                        <p:cTn id="81" dur="1000"/>
                                        <p:tgtEl>
                                          <p:spTgt spid="4">
                                            <p:txEl>
                                              <p:pRg st="12" end="12"/>
                                            </p:txEl>
                                          </p:spTgt>
                                        </p:tgtEl>
                                      </p:cBhvr>
                                    </p:animEffect>
                                    <p:anim calcmode="lin" valueType="num">
                                      <p:cBhvr>
                                        <p:cTn id="82" dur="1000" fill="hold"/>
                                        <p:tgtEl>
                                          <p:spTgt spid="4">
                                            <p:txEl>
                                              <p:pRg st="12" end="12"/>
                                            </p:txEl>
                                          </p:spTgt>
                                        </p:tgtEl>
                                        <p:attrNameLst>
                                          <p:attrName>ppt_x</p:attrName>
                                        </p:attrNameLst>
                                      </p:cBhvr>
                                      <p:tavLst>
                                        <p:tav tm="0">
                                          <p:val>
                                            <p:strVal val="#ppt_x"/>
                                          </p:val>
                                        </p:tav>
                                        <p:tav tm="100000">
                                          <p:val>
                                            <p:strVal val="#ppt_x"/>
                                          </p:val>
                                        </p:tav>
                                      </p:tavLst>
                                    </p:anim>
                                    <p:anim calcmode="lin" valueType="num">
                                      <p:cBhvr>
                                        <p:cTn id="83" dur="1000" fill="hold"/>
                                        <p:tgtEl>
                                          <p:spTgt spid="4">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grpId="0" nodeType="clickEffect">
                                  <p:stCondLst>
                                    <p:cond delay="0"/>
                                  </p:stCondLst>
                                  <p:childTnLst>
                                    <p:set>
                                      <p:cBhvr>
                                        <p:cTn id="87" dur="1" fill="hold">
                                          <p:stCondLst>
                                            <p:cond delay="0"/>
                                          </p:stCondLst>
                                        </p:cTn>
                                        <p:tgtEl>
                                          <p:spTgt spid="4">
                                            <p:txEl>
                                              <p:pRg st="13" end="13"/>
                                            </p:txEl>
                                          </p:spTgt>
                                        </p:tgtEl>
                                        <p:attrNameLst>
                                          <p:attrName>style.visibility</p:attrName>
                                        </p:attrNameLst>
                                      </p:cBhvr>
                                      <p:to>
                                        <p:strVal val="visible"/>
                                      </p:to>
                                    </p:set>
                                    <p:animEffect transition="in" filter="fade">
                                      <p:cBhvr>
                                        <p:cTn id="88" dur="1000"/>
                                        <p:tgtEl>
                                          <p:spTgt spid="4">
                                            <p:txEl>
                                              <p:pRg st="13" end="13"/>
                                            </p:txEl>
                                          </p:spTgt>
                                        </p:tgtEl>
                                      </p:cBhvr>
                                    </p:animEffect>
                                    <p:anim calcmode="lin" valueType="num">
                                      <p:cBhvr>
                                        <p:cTn id="89" dur="1000" fill="hold"/>
                                        <p:tgtEl>
                                          <p:spTgt spid="4">
                                            <p:txEl>
                                              <p:pRg st="13" end="13"/>
                                            </p:txEl>
                                          </p:spTgt>
                                        </p:tgtEl>
                                        <p:attrNameLst>
                                          <p:attrName>ppt_x</p:attrName>
                                        </p:attrNameLst>
                                      </p:cBhvr>
                                      <p:tavLst>
                                        <p:tav tm="0">
                                          <p:val>
                                            <p:strVal val="#ppt_x"/>
                                          </p:val>
                                        </p:tav>
                                        <p:tav tm="100000">
                                          <p:val>
                                            <p:strVal val="#ppt_x"/>
                                          </p:val>
                                        </p:tav>
                                      </p:tavLst>
                                    </p:anim>
                                    <p:anim calcmode="lin" valueType="num">
                                      <p:cBhvr>
                                        <p:cTn id="90" dur="1000" fill="hold"/>
                                        <p:tgtEl>
                                          <p:spTgt spid="4">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Preserved legal texts</a:t>
            </a:r>
          </a:p>
          <a:p>
            <a:r>
              <a:rPr lang="en-GB" dirty="0" smtClean="0"/>
              <a:t>Bronze tablets</a:t>
            </a:r>
          </a:p>
          <a:p>
            <a:r>
              <a:rPr lang="en-GB" dirty="0" smtClean="0"/>
              <a:t>Starting 2</a:t>
            </a:r>
            <a:r>
              <a:rPr lang="en-GB" baseline="30000" dirty="0" smtClean="0"/>
              <a:t>nd</a:t>
            </a:r>
            <a:r>
              <a:rPr lang="en-GB" dirty="0" smtClean="0"/>
              <a:t> c. BC</a:t>
            </a:r>
            <a:endParaRPr lang="en-GB" dirty="0"/>
          </a:p>
        </p:txBody>
      </p:sp>
      <p:sp>
        <p:nvSpPr>
          <p:cNvPr id="3" name="Title 2"/>
          <p:cNvSpPr>
            <a:spLocks noGrp="1"/>
          </p:cNvSpPr>
          <p:nvPr>
            <p:ph type="title"/>
          </p:nvPr>
        </p:nvSpPr>
        <p:spPr/>
        <p:txBody>
          <a:bodyPr/>
          <a:lstStyle/>
          <a:p>
            <a:r>
              <a:rPr lang="en-GB" dirty="0"/>
              <a:t>XII Tables 451 – 450 BC</a:t>
            </a:r>
          </a:p>
        </p:txBody>
      </p:sp>
      <p:pic>
        <p:nvPicPr>
          <p:cNvPr id="11266" name="Picture 2" descr="http://www.colorado.edu/classics/clas1061/Graphics/Bacchanalib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863" b="96947" l="3936" r="96959">
                        <a14:foregroundMark x1="13417" y1="5725" x2="13417" y2="5725"/>
                        <a14:foregroundMark x1="5009" y1="31489" x2="5009" y2="31489"/>
                        <a14:foregroundMark x1="50805" y1="68321" x2="50805" y2="68321"/>
                        <a14:foregroundMark x1="58855" y1="94656" x2="58855" y2="94656"/>
                        <a14:foregroundMark x1="87657" y1="97519" x2="87657" y2="97519"/>
                        <a14:foregroundMark x1="95528" y1="92176" x2="95528" y2="92176"/>
                        <a14:foregroundMark x1="96780" y1="42557" x2="96780" y2="42557"/>
                        <a14:foregroundMark x1="84794" y1="32061" x2="84794" y2="32061"/>
                        <a14:foregroundMark x1="62254" y1="19847" x2="62254" y2="19847"/>
                        <a14:foregroundMark x1="43828" y1="17176" x2="43828" y2="17176"/>
                        <a14:foregroundMark x1="37030" y1="2863" x2="37030" y2="2863"/>
                        <a14:foregroundMark x1="95528" y1="6679" x2="95528" y2="6679"/>
                        <a14:foregroundMark x1="94812" y1="4771" x2="94812" y2="4771"/>
                        <a14:foregroundMark x1="93918" y1="54580" x2="93918" y2="54580"/>
                        <a14:foregroundMark x1="96959" y1="54389" x2="96959" y2="54389"/>
                      </a14:backgroundRemoval>
                    </a14:imgEffect>
                  </a14:imgLayer>
                </a14:imgProps>
              </a:ext>
              <a:ext uri="{28A0092B-C50C-407E-A947-70E740481C1C}">
                <a14:useLocalDpi xmlns:a14="http://schemas.microsoft.com/office/drawing/2010/main" val="0"/>
              </a:ext>
            </a:extLst>
          </a:blip>
          <a:srcRect/>
          <a:stretch>
            <a:fillRect/>
          </a:stretch>
        </p:blipFill>
        <p:spPr bwMode="auto">
          <a:xfrm>
            <a:off x="3203848" y="1300320"/>
            <a:ext cx="5828531" cy="54635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7544" y="6093296"/>
            <a:ext cx="3096344" cy="369332"/>
          </a:xfrm>
          <a:prstGeom prst="rect">
            <a:avLst/>
          </a:prstGeom>
          <a:noFill/>
        </p:spPr>
        <p:txBody>
          <a:bodyPr wrap="square" rtlCol="0">
            <a:spAutoFit/>
          </a:bodyPr>
          <a:lstStyle/>
          <a:p>
            <a:r>
              <a:rPr lang="en-GB" dirty="0" err="1" smtClean="0"/>
              <a:t>lex</a:t>
            </a:r>
            <a:r>
              <a:rPr lang="en-GB" dirty="0" smtClean="0"/>
              <a:t> de </a:t>
            </a:r>
            <a:r>
              <a:rPr lang="en-GB" dirty="0" err="1" smtClean="0"/>
              <a:t>Bacchanalibus</a:t>
            </a:r>
            <a:r>
              <a:rPr lang="en-GB" dirty="0" smtClean="0"/>
              <a:t>, 186 BC</a:t>
            </a:r>
            <a:endParaRPr lang="en-GB" dirty="0"/>
          </a:p>
        </p:txBody>
      </p:sp>
    </p:spTree>
    <p:extLst>
      <p:ext uri="{BB962C8B-B14F-4D97-AF65-F5344CB8AC3E}">
        <p14:creationId xmlns:p14="http://schemas.microsoft.com/office/powerpoint/2010/main" val="27725786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11266"/>
                                        </p:tgtEl>
                                        <p:attrNameLst>
                                          <p:attrName>style.visibility</p:attrName>
                                        </p:attrNameLst>
                                      </p:cBhvr>
                                      <p:to>
                                        <p:strVal val="visible"/>
                                      </p:to>
                                    </p:set>
                                    <p:animEffect transition="in" filter="fade">
                                      <p:cBhvr>
                                        <p:cTn id="25" dur="1000"/>
                                        <p:tgtEl>
                                          <p:spTgt spid="11266"/>
                                        </p:tgtEl>
                                      </p:cBhvr>
                                    </p:animEffect>
                                    <p:anim calcmode="lin" valueType="num">
                                      <p:cBhvr>
                                        <p:cTn id="26" dur="1000" fill="hold"/>
                                        <p:tgtEl>
                                          <p:spTgt spid="11266"/>
                                        </p:tgtEl>
                                        <p:attrNameLst>
                                          <p:attrName>ppt_x</p:attrName>
                                        </p:attrNameLst>
                                      </p:cBhvr>
                                      <p:tavLst>
                                        <p:tav tm="0">
                                          <p:val>
                                            <p:strVal val="#ppt_x"/>
                                          </p:val>
                                        </p:tav>
                                        <p:tav tm="100000">
                                          <p:val>
                                            <p:strVal val="#ppt_x"/>
                                          </p:val>
                                        </p:tav>
                                      </p:tavLst>
                                    </p:anim>
                                    <p:anim calcmode="lin" valueType="num">
                                      <p:cBhvr>
                                        <p:cTn id="27" dur="1000" fill="hold"/>
                                        <p:tgtEl>
                                          <p:spTgt spid="11266"/>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smtClean="0"/>
              <a:t>as – assess (“currency”)</a:t>
            </a:r>
          </a:p>
          <a:p>
            <a:r>
              <a:rPr lang="en-GB" dirty="0"/>
              <a:t>Bronze ‘coin</a:t>
            </a:r>
            <a:r>
              <a:rPr lang="en-GB" dirty="0" smtClean="0"/>
              <a:t>’</a:t>
            </a:r>
            <a:endParaRPr lang="en-GB" dirty="0"/>
          </a:p>
        </p:txBody>
      </p:sp>
      <p:sp>
        <p:nvSpPr>
          <p:cNvPr id="3" name="Title 2"/>
          <p:cNvSpPr>
            <a:spLocks noGrp="1"/>
          </p:cNvSpPr>
          <p:nvPr>
            <p:ph type="title"/>
          </p:nvPr>
        </p:nvSpPr>
        <p:spPr>
          <a:xfrm>
            <a:off x="352426" y="228600"/>
            <a:ext cx="8540054" cy="1066800"/>
          </a:xfrm>
        </p:spPr>
        <p:txBody>
          <a:bodyPr>
            <a:normAutofit/>
          </a:bodyPr>
          <a:lstStyle/>
          <a:p>
            <a:r>
              <a:rPr lang="en-GB" dirty="0"/>
              <a:t>XII Tables 451 – 450 </a:t>
            </a:r>
            <a:r>
              <a:rPr lang="en-GB" dirty="0" smtClean="0"/>
              <a:t>BC - DATA</a:t>
            </a:r>
            <a:endParaRPr lang="en-GB" dirty="0"/>
          </a:p>
        </p:txBody>
      </p:sp>
      <p:pic>
        <p:nvPicPr>
          <p:cNvPr id="9218" name="Picture 2" descr="https://upload.wikimedia.org/wikipedia/commons/9/98/Vecchi_051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484784"/>
            <a:ext cx="6084168" cy="318494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901088" y="4485063"/>
            <a:ext cx="4559343" cy="923330"/>
          </a:xfrm>
          <a:prstGeom prst="rect">
            <a:avLst/>
          </a:prstGeom>
        </p:spPr>
        <p:txBody>
          <a:bodyPr wrap="square">
            <a:spAutoFit/>
          </a:bodyPr>
          <a:lstStyle/>
          <a:p>
            <a:r>
              <a:rPr lang="pt-BR" dirty="0" smtClean="0"/>
              <a:t>AES GRAVE. c. </a:t>
            </a:r>
            <a:r>
              <a:rPr lang="pt-BR" dirty="0"/>
              <a:t>240-225 </a:t>
            </a:r>
            <a:r>
              <a:rPr lang="pt-BR" dirty="0" smtClean="0"/>
              <a:t>BC </a:t>
            </a:r>
          </a:p>
          <a:p>
            <a:r>
              <a:rPr lang="pt-BR" dirty="0" smtClean="0"/>
              <a:t>weight: 259.53 g</a:t>
            </a:r>
          </a:p>
          <a:p>
            <a:r>
              <a:rPr lang="pt-BR" dirty="0" smtClean="0"/>
              <a:t>original exactly 1 pound: </a:t>
            </a:r>
            <a:r>
              <a:rPr lang="en-GB" dirty="0"/>
              <a:t>.  - 327,45 grams </a:t>
            </a:r>
          </a:p>
        </p:txBody>
      </p:sp>
      <p:pic>
        <p:nvPicPr>
          <p:cNvPr id="9220" name="Picture 4" descr="https://upload.wikimedia.org/wikipedia/commons/thumb/3/3c/Aesrude.jpg/1024px-Aesru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8" y="2694660"/>
            <a:ext cx="9144000" cy="358080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04282" y="6257984"/>
            <a:ext cx="5487208" cy="369332"/>
          </a:xfrm>
          <a:prstGeom prst="rect">
            <a:avLst/>
          </a:prstGeom>
        </p:spPr>
        <p:txBody>
          <a:bodyPr wrap="none">
            <a:spAutoFit/>
          </a:bodyPr>
          <a:lstStyle/>
          <a:p>
            <a:r>
              <a:rPr lang="en-GB" dirty="0" err="1"/>
              <a:t>Aes</a:t>
            </a:r>
            <a:r>
              <a:rPr lang="en-GB" dirty="0"/>
              <a:t> Rude from 5th-4th century B.C</a:t>
            </a:r>
            <a:r>
              <a:rPr lang="en-GB" dirty="0" smtClean="0"/>
              <a:t>.  </a:t>
            </a:r>
            <a:r>
              <a:rPr lang="en-GB" dirty="0"/>
              <a:t>- </a:t>
            </a:r>
            <a:r>
              <a:rPr lang="en-GB" dirty="0" smtClean="0"/>
              <a:t>no specific weight</a:t>
            </a:r>
            <a:endParaRPr lang="en-GB" dirty="0"/>
          </a:p>
        </p:txBody>
      </p:sp>
    </p:spTree>
    <p:extLst>
      <p:ext uri="{BB962C8B-B14F-4D97-AF65-F5344CB8AC3E}">
        <p14:creationId xmlns:p14="http://schemas.microsoft.com/office/powerpoint/2010/main" val="3479426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fade">
                                      <p:cBhvr>
                                        <p:cTn id="7" dur="1000"/>
                                        <p:tgtEl>
                                          <p:spTgt spid="9220"/>
                                        </p:tgtEl>
                                      </p:cBhvr>
                                    </p:animEffect>
                                    <p:anim calcmode="lin" valueType="num">
                                      <p:cBhvr>
                                        <p:cTn id="8" dur="1000" fill="hold"/>
                                        <p:tgtEl>
                                          <p:spTgt spid="9220"/>
                                        </p:tgtEl>
                                        <p:attrNameLst>
                                          <p:attrName>ppt_x</p:attrName>
                                        </p:attrNameLst>
                                      </p:cBhvr>
                                      <p:tavLst>
                                        <p:tav tm="0">
                                          <p:val>
                                            <p:strVal val="#ppt_x"/>
                                          </p:val>
                                        </p:tav>
                                        <p:tav tm="100000">
                                          <p:val>
                                            <p:strVal val="#ppt_x"/>
                                          </p:val>
                                        </p:tav>
                                      </p:tavLst>
                                    </p:anim>
                                    <p:anim calcmode="lin" valueType="num">
                                      <p:cBhvr>
                                        <p:cTn id="9" dur="1000" fill="hold"/>
                                        <p:tgtEl>
                                          <p:spTgt spid="922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352426" y="1463040"/>
            <a:ext cx="7680960" cy="4724400"/>
          </a:xfrm>
        </p:spPr>
        <p:txBody>
          <a:bodyPr/>
          <a:lstStyle/>
          <a:p>
            <a:r>
              <a:rPr lang="en-GB" dirty="0" smtClean="0"/>
              <a:t>as – assess (“currency”)</a:t>
            </a:r>
          </a:p>
          <a:p>
            <a:r>
              <a:rPr lang="en-GB" dirty="0" smtClean="0"/>
              <a:t>Bronze ‘coin’</a:t>
            </a:r>
            <a:endParaRPr lang="en-GB" dirty="0"/>
          </a:p>
        </p:txBody>
      </p:sp>
      <p:sp>
        <p:nvSpPr>
          <p:cNvPr id="6" name="Title 2"/>
          <p:cNvSpPr>
            <a:spLocks noGrp="1"/>
          </p:cNvSpPr>
          <p:nvPr>
            <p:ph type="title"/>
          </p:nvPr>
        </p:nvSpPr>
        <p:spPr>
          <a:xfrm>
            <a:off x="352426" y="228600"/>
            <a:ext cx="7680960" cy="1066800"/>
          </a:xfrm>
        </p:spPr>
        <p:txBody>
          <a:bodyPr/>
          <a:lstStyle/>
          <a:p>
            <a:r>
              <a:rPr lang="en-GB" dirty="0"/>
              <a:t>XII Tables 451 – 450 BC - DATA</a:t>
            </a:r>
          </a:p>
        </p:txBody>
      </p:sp>
      <p:pic>
        <p:nvPicPr>
          <p:cNvPr id="7" name="Picture 2" descr="https://upload.wikimedia.org/wikipedia/commons/9/98/Vecchi_051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484784"/>
            <a:ext cx="6084168" cy="31849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004282" y="6257984"/>
            <a:ext cx="6873805" cy="369332"/>
          </a:xfrm>
          <a:prstGeom prst="rect">
            <a:avLst/>
          </a:prstGeom>
        </p:spPr>
        <p:txBody>
          <a:bodyPr wrap="none">
            <a:spAutoFit/>
          </a:bodyPr>
          <a:lstStyle/>
          <a:p>
            <a:r>
              <a:rPr lang="en-GB" i="1" dirty="0" err="1"/>
              <a:t>Aes</a:t>
            </a:r>
            <a:r>
              <a:rPr lang="en-GB" i="1" dirty="0"/>
              <a:t> </a:t>
            </a:r>
            <a:r>
              <a:rPr lang="en-GB" i="1" dirty="0" err="1" smtClean="0"/>
              <a:t>Signatum</a:t>
            </a:r>
            <a:r>
              <a:rPr lang="en-GB" dirty="0" smtClean="0"/>
              <a:t> – down to mid 3</a:t>
            </a:r>
            <a:r>
              <a:rPr lang="en-GB" baseline="30000" dirty="0" smtClean="0"/>
              <a:t>rd</a:t>
            </a:r>
            <a:r>
              <a:rPr lang="en-GB" dirty="0"/>
              <a:t>-</a:t>
            </a:r>
            <a:r>
              <a:rPr lang="en-GB" dirty="0" smtClean="0"/>
              <a:t>century BC  !  1.6kg – 5 Roman pounds </a:t>
            </a:r>
            <a:endParaRPr lang="en-GB" dirty="0"/>
          </a:p>
        </p:txBody>
      </p:sp>
      <p:pic>
        <p:nvPicPr>
          <p:cNvPr id="10242" name="Picture 2" descr="Aes signatum or money ingot"/>
          <p:cNvPicPr>
            <a:picLocks noChangeAspect="1" noChangeArrowheads="1"/>
          </p:cNvPicPr>
          <p:nvPr/>
        </p:nvPicPr>
        <p:blipFill rotWithShape="1">
          <a:blip r:embed="rId3">
            <a:extLst>
              <a:ext uri="{28A0092B-C50C-407E-A947-70E740481C1C}">
                <a14:useLocalDpi xmlns:a14="http://schemas.microsoft.com/office/drawing/2010/main" val="0"/>
              </a:ext>
            </a:extLst>
          </a:blip>
          <a:srcRect t="35015" b="34657"/>
          <a:stretch/>
        </p:blipFill>
        <p:spPr bwMode="auto">
          <a:xfrm>
            <a:off x="14002" y="3408328"/>
            <a:ext cx="9090421" cy="2756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000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0242"/>
                                        </p:tgtEl>
                                        <p:attrNameLst>
                                          <p:attrName>style.visibility</p:attrName>
                                        </p:attrNameLst>
                                      </p:cBhvr>
                                      <p:to>
                                        <p:strVal val="visible"/>
                                      </p:to>
                                    </p:set>
                                    <p:animEffect transition="in" filter="fade">
                                      <p:cBhvr>
                                        <p:cTn id="13" dur="1000"/>
                                        <p:tgtEl>
                                          <p:spTgt spid="10242"/>
                                        </p:tgtEl>
                                      </p:cBhvr>
                                    </p:animEffect>
                                    <p:anim calcmode="lin" valueType="num">
                                      <p:cBhvr>
                                        <p:cTn id="14" dur="1000" fill="hold"/>
                                        <p:tgtEl>
                                          <p:spTgt spid="10242"/>
                                        </p:tgtEl>
                                        <p:attrNameLst>
                                          <p:attrName>ppt_x</p:attrName>
                                        </p:attrNameLst>
                                      </p:cBhvr>
                                      <p:tavLst>
                                        <p:tav tm="0">
                                          <p:val>
                                            <p:strVal val="#ppt_x"/>
                                          </p:val>
                                        </p:tav>
                                        <p:tav tm="100000">
                                          <p:val>
                                            <p:strVal val="#ppt_x"/>
                                          </p:val>
                                        </p:tav>
                                      </p:tavLst>
                                    </p:anim>
                                    <p:anim calcmode="lin" valueType="num">
                                      <p:cBhvr>
                                        <p:cTn id="15"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684070" cy="4724400"/>
          </a:xfrm>
        </p:spPr>
        <p:txBody>
          <a:bodyPr/>
          <a:lstStyle/>
          <a:p>
            <a:r>
              <a:rPr lang="en-GB" dirty="0" smtClean="0"/>
              <a:t>Tarpeian Rock (S. of Capitoline hill) - execution place for some crimes:</a:t>
            </a:r>
            <a:endParaRPr lang="en-GB" dirty="0"/>
          </a:p>
        </p:txBody>
      </p:sp>
      <p:sp>
        <p:nvSpPr>
          <p:cNvPr id="3" name="Title 2"/>
          <p:cNvSpPr>
            <a:spLocks noGrp="1"/>
          </p:cNvSpPr>
          <p:nvPr>
            <p:ph type="title"/>
          </p:nvPr>
        </p:nvSpPr>
        <p:spPr/>
        <p:txBody>
          <a:bodyPr/>
          <a:lstStyle/>
          <a:p>
            <a:r>
              <a:rPr lang="en-GB" dirty="0"/>
              <a:t>XII Tables 451 – 450 BC - DATA</a:t>
            </a:r>
          </a:p>
        </p:txBody>
      </p:sp>
      <p:pic>
        <p:nvPicPr>
          <p:cNvPr id="7170" name="Picture 2" descr="https://upload.wikimedia.org/wikipedia/commons/2/24/Campitelli_-_rupe_Tarpea_106074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2493"/>
          <a:stretch/>
        </p:blipFill>
        <p:spPr bwMode="auto">
          <a:xfrm>
            <a:off x="371632" y="1844824"/>
            <a:ext cx="8736872" cy="5083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8018572"/>
      </p:ext>
    </p:extLst>
  </p:cSld>
  <p:clrMapOvr>
    <a:masterClrMapping/>
  </p:clrMapOvr>
  <p:transition spd="slow">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630418" cy="4724400"/>
          </a:xfrm>
        </p:spPr>
        <p:txBody>
          <a:bodyPr/>
          <a:lstStyle/>
          <a:p>
            <a:pPr marL="285750" indent="-285750">
              <a:buFont typeface="Arial" panose="020B0604020202020204" pitchFamily="34" charset="0"/>
              <a:buChar char="•"/>
            </a:pPr>
            <a:r>
              <a:rPr lang="en-GB" dirty="0" smtClean="0"/>
              <a:t>Group Work</a:t>
            </a:r>
          </a:p>
          <a:p>
            <a:pPr marL="457200" lvl="1" indent="-285750"/>
            <a:r>
              <a:rPr lang="en-GB" dirty="0" smtClean="0"/>
              <a:t>8 GROUPS</a:t>
            </a:r>
          </a:p>
          <a:p>
            <a:pPr marL="457200" lvl="1" indent="-285750"/>
            <a:r>
              <a:rPr lang="en-GB" dirty="0" smtClean="0"/>
              <a:t>Organise your workload within the group: note taking, presenting, checking background,…</a:t>
            </a:r>
          </a:p>
          <a:p>
            <a:pPr marL="457200" lvl="1" indent="-285750"/>
            <a:r>
              <a:rPr lang="en-GB" dirty="0" smtClean="0"/>
              <a:t>Remember: you need to PRESENT your findings at the end of the lecture</a:t>
            </a:r>
          </a:p>
          <a:p>
            <a:pPr marL="457200" lvl="1" indent="-285750"/>
            <a:r>
              <a:rPr lang="en-GB" dirty="0" smtClean="0"/>
              <a:t>Also, you have to POST your results on MOODLE during the lecture</a:t>
            </a:r>
            <a:br>
              <a:rPr lang="en-GB" dirty="0" smtClean="0"/>
            </a:br>
            <a:r>
              <a:rPr lang="en-GB" dirty="0" smtClean="0"/>
              <a:t>or email: </a:t>
            </a:r>
            <a:r>
              <a:rPr lang="en-GB" dirty="0" smtClean="0">
                <a:hlinkClick r:id="rId2"/>
              </a:rPr>
              <a:t>r.haeussler@uwtsd.ac.uk</a:t>
            </a:r>
            <a:r>
              <a:rPr lang="en-GB" dirty="0" smtClean="0"/>
              <a:t> </a:t>
            </a:r>
          </a:p>
          <a:p>
            <a:pPr marL="457200" lvl="1" indent="-285750"/>
            <a:r>
              <a:rPr lang="en-GB" dirty="0" smtClean="0"/>
              <a:t/>
            </a:r>
            <a:br>
              <a:rPr lang="en-GB" dirty="0" smtClean="0"/>
            </a:br>
            <a:endParaRPr lang="en-GB" dirty="0"/>
          </a:p>
          <a:p>
            <a:pPr marL="457200" lvl="1" indent="-285750"/>
            <a:r>
              <a:rPr lang="en-GB" dirty="0" smtClean="0"/>
              <a:t>Remember: efficient note taking</a:t>
            </a:r>
            <a:endParaRPr lang="en-GB" dirty="0"/>
          </a:p>
        </p:txBody>
      </p:sp>
      <p:sp>
        <p:nvSpPr>
          <p:cNvPr id="3" name="Title 2"/>
          <p:cNvSpPr>
            <a:spLocks noGrp="1"/>
          </p:cNvSpPr>
          <p:nvPr>
            <p:ph type="title"/>
          </p:nvPr>
        </p:nvSpPr>
        <p:spPr>
          <a:xfrm>
            <a:off x="352426" y="228600"/>
            <a:ext cx="8324030" cy="1066800"/>
          </a:xfrm>
        </p:spPr>
        <p:txBody>
          <a:bodyPr>
            <a:normAutofit/>
          </a:bodyPr>
          <a:lstStyle/>
          <a:p>
            <a:r>
              <a:rPr lang="en-GB" dirty="0"/>
              <a:t>XII Tables 451 – 450 BC	EXERCISE</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3212976"/>
            <a:ext cx="4914900" cy="36450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4" descr="Image result for pen highlight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pen highlighti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6" name="Picture 8" descr="http://2.bp.blogspot.com/_i6mmTAqrir0/TRxgpJBrtzI/AAAAAAAAHOU/4K2rz1mbfSo/s1600/highlighter%2Bpens.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981" b="95585" l="5000" r="90000">
                        <a14:foregroundMark x1="12969" y1="16891" x2="12969" y2="16891"/>
                        <a14:foregroundMark x1="16406" y1="47409" x2="16406" y2="47409"/>
                        <a14:foregroundMark x1="17500" y1="66987" x2="17500" y2="66987"/>
                        <a14:foregroundMark x1="16406" y1="85029" x2="16406" y2="85029"/>
                        <a14:foregroundMark x1="20469" y1="59885" x2="20469" y2="59885"/>
                        <a14:foregroundMark x1="52188" y1="25720" x2="52188" y2="25720"/>
                        <a14:foregroundMark x1="52188" y1="16507" x2="52188" y2="16507"/>
                        <a14:foregroundMark x1="46406" y1="16507" x2="46406" y2="16507"/>
                        <a14:foregroundMark x1="18594" y1="77159" x2="18594" y2="77159"/>
                        <a14:foregroundMark x1="11875" y1="76583" x2="11875" y2="76583"/>
                        <a14:foregroundMark x1="11875" y1="59117" x2="11875" y2="59117"/>
                        <a14:foregroundMark x1="12969" y1="39539" x2="12969" y2="39539"/>
                        <a14:foregroundMark x1="15937" y1="30902" x2="15937" y2="30902"/>
                        <a14:foregroundMark x1="18281" y1="23033" x2="18281" y2="23033"/>
                        <a14:foregroundMark x1="17031" y1="36276" x2="17031" y2="36276"/>
                        <a14:foregroundMark x1="20469" y1="44722" x2="20469" y2="44722"/>
                        <a14:foregroundMark x1="11875" y1="67754" x2="11875" y2="67754"/>
                        <a14:foregroundMark x1="46406" y1="31670" x2="46406" y2="31670"/>
                        <a14:foregroundMark x1="19063" y1="41459" x2="19063" y2="41459"/>
                        <a14:foregroundMark x1="19375" y1="37812" x2="19375" y2="37812"/>
                        <a14:foregroundMark x1="20156" y1="33589" x2="20156" y2="33589"/>
                      </a14:backgroundRemoval>
                    </a14:imgEffect>
                  </a14:imgLayer>
                </a14:imgProps>
              </a:ext>
              <a:ext uri="{28A0092B-C50C-407E-A947-70E740481C1C}">
                <a14:useLocalDpi xmlns:a14="http://schemas.microsoft.com/office/drawing/2010/main" val="0"/>
              </a:ext>
            </a:extLst>
          </a:blip>
          <a:srcRect/>
          <a:stretch>
            <a:fillRect/>
          </a:stretch>
        </p:blipFill>
        <p:spPr bwMode="auto">
          <a:xfrm>
            <a:off x="155575" y="4149080"/>
            <a:ext cx="3624337" cy="2948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277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1000"/>
                                        <p:tgtEl>
                                          <p:spTgt spid="2">
                                            <p:txEl>
                                              <p:pRg st="5" end="5"/>
                                            </p:txEl>
                                          </p:spTgt>
                                        </p:tgtEl>
                                      </p:cBhvr>
                                    </p:animEffect>
                                    <p:anim calcmode="lin" valueType="num">
                                      <p:cBhvr>
                                        <p:cTn id="3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nodeType="afterEffect">
                                  <p:stCondLst>
                                    <p:cond delay="750"/>
                                  </p:stCondLst>
                                  <p:childTnLst>
                                    <p:set>
                                      <p:cBhvr>
                                        <p:cTn id="48" dur="1" fill="hold">
                                          <p:stCondLst>
                                            <p:cond delay="0"/>
                                          </p:stCondLst>
                                        </p:cTn>
                                        <p:tgtEl>
                                          <p:spTgt spid="12290"/>
                                        </p:tgtEl>
                                        <p:attrNameLst>
                                          <p:attrName>style.visibility</p:attrName>
                                        </p:attrNameLst>
                                      </p:cBhvr>
                                      <p:to>
                                        <p:strVal val="visible"/>
                                      </p:to>
                                    </p:set>
                                    <p:animEffect transition="in" filter="fade">
                                      <p:cBhvr>
                                        <p:cTn id="49" dur="1000"/>
                                        <p:tgtEl>
                                          <p:spTgt spid="12290"/>
                                        </p:tgtEl>
                                      </p:cBhvr>
                                    </p:animEffect>
                                    <p:anim calcmode="lin" valueType="num">
                                      <p:cBhvr>
                                        <p:cTn id="50" dur="1000" fill="hold"/>
                                        <p:tgtEl>
                                          <p:spTgt spid="12290"/>
                                        </p:tgtEl>
                                        <p:attrNameLst>
                                          <p:attrName>ppt_x</p:attrName>
                                        </p:attrNameLst>
                                      </p:cBhvr>
                                      <p:tavLst>
                                        <p:tav tm="0">
                                          <p:val>
                                            <p:strVal val="#ppt_x"/>
                                          </p:val>
                                        </p:tav>
                                        <p:tav tm="100000">
                                          <p:val>
                                            <p:strVal val="#ppt_x"/>
                                          </p:val>
                                        </p:tav>
                                      </p:tavLst>
                                    </p:anim>
                                    <p:anim calcmode="lin" valueType="num">
                                      <p:cBhvr>
                                        <p:cTn id="51" dur="1000" fill="hold"/>
                                        <p:tgtEl>
                                          <p:spTgt spid="12290"/>
                                        </p:tgtEl>
                                        <p:attrNameLst>
                                          <p:attrName>ppt_y</p:attrName>
                                        </p:attrNameLst>
                                      </p:cBhvr>
                                      <p:tavLst>
                                        <p:tav tm="0">
                                          <p:val>
                                            <p:strVal val="#ppt_y+.1"/>
                                          </p:val>
                                        </p:tav>
                                        <p:tav tm="100000">
                                          <p:val>
                                            <p:strVal val="#ppt_y"/>
                                          </p:val>
                                        </p:tav>
                                      </p:tavLst>
                                    </p:anim>
                                  </p:childTnLst>
                                </p:cTn>
                              </p:par>
                            </p:childTnLst>
                          </p:cTn>
                        </p:par>
                        <p:par>
                          <p:cTn id="52" fill="hold">
                            <p:stCondLst>
                              <p:cond delay="8750"/>
                            </p:stCondLst>
                            <p:childTnLst>
                              <p:par>
                                <p:cTn id="53" presetID="42" presetClass="entr" presetSubtype="0" fill="hold" nodeType="afterEffect">
                                  <p:stCondLst>
                                    <p:cond delay="1000"/>
                                  </p:stCondLst>
                                  <p:childTnLst>
                                    <p:set>
                                      <p:cBhvr>
                                        <p:cTn id="54" dur="1" fill="hold">
                                          <p:stCondLst>
                                            <p:cond delay="0"/>
                                          </p:stCondLst>
                                        </p:cTn>
                                        <p:tgtEl>
                                          <p:spTgt spid="12296"/>
                                        </p:tgtEl>
                                        <p:attrNameLst>
                                          <p:attrName>style.visibility</p:attrName>
                                        </p:attrNameLst>
                                      </p:cBhvr>
                                      <p:to>
                                        <p:strVal val="visible"/>
                                      </p:to>
                                    </p:set>
                                    <p:animEffect transition="in" filter="fade">
                                      <p:cBhvr>
                                        <p:cTn id="55" dur="1000"/>
                                        <p:tgtEl>
                                          <p:spTgt spid="12296"/>
                                        </p:tgtEl>
                                      </p:cBhvr>
                                    </p:animEffect>
                                    <p:anim calcmode="lin" valueType="num">
                                      <p:cBhvr>
                                        <p:cTn id="56" dur="1000" fill="hold"/>
                                        <p:tgtEl>
                                          <p:spTgt spid="12296"/>
                                        </p:tgtEl>
                                        <p:attrNameLst>
                                          <p:attrName>ppt_x</p:attrName>
                                        </p:attrNameLst>
                                      </p:cBhvr>
                                      <p:tavLst>
                                        <p:tav tm="0">
                                          <p:val>
                                            <p:strVal val="#ppt_x"/>
                                          </p:val>
                                        </p:tav>
                                        <p:tav tm="100000">
                                          <p:val>
                                            <p:strVal val="#ppt_x"/>
                                          </p:val>
                                        </p:tav>
                                      </p:tavLst>
                                    </p:anim>
                                    <p:anim calcmode="lin" valueType="num">
                                      <p:cBhvr>
                                        <p:cTn id="57" dur="1000" fill="hold"/>
                                        <p:tgtEl>
                                          <p:spTgt spid="122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23528" y="1484784"/>
            <a:ext cx="8612062" cy="5589240"/>
          </a:xfrm>
        </p:spPr>
        <p:txBody>
          <a:bodyPr>
            <a:normAutofit/>
          </a:bodyPr>
          <a:lstStyle/>
          <a:p>
            <a:r>
              <a:rPr lang="en-GB" sz="2000" dirty="0" smtClean="0"/>
              <a:t>Which laws of the Twelve Tables give you information on…</a:t>
            </a:r>
          </a:p>
          <a:p>
            <a:pPr marL="514350" indent="-514350">
              <a:buFont typeface="+mj-lt"/>
              <a:buAutoNum type="romanUcPeriod"/>
            </a:pPr>
            <a:r>
              <a:rPr lang="en-GB" sz="2000" dirty="0" smtClean="0"/>
              <a:t>Which forms of punishment did the Twelve Tables use ?</a:t>
            </a:r>
          </a:p>
          <a:p>
            <a:pPr marL="514350" indent="-514350">
              <a:buFont typeface="+mj-lt"/>
              <a:buAutoNum type="romanUcPeriod"/>
            </a:pPr>
            <a:r>
              <a:rPr lang="en-GB" sz="2000" dirty="0" smtClean="0"/>
              <a:t>Death / capital punishment was reserved for what crimes ?</a:t>
            </a:r>
          </a:p>
          <a:p>
            <a:pPr marL="514350" indent="-514350">
              <a:buFont typeface="+mj-lt"/>
              <a:buAutoNum type="romanUcPeriod"/>
            </a:pPr>
            <a:r>
              <a:rPr lang="en-GB" sz="2000" dirty="0" smtClean="0"/>
              <a:t>What were the Romans’ views on family and marriage in the 5</a:t>
            </a:r>
            <a:r>
              <a:rPr lang="en-GB" sz="2000" baseline="30000" dirty="0" smtClean="0"/>
              <a:t>th</a:t>
            </a:r>
            <a:r>
              <a:rPr lang="en-GB" sz="2000" dirty="0" smtClean="0"/>
              <a:t> century BC ?</a:t>
            </a:r>
          </a:p>
          <a:p>
            <a:pPr marL="514350" indent="-514350">
              <a:buFont typeface="+mj-lt"/>
              <a:buAutoNum type="romanUcPeriod"/>
            </a:pPr>
            <a:r>
              <a:rPr lang="en-GB" sz="2000" dirty="0" smtClean="0"/>
              <a:t>What legal status did slaves have in the Twelve Tables ?</a:t>
            </a:r>
          </a:p>
          <a:p>
            <a:pPr marL="514350" indent="-514350">
              <a:buFont typeface="+mj-lt"/>
              <a:buAutoNum type="romanUcPeriod"/>
            </a:pPr>
            <a:r>
              <a:rPr lang="en-GB" sz="2000" dirty="0" smtClean="0"/>
              <a:t>What do the Twelve Tables tall us about the economy of Rome in the 5</a:t>
            </a:r>
            <a:r>
              <a:rPr lang="en-GB" sz="2000" baseline="30000" dirty="0" smtClean="0"/>
              <a:t>th</a:t>
            </a:r>
            <a:r>
              <a:rPr lang="en-GB" sz="2000" dirty="0" smtClean="0"/>
              <a:t> century BC ?</a:t>
            </a:r>
          </a:p>
          <a:p>
            <a:pPr marL="514350" indent="-514350">
              <a:buFont typeface="+mj-lt"/>
              <a:buAutoNum type="romanUcPeriod"/>
            </a:pPr>
            <a:r>
              <a:rPr lang="en-GB" sz="2000" dirty="0" smtClean="0"/>
              <a:t>What restrictions on funerary luxury are imposed, and why ?</a:t>
            </a:r>
          </a:p>
          <a:p>
            <a:pPr marL="514350" indent="-514350">
              <a:buFont typeface="+mj-lt"/>
              <a:buAutoNum type="romanUcPeriod"/>
            </a:pPr>
            <a:r>
              <a:rPr lang="en-GB" sz="2000" dirty="0" smtClean="0"/>
              <a:t>Which laws reflect the ‘zeitgeist’ of the Struggle of the Orders ?</a:t>
            </a:r>
          </a:p>
          <a:p>
            <a:pPr marL="514350" indent="-514350">
              <a:buFont typeface="+mj-lt"/>
              <a:buAutoNum type="romanUcPeriod"/>
            </a:pPr>
            <a:r>
              <a:rPr lang="en-GB" sz="2000" dirty="0" smtClean="0"/>
              <a:t>Are these all the laws of 5</a:t>
            </a:r>
            <a:r>
              <a:rPr lang="en-GB" sz="2000" baseline="30000" dirty="0" smtClean="0"/>
              <a:t>th</a:t>
            </a:r>
            <a:r>
              <a:rPr lang="en-GB" sz="2000" dirty="0" smtClean="0"/>
              <a:t>-c. Rome ? Are there any laws missing ?</a:t>
            </a:r>
            <a:endParaRPr lang="en-GB" sz="1800" dirty="0"/>
          </a:p>
        </p:txBody>
      </p:sp>
      <p:sp>
        <p:nvSpPr>
          <p:cNvPr id="3" name="Title 2"/>
          <p:cNvSpPr>
            <a:spLocks noGrp="1"/>
          </p:cNvSpPr>
          <p:nvPr>
            <p:ph type="title"/>
          </p:nvPr>
        </p:nvSpPr>
        <p:spPr>
          <a:xfrm>
            <a:off x="352426" y="228600"/>
            <a:ext cx="8540054" cy="1066800"/>
          </a:xfrm>
        </p:spPr>
        <p:txBody>
          <a:bodyPr>
            <a:normAutofit/>
          </a:bodyPr>
          <a:lstStyle/>
          <a:p>
            <a:r>
              <a:rPr lang="en-GB" dirty="0" smtClean="0"/>
              <a:t>XII Tables 451 </a:t>
            </a:r>
            <a:r>
              <a:rPr lang="en-GB" dirty="0"/>
              <a:t>– 450 BC</a:t>
            </a:r>
            <a:r>
              <a:rPr lang="en-GB" dirty="0" smtClean="0"/>
              <a:t>	EXERCISE</a:t>
            </a:r>
            <a:endParaRPr lang="en-GB" dirty="0"/>
          </a:p>
        </p:txBody>
      </p:sp>
    </p:spTree>
    <p:extLst>
      <p:ext uri="{BB962C8B-B14F-4D97-AF65-F5344CB8AC3E}">
        <p14:creationId xmlns:p14="http://schemas.microsoft.com/office/powerpoint/2010/main" val="3606546001"/>
      </p:ext>
    </p:extLst>
  </p:cSld>
  <p:clrMapOvr>
    <a:masterClrMapping/>
  </p:clrMapOvr>
  <p:transition spd="slow">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8/Iron_Age_Italy.png"/>
          <p:cNvPicPr>
            <a:picLocks noChangeAspect="1" noChangeArrowheads="1"/>
          </p:cNvPicPr>
          <p:nvPr/>
        </p:nvPicPr>
        <p:blipFill>
          <a:blip r:embed="rId2" cstate="print"/>
          <a:srcRect/>
          <a:stretch>
            <a:fillRect/>
          </a:stretch>
        </p:blipFill>
        <p:spPr bwMode="auto">
          <a:xfrm>
            <a:off x="3589320" y="116633"/>
            <a:ext cx="5554681" cy="6745896"/>
          </a:xfrm>
          <a:prstGeom prst="rect">
            <a:avLst/>
          </a:prstGeom>
          <a:noFill/>
        </p:spPr>
      </p:pic>
      <p:sp>
        <p:nvSpPr>
          <p:cNvPr id="2" name="Content Placeholder 1"/>
          <p:cNvSpPr>
            <a:spLocks noGrp="1"/>
          </p:cNvSpPr>
          <p:nvPr>
            <p:ph sz="quarter" idx="13"/>
          </p:nvPr>
        </p:nvSpPr>
        <p:spPr>
          <a:xfrm>
            <a:off x="251520" y="2060848"/>
            <a:ext cx="3236894" cy="3766552"/>
          </a:xfrm>
        </p:spPr>
        <p:txBody>
          <a:bodyPr/>
          <a:lstStyle/>
          <a:p>
            <a:r>
              <a:rPr lang="en-GB" dirty="0" smtClean="0"/>
              <a:t>PLEASE READ:</a:t>
            </a:r>
          </a:p>
          <a:p>
            <a:pPr marL="285750" indent="-285750">
              <a:buFont typeface="Arial" panose="020B0604020202020204" pitchFamily="34" charset="0"/>
              <a:buChar char="•"/>
            </a:pPr>
            <a:r>
              <a:rPr lang="en-GB" dirty="0" smtClean="0"/>
              <a:t>D. Potter, </a:t>
            </a:r>
            <a:r>
              <a:rPr lang="en-GB" i="1" dirty="0" smtClean="0"/>
              <a:t>Rome in the Ancient </a:t>
            </a:r>
            <a:r>
              <a:rPr lang="en-GB" dirty="0" smtClean="0"/>
              <a:t>World, pp. 55-71</a:t>
            </a:r>
            <a:br>
              <a:rPr lang="en-GB" dirty="0" smtClean="0"/>
            </a:br>
            <a:r>
              <a:rPr lang="en-GB" dirty="0" smtClean="0"/>
              <a:t/>
            </a:r>
            <a:br>
              <a:rPr lang="en-GB" dirty="0" smtClean="0"/>
            </a:br>
            <a:r>
              <a:rPr lang="en-GB" dirty="0" smtClean="0"/>
              <a:t>    AND </a:t>
            </a:r>
          </a:p>
          <a:p>
            <a:pPr marL="285750" indent="-285750">
              <a:buFont typeface="Arial" panose="020B0604020202020204" pitchFamily="34" charset="0"/>
              <a:buChar char="•"/>
            </a:pPr>
            <a:r>
              <a:rPr lang="en-GB" dirty="0" smtClean="0"/>
              <a:t>M.H. Crawford, </a:t>
            </a:r>
            <a:r>
              <a:rPr lang="en-GB" i="1" dirty="0" smtClean="0"/>
              <a:t>The Roman Republic, </a:t>
            </a:r>
            <a:r>
              <a:rPr lang="en-GB" dirty="0" smtClean="0"/>
              <a:t>pp. 31-42</a:t>
            </a:r>
          </a:p>
          <a:p>
            <a:pPr marL="285750" indent="-285750">
              <a:buFont typeface="Arial" panose="020B0604020202020204" pitchFamily="34" charset="0"/>
              <a:buChar char="•"/>
            </a:pPr>
            <a:endParaRPr lang="en-GB" dirty="0"/>
          </a:p>
        </p:txBody>
      </p:sp>
      <p:sp>
        <p:nvSpPr>
          <p:cNvPr id="3" name="Title 2"/>
          <p:cNvSpPr>
            <a:spLocks noGrp="1"/>
          </p:cNvSpPr>
          <p:nvPr>
            <p:ph type="title"/>
          </p:nvPr>
        </p:nvSpPr>
        <p:spPr/>
        <p:txBody>
          <a:bodyPr>
            <a:normAutofit/>
          </a:bodyPr>
          <a:lstStyle/>
          <a:p>
            <a:r>
              <a:rPr lang="en-GB" dirty="0" smtClean="0"/>
              <a:t>NEXT WEEK: Roman Conquest</a:t>
            </a:r>
            <a:endParaRPr lang="en-GB" dirty="0"/>
          </a:p>
        </p:txBody>
      </p:sp>
    </p:spTree>
    <p:extLst>
      <p:ext uri="{BB962C8B-B14F-4D97-AF65-F5344CB8AC3E}">
        <p14:creationId xmlns:p14="http://schemas.microsoft.com/office/powerpoint/2010/main" val="702051822"/>
      </p:ext>
    </p:extLst>
  </p:cSld>
  <p:clrMapOvr>
    <a:masterClrMapping/>
  </p:clrMapOvr>
  <p:transition spd="slow">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pPr fontAlgn="base"/>
            <a:r>
              <a:rPr lang="en-GB" dirty="0" smtClean="0"/>
              <a:t>TABLE I </a:t>
            </a:r>
            <a:r>
              <a:rPr lang="en-GB" dirty="0" smtClean="0"/>
              <a:t> - Concerning </a:t>
            </a:r>
            <a:r>
              <a:rPr lang="en-GB" dirty="0" smtClean="0"/>
              <a:t>the summons to court.</a:t>
            </a:r>
          </a:p>
          <a:p>
            <a:pPr fontAlgn="base"/>
            <a:r>
              <a:rPr lang="en-GB" dirty="0" smtClean="0"/>
              <a:t>Law I.</a:t>
            </a:r>
          </a:p>
          <a:p>
            <a:pPr fontAlgn="base"/>
            <a:r>
              <a:rPr lang="en-GB" dirty="0" smtClean="0"/>
              <a:t>When anyone summons another before the tribunal of a judge, the latter must, without hesitation, immediately appear</a:t>
            </a:r>
            <a:r>
              <a:rPr lang="en-GB" dirty="0" smtClean="0"/>
              <a:t>.</a:t>
            </a:r>
            <a:endParaRPr lang="en-GB" dirty="0" smtClean="0"/>
          </a:p>
          <a:p>
            <a:pPr fontAlgn="base"/>
            <a:r>
              <a:rPr lang="en-GB" dirty="0" smtClean="0"/>
              <a:t>Law II.</a:t>
            </a:r>
          </a:p>
          <a:p>
            <a:pPr fontAlgn="base"/>
            <a:r>
              <a:rPr lang="en-GB" dirty="0" smtClean="0"/>
              <a:t>If, after having been summoned, he does not appear, or refuses to come before the tribunal of the judge, let the party who summoned him call upon any citizens who are present to bear witness</a:t>
            </a:r>
            <a:r>
              <a:rPr lang="en-GB" dirty="0" smtClean="0"/>
              <a:t>.  </a:t>
            </a:r>
            <a:r>
              <a:rPr lang="en-GB" dirty="0" smtClean="0"/>
              <a:t>Then let him seize his reluctant </a:t>
            </a:r>
            <a:r>
              <a:rPr lang="en-GB" dirty="0" smtClean="0"/>
              <a:t>adversary so </a:t>
            </a:r>
            <a:r>
              <a:rPr lang="en-GB" dirty="0" smtClean="0"/>
              <a:t>that he may be brought into court, as a captive, by apparent force.</a:t>
            </a:r>
          </a:p>
          <a:p>
            <a:pPr fontAlgn="base"/>
            <a:r>
              <a:rPr lang="en-GB" dirty="0" smtClean="0"/>
              <a:t>Law III.</a:t>
            </a:r>
          </a:p>
          <a:p>
            <a:pPr fontAlgn="base"/>
            <a:r>
              <a:rPr lang="en-GB" dirty="0" smtClean="0"/>
              <a:t>When anyone who has been summoned to court is guilty of evasion, or attempts to flee, let him be arrested by the plaintiff.</a:t>
            </a:r>
          </a:p>
          <a:p>
            <a:endParaRPr lang="en-GB" dirty="0"/>
          </a:p>
        </p:txBody>
      </p:sp>
      <p:sp>
        <p:nvSpPr>
          <p:cNvPr id="3" name="Title 2"/>
          <p:cNvSpPr>
            <a:spLocks noGrp="1"/>
          </p:cNvSpPr>
          <p:nvPr>
            <p:ph type="title"/>
          </p:nvPr>
        </p:nvSpPr>
        <p:spPr/>
        <p:txBody>
          <a:bodyPr/>
          <a:lstStyle/>
          <a:p>
            <a:r>
              <a:rPr lang="en-GB" dirty="0" smtClean="0"/>
              <a:t>XII tables</a:t>
            </a:r>
            <a:endParaRPr lang="en-GB" dirty="0"/>
          </a:p>
        </p:txBody>
      </p:sp>
    </p:spTree>
  </p:cSld>
  <p:clrMapOvr>
    <a:masterClrMapping/>
  </p:clrMapOvr>
  <p:transition spd="slow">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7680960" cy="5206320"/>
          </a:xfrm>
        </p:spPr>
        <p:txBody>
          <a:bodyPr>
            <a:normAutofit fontScale="92500" lnSpcReduction="10000"/>
          </a:bodyPr>
          <a:lstStyle/>
          <a:p>
            <a:pPr fontAlgn="base"/>
            <a:r>
              <a:rPr lang="en-GB" dirty="0" smtClean="0"/>
              <a:t>Law IV.</a:t>
            </a:r>
          </a:p>
          <a:p>
            <a:pPr fontAlgn="base"/>
            <a:r>
              <a:rPr lang="en-GB" dirty="0" smtClean="0"/>
              <a:t>Where anyone commits a theft by night, and having been caught in the act is killed, he is legally killed.</a:t>
            </a:r>
            <a:endParaRPr lang="en-GB" baseline="30000" dirty="0" smtClean="0"/>
          </a:p>
          <a:p>
            <a:pPr fontAlgn="base"/>
            <a:r>
              <a:rPr lang="en-GB" dirty="0" smtClean="0"/>
              <a:t>Law V.</a:t>
            </a:r>
          </a:p>
          <a:p>
            <a:pPr fontAlgn="base"/>
            <a:r>
              <a:rPr lang="en-GB" dirty="0" smtClean="0"/>
              <a:t>If anyone commits a theft during the day, and is caught in the act, he shall be scourged, and given up as a slave to the person against whom the theft was committed. If he who perpetrated the theft is a slave, he shall be beaten with rods and hurled from the </a:t>
            </a:r>
            <a:r>
              <a:rPr lang="en-GB" dirty="0" err="1" smtClean="0"/>
              <a:t>Tarpeian</a:t>
            </a:r>
            <a:r>
              <a:rPr lang="en-GB" dirty="0" smtClean="0"/>
              <a:t> Rock. If he is under the age of puberty, the </a:t>
            </a:r>
            <a:r>
              <a:rPr lang="en-GB" dirty="0" err="1" smtClean="0"/>
              <a:t>Prætor</a:t>
            </a:r>
            <a:r>
              <a:rPr lang="en-GB" dirty="0" smtClean="0"/>
              <a:t> shall decide whether he shall be scourged, and surrendered by way of reparation for the injury.</a:t>
            </a:r>
          </a:p>
          <a:p>
            <a:pPr fontAlgn="base"/>
            <a:r>
              <a:rPr lang="en-GB" dirty="0" smtClean="0"/>
              <a:t>Law VIII.</a:t>
            </a:r>
          </a:p>
          <a:p>
            <a:pPr fontAlgn="base"/>
            <a:r>
              <a:rPr lang="en-GB" dirty="0" smtClean="0"/>
              <a:t>When anyone accuses and convicts another of theft which is not manifest, and no stolen property is found, judgment shall be rendered to compel the thief to pay double the value of what was stolen.</a:t>
            </a:r>
          </a:p>
          <a:p>
            <a:pPr fontAlgn="base"/>
            <a:r>
              <a:rPr lang="en-GB" dirty="0" smtClean="0"/>
              <a:t>Law IX.</a:t>
            </a:r>
          </a:p>
          <a:p>
            <a:pPr fontAlgn="base"/>
            <a:r>
              <a:rPr lang="en-GB" dirty="0" smtClean="0"/>
              <a:t>Where anyone secretly cuts down trees belonging to another, he shall pay twenty-five </a:t>
            </a:r>
            <a:r>
              <a:rPr lang="en-GB" i="1" dirty="0" smtClean="0"/>
              <a:t>asses</a:t>
            </a:r>
            <a:r>
              <a:rPr lang="en-GB" dirty="0" smtClean="0"/>
              <a:t> for each tree cut down.</a:t>
            </a:r>
          </a:p>
          <a:p>
            <a:pPr fontAlgn="base"/>
            <a:endParaRPr lang="en-GB" dirty="0" smtClean="0"/>
          </a:p>
          <a:p>
            <a:pPr fontAlgn="base"/>
            <a:endParaRPr lang="en-GB" dirty="0" smtClean="0"/>
          </a:p>
          <a:p>
            <a:endParaRPr lang="en-GB" dirty="0"/>
          </a:p>
        </p:txBody>
      </p:sp>
      <p:sp>
        <p:nvSpPr>
          <p:cNvPr id="3" name="Title 2"/>
          <p:cNvSpPr>
            <a:spLocks noGrp="1"/>
          </p:cNvSpPr>
          <p:nvPr>
            <p:ph type="title"/>
          </p:nvPr>
        </p:nvSpPr>
        <p:spPr/>
        <p:txBody>
          <a:bodyPr/>
          <a:lstStyle/>
          <a:p>
            <a:r>
              <a:rPr lang="en-GB" dirty="0" smtClean="0"/>
              <a:t>XII tables</a:t>
            </a:r>
            <a:endParaRPr lang="en-GB" dirty="0"/>
          </a:p>
        </p:txBody>
      </p:sp>
    </p:spTree>
  </p:cSld>
  <p:clrMapOvr>
    <a:masterClrMapping/>
  </p:clrMapOvr>
  <p:transition spd="slow">
    <p:randomBar dir="ver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260647"/>
            <a:ext cx="7680960" cy="1066800"/>
          </a:xfrm>
        </p:spPr>
        <p:txBody>
          <a:bodyPr/>
          <a:lstStyle/>
          <a:p>
            <a:r>
              <a:rPr lang="en-GB" dirty="0" smtClean="0"/>
              <a:t>Roman Conquest</a:t>
            </a:r>
            <a:endParaRPr lang="en-GB" dirty="0"/>
          </a:p>
        </p:txBody>
      </p:sp>
      <p:sp>
        <p:nvSpPr>
          <p:cNvPr id="5" name="Content Placeholder 4"/>
          <p:cNvSpPr>
            <a:spLocks noGrp="1"/>
          </p:cNvSpPr>
          <p:nvPr>
            <p:ph sz="quarter" idx="13"/>
          </p:nvPr>
        </p:nvSpPr>
        <p:spPr/>
        <p:txBody>
          <a:bodyPr/>
          <a:lstStyle/>
          <a:p>
            <a:endParaRPr lang="en-GB"/>
          </a:p>
        </p:txBody>
      </p:sp>
    </p:spTree>
    <p:extLst>
      <p:ext uri="{BB962C8B-B14F-4D97-AF65-F5344CB8AC3E}">
        <p14:creationId xmlns:p14="http://schemas.microsoft.com/office/powerpoint/2010/main" val="529208219"/>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4761</TotalTime>
  <Words>1980</Words>
  <Application>Microsoft Office PowerPoint</Application>
  <PresentationFormat>On-screen Show (4:3)</PresentationFormat>
  <Paragraphs>203</Paragraphs>
  <Slides>25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Corbel</vt:lpstr>
      <vt:lpstr>Tunga</vt:lpstr>
      <vt:lpstr>Calibri</vt:lpstr>
      <vt:lpstr>Tahoma</vt:lpstr>
      <vt:lpstr>Wingdings</vt:lpstr>
      <vt:lpstr>Mylar</vt:lpstr>
      <vt:lpstr>Source criticism</vt:lpstr>
      <vt:lpstr>Source criticism</vt:lpstr>
      <vt:lpstr>Source criticism</vt:lpstr>
      <vt:lpstr>Source criticism</vt:lpstr>
      <vt:lpstr>Leges  Duodecim  Tabularum</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vt:lpstr>
      <vt:lpstr>XII Tables 451 – 450 BC - DATA</vt:lpstr>
      <vt:lpstr>XII Tables 451 – 450 BC - DATA</vt:lpstr>
      <vt:lpstr>XII Tables 451 – 450 BC - DATA</vt:lpstr>
      <vt:lpstr>XII Tables 451 – 450 BC EXERCISE</vt:lpstr>
      <vt:lpstr>XII Tables 451 – 450 BC EXERCISE</vt:lpstr>
      <vt:lpstr>NEXT WEEK: Roman Conquest</vt:lpstr>
      <vt:lpstr>XII tables</vt:lpstr>
      <vt:lpstr>XII tables</vt:lpstr>
      <vt:lpstr>Roman Conquest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cp:lastModifiedBy>
  <cp:revision>544</cp:revision>
  <dcterms:created xsi:type="dcterms:W3CDTF">2014-10-01T20:43:32Z</dcterms:created>
  <dcterms:modified xsi:type="dcterms:W3CDTF">2015-10-19T02:50:39Z</dcterms:modified>
</cp:coreProperties>
</file>