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7" r:id="rId2"/>
    <p:sldId id="258" r:id="rId3"/>
    <p:sldId id="259" r:id="rId4"/>
    <p:sldId id="260" r:id="rId5"/>
    <p:sldId id="262" r:id="rId6"/>
    <p:sldId id="264" r:id="rId7"/>
    <p:sldId id="265" r:id="rId8"/>
    <p:sldId id="266" r:id="rId9"/>
    <p:sldId id="267"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0" autoAdjust="0"/>
    <p:restoredTop sz="94660"/>
  </p:normalViewPr>
  <p:slideViewPr>
    <p:cSldViewPr snapToGrid="0">
      <p:cViewPr varScale="1">
        <p:scale>
          <a:sx n="76" d="100"/>
          <a:sy n="76" d="100"/>
        </p:scale>
        <p:origin x="1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71B149-5C33-4633-BB9D-5263CC176542}"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A89F1-D1FB-402E-88DF-51DA897E9071}" type="slidenum">
              <a:rPr lang="en-GB" smtClean="0"/>
              <a:t>‹#›</a:t>
            </a:fld>
            <a:endParaRPr lang="en-GB"/>
          </a:p>
        </p:txBody>
      </p:sp>
    </p:spTree>
    <p:extLst>
      <p:ext uri="{BB962C8B-B14F-4D97-AF65-F5344CB8AC3E}">
        <p14:creationId xmlns:p14="http://schemas.microsoft.com/office/powerpoint/2010/main" val="3103777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71B149-5C33-4633-BB9D-5263CC176542}"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A89F1-D1FB-402E-88DF-51DA897E9071}" type="slidenum">
              <a:rPr lang="en-GB" smtClean="0"/>
              <a:t>‹#›</a:t>
            </a:fld>
            <a:endParaRPr lang="en-GB"/>
          </a:p>
        </p:txBody>
      </p:sp>
    </p:spTree>
    <p:extLst>
      <p:ext uri="{BB962C8B-B14F-4D97-AF65-F5344CB8AC3E}">
        <p14:creationId xmlns:p14="http://schemas.microsoft.com/office/powerpoint/2010/main" val="387902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71B149-5C33-4633-BB9D-5263CC176542}"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A89F1-D1FB-402E-88DF-51DA897E9071}" type="slidenum">
              <a:rPr lang="en-GB" smtClean="0"/>
              <a:t>‹#›</a:t>
            </a:fld>
            <a:endParaRPr lang="en-GB"/>
          </a:p>
        </p:txBody>
      </p:sp>
    </p:spTree>
    <p:extLst>
      <p:ext uri="{BB962C8B-B14F-4D97-AF65-F5344CB8AC3E}">
        <p14:creationId xmlns:p14="http://schemas.microsoft.com/office/powerpoint/2010/main" val="1124325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71B149-5C33-4633-BB9D-5263CC176542}" type="datetimeFigureOut">
              <a:rPr lang="en-GB" smtClean="0"/>
              <a:t>18/04/2026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EA89F1-D1FB-402E-88DF-51DA897E9071}" type="slidenum">
              <a:rPr lang="en-GB" smtClean="0"/>
              <a:t>‹#›</a:t>
            </a:fld>
            <a:endParaRPr lang="en-GB"/>
          </a:p>
        </p:txBody>
      </p:sp>
    </p:spTree>
    <p:extLst>
      <p:ext uri="{BB962C8B-B14F-4D97-AF65-F5344CB8AC3E}">
        <p14:creationId xmlns:p14="http://schemas.microsoft.com/office/powerpoint/2010/main" val="3039693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71B149-5C33-4633-BB9D-5263CC176542}" type="datetimeFigureOut">
              <a:rPr lang="en-GB" smtClean="0"/>
              <a:t>18/04/2026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EA89F1-D1FB-402E-88DF-51DA897E9071}" type="slidenum">
              <a:rPr lang="en-GB" smtClean="0"/>
              <a:t>‹#›</a:t>
            </a:fld>
            <a:endParaRPr lang="en-GB"/>
          </a:p>
        </p:txBody>
      </p:sp>
    </p:spTree>
    <p:extLst>
      <p:ext uri="{BB962C8B-B14F-4D97-AF65-F5344CB8AC3E}">
        <p14:creationId xmlns:p14="http://schemas.microsoft.com/office/powerpoint/2010/main" val="3487170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71B149-5C33-4633-BB9D-5263CC176542}" type="datetimeFigureOut">
              <a:rPr lang="en-GB" smtClean="0"/>
              <a:t>18/04/2026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EA89F1-D1FB-402E-88DF-51DA897E9071}" type="slidenum">
              <a:rPr lang="en-GB" smtClean="0"/>
              <a:t>‹#›</a:t>
            </a:fld>
            <a:endParaRPr lang="en-GB"/>
          </a:p>
        </p:txBody>
      </p:sp>
    </p:spTree>
    <p:extLst>
      <p:ext uri="{BB962C8B-B14F-4D97-AF65-F5344CB8AC3E}">
        <p14:creationId xmlns:p14="http://schemas.microsoft.com/office/powerpoint/2010/main" val="3893985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71B149-5C33-4633-BB9D-5263CC176542}" type="datetimeFigureOut">
              <a:rPr lang="en-GB" smtClean="0"/>
              <a:t>18/04/2026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EA89F1-D1FB-402E-88DF-51DA897E9071}" type="slidenum">
              <a:rPr lang="en-GB" smtClean="0"/>
              <a:t>‹#›</a:t>
            </a:fld>
            <a:endParaRPr lang="en-GB"/>
          </a:p>
        </p:txBody>
      </p:sp>
    </p:spTree>
    <p:extLst>
      <p:ext uri="{BB962C8B-B14F-4D97-AF65-F5344CB8AC3E}">
        <p14:creationId xmlns:p14="http://schemas.microsoft.com/office/powerpoint/2010/main" val="2486399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71B149-5C33-4633-BB9D-5263CC176542}" type="datetimeFigureOut">
              <a:rPr lang="en-GB" smtClean="0"/>
              <a:t>18/04/2026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EA89F1-D1FB-402E-88DF-51DA897E9071}" type="slidenum">
              <a:rPr lang="en-GB" smtClean="0"/>
              <a:t>‹#›</a:t>
            </a:fld>
            <a:endParaRPr lang="en-GB"/>
          </a:p>
        </p:txBody>
      </p:sp>
    </p:spTree>
    <p:extLst>
      <p:ext uri="{BB962C8B-B14F-4D97-AF65-F5344CB8AC3E}">
        <p14:creationId xmlns:p14="http://schemas.microsoft.com/office/powerpoint/2010/main" val="2807440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EA89F1-D1FB-402E-88DF-51DA897E9071}" type="slidenum">
              <a:rPr lang="en-GB" smtClean="0"/>
              <a:t>‹#›</a:t>
            </a:fld>
            <a:endParaRPr lang="en-GB"/>
          </a:p>
        </p:txBody>
      </p:sp>
      <p:sp>
        <p:nvSpPr>
          <p:cNvPr id="5" name="Date Placeholder 4"/>
          <p:cNvSpPr>
            <a:spLocks noGrp="1"/>
          </p:cNvSpPr>
          <p:nvPr>
            <p:ph type="dt" sz="half" idx="10"/>
          </p:nvPr>
        </p:nvSpPr>
        <p:spPr/>
        <p:txBody>
          <a:bodyPr/>
          <a:lstStyle/>
          <a:p>
            <a:fld id="{1D71B149-5C33-4633-BB9D-5263CC176542}" type="datetimeFigureOut">
              <a:rPr lang="en-GB" smtClean="0"/>
              <a:t>18/04/2026</a:t>
            </a:fld>
            <a:endParaRPr lang="en-GB"/>
          </a:p>
        </p:txBody>
      </p:sp>
    </p:spTree>
    <p:extLst>
      <p:ext uri="{BB962C8B-B14F-4D97-AF65-F5344CB8AC3E}">
        <p14:creationId xmlns:p14="http://schemas.microsoft.com/office/powerpoint/2010/main" val="731200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71B149-5C33-4633-BB9D-5263CC176542}"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A89F1-D1FB-402E-88DF-51DA897E9071}" type="slidenum">
              <a:rPr lang="en-GB" smtClean="0"/>
              <a:t>‹#›</a:t>
            </a:fld>
            <a:endParaRPr lang="en-GB"/>
          </a:p>
        </p:txBody>
      </p:sp>
    </p:spTree>
    <p:extLst>
      <p:ext uri="{BB962C8B-B14F-4D97-AF65-F5344CB8AC3E}">
        <p14:creationId xmlns:p14="http://schemas.microsoft.com/office/powerpoint/2010/main" val="226616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71B149-5C33-4633-BB9D-5263CC176542}"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A89F1-D1FB-402E-88DF-51DA897E907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442706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71B149-5C33-4633-BB9D-5263CC176542}"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A89F1-D1FB-402E-88DF-51DA897E9071}" type="slidenum">
              <a:rPr lang="en-GB" smtClean="0"/>
              <a:t>‹#›</a:t>
            </a:fld>
            <a:endParaRPr lang="en-GB"/>
          </a:p>
        </p:txBody>
      </p:sp>
    </p:spTree>
    <p:extLst>
      <p:ext uri="{BB962C8B-B14F-4D97-AF65-F5344CB8AC3E}">
        <p14:creationId xmlns:p14="http://schemas.microsoft.com/office/powerpoint/2010/main" val="23149545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71B149-5C33-4633-BB9D-5263CC176542}"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A89F1-D1FB-402E-88DF-51DA897E907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7723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71B149-5C33-4633-BB9D-5263CC176542}"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A89F1-D1FB-402E-88DF-51DA897E9071}" type="slidenum">
              <a:rPr lang="en-GB" smtClean="0"/>
              <a:t>‹#›</a:t>
            </a:fld>
            <a:endParaRPr lang="en-GB"/>
          </a:p>
        </p:txBody>
      </p:sp>
    </p:spTree>
    <p:extLst>
      <p:ext uri="{BB962C8B-B14F-4D97-AF65-F5344CB8AC3E}">
        <p14:creationId xmlns:p14="http://schemas.microsoft.com/office/powerpoint/2010/main" val="37682841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71B149-5C33-4633-BB9D-5263CC176542}"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A89F1-D1FB-402E-88DF-51DA897E9071}" type="slidenum">
              <a:rPr lang="en-GB" smtClean="0"/>
              <a:t>‹#›</a:t>
            </a:fld>
            <a:endParaRPr lang="en-GB"/>
          </a:p>
        </p:txBody>
      </p:sp>
    </p:spTree>
    <p:extLst>
      <p:ext uri="{BB962C8B-B14F-4D97-AF65-F5344CB8AC3E}">
        <p14:creationId xmlns:p14="http://schemas.microsoft.com/office/powerpoint/2010/main" val="33431594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71B149-5C33-4633-BB9D-5263CC176542}"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A89F1-D1FB-402E-88DF-51DA897E9071}" type="slidenum">
              <a:rPr lang="en-GB" smtClean="0"/>
              <a:t>‹#›</a:t>
            </a:fld>
            <a:endParaRPr lang="en-GB"/>
          </a:p>
        </p:txBody>
      </p:sp>
    </p:spTree>
    <p:extLst>
      <p:ext uri="{BB962C8B-B14F-4D97-AF65-F5344CB8AC3E}">
        <p14:creationId xmlns:p14="http://schemas.microsoft.com/office/powerpoint/2010/main" val="59493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D71B149-5C33-4633-BB9D-5263CC176542}" type="datetimeFigureOut">
              <a:rPr lang="en-GB" smtClean="0"/>
              <a:t>18/04/2026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9EA89F1-D1FB-402E-88DF-51DA897E9071}" type="slidenum">
              <a:rPr lang="en-GB" smtClean="0"/>
              <a:t>‹#›</a:t>
            </a:fld>
            <a:endParaRPr lang="en-GB"/>
          </a:p>
        </p:txBody>
      </p:sp>
    </p:spTree>
    <p:extLst>
      <p:ext uri="{BB962C8B-B14F-4D97-AF65-F5344CB8AC3E}">
        <p14:creationId xmlns:p14="http://schemas.microsoft.com/office/powerpoint/2010/main" val="148939624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1B79667-B6E0-4753-9596-1E4717585524}"/>
              </a:ext>
            </a:extLst>
          </p:cNvPr>
          <p:cNvSpPr/>
          <p:nvPr/>
        </p:nvSpPr>
        <p:spPr>
          <a:xfrm>
            <a:off x="593559" y="174458"/>
            <a:ext cx="11839073" cy="650908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8AD08A35-AAC9-4AA9-87FC-D32969BAAD53}"/>
              </a:ext>
            </a:extLst>
          </p:cNvPr>
          <p:cNvSpPr txBox="1"/>
          <p:nvPr/>
        </p:nvSpPr>
        <p:spPr>
          <a:xfrm>
            <a:off x="1443789" y="721895"/>
            <a:ext cx="7906351" cy="4708981"/>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EFFECTIVE TEAM WORKING AND TEAM WORK</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        Communication Barriers at Flight Food Ltd</a:t>
            </a:r>
          </a:p>
          <a:p>
            <a:pPr algn="ctr"/>
            <a:endParaRPr lang="en-GB"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Assignment 2 Presentation</a:t>
            </a:r>
          </a:p>
          <a:p>
            <a:pPr algn="ctr"/>
            <a:endParaRPr lang="en-GB" sz="2400" b="1" dirty="0">
              <a:latin typeface="Arial" panose="020B0604020202020204" pitchFamily="34" charset="0"/>
              <a:cs typeface="Arial" panose="020B0604020202020204" pitchFamily="34" charset="0"/>
            </a:endParaRPr>
          </a:p>
          <a:p>
            <a:pPr>
              <a:lnSpc>
                <a:spcPct val="150000"/>
              </a:lnSpc>
            </a:pPr>
            <a:r>
              <a:rPr lang="en-GB" sz="2400" b="1" dirty="0">
                <a:latin typeface="Arial" panose="020B0604020202020204" pitchFamily="34" charset="0"/>
                <a:cs typeface="Arial" panose="020B0604020202020204" pitchFamily="34" charset="0"/>
              </a:rPr>
              <a:t>Student Name and ID</a:t>
            </a:r>
          </a:p>
          <a:p>
            <a:pPr>
              <a:lnSpc>
                <a:spcPct val="150000"/>
              </a:lnSpc>
            </a:pPr>
            <a:r>
              <a:rPr lang="en-GB" sz="2400" b="1" dirty="0">
                <a:latin typeface="Arial" panose="020B0604020202020204" pitchFamily="34" charset="0"/>
                <a:cs typeface="Arial" panose="020B0604020202020204" pitchFamily="34" charset="0"/>
              </a:rPr>
              <a:t>  Mujahid Ali - 2513876 </a:t>
            </a:r>
          </a:p>
          <a:p>
            <a:pPr>
              <a:lnSpc>
                <a:spcPct val="150000"/>
              </a:lnSpc>
            </a:pP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Davlatsho</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Davlatshoev</a:t>
            </a:r>
            <a:r>
              <a:rPr lang="en-GB" sz="2400" b="1" dirty="0">
                <a:latin typeface="Arial" panose="020B0604020202020204" pitchFamily="34" charset="0"/>
                <a:cs typeface="Arial" panose="020B0604020202020204" pitchFamily="34" charset="0"/>
              </a:rPr>
              <a:t> - 2427976</a:t>
            </a: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8853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2CEB7FC-208E-4FE8-942B-3C9CC9C9119E}"/>
              </a:ext>
            </a:extLst>
          </p:cNvPr>
          <p:cNvSpPr txBox="1"/>
          <p:nvPr/>
        </p:nvSpPr>
        <p:spPr>
          <a:xfrm>
            <a:off x="114300" y="1778000"/>
            <a:ext cx="11684669" cy="3370666"/>
          </a:xfrm>
          <a:prstGeom prst="rect">
            <a:avLst/>
          </a:prstGeom>
          <a:noFill/>
        </p:spPr>
        <p:txBody>
          <a:bodyPr wrap="square" rtlCol="0">
            <a:spAutoFit/>
          </a:bodyPr>
          <a:lstStyle/>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The presentation is an analysis of communication issues in Flight Foods Ltd, a medium-sized ready-meal manufacturer, which supplies airlines. The quality problems that are hurting the company and leading to loss of market share are; undercooked food, contamination and poor packaging. These malfunctions in operation are directly related to poor communication among the workforce.</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The presentation concentrates on the five key communication barriers observed in the scenario including environmental noise, language and communication, generational differences, cultural diversity and emotional factors. </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All barriers have been described with the help of the appropriate communication theories and models like Shannon and Weaver model and SMCR model by </a:t>
            </a:r>
            <a:r>
              <a:rPr lang="en-GB" sz="1600" dirty="0" err="1">
                <a:latin typeface="Arial" panose="020B0604020202020204" pitchFamily="34" charset="0"/>
                <a:cs typeface="Arial" panose="020B0604020202020204" pitchFamily="34" charset="0"/>
              </a:rPr>
              <a:t>Berlo</a:t>
            </a:r>
            <a:r>
              <a:rPr lang="en-GB" sz="1600" dirty="0">
                <a:latin typeface="Arial" panose="020B0604020202020204" pitchFamily="34" charset="0"/>
                <a:cs typeface="Arial" panose="020B0604020202020204" pitchFamily="34" charset="0"/>
              </a:rPr>
              <a:t>. Practical solutions are also suggested to address these barriers in order to enhance the performance of the organisation.</a:t>
            </a:r>
          </a:p>
        </p:txBody>
      </p:sp>
      <p:sp>
        <p:nvSpPr>
          <p:cNvPr id="4" name="Rectangle 3">
            <a:extLst>
              <a:ext uri="{FF2B5EF4-FFF2-40B4-BE49-F238E27FC236}">
                <a16:creationId xmlns:a16="http://schemas.microsoft.com/office/drawing/2014/main" id="{019B66F6-82ED-429C-AD7B-2D0BA0B40A1E}"/>
              </a:ext>
            </a:extLst>
          </p:cNvPr>
          <p:cNvSpPr/>
          <p:nvPr/>
        </p:nvSpPr>
        <p:spPr>
          <a:xfrm>
            <a:off x="481263" y="786062"/>
            <a:ext cx="9545053" cy="126732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latin typeface="Arial Black" panose="020B0A04020102020204" pitchFamily="34" charset="0"/>
                <a:cs typeface="Arial" panose="020B0604020202020204" pitchFamily="34" charset="0"/>
              </a:rPr>
              <a:t>Overview of Presentation</a:t>
            </a:r>
            <a:endParaRPr lang="en-GB" sz="3200" b="0" dirty="0">
              <a:solidFill>
                <a:schemeClr val="tx1"/>
              </a:solidFill>
              <a:effectLst/>
              <a:latin typeface="Arial Black" panose="020B0A04020102020204" pitchFamily="34" charset="0"/>
              <a:cs typeface="Arial" panose="020B0604020202020204" pitchFamily="34" charset="0"/>
            </a:endParaRPr>
          </a:p>
          <a:p>
            <a:br>
              <a:rPr lang="en-GB" dirty="0"/>
            </a:br>
            <a:endParaRPr lang="en-GB" dirty="0"/>
          </a:p>
        </p:txBody>
      </p:sp>
    </p:spTree>
    <p:extLst>
      <p:ext uri="{BB962C8B-B14F-4D97-AF65-F5344CB8AC3E}">
        <p14:creationId xmlns:p14="http://schemas.microsoft.com/office/powerpoint/2010/main" val="3166059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AB414D3-9DBC-4EF0-B5B4-CC497324CC6A}"/>
              </a:ext>
            </a:extLst>
          </p:cNvPr>
          <p:cNvSpPr/>
          <p:nvPr/>
        </p:nvSpPr>
        <p:spPr>
          <a:xfrm>
            <a:off x="3048000" y="2828836"/>
            <a:ext cx="6096000" cy="646331"/>
          </a:xfrm>
          <a:prstGeom prst="rect">
            <a:avLst/>
          </a:prstGeom>
        </p:spPr>
        <p:txBody>
          <a:bodyPr>
            <a:spAutoFit/>
          </a:bodyPr>
          <a:lstStyle/>
          <a:p>
            <a:br>
              <a:rPr lang="en-GB" dirty="0"/>
            </a:br>
            <a:endParaRPr lang="en-GB" dirty="0"/>
          </a:p>
        </p:txBody>
      </p:sp>
      <p:sp>
        <p:nvSpPr>
          <p:cNvPr id="3" name="Rectangle 2">
            <a:extLst>
              <a:ext uri="{FF2B5EF4-FFF2-40B4-BE49-F238E27FC236}">
                <a16:creationId xmlns:a16="http://schemas.microsoft.com/office/drawing/2014/main" id="{1CD85827-CD51-418F-9CDA-D80644772323}"/>
              </a:ext>
            </a:extLst>
          </p:cNvPr>
          <p:cNvSpPr/>
          <p:nvPr/>
        </p:nvSpPr>
        <p:spPr>
          <a:xfrm>
            <a:off x="1636293" y="417096"/>
            <a:ext cx="6833937" cy="646331"/>
          </a:xfrm>
          <a:prstGeom prst="rect">
            <a:avLst/>
          </a:prstGeom>
        </p:spPr>
        <p:txBody>
          <a:bodyPr wrap="square">
            <a:spAutoFit/>
          </a:bodyPr>
          <a:lstStyle/>
          <a:p>
            <a:r>
              <a:rPr lang="en-GB" sz="3600" b="1" dirty="0">
                <a:latin typeface="Arial Black" panose="020B0A04020102020204" pitchFamily="34" charset="0"/>
              </a:rPr>
              <a:t>Case Study Summary</a:t>
            </a:r>
            <a:endParaRPr lang="en-GB" sz="3600" dirty="0">
              <a:latin typeface="Arial Black" panose="020B0A04020102020204" pitchFamily="34" charset="0"/>
            </a:endParaRPr>
          </a:p>
        </p:txBody>
      </p:sp>
      <p:sp>
        <p:nvSpPr>
          <p:cNvPr id="4" name="TextBox 3">
            <a:extLst>
              <a:ext uri="{FF2B5EF4-FFF2-40B4-BE49-F238E27FC236}">
                <a16:creationId xmlns:a16="http://schemas.microsoft.com/office/drawing/2014/main" id="{AB3672DF-E156-487A-A650-CCCFAD9209C4}"/>
              </a:ext>
            </a:extLst>
          </p:cNvPr>
          <p:cNvSpPr txBox="1"/>
          <p:nvPr/>
        </p:nvSpPr>
        <p:spPr>
          <a:xfrm>
            <a:off x="355600" y="1257301"/>
            <a:ext cx="11435347" cy="2262671"/>
          </a:xfrm>
          <a:prstGeom prst="rect">
            <a:avLst/>
          </a:prstGeom>
          <a:noFill/>
        </p:spPr>
        <p:txBody>
          <a:bodyPr wrap="square" rtlCol="0">
            <a:spAutoFit/>
          </a:bodyPr>
          <a:lstStyle/>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Flight Foods Ltd has an average of 40 employees between the ages of 16-60 with five cultural backgrounds. The factory environment is noisy due to old machinery, and employees often speak different languages. Gary, the floor manager, is also not effective in conveying directions, which often results in errors.</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Poor hygiene practices, absence of formal training and poor management systems are also evidenced. As an example, food is not refrigerated over the night, and employees do not adhere to the safety rules. These issues are indicative of inherent malfunctions in communication channels, feedback and organisational control.</a:t>
            </a:r>
          </a:p>
        </p:txBody>
      </p:sp>
    </p:spTree>
    <p:extLst>
      <p:ext uri="{BB962C8B-B14F-4D97-AF65-F5344CB8AC3E}">
        <p14:creationId xmlns:p14="http://schemas.microsoft.com/office/powerpoint/2010/main" val="2259737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9E6FB7-3CC3-48DD-A56B-81DBC57FF529}"/>
              </a:ext>
            </a:extLst>
          </p:cNvPr>
          <p:cNvSpPr txBox="1"/>
          <p:nvPr/>
        </p:nvSpPr>
        <p:spPr>
          <a:xfrm>
            <a:off x="1155032" y="561474"/>
            <a:ext cx="9962147" cy="646331"/>
          </a:xfrm>
          <a:prstGeom prst="rect">
            <a:avLst/>
          </a:prstGeom>
          <a:noFill/>
        </p:spPr>
        <p:txBody>
          <a:bodyPr wrap="square" rtlCol="0">
            <a:spAutoFit/>
          </a:bodyPr>
          <a:lstStyle/>
          <a:p>
            <a:r>
              <a:rPr lang="en-GB" sz="3600" b="1">
                <a:latin typeface="Arial Black" panose="020B0A04020102020204" pitchFamily="34" charset="0"/>
              </a:rPr>
              <a:t>Environmental Noise Barrier</a:t>
            </a:r>
            <a:endParaRPr lang="en-GB" sz="3600" dirty="0">
              <a:latin typeface="Arial Black" panose="020B0A04020102020204" pitchFamily="34" charset="0"/>
            </a:endParaRPr>
          </a:p>
        </p:txBody>
      </p:sp>
      <p:sp>
        <p:nvSpPr>
          <p:cNvPr id="3" name="TextBox 2">
            <a:extLst>
              <a:ext uri="{FF2B5EF4-FFF2-40B4-BE49-F238E27FC236}">
                <a16:creationId xmlns:a16="http://schemas.microsoft.com/office/drawing/2014/main" id="{6F64ACB1-93A5-4542-8462-444B1BD75C73}"/>
              </a:ext>
            </a:extLst>
          </p:cNvPr>
          <p:cNvSpPr txBox="1"/>
          <p:nvPr/>
        </p:nvSpPr>
        <p:spPr>
          <a:xfrm>
            <a:off x="417095" y="1207806"/>
            <a:ext cx="11582400" cy="1893339"/>
          </a:xfrm>
          <a:prstGeom prst="rect">
            <a:avLst/>
          </a:prstGeom>
          <a:noFill/>
        </p:spPr>
        <p:txBody>
          <a:bodyPr wrap="square" rtlCol="0">
            <a:spAutoFit/>
          </a:bodyPr>
          <a:lstStyle/>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One of the major physical barriers in this instance is the environmental noise. Shannon and Weaver Communication Model suggest that noise disrupts the flow of messages between the sender and receiver (</a:t>
            </a:r>
            <a:r>
              <a:rPr lang="en-GB" sz="1600" dirty="0" err="1">
                <a:latin typeface="Arial" panose="020B0604020202020204" pitchFamily="34" charset="0"/>
                <a:cs typeface="Arial" panose="020B0604020202020204" pitchFamily="34" charset="0"/>
              </a:rPr>
              <a:t>Omojuwa</a:t>
            </a:r>
            <a:r>
              <a:rPr lang="en-GB" sz="1600" dirty="0">
                <a:latin typeface="Arial" panose="020B0604020202020204" pitchFamily="34" charset="0"/>
                <a:cs typeface="Arial" panose="020B0604020202020204" pitchFamily="34" charset="0"/>
              </a:rPr>
              <a:t>, 2025).</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Verbal communication is not easy in the factory because of the machine noise all the time. Gary cannot communicate effectively through giving instructions and workers cannot listen to and understand messages in the correct manner. This results in miscommunication, mistakes in food handling, and decreased productivity.</a:t>
            </a:r>
          </a:p>
        </p:txBody>
      </p:sp>
      <p:sp>
        <p:nvSpPr>
          <p:cNvPr id="4" name="TextBox 3">
            <a:extLst>
              <a:ext uri="{FF2B5EF4-FFF2-40B4-BE49-F238E27FC236}">
                <a16:creationId xmlns:a16="http://schemas.microsoft.com/office/drawing/2014/main" id="{99F02841-7884-4CBF-A49B-688B10F3E74D}"/>
              </a:ext>
            </a:extLst>
          </p:cNvPr>
          <p:cNvSpPr txBox="1"/>
          <p:nvPr/>
        </p:nvSpPr>
        <p:spPr>
          <a:xfrm>
            <a:off x="417096" y="3304674"/>
            <a:ext cx="10700084" cy="646331"/>
          </a:xfrm>
          <a:prstGeom prst="rect">
            <a:avLst/>
          </a:prstGeom>
          <a:noFill/>
        </p:spPr>
        <p:txBody>
          <a:bodyPr wrap="square" rtlCol="0">
            <a:spAutoFit/>
          </a:bodyPr>
          <a:lstStyle/>
          <a:p>
            <a:r>
              <a:rPr lang="en-GB" sz="3600" b="1" dirty="0">
                <a:latin typeface="Arial Black" panose="020B0A04020102020204" pitchFamily="34" charset="0"/>
              </a:rPr>
              <a:t>    Solutions Environmental Noise</a:t>
            </a:r>
            <a:endParaRPr lang="en-GB" sz="3600" dirty="0">
              <a:latin typeface="Arial Black" panose="020B0A04020102020204" pitchFamily="34" charset="0"/>
            </a:endParaRPr>
          </a:p>
        </p:txBody>
      </p:sp>
      <p:sp>
        <p:nvSpPr>
          <p:cNvPr id="5" name="TextBox 4">
            <a:extLst>
              <a:ext uri="{FF2B5EF4-FFF2-40B4-BE49-F238E27FC236}">
                <a16:creationId xmlns:a16="http://schemas.microsoft.com/office/drawing/2014/main" id="{8E9F68FE-CD6E-4D0F-A5CB-EF84CC5BDB28}"/>
              </a:ext>
            </a:extLst>
          </p:cNvPr>
          <p:cNvSpPr txBox="1"/>
          <p:nvPr/>
        </p:nvSpPr>
        <p:spPr>
          <a:xfrm>
            <a:off x="240633" y="4154534"/>
            <a:ext cx="11582399" cy="2534027"/>
          </a:xfrm>
          <a:prstGeom prst="rect">
            <a:avLst/>
          </a:prstGeom>
          <a:noFill/>
        </p:spPr>
        <p:txBody>
          <a:bodyPr wrap="square" rtlCol="0">
            <a:spAutoFit/>
          </a:bodyPr>
          <a:lstStyle/>
          <a:p>
            <a:pPr marL="285750" indent="-285750" fontAlgn="base">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The company should invest in modern and quieter machinery to minimize the amount of noise in the environment. Also, non-verbal communication tools like visual messages, colour-coded messages, and digital displays can enhance the clarity of the messages.</a:t>
            </a:r>
          </a:p>
          <a:p>
            <a:pPr marL="285750" indent="-285750" fontAlgn="base">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Verbal communication can also be reduced by the use of written standard operating procedure (SOPs), and formal communication systems. The communication theory states that the less noise one has, the more accurate a message and efficient the feedback (</a:t>
            </a:r>
            <a:r>
              <a:rPr lang="en-GB" dirty="0" err="1">
                <a:latin typeface="Arial" panose="020B0604020202020204" pitchFamily="34" charset="0"/>
                <a:cs typeface="Arial" panose="020B0604020202020204" pitchFamily="34" charset="0"/>
              </a:rPr>
              <a:t>Chitode</a:t>
            </a:r>
            <a:r>
              <a:rPr lang="en-GB" dirty="0">
                <a:latin typeface="Arial" panose="020B0604020202020204" pitchFamily="34" charset="0"/>
                <a:cs typeface="Arial" panose="020B0604020202020204" pitchFamily="34" charset="0"/>
              </a:rPr>
              <a:t>, 2021).</a:t>
            </a:r>
          </a:p>
        </p:txBody>
      </p:sp>
    </p:spTree>
    <p:extLst>
      <p:ext uri="{BB962C8B-B14F-4D97-AF65-F5344CB8AC3E}">
        <p14:creationId xmlns:p14="http://schemas.microsoft.com/office/powerpoint/2010/main" val="602299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32EC53-ECA3-4C0E-ADDA-B3DB93C8C3A2}"/>
              </a:ext>
            </a:extLst>
          </p:cNvPr>
          <p:cNvSpPr txBox="1"/>
          <p:nvPr/>
        </p:nvSpPr>
        <p:spPr>
          <a:xfrm>
            <a:off x="770021" y="401053"/>
            <a:ext cx="11133221" cy="646331"/>
          </a:xfrm>
          <a:prstGeom prst="rect">
            <a:avLst/>
          </a:prstGeom>
          <a:noFill/>
        </p:spPr>
        <p:txBody>
          <a:bodyPr wrap="square" rtlCol="0">
            <a:spAutoFit/>
          </a:bodyPr>
          <a:lstStyle/>
          <a:p>
            <a:r>
              <a:rPr lang="en-GB" sz="3600" b="1" dirty="0">
                <a:latin typeface="Arial Black" panose="020B0A04020102020204" pitchFamily="34" charset="0"/>
              </a:rPr>
              <a:t>Language and Communication Barrier</a:t>
            </a:r>
            <a:endParaRPr lang="en-GB" sz="3600" b="0" dirty="0">
              <a:effectLst/>
              <a:latin typeface="Arial Black" panose="020B0A04020102020204" pitchFamily="34" charset="0"/>
            </a:endParaRPr>
          </a:p>
        </p:txBody>
      </p:sp>
      <p:sp>
        <p:nvSpPr>
          <p:cNvPr id="3" name="TextBox 2">
            <a:extLst>
              <a:ext uri="{FF2B5EF4-FFF2-40B4-BE49-F238E27FC236}">
                <a16:creationId xmlns:a16="http://schemas.microsoft.com/office/drawing/2014/main" id="{0A57C164-C73D-4355-A867-85136A6CD137}"/>
              </a:ext>
            </a:extLst>
          </p:cNvPr>
          <p:cNvSpPr txBox="1"/>
          <p:nvPr/>
        </p:nvSpPr>
        <p:spPr>
          <a:xfrm>
            <a:off x="529390" y="1047385"/>
            <a:ext cx="11133221" cy="1893339"/>
          </a:xfrm>
          <a:prstGeom prst="rect">
            <a:avLst/>
          </a:prstGeom>
          <a:noFill/>
        </p:spPr>
        <p:txBody>
          <a:bodyPr wrap="square" rtlCol="0">
            <a:spAutoFit/>
          </a:bodyPr>
          <a:lstStyle/>
          <a:p>
            <a:pPr marL="285750" indent="-285750" fontAlgn="base">
              <a:buFont typeface="Wingdings" panose="05000000000000000000" pitchFamily="2" charset="2"/>
              <a:buChar char="v"/>
            </a:pPr>
            <a:r>
              <a:rPr lang="en-GB" sz="1600" dirty="0">
                <a:latin typeface="Arial" panose="020B0604020202020204" pitchFamily="34" charset="0"/>
                <a:cs typeface="Arial" panose="020B0604020202020204" pitchFamily="34" charset="0"/>
              </a:rPr>
              <a:t>A significant problem is language differences, with many workers having little English. The SMCR model by </a:t>
            </a:r>
            <a:r>
              <a:rPr lang="en-GB" sz="1600" dirty="0" err="1">
                <a:latin typeface="Arial" panose="020B0604020202020204" pitchFamily="34" charset="0"/>
                <a:cs typeface="Arial" panose="020B0604020202020204" pitchFamily="34" charset="0"/>
              </a:rPr>
              <a:t>Berlo</a:t>
            </a:r>
            <a:r>
              <a:rPr lang="en-GB" sz="1600" dirty="0">
                <a:latin typeface="Arial" panose="020B0604020202020204" pitchFamily="34" charset="0"/>
                <a:cs typeface="Arial" panose="020B0604020202020204" pitchFamily="34" charset="0"/>
              </a:rPr>
              <a:t> emphasizes that the success of communication is determined by communicative abilities and common knowledge of the sender and receiver (</a:t>
            </a:r>
            <a:r>
              <a:rPr lang="en-GB" sz="1600" dirty="0" err="1">
                <a:latin typeface="Arial" panose="020B0604020202020204" pitchFamily="34" charset="0"/>
                <a:cs typeface="Arial" panose="020B0604020202020204" pitchFamily="34" charset="0"/>
              </a:rPr>
              <a:t>Muyanga</a:t>
            </a:r>
            <a:r>
              <a:rPr lang="en-GB" sz="1600" dirty="0">
                <a:latin typeface="Arial" panose="020B0604020202020204" pitchFamily="34" charset="0"/>
                <a:cs typeface="Arial" panose="020B0604020202020204" pitchFamily="34" charset="0"/>
              </a:rPr>
              <a:t> and Phiri, 2021).</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Gary is prone to misunderstanding his instructions since employees give them different interpretations. Poor vocabulary and common language make the message less clear, and the errors made and misplaced food handling are among them.</a:t>
            </a:r>
          </a:p>
        </p:txBody>
      </p:sp>
      <p:sp>
        <p:nvSpPr>
          <p:cNvPr id="7" name="TextBox 6">
            <a:extLst>
              <a:ext uri="{FF2B5EF4-FFF2-40B4-BE49-F238E27FC236}">
                <a16:creationId xmlns:a16="http://schemas.microsoft.com/office/drawing/2014/main" id="{21C724C3-0B10-402A-8069-30A11F795AAE}"/>
              </a:ext>
            </a:extLst>
          </p:cNvPr>
          <p:cNvSpPr txBox="1"/>
          <p:nvPr/>
        </p:nvSpPr>
        <p:spPr>
          <a:xfrm>
            <a:off x="689812" y="3112169"/>
            <a:ext cx="10812378" cy="523220"/>
          </a:xfrm>
          <a:prstGeom prst="rect">
            <a:avLst/>
          </a:prstGeom>
          <a:noFill/>
        </p:spPr>
        <p:txBody>
          <a:bodyPr wrap="square" rtlCol="0">
            <a:spAutoFit/>
          </a:bodyPr>
          <a:lstStyle/>
          <a:p>
            <a:r>
              <a:rPr lang="en-GB" sz="2800" b="1" dirty="0">
                <a:latin typeface="Arial Black" panose="020B0A04020102020204" pitchFamily="34" charset="0"/>
              </a:rPr>
              <a:t>Solutions Language and Communication Barriers</a:t>
            </a:r>
            <a:endParaRPr lang="en-GB" sz="2800" dirty="0">
              <a:latin typeface="Arial Black" panose="020B0A04020102020204" pitchFamily="34" charset="0"/>
            </a:endParaRPr>
          </a:p>
        </p:txBody>
      </p:sp>
      <p:sp>
        <p:nvSpPr>
          <p:cNvPr id="8" name="TextBox 7">
            <a:extLst>
              <a:ext uri="{FF2B5EF4-FFF2-40B4-BE49-F238E27FC236}">
                <a16:creationId xmlns:a16="http://schemas.microsoft.com/office/drawing/2014/main" id="{9FE585D0-2F45-4013-B1CF-0D8C466F921D}"/>
              </a:ext>
            </a:extLst>
          </p:cNvPr>
          <p:cNvSpPr txBox="1"/>
          <p:nvPr/>
        </p:nvSpPr>
        <p:spPr>
          <a:xfrm>
            <a:off x="529390" y="4042611"/>
            <a:ext cx="10972799" cy="2118529"/>
          </a:xfrm>
          <a:prstGeom prst="rect">
            <a:avLst/>
          </a:prstGeom>
          <a:noFill/>
        </p:spPr>
        <p:txBody>
          <a:bodyPr wrap="square" rtlCol="0">
            <a:spAutoFit/>
          </a:bodyPr>
          <a:lstStyle/>
          <a:p>
            <a:pPr marL="285750" indent="-285750" fontAlgn="base">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Basic language training should be offered by the organisation and multilingual communication materials should be used. Diagrams and symbols can be used as the means of overcoming language constraints.</a:t>
            </a:r>
          </a:p>
          <a:p>
            <a:pPr marL="285750" indent="-285750" fontAlgn="base">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Bilingual supervisors or interpreters may also be hired to enhance the flow of communication. It can be simplified by use of repetition to make sure language is understood. Such tactics are in line with good encoding and decoding in communication theory.</a:t>
            </a:r>
          </a:p>
        </p:txBody>
      </p:sp>
    </p:spTree>
    <p:extLst>
      <p:ext uri="{BB962C8B-B14F-4D97-AF65-F5344CB8AC3E}">
        <p14:creationId xmlns:p14="http://schemas.microsoft.com/office/powerpoint/2010/main" val="1285427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387D16-33AB-45AB-B969-7921F0F33126}"/>
              </a:ext>
            </a:extLst>
          </p:cNvPr>
          <p:cNvSpPr txBox="1"/>
          <p:nvPr/>
        </p:nvSpPr>
        <p:spPr>
          <a:xfrm>
            <a:off x="962526" y="465221"/>
            <a:ext cx="9721516" cy="646331"/>
          </a:xfrm>
          <a:prstGeom prst="rect">
            <a:avLst/>
          </a:prstGeom>
          <a:noFill/>
        </p:spPr>
        <p:txBody>
          <a:bodyPr wrap="square" rtlCol="0">
            <a:spAutoFit/>
          </a:bodyPr>
          <a:lstStyle/>
          <a:p>
            <a:pPr algn="ctr"/>
            <a:r>
              <a:rPr lang="en-GB" sz="3600" b="1" dirty="0">
                <a:latin typeface="Arial Black" panose="020B0A04020102020204" pitchFamily="34" charset="0"/>
              </a:rPr>
              <a:t>Age/Generational Barriers</a:t>
            </a:r>
            <a:endParaRPr lang="en-GB" sz="3600" b="0" dirty="0">
              <a:effectLst/>
              <a:latin typeface="Arial Black" panose="020B0A04020102020204" pitchFamily="34" charset="0"/>
            </a:endParaRPr>
          </a:p>
        </p:txBody>
      </p:sp>
      <p:sp>
        <p:nvSpPr>
          <p:cNvPr id="3" name="TextBox 2">
            <a:extLst>
              <a:ext uri="{FF2B5EF4-FFF2-40B4-BE49-F238E27FC236}">
                <a16:creationId xmlns:a16="http://schemas.microsoft.com/office/drawing/2014/main" id="{9D453371-189F-4491-8F9D-C0CCBA13FE6B}"/>
              </a:ext>
            </a:extLst>
          </p:cNvPr>
          <p:cNvSpPr txBox="1"/>
          <p:nvPr/>
        </p:nvSpPr>
        <p:spPr>
          <a:xfrm>
            <a:off x="593558" y="1427747"/>
            <a:ext cx="10940716" cy="1893339"/>
          </a:xfrm>
          <a:prstGeom prst="rect">
            <a:avLst/>
          </a:prstGeom>
          <a:noFill/>
        </p:spPr>
        <p:txBody>
          <a:bodyPr wrap="square" rtlCol="0">
            <a:spAutoFit/>
          </a:bodyPr>
          <a:lstStyle/>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The employees are young and old and this brings generational gaps in the attitude, learning styles, and work behaviour. The younger employees can be less attentive or experienced, whereas older employees might not be open to change.</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This gives rise to misconceptions and poor performance. The communication theory states that the perception and experience dissimilarity influence the message interpretation (</a:t>
            </a:r>
            <a:r>
              <a:rPr lang="en-GB" sz="1600" dirty="0" err="1">
                <a:latin typeface="Arial" panose="020B0604020202020204" pitchFamily="34" charset="0"/>
                <a:cs typeface="Arial" panose="020B0604020202020204" pitchFamily="34" charset="0"/>
              </a:rPr>
              <a:t>Chitode</a:t>
            </a:r>
            <a:r>
              <a:rPr lang="en-GB" sz="1600" dirty="0">
                <a:latin typeface="Arial" panose="020B0604020202020204" pitchFamily="34" charset="0"/>
                <a:cs typeface="Arial" panose="020B0604020202020204" pitchFamily="34" charset="0"/>
              </a:rPr>
              <a:t>, 2021).</a:t>
            </a:r>
          </a:p>
        </p:txBody>
      </p:sp>
      <p:sp>
        <p:nvSpPr>
          <p:cNvPr id="4" name="TextBox 3">
            <a:extLst>
              <a:ext uri="{FF2B5EF4-FFF2-40B4-BE49-F238E27FC236}">
                <a16:creationId xmlns:a16="http://schemas.microsoft.com/office/drawing/2014/main" id="{F1CB575A-687B-4FE8-A3B7-141C4CD1623B}"/>
              </a:ext>
            </a:extLst>
          </p:cNvPr>
          <p:cNvSpPr txBox="1"/>
          <p:nvPr/>
        </p:nvSpPr>
        <p:spPr>
          <a:xfrm>
            <a:off x="962526" y="3679975"/>
            <a:ext cx="9063789" cy="584775"/>
          </a:xfrm>
          <a:prstGeom prst="rect">
            <a:avLst/>
          </a:prstGeom>
          <a:noFill/>
        </p:spPr>
        <p:txBody>
          <a:bodyPr wrap="square" rtlCol="0">
            <a:spAutoFit/>
          </a:bodyPr>
          <a:lstStyle/>
          <a:p>
            <a:r>
              <a:rPr lang="en-GB" sz="3200" b="1" dirty="0">
                <a:latin typeface="Arial Black" panose="020B0A04020102020204" pitchFamily="34" charset="0"/>
              </a:rPr>
              <a:t>Solutions Age/Generational Barriers</a:t>
            </a:r>
            <a:endParaRPr lang="en-GB" sz="3200" dirty="0">
              <a:latin typeface="Arial Black" panose="020B0A04020102020204" pitchFamily="34" charset="0"/>
            </a:endParaRPr>
          </a:p>
        </p:txBody>
      </p:sp>
      <p:sp>
        <p:nvSpPr>
          <p:cNvPr id="5" name="TextBox 4">
            <a:extLst>
              <a:ext uri="{FF2B5EF4-FFF2-40B4-BE49-F238E27FC236}">
                <a16:creationId xmlns:a16="http://schemas.microsoft.com/office/drawing/2014/main" id="{0A0B9383-E921-4223-96B8-31DD9FACDAD9}"/>
              </a:ext>
            </a:extLst>
          </p:cNvPr>
          <p:cNvSpPr txBox="1"/>
          <p:nvPr/>
        </p:nvSpPr>
        <p:spPr>
          <a:xfrm>
            <a:off x="962526" y="4475747"/>
            <a:ext cx="10571748" cy="1524007"/>
          </a:xfrm>
          <a:prstGeom prst="rect">
            <a:avLst/>
          </a:prstGeom>
          <a:noFill/>
        </p:spPr>
        <p:txBody>
          <a:bodyPr wrap="square" rtlCol="0">
            <a:spAutoFit/>
          </a:bodyPr>
          <a:lstStyle/>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Different age groups should be served with training programmes. Younger employees can be used to practical demonstrations whereas older employees are more </a:t>
            </a:r>
            <a:r>
              <a:rPr lang="en-GB" sz="1600" dirty="0" err="1">
                <a:latin typeface="Arial" panose="020B0604020202020204" pitchFamily="34" charset="0"/>
                <a:cs typeface="Arial" panose="020B0604020202020204" pitchFamily="34" charset="0"/>
              </a:rPr>
              <a:t>favored</a:t>
            </a:r>
            <a:r>
              <a:rPr lang="en-GB" sz="1600" dirty="0">
                <a:latin typeface="Arial" panose="020B0604020202020204" pitchFamily="34" charset="0"/>
                <a:cs typeface="Arial" panose="020B0604020202020204" pitchFamily="34" charset="0"/>
              </a:rPr>
              <a:t> to structured instructions.</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Teamwork: It can be encouraged by promoting intergenerational mentoring. Effective communication and inclusive leadership can help overcome the generational differences and enhance the collaboration.</a:t>
            </a:r>
          </a:p>
        </p:txBody>
      </p:sp>
    </p:spTree>
    <p:extLst>
      <p:ext uri="{BB962C8B-B14F-4D97-AF65-F5344CB8AC3E}">
        <p14:creationId xmlns:p14="http://schemas.microsoft.com/office/powerpoint/2010/main" val="2530198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84DB49-138B-42E2-85A6-350591D6F882}"/>
              </a:ext>
            </a:extLst>
          </p:cNvPr>
          <p:cNvSpPr txBox="1"/>
          <p:nvPr/>
        </p:nvSpPr>
        <p:spPr>
          <a:xfrm>
            <a:off x="802105" y="368968"/>
            <a:ext cx="10603832" cy="646331"/>
          </a:xfrm>
          <a:prstGeom prst="rect">
            <a:avLst/>
          </a:prstGeom>
          <a:noFill/>
        </p:spPr>
        <p:txBody>
          <a:bodyPr wrap="square" rtlCol="0">
            <a:spAutoFit/>
          </a:bodyPr>
          <a:lstStyle/>
          <a:p>
            <a:r>
              <a:rPr lang="en-GB" sz="3600" b="1">
                <a:latin typeface="Arial Black" panose="020B0A04020102020204" pitchFamily="34" charset="0"/>
              </a:rPr>
              <a:t>Cultural Barriers</a:t>
            </a:r>
            <a:endParaRPr lang="en-GB" sz="3600" dirty="0">
              <a:latin typeface="Arial Black" panose="020B0A04020102020204" pitchFamily="34" charset="0"/>
            </a:endParaRPr>
          </a:p>
        </p:txBody>
      </p:sp>
      <p:sp>
        <p:nvSpPr>
          <p:cNvPr id="4" name="TextBox 3">
            <a:extLst>
              <a:ext uri="{FF2B5EF4-FFF2-40B4-BE49-F238E27FC236}">
                <a16:creationId xmlns:a16="http://schemas.microsoft.com/office/drawing/2014/main" id="{4FE19663-27D1-4606-BB7B-491DC192C724}"/>
              </a:ext>
            </a:extLst>
          </p:cNvPr>
          <p:cNvSpPr txBox="1"/>
          <p:nvPr/>
        </p:nvSpPr>
        <p:spPr>
          <a:xfrm>
            <a:off x="513347" y="1015299"/>
            <a:ext cx="11101137" cy="1893339"/>
          </a:xfrm>
          <a:prstGeom prst="rect">
            <a:avLst/>
          </a:prstGeom>
          <a:noFill/>
        </p:spPr>
        <p:txBody>
          <a:bodyPr wrap="square" rtlCol="0">
            <a:spAutoFit/>
          </a:bodyPr>
          <a:lstStyle/>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The employees are of five different cultural backgrounds resulting in differences in values, beliefs and work practices. Cultural barriers influence the form of communication, views on the authority, and perceptions of hygiene standards (Pillai, 2021).</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To illustrate, cultural differences might mean that some workers do not comprehend the significance of the food safety rules.</a:t>
            </a:r>
          </a:p>
        </p:txBody>
      </p:sp>
      <p:sp>
        <p:nvSpPr>
          <p:cNvPr id="5" name="TextBox 4">
            <a:extLst>
              <a:ext uri="{FF2B5EF4-FFF2-40B4-BE49-F238E27FC236}">
                <a16:creationId xmlns:a16="http://schemas.microsoft.com/office/drawing/2014/main" id="{E45A1232-629F-4562-9FC2-7CFC718449E9}"/>
              </a:ext>
            </a:extLst>
          </p:cNvPr>
          <p:cNvSpPr txBox="1"/>
          <p:nvPr/>
        </p:nvSpPr>
        <p:spPr>
          <a:xfrm>
            <a:off x="802106" y="3080084"/>
            <a:ext cx="10491536" cy="646331"/>
          </a:xfrm>
          <a:prstGeom prst="rect">
            <a:avLst/>
          </a:prstGeom>
          <a:noFill/>
        </p:spPr>
        <p:txBody>
          <a:bodyPr wrap="square" rtlCol="0">
            <a:spAutoFit/>
          </a:bodyPr>
          <a:lstStyle/>
          <a:p>
            <a:r>
              <a:rPr lang="en-GB" sz="3600" b="1">
                <a:latin typeface="Arial" panose="020B0604020202020204" pitchFamily="34" charset="0"/>
                <a:cs typeface="Arial" panose="020B0604020202020204" pitchFamily="34" charset="0"/>
              </a:rPr>
              <a:t>Solutions Cultural Barriers</a:t>
            </a:r>
            <a:endParaRPr lang="en-GB" sz="3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EBFF522-0526-4A23-973A-4AFEDF2529E7}"/>
              </a:ext>
            </a:extLst>
          </p:cNvPr>
          <p:cNvSpPr txBox="1"/>
          <p:nvPr/>
        </p:nvSpPr>
        <p:spPr>
          <a:xfrm>
            <a:off x="513347" y="3978442"/>
            <a:ext cx="11101137" cy="1900777"/>
          </a:xfrm>
          <a:prstGeom prst="rect">
            <a:avLst/>
          </a:prstGeom>
          <a:noFill/>
        </p:spPr>
        <p:txBody>
          <a:bodyPr wrap="square" rtlCol="0">
            <a:spAutoFit/>
          </a:bodyPr>
          <a:lstStyle/>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Training in cultural awareness can assist the employees to know what is expected and what is required in the workplace. The management must encourage inclusivity and respect towards diversity.</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Uniformity can be achieved through clear organisational policies and standardised procedures that are independent of the cultural background. The cultural dimensions can assist managers to comprehend the variations in behaviour and communication style using Hofstede cultural dimensions (</a:t>
            </a:r>
            <a:r>
              <a:rPr lang="en-GB" sz="1600" dirty="0" err="1">
                <a:latin typeface="Arial" panose="020B0604020202020204" pitchFamily="34" charset="0"/>
                <a:cs typeface="Arial" panose="020B0604020202020204" pitchFamily="34" charset="0"/>
              </a:rPr>
              <a:t>Żemojtel-Piotrowska</a:t>
            </a:r>
            <a:r>
              <a:rPr lang="en-GB" sz="1600" dirty="0">
                <a:latin typeface="Arial" panose="020B0604020202020204" pitchFamily="34" charset="0"/>
                <a:cs typeface="Arial" panose="020B0604020202020204" pitchFamily="34" charset="0"/>
              </a:rPr>
              <a:t> and Piotrowski, 2023).</a:t>
            </a:r>
          </a:p>
        </p:txBody>
      </p:sp>
    </p:spTree>
    <p:extLst>
      <p:ext uri="{BB962C8B-B14F-4D97-AF65-F5344CB8AC3E}">
        <p14:creationId xmlns:p14="http://schemas.microsoft.com/office/powerpoint/2010/main" val="244086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790B01-CCCC-46A6-8476-B3D0355C3BA3}"/>
              </a:ext>
            </a:extLst>
          </p:cNvPr>
          <p:cNvSpPr txBox="1"/>
          <p:nvPr/>
        </p:nvSpPr>
        <p:spPr>
          <a:xfrm>
            <a:off x="705853" y="320842"/>
            <a:ext cx="9288379" cy="646331"/>
          </a:xfrm>
          <a:prstGeom prst="rect">
            <a:avLst/>
          </a:prstGeom>
          <a:noFill/>
        </p:spPr>
        <p:txBody>
          <a:bodyPr wrap="square" rtlCol="0">
            <a:spAutoFit/>
          </a:bodyPr>
          <a:lstStyle/>
          <a:p>
            <a:r>
              <a:rPr lang="en-GB" sz="3600" b="1">
                <a:latin typeface="Arial Black" panose="020B0A04020102020204" pitchFamily="34" charset="0"/>
              </a:rPr>
              <a:t>Emotional Barrier</a:t>
            </a:r>
            <a:endParaRPr lang="en-GB" sz="3600" dirty="0">
              <a:latin typeface="Arial Black" panose="020B0A04020102020204" pitchFamily="34" charset="0"/>
            </a:endParaRPr>
          </a:p>
        </p:txBody>
      </p:sp>
      <p:sp>
        <p:nvSpPr>
          <p:cNvPr id="3" name="TextBox 2">
            <a:extLst>
              <a:ext uri="{FF2B5EF4-FFF2-40B4-BE49-F238E27FC236}">
                <a16:creationId xmlns:a16="http://schemas.microsoft.com/office/drawing/2014/main" id="{90968E6B-0AF2-419E-913B-DE4CAA205BAA}"/>
              </a:ext>
            </a:extLst>
          </p:cNvPr>
          <p:cNvSpPr txBox="1"/>
          <p:nvPr/>
        </p:nvSpPr>
        <p:spPr>
          <a:xfrm>
            <a:off x="705853" y="1155032"/>
            <a:ext cx="10619873" cy="1524007"/>
          </a:xfrm>
          <a:prstGeom prst="rect">
            <a:avLst/>
          </a:prstGeom>
          <a:noFill/>
        </p:spPr>
        <p:txBody>
          <a:bodyPr wrap="square" rtlCol="0">
            <a:spAutoFit/>
          </a:bodyPr>
          <a:lstStyle/>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Gary is frustrated and stressed due to emotional barriers. His attitude, like referring to workers as idiots, has a negative impact on communication.</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Communication theory states that emotions may interfere with the message encoding and decoding process and result in conflict and low morale (</a:t>
            </a:r>
            <a:r>
              <a:rPr lang="en-GB" sz="1600" dirty="0" err="1">
                <a:latin typeface="Arial" panose="020B0604020202020204" pitchFamily="34" charset="0"/>
                <a:cs typeface="Arial" panose="020B0604020202020204" pitchFamily="34" charset="0"/>
              </a:rPr>
              <a:t>Chitode</a:t>
            </a:r>
            <a:r>
              <a:rPr lang="en-GB" sz="1600" dirty="0">
                <a:latin typeface="Arial" panose="020B0604020202020204" pitchFamily="34" charset="0"/>
                <a:cs typeface="Arial" panose="020B0604020202020204" pitchFamily="34" charset="0"/>
              </a:rPr>
              <a:t>, 2021). Stress lowers the focus as well as decision making capacity.</a:t>
            </a:r>
          </a:p>
        </p:txBody>
      </p:sp>
      <p:sp>
        <p:nvSpPr>
          <p:cNvPr id="4" name="TextBox 3">
            <a:extLst>
              <a:ext uri="{FF2B5EF4-FFF2-40B4-BE49-F238E27FC236}">
                <a16:creationId xmlns:a16="http://schemas.microsoft.com/office/drawing/2014/main" id="{887F8E22-E772-4C65-ACFE-D979AD59A1CE}"/>
              </a:ext>
            </a:extLst>
          </p:cNvPr>
          <p:cNvSpPr txBox="1"/>
          <p:nvPr/>
        </p:nvSpPr>
        <p:spPr>
          <a:xfrm>
            <a:off x="705853" y="2919663"/>
            <a:ext cx="10619873" cy="646331"/>
          </a:xfrm>
          <a:prstGeom prst="rect">
            <a:avLst/>
          </a:prstGeom>
          <a:noFill/>
        </p:spPr>
        <p:txBody>
          <a:bodyPr wrap="square" rtlCol="0">
            <a:spAutoFit/>
          </a:bodyPr>
          <a:lstStyle/>
          <a:p>
            <a:r>
              <a:rPr lang="en-GB" sz="3600" b="1" dirty="0">
                <a:latin typeface="Arial Black" panose="020B0A04020102020204" pitchFamily="34" charset="0"/>
                <a:cs typeface="Arial" panose="020B0604020202020204" pitchFamily="34" charset="0"/>
              </a:rPr>
              <a:t>Solutions Emotional Barrier</a:t>
            </a:r>
            <a:endParaRPr lang="en-GB" sz="3600" b="0" dirty="0">
              <a:effectLst/>
              <a:latin typeface="Arial Black" panose="020B0A040201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F14C646-15AD-4F0B-93B1-B3FD3E65DB69}"/>
              </a:ext>
            </a:extLst>
          </p:cNvPr>
          <p:cNvSpPr txBox="1"/>
          <p:nvPr/>
        </p:nvSpPr>
        <p:spPr>
          <a:xfrm>
            <a:off x="705853" y="3818021"/>
            <a:ext cx="11020926" cy="1524007"/>
          </a:xfrm>
          <a:prstGeom prst="rect">
            <a:avLst/>
          </a:prstGeom>
          <a:noFill/>
        </p:spPr>
        <p:txBody>
          <a:bodyPr wrap="square" rtlCol="0">
            <a:spAutoFit/>
          </a:bodyPr>
          <a:lstStyle/>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Managers can be taught emotional intelligence to regulate their responses and talk better (Chung et al. 2023). Employee motivation can be enhanced by positive feedback and supportive leadership.</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Emotional tension can be lowered through stress management strategies and an appreciative working environment. Effective communication is clear and calm, which enhances understanding and teamwork.</a:t>
            </a:r>
          </a:p>
        </p:txBody>
      </p:sp>
    </p:spTree>
    <p:extLst>
      <p:ext uri="{BB962C8B-B14F-4D97-AF65-F5344CB8AC3E}">
        <p14:creationId xmlns:p14="http://schemas.microsoft.com/office/powerpoint/2010/main" val="359647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9661AE-DAC9-4D7A-9B56-DB2550BCE618}"/>
              </a:ext>
            </a:extLst>
          </p:cNvPr>
          <p:cNvSpPr txBox="1"/>
          <p:nvPr/>
        </p:nvSpPr>
        <p:spPr>
          <a:xfrm>
            <a:off x="2165684" y="417095"/>
            <a:ext cx="7218948" cy="646331"/>
          </a:xfrm>
          <a:prstGeom prst="rect">
            <a:avLst/>
          </a:prstGeom>
          <a:noFill/>
        </p:spPr>
        <p:txBody>
          <a:bodyPr wrap="square" rtlCol="0">
            <a:spAutoFit/>
          </a:bodyPr>
          <a:lstStyle/>
          <a:p>
            <a:r>
              <a:rPr lang="en-GB" sz="3600" b="1" dirty="0">
                <a:latin typeface="Arial Black" panose="020B0A04020102020204" pitchFamily="34" charset="0"/>
              </a:rPr>
              <a:t>Conclusion</a:t>
            </a:r>
            <a:endParaRPr lang="en-GB" sz="3600" b="0" dirty="0">
              <a:effectLst/>
              <a:latin typeface="Arial Black" panose="020B0A04020102020204" pitchFamily="34" charset="0"/>
            </a:endParaRPr>
          </a:p>
        </p:txBody>
      </p:sp>
      <p:sp>
        <p:nvSpPr>
          <p:cNvPr id="3" name="TextBox 2">
            <a:extLst>
              <a:ext uri="{FF2B5EF4-FFF2-40B4-BE49-F238E27FC236}">
                <a16:creationId xmlns:a16="http://schemas.microsoft.com/office/drawing/2014/main" id="{4C9262EE-6557-4590-BDF8-E514D70C4B8E}"/>
              </a:ext>
            </a:extLst>
          </p:cNvPr>
          <p:cNvSpPr txBox="1"/>
          <p:nvPr/>
        </p:nvSpPr>
        <p:spPr>
          <a:xfrm>
            <a:off x="866274" y="1427747"/>
            <a:ext cx="10651958" cy="3001334"/>
          </a:xfrm>
          <a:prstGeom prst="rect">
            <a:avLst/>
          </a:prstGeom>
          <a:noFill/>
        </p:spPr>
        <p:txBody>
          <a:bodyPr wrap="square" rtlCol="0">
            <a:spAutoFit/>
          </a:bodyPr>
          <a:lstStyle/>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To sum up, Flight Foods Ltd has severe communication issues that have a direct effect on the quality of products and business performance. Environmental noise, language differences, generational gap, cultural diversity and emotion factors are main barriers.</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In order to solve these problems, the company ought to invest in training, enhance communication systems, modernise equipment and inclusive leadership. The application of communication theories can be used to explain these issues and thus offer systematic solutions.</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Through communication, Flight Foods will be able to increase operational efficiency, quality of products and customer satisfaction which will eventually restore its competitiveness in the market.</a:t>
            </a:r>
          </a:p>
        </p:txBody>
      </p:sp>
    </p:spTree>
    <p:extLst>
      <p:ext uri="{BB962C8B-B14F-4D97-AF65-F5344CB8AC3E}">
        <p14:creationId xmlns:p14="http://schemas.microsoft.com/office/powerpoint/2010/main" val="4282333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55CBAC-3447-4C05-B61A-CED9D5C4B1AA}"/>
              </a:ext>
            </a:extLst>
          </p:cNvPr>
          <p:cNvSpPr txBox="1"/>
          <p:nvPr/>
        </p:nvSpPr>
        <p:spPr>
          <a:xfrm>
            <a:off x="1122948" y="417094"/>
            <a:ext cx="9593179" cy="646331"/>
          </a:xfrm>
          <a:prstGeom prst="rect">
            <a:avLst/>
          </a:prstGeom>
          <a:noFill/>
        </p:spPr>
        <p:txBody>
          <a:bodyPr wrap="square" rtlCol="0">
            <a:spAutoFit/>
          </a:bodyPr>
          <a:lstStyle/>
          <a:p>
            <a:pPr algn="ctr"/>
            <a:r>
              <a:rPr lang="en-GB" sz="3600" b="1">
                <a:latin typeface="Arial Black" panose="020B0A04020102020204" pitchFamily="34" charset="0"/>
              </a:rPr>
              <a:t>References</a:t>
            </a:r>
            <a:endParaRPr lang="en-GB" sz="3600" dirty="0">
              <a:latin typeface="Arial Black" panose="020B0A04020102020204" pitchFamily="34" charset="0"/>
            </a:endParaRPr>
          </a:p>
        </p:txBody>
      </p:sp>
      <p:sp>
        <p:nvSpPr>
          <p:cNvPr id="3" name="TextBox 2">
            <a:extLst>
              <a:ext uri="{FF2B5EF4-FFF2-40B4-BE49-F238E27FC236}">
                <a16:creationId xmlns:a16="http://schemas.microsoft.com/office/drawing/2014/main" id="{631CA9F4-9142-41A5-9C21-BDA6B8A5F826}"/>
              </a:ext>
            </a:extLst>
          </p:cNvPr>
          <p:cNvSpPr txBox="1"/>
          <p:nvPr/>
        </p:nvSpPr>
        <p:spPr>
          <a:xfrm>
            <a:off x="625642" y="1187116"/>
            <a:ext cx="11197390" cy="3739998"/>
          </a:xfrm>
          <a:prstGeom prst="rect">
            <a:avLst/>
          </a:prstGeom>
          <a:noFill/>
        </p:spPr>
        <p:txBody>
          <a:bodyPr wrap="square" rtlCol="0">
            <a:spAutoFit/>
          </a:bodyPr>
          <a:lstStyle/>
          <a:p>
            <a:pPr marL="285750" indent="-285750" fontAlgn="base">
              <a:lnSpc>
                <a:spcPct val="150000"/>
              </a:lnSpc>
              <a:buFont typeface="Wingdings" panose="05000000000000000000" pitchFamily="2" charset="2"/>
              <a:buChar char="v"/>
            </a:pPr>
            <a:r>
              <a:rPr lang="en-GB" sz="1600" dirty="0" err="1">
                <a:latin typeface="Arial" panose="020B0604020202020204" pitchFamily="34" charset="0"/>
                <a:cs typeface="Arial" panose="020B0604020202020204" pitchFamily="34" charset="0"/>
              </a:rPr>
              <a:t>Chitode</a:t>
            </a:r>
            <a:r>
              <a:rPr lang="en-GB" sz="1600" dirty="0">
                <a:latin typeface="Arial" panose="020B0604020202020204" pitchFamily="34" charset="0"/>
                <a:cs typeface="Arial" panose="020B0604020202020204" pitchFamily="34" charset="0"/>
              </a:rPr>
              <a:t>, J.S., (2021). Communication theory. Technical Publications.</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Chung, S.R., </a:t>
            </a:r>
            <a:r>
              <a:rPr lang="en-GB" sz="1600" dirty="0" err="1">
                <a:latin typeface="Arial" panose="020B0604020202020204" pitchFamily="34" charset="0"/>
                <a:cs typeface="Arial" panose="020B0604020202020204" pitchFamily="34" charset="0"/>
              </a:rPr>
              <a:t>Cichocki</a:t>
            </a:r>
            <a:r>
              <a:rPr lang="en-GB" sz="1600" dirty="0">
                <a:latin typeface="Arial" panose="020B0604020202020204" pitchFamily="34" charset="0"/>
                <a:cs typeface="Arial" panose="020B0604020202020204" pitchFamily="34" charset="0"/>
              </a:rPr>
              <a:t>, M.N. and Chung, K.C., (2023). Building emotional intelligence. </a:t>
            </a:r>
            <a:r>
              <a:rPr lang="en-GB" sz="1600" i="1" dirty="0">
                <a:latin typeface="Arial" panose="020B0604020202020204" pitchFamily="34" charset="0"/>
                <a:cs typeface="Arial" panose="020B0604020202020204" pitchFamily="34" charset="0"/>
              </a:rPr>
              <a:t>Plastic and Reconstructive Surgery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151</a:t>
            </a:r>
            <a:r>
              <a:rPr lang="en-GB" sz="1600" dirty="0">
                <a:latin typeface="Arial" panose="020B0604020202020204" pitchFamily="34" charset="0"/>
                <a:cs typeface="Arial" panose="020B0604020202020204" pitchFamily="34" charset="0"/>
              </a:rPr>
              <a:t>(1), pp.1-5.</a:t>
            </a:r>
          </a:p>
          <a:p>
            <a:pPr marL="285750" indent="-285750" fontAlgn="base">
              <a:lnSpc>
                <a:spcPct val="150000"/>
              </a:lnSpc>
              <a:buFont typeface="Wingdings" panose="05000000000000000000" pitchFamily="2" charset="2"/>
              <a:buChar char="v"/>
            </a:pPr>
            <a:r>
              <a:rPr lang="en-GB" sz="1600" dirty="0" err="1">
                <a:latin typeface="Arial" panose="020B0604020202020204" pitchFamily="34" charset="0"/>
                <a:cs typeface="Arial" panose="020B0604020202020204" pitchFamily="34" charset="0"/>
              </a:rPr>
              <a:t>Muyanga</a:t>
            </a:r>
            <a:r>
              <a:rPr lang="en-GB" sz="1600" dirty="0">
                <a:latin typeface="Arial" panose="020B0604020202020204" pitchFamily="34" charset="0"/>
                <a:cs typeface="Arial" panose="020B0604020202020204" pitchFamily="34" charset="0"/>
              </a:rPr>
              <a:t>, C.C. and Phiri, J., (2021). Assessment of effective communication in international schools in developing countries based on the </a:t>
            </a:r>
            <a:r>
              <a:rPr lang="en-GB" sz="1600" dirty="0" err="1">
                <a:latin typeface="Arial" panose="020B0604020202020204" pitchFamily="34" charset="0"/>
                <a:cs typeface="Arial" panose="020B0604020202020204" pitchFamily="34" charset="0"/>
              </a:rPr>
              <a:t>Berlo’s</a:t>
            </a:r>
            <a:r>
              <a:rPr lang="en-GB" sz="1600" dirty="0">
                <a:latin typeface="Arial" panose="020B0604020202020204" pitchFamily="34" charset="0"/>
                <a:cs typeface="Arial" panose="020B0604020202020204" pitchFamily="34" charset="0"/>
              </a:rPr>
              <a:t> SMCR model. </a:t>
            </a:r>
            <a:r>
              <a:rPr lang="en-GB" sz="1600" i="1" dirty="0">
                <a:latin typeface="Arial" panose="020B0604020202020204" pitchFamily="34" charset="0"/>
                <a:cs typeface="Arial" panose="020B0604020202020204" pitchFamily="34" charset="0"/>
              </a:rPr>
              <a:t>Open journal of Business and Management</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9</a:t>
            </a:r>
            <a:r>
              <a:rPr lang="en-GB" sz="1600" dirty="0">
                <a:latin typeface="Arial" panose="020B0604020202020204" pitchFamily="34" charset="0"/>
                <a:cs typeface="Arial" panose="020B0604020202020204" pitchFamily="34" charset="0"/>
              </a:rPr>
              <a:t>(1), pp.448-459.</a:t>
            </a:r>
          </a:p>
          <a:p>
            <a:pPr marL="285750" indent="-285750" fontAlgn="base">
              <a:lnSpc>
                <a:spcPct val="150000"/>
              </a:lnSpc>
              <a:buFont typeface="Wingdings" panose="05000000000000000000" pitchFamily="2" charset="2"/>
              <a:buChar char="v"/>
            </a:pPr>
            <a:r>
              <a:rPr lang="en-GB" sz="1600" dirty="0" err="1">
                <a:latin typeface="Arial" panose="020B0604020202020204" pitchFamily="34" charset="0"/>
                <a:cs typeface="Arial" panose="020B0604020202020204" pitchFamily="34" charset="0"/>
              </a:rPr>
              <a:t>Omojuwa</a:t>
            </a:r>
            <a:r>
              <a:rPr lang="en-GB" sz="1600" dirty="0">
                <a:latin typeface="Arial" panose="020B0604020202020204" pitchFamily="34" charset="0"/>
                <a:cs typeface="Arial" panose="020B0604020202020204" pitchFamily="34" charset="0"/>
              </a:rPr>
              <a:t>, B.A., (2025). Exploring the Communication Process Model. </a:t>
            </a:r>
            <a:r>
              <a:rPr lang="en-GB" sz="1600" i="1" dirty="0">
                <a:latin typeface="Arial" panose="020B0604020202020204" pitchFamily="34" charset="0"/>
                <a:cs typeface="Arial" panose="020B0604020202020204" pitchFamily="34" charset="0"/>
              </a:rPr>
              <a:t>Mount Saint Vincent University</a:t>
            </a:r>
            <a:r>
              <a:rPr lang="en-GB" sz="1600" dirty="0">
                <a:latin typeface="Arial" panose="020B0604020202020204" pitchFamily="34" charset="0"/>
                <a:cs typeface="Arial" panose="020B0604020202020204" pitchFamily="34" charset="0"/>
              </a:rPr>
              <a:t>. </a:t>
            </a:r>
          </a:p>
          <a:p>
            <a:pPr marL="285750" indent="-285750" fontAlgn="base">
              <a:lnSpc>
                <a:spcPct val="150000"/>
              </a:lnSpc>
              <a:buFont typeface="Wingdings" panose="05000000000000000000" pitchFamily="2" charset="2"/>
              <a:buChar char="v"/>
            </a:pPr>
            <a:r>
              <a:rPr lang="en-GB" sz="1600" dirty="0">
                <a:latin typeface="Arial" panose="020B0604020202020204" pitchFamily="34" charset="0"/>
                <a:cs typeface="Arial" panose="020B0604020202020204" pitchFamily="34" charset="0"/>
              </a:rPr>
              <a:t>Pillai, B., (2021). Cultural barriers. In </a:t>
            </a:r>
            <a:r>
              <a:rPr lang="en-GB" sz="1600" i="1" dirty="0">
                <a:latin typeface="Arial" panose="020B0604020202020204" pitchFamily="34" charset="0"/>
                <a:cs typeface="Arial" panose="020B0604020202020204" pitchFamily="34" charset="0"/>
              </a:rPr>
              <a:t>International Medical Graduates in the United States: A Complete Guide to Challenges and Solutions</a:t>
            </a:r>
            <a:r>
              <a:rPr lang="en-GB" sz="1600" dirty="0">
                <a:latin typeface="Arial" panose="020B0604020202020204" pitchFamily="34" charset="0"/>
                <a:cs typeface="Arial" panose="020B0604020202020204" pitchFamily="34" charset="0"/>
              </a:rPr>
              <a:t> (pp. 117-124). Cham: Springer International Publishing.</a:t>
            </a:r>
          </a:p>
          <a:p>
            <a:pPr marL="285750" indent="-285750">
              <a:lnSpc>
                <a:spcPct val="150000"/>
              </a:lnSpc>
              <a:buFont typeface="Wingdings" panose="05000000000000000000" pitchFamily="2" charset="2"/>
              <a:buChar char="v"/>
            </a:pPr>
            <a:r>
              <a:rPr lang="en-GB" sz="1600" dirty="0" err="1">
                <a:latin typeface="Arial" panose="020B0604020202020204" pitchFamily="34" charset="0"/>
                <a:cs typeface="Arial" panose="020B0604020202020204" pitchFamily="34" charset="0"/>
              </a:rPr>
              <a:t>Żemojtel-Piotrowska</a:t>
            </a:r>
            <a:r>
              <a:rPr lang="en-GB" sz="1600" dirty="0">
                <a:latin typeface="Arial" panose="020B0604020202020204" pitchFamily="34" charset="0"/>
                <a:cs typeface="Arial" panose="020B0604020202020204" pitchFamily="34" charset="0"/>
              </a:rPr>
              <a:t>, M. and Piotrowski, J., (2023). Hofstede’s cultural dimensions theory. In </a:t>
            </a:r>
            <a:r>
              <a:rPr lang="en-GB" sz="1600" i="1" dirty="0" err="1">
                <a:latin typeface="Arial" panose="020B0604020202020204" pitchFamily="34" charset="0"/>
                <a:cs typeface="Arial" panose="020B0604020202020204" pitchFamily="34" charset="0"/>
              </a:rPr>
              <a:t>Encyclopedia</a:t>
            </a:r>
            <a:r>
              <a:rPr lang="en-GB" sz="1600" i="1" dirty="0">
                <a:latin typeface="Arial" panose="020B0604020202020204" pitchFamily="34" charset="0"/>
                <a:cs typeface="Arial" panose="020B0604020202020204" pitchFamily="34" charset="0"/>
              </a:rPr>
              <a:t> of sexual psychology and </a:t>
            </a:r>
            <a:r>
              <a:rPr lang="en-GB" sz="1600" i="1" dirty="0" err="1">
                <a:latin typeface="Arial" panose="020B0604020202020204" pitchFamily="34" charset="0"/>
                <a:cs typeface="Arial" panose="020B0604020202020204" pitchFamily="34" charset="0"/>
              </a:rPr>
              <a:t>behavior</a:t>
            </a:r>
            <a:r>
              <a:rPr lang="en-GB" sz="1600" dirty="0">
                <a:latin typeface="Arial" panose="020B0604020202020204" pitchFamily="34" charset="0"/>
                <a:cs typeface="Arial" panose="020B0604020202020204" pitchFamily="34" charset="0"/>
              </a:rPr>
              <a:t> (pp. 1-4). Cham: Springer International Publishing.</a:t>
            </a:r>
          </a:p>
        </p:txBody>
      </p:sp>
    </p:spTree>
    <p:extLst>
      <p:ext uri="{BB962C8B-B14F-4D97-AF65-F5344CB8AC3E}">
        <p14:creationId xmlns:p14="http://schemas.microsoft.com/office/powerpoint/2010/main" val="29620421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73</TotalTime>
  <Words>1357</Words>
  <Application>Microsoft Office PowerPoint</Application>
  <PresentationFormat>Widescreen</PresentationFormat>
  <Paragraphs>59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Black</vt:lpstr>
      <vt:lpstr>Trebuchet MS</vt:lpstr>
      <vt:lpstr>Wingdings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Mujahid Ali (2513876)</dc:creator>
  <cp:lastModifiedBy>Mujahid Ali (2513876)</cp:lastModifiedBy>
  <cp:revision>9</cp:revision>
  <dcterms:created xsi:type="dcterms:W3CDTF">2026-04-18T10:13:19Z</dcterms:created>
  <dcterms:modified xsi:type="dcterms:W3CDTF">2026-04-18T11:26:23Z</dcterms:modified>
</cp:coreProperties>
</file>