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12192000"/>
  <p:embeddedFontLst>
    <p:embeddedFont>
      <p:font typeface="Alice" panose="020B0604020202020204" charset="0"/>
      <p:regular r:id="rId16"/>
    </p:embeddedFont>
    <p:embeddedFont>
      <p:font typeface="Lora" pitchFamily="2" charset="0"/>
      <p:regular r:id="rId17"/>
      <p:bold r:id="rId18"/>
      <p:italic r:id="rId19"/>
      <p:boldItalic r:id="rId20"/>
    </p:embeddedFont>
    <p:embeddedFont>
      <p:font typeface="Lora Bold" charset="0"/>
      <p:regular r:id="rId21"/>
      <p:bold r:id="rId22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33E32"/>
    <a:srgbClr val="FCFB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BA7338-2909-467F-9F8F-3A41EEF5850B}" v="2" dt="2026-07-06T07:46:13.7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jneesh Sinha" userId="6117fb134e2aac55" providerId="LiveId" clId="{FFB01F10-D86F-4A7F-AAE8-18E86A7BCB3B}"/>
    <pc:docChg chg="undo custSel addSld delSld modSld">
      <pc:chgData name="Rajneesh Sinha" userId="6117fb134e2aac55" providerId="LiveId" clId="{FFB01F10-D86F-4A7F-AAE8-18E86A7BCB3B}" dt="2026-07-07T11:13:58.833" v="2" actId="680"/>
      <pc:docMkLst>
        <pc:docMk/>
      </pc:docMkLst>
      <pc:sldChg chg="modSp mod">
        <pc:chgData name="Rajneesh Sinha" userId="6117fb134e2aac55" providerId="LiveId" clId="{FFB01F10-D86F-4A7F-AAE8-18E86A7BCB3B}" dt="2026-07-06T07:44:26.751" v="0" actId="20577"/>
        <pc:sldMkLst>
          <pc:docMk/>
          <pc:sldMk cId="0" sldId="256"/>
        </pc:sldMkLst>
        <pc:spChg chg="mod">
          <ac:chgData name="Rajneesh Sinha" userId="6117fb134e2aac55" providerId="LiveId" clId="{FFB01F10-D86F-4A7F-AAE8-18E86A7BCB3B}" dt="2026-07-06T07:44:26.751" v="0" actId="20577"/>
          <ac:spMkLst>
            <pc:docMk/>
            <pc:sldMk cId="0" sldId="256"/>
            <ac:spMk id="4" creationId="{00000000-0000-0000-0000-000000000000}"/>
          </ac:spMkLst>
        </pc:spChg>
      </pc:sldChg>
      <pc:sldChg chg="new del">
        <pc:chgData name="Rajneesh Sinha" userId="6117fb134e2aac55" providerId="LiveId" clId="{FFB01F10-D86F-4A7F-AAE8-18E86A7BCB3B}" dt="2026-07-07T11:13:58.833" v="2" actId="680"/>
        <pc:sldMkLst>
          <pc:docMk/>
          <pc:sldMk cId="1341886874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356380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24B743-7D5A-F81E-7CBE-105B2E107B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3B5CFA-DBE7-06EF-4989-1A027A8293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AC8D3E-8498-58B5-3CA6-361A53C052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1B8BAA-878C-F00D-F110-609E2A6BB3B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639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1F2D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CFB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76875" y="65589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mental-health/children-and-young-adults/advice-for-parents/separation-anxiety/" TargetMode="External"/><Relationship Id="rId3" Type="http://schemas.openxmlformats.org/officeDocument/2006/relationships/hyperlink" Target="https://psycnet.apa.org/record/1978-26877-000" TargetMode="External"/><Relationship Id="rId7" Type="http://schemas.openxmlformats.org/officeDocument/2006/relationships/hyperlink" Target="https://onlinelibrary.wiley.com/journal/14606984" TargetMode="External"/><Relationship Id="rId12" Type="http://schemas.openxmlformats.org/officeDocument/2006/relationships/hyperlink" Target="https://www.hup.harvard.edu/books/9780674576292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rcd.onlinelibrary.wiley.com/journal/17508606" TargetMode="External"/><Relationship Id="rId11" Type="http://schemas.openxmlformats.org/officeDocument/2006/relationships/hyperlink" Target="https://publications.aap.org/pediatrics" TargetMode="External"/><Relationship Id="rId5" Type="http://schemas.openxmlformats.org/officeDocument/2006/relationships/hyperlink" Target="https://www.gov.uk/government/publications/early-years-foundation-stage-framework--2" TargetMode="External"/><Relationship Id="rId10" Type="http://schemas.openxmlformats.org/officeDocument/2006/relationships/hyperlink" Target="https://www.routledge.com/Maternal-Deprivation-Reassessed/Rutter/p/book/9780367763244" TargetMode="External"/><Relationship Id="rId4" Type="http://schemas.openxmlformats.org/officeDocument/2006/relationships/hyperlink" Target="https://www.routledge.com/A-Secure-Base-Parent-Child-Attachment-and-Healthy-Human-Development/Bowlby/p/book/9780465005437" TargetMode="External"/><Relationship Id="rId9" Type="http://schemas.openxmlformats.org/officeDocument/2006/relationships/hyperlink" Target="https://www.nice.org.uk/guidance/ph4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50404"/>
            <a:ext cx="10868745" cy="118129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Applying Bowlby's Attachment Theory to Support Isaac's Development in Early Years Practice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2107307"/>
            <a:ext cx="574938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Psychology in Health and Social Care (LCHS4010)</a:t>
            </a:r>
            <a:endParaRPr lang="en-US" sz="1850" dirty="0"/>
          </a:p>
        </p:txBody>
      </p:sp>
      <p:sp>
        <p:nvSpPr>
          <p:cNvPr id="4" name="Text 2"/>
          <p:cNvSpPr/>
          <p:nvPr/>
        </p:nvSpPr>
        <p:spPr>
          <a:xfrm>
            <a:off x="661475" y="2686050"/>
            <a:ext cx="10868745" cy="8174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3000"/>
              </a:lnSpc>
              <a:spcAft>
                <a:spcPts val="1650"/>
              </a:spcAft>
              <a:buNone/>
            </a:pPr>
            <a:r>
              <a:rPr lang="en-US" sz="145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Student Name: Rajneesh Sinha</a:t>
            </a:r>
            <a:endParaRPr lang="en-US" sz="1450" dirty="0"/>
          </a:p>
          <a:p>
            <a:pPr marL="0" indent="0" algn="l">
              <a:lnSpc>
                <a:spcPct val="133000"/>
              </a:lnSpc>
              <a:spcAft>
                <a:spcPts val="1650"/>
              </a:spcAft>
              <a:buNone/>
            </a:pPr>
            <a:r>
              <a:rPr lang="en-US" sz="145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Student ID: 2514106</a:t>
            </a:r>
          </a:p>
          <a:p>
            <a:pPr marL="0" indent="0" algn="l">
              <a:lnSpc>
                <a:spcPct val="133000"/>
              </a:lnSpc>
              <a:buNone/>
            </a:pPr>
            <a:r>
              <a:rPr lang="en-US" sz="1450" b="1" dirty="0">
                <a:solidFill>
                  <a:srgbClr val="2C2821"/>
                </a:solidFill>
                <a:latin typeface="Lora Bold" pitchFamily="34" charset="0"/>
              </a:rPr>
              <a:t>Lecturer: Sam Parker.</a:t>
            </a:r>
            <a:endParaRPr lang="en-US" sz="145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15747AF-FB79-DB22-43DE-B74E2D867496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244E3A-A4DB-FBF2-4EC9-80BD4F9281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FDCA9A27-9F22-DF68-0A80-8C548880FD5D}"/>
              </a:ext>
            </a:extLst>
          </p:cNvPr>
          <p:cNvSpPr/>
          <p:nvPr/>
        </p:nvSpPr>
        <p:spPr>
          <a:xfrm>
            <a:off x="661475" y="850404"/>
            <a:ext cx="10868745" cy="118129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04000"/>
              </a:lnSpc>
            </a:pPr>
            <a:r>
              <a:rPr lang="en-GB" sz="4000" dirty="0">
                <a:solidFill>
                  <a:srgbClr val="233E32"/>
                </a:solidFill>
              </a:rPr>
              <a:t>               </a:t>
            </a:r>
            <a:r>
              <a:rPr lang="en-GB" sz="4000" u="sng" dirty="0">
                <a:solidFill>
                  <a:srgbClr val="233E32"/>
                </a:solidFill>
              </a:rPr>
              <a:t>Aim and Presentation Overview</a:t>
            </a:r>
            <a:endParaRPr lang="en-US" sz="3700" u="sng" dirty="0">
              <a:solidFill>
                <a:srgbClr val="233E32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1819C2C-5E9F-2F34-FF64-A556C77561D8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9FB88F-7636-B0C6-FFE4-90FAB9B7F2A7}"/>
              </a:ext>
            </a:extLst>
          </p:cNvPr>
          <p:cNvSpPr txBox="1"/>
          <p:nvPr/>
        </p:nvSpPr>
        <p:spPr>
          <a:xfrm>
            <a:off x="1276709" y="1820174"/>
            <a:ext cx="93855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233E32"/>
                </a:solidFill>
              </a:rPr>
              <a:t>Aim</a:t>
            </a:r>
          </a:p>
          <a:p>
            <a:r>
              <a:rPr lang="en-GB" dirty="0">
                <a:solidFill>
                  <a:srgbClr val="233E32"/>
                </a:solidFill>
              </a:rPr>
              <a:t>This presentation applies Bowlby's Attachment Theory to analyse Isaac's early experiences and explains how attachment influences his emotional, social and language development. It also recommends evidence-based interventions to support his future development.</a:t>
            </a:r>
          </a:p>
          <a:p>
            <a:endParaRPr lang="en-GB" dirty="0">
              <a:solidFill>
                <a:srgbClr val="233E32"/>
              </a:solidFill>
            </a:endParaRPr>
          </a:p>
          <a:p>
            <a:r>
              <a:rPr lang="en-GB" b="1" dirty="0">
                <a:solidFill>
                  <a:srgbClr val="233E32"/>
                </a:solidFill>
              </a:rPr>
              <a:t>Presentation Overview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233E32"/>
                </a:solidFill>
              </a:rPr>
              <a:t>Introduction to Isaac's case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233E32"/>
                </a:solidFill>
              </a:rPr>
              <a:t>Overview of Bowlby's Attachment Theory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233E32"/>
                </a:solidFill>
              </a:rPr>
              <a:t>Applying the theory to Isaac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233E32"/>
                </a:solidFill>
              </a:rPr>
              <a:t>Impact of early experiences on development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233E32"/>
                </a:solidFill>
              </a:rPr>
              <a:t>Nature and nurture influences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233E32"/>
                </a:solidFill>
              </a:rPr>
              <a:t>Recommended interventions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233E32"/>
                </a:solidFill>
              </a:rPr>
              <a:t>Multi-agency support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233E32"/>
                </a:solidFill>
              </a:rPr>
              <a:t>Critical evaluation of the theory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rgbClr val="233E32"/>
                </a:solidFill>
              </a:rPr>
              <a:t>Conclusion </a:t>
            </a:r>
          </a:p>
          <a:p>
            <a:endParaRPr lang="en-GB" dirty="0">
              <a:solidFill>
                <a:srgbClr val="233E3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535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999034"/>
            <a:ext cx="7359764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Introduction to Isaac's Situation</a:t>
            </a:r>
            <a:endParaRPr lang="en-US" sz="37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1967706"/>
            <a:ext cx="3496877" cy="174476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77479" y="2182118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Family Context</a:t>
            </a:r>
            <a:endParaRPr lang="en-US" sz="1850" dirty="0"/>
          </a:p>
        </p:txBody>
      </p:sp>
      <p:sp>
        <p:nvSpPr>
          <p:cNvPr id="5" name="Text 2"/>
          <p:cNvSpPr/>
          <p:nvPr/>
        </p:nvSpPr>
        <p:spPr>
          <a:xfrm>
            <a:off x="977479" y="2590800"/>
            <a:ext cx="2966467" cy="9072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Single-parent family; mother experiencing post-natal depression</a:t>
            </a:r>
            <a:endParaRPr lang="en-US" sz="14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47359" y="1967706"/>
            <a:ext cx="3496877" cy="1744762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663363" y="2182118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Recent Changes</a:t>
            </a:r>
            <a:endParaRPr lang="en-US" sz="1850" dirty="0"/>
          </a:p>
        </p:txBody>
      </p:sp>
      <p:sp>
        <p:nvSpPr>
          <p:cNvPr id="8" name="Text 4"/>
          <p:cNvSpPr/>
          <p:nvPr/>
        </p:nvSpPr>
        <p:spPr>
          <a:xfrm>
            <a:off x="4663363" y="2590800"/>
            <a:ext cx="2966467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Recent relocation to London; reduced support network</a:t>
            </a:r>
            <a:endParaRPr lang="en-US" sz="145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33244" y="1967706"/>
            <a:ext cx="3496877" cy="1744762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8349247" y="2182118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Childcare History</a:t>
            </a:r>
            <a:endParaRPr lang="en-US" sz="1850" dirty="0"/>
          </a:p>
        </p:txBody>
      </p:sp>
      <p:sp>
        <p:nvSpPr>
          <p:cNvPr id="11" name="Text 6"/>
          <p:cNvSpPr/>
          <p:nvPr/>
        </p:nvSpPr>
        <p:spPr>
          <a:xfrm>
            <a:off x="8349247" y="2590800"/>
            <a:ext cx="2966467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Frequent childcare disruptions over two years</a:t>
            </a:r>
            <a:endParaRPr lang="en-US" sz="145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1475" y="3901480"/>
            <a:ext cx="3496877" cy="1442343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977479" y="4115891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Observed Behaviours</a:t>
            </a:r>
            <a:endParaRPr lang="en-US" sz="1850" dirty="0"/>
          </a:p>
        </p:txBody>
      </p:sp>
      <p:sp>
        <p:nvSpPr>
          <p:cNvPr id="14" name="Text 8"/>
          <p:cNvSpPr/>
          <p:nvPr/>
        </p:nvSpPr>
        <p:spPr>
          <a:xfrm>
            <a:off x="977479" y="4524573"/>
            <a:ext cx="2966467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Separation anxiety, emotional withdrawal and language delays</a:t>
            </a:r>
            <a:endParaRPr lang="en-US" sz="1450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47359" y="3901480"/>
            <a:ext cx="3496877" cy="1442343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4663363" y="4115891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Intervention Need</a:t>
            </a:r>
            <a:endParaRPr lang="en-US" sz="1850" dirty="0"/>
          </a:p>
        </p:txBody>
      </p:sp>
      <p:sp>
        <p:nvSpPr>
          <p:cNvPr id="17" name="Text 10"/>
          <p:cNvSpPr/>
          <p:nvPr/>
        </p:nvSpPr>
        <p:spPr>
          <a:xfrm>
            <a:off x="4663363" y="4524573"/>
            <a:ext cx="2966467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Early intervention required to support development</a:t>
            </a:r>
            <a:endParaRPr lang="en-US" sz="1450" dirty="0"/>
          </a:p>
        </p:txBody>
      </p:sp>
      <p:sp>
        <p:nvSpPr>
          <p:cNvPr id="18" name="Text 11"/>
          <p:cNvSpPr/>
          <p:nvPr/>
        </p:nvSpPr>
        <p:spPr>
          <a:xfrm>
            <a:off x="661475" y="5556448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(NICE, 2023; NHS, 2024)</a:t>
            </a:r>
            <a:endParaRPr lang="en-US" sz="145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C263CA2-262E-697E-C681-D9454A6B1594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67966"/>
            <a:ext cx="6678942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Bowlby's Attachment Theory</a:t>
            </a:r>
            <a:endParaRPr lang="en-US" sz="3700" dirty="0"/>
          </a:p>
        </p:txBody>
      </p:sp>
      <p:sp>
        <p:nvSpPr>
          <p:cNvPr id="3" name="Shape 1"/>
          <p:cNvSpPr/>
          <p:nvPr/>
        </p:nvSpPr>
        <p:spPr>
          <a:xfrm>
            <a:off x="661475" y="1836638"/>
            <a:ext cx="425241" cy="42525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32365" y="1872059"/>
            <a:ext cx="283461" cy="35440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1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1275723" y="1901527"/>
            <a:ext cx="6186531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Secure attachment develops through consistent caregiving</a:t>
            </a:r>
            <a:endParaRPr lang="en-US" sz="1850" dirty="0"/>
          </a:p>
        </p:txBody>
      </p:sp>
      <p:sp>
        <p:nvSpPr>
          <p:cNvPr id="6" name="Shape 4"/>
          <p:cNvSpPr/>
          <p:nvPr/>
        </p:nvSpPr>
        <p:spPr>
          <a:xfrm>
            <a:off x="661475" y="2639913"/>
            <a:ext cx="425241" cy="42525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32365" y="2675334"/>
            <a:ext cx="283461" cy="35440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2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1275723" y="2704802"/>
            <a:ext cx="525945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First five years are a critical developmental period</a:t>
            </a:r>
            <a:endParaRPr lang="en-US" sz="1850" dirty="0"/>
          </a:p>
        </p:txBody>
      </p:sp>
      <p:sp>
        <p:nvSpPr>
          <p:cNvPr id="9" name="Shape 7"/>
          <p:cNvSpPr/>
          <p:nvPr/>
        </p:nvSpPr>
        <p:spPr>
          <a:xfrm>
            <a:off x="661475" y="3443188"/>
            <a:ext cx="425241" cy="42525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32365" y="3478609"/>
            <a:ext cx="283461" cy="35440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1275723" y="3508077"/>
            <a:ext cx="464004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Children develop an internal working model</a:t>
            </a:r>
            <a:endParaRPr lang="en-US" sz="1850" dirty="0"/>
          </a:p>
        </p:txBody>
      </p:sp>
      <p:sp>
        <p:nvSpPr>
          <p:cNvPr id="12" name="Shape 10"/>
          <p:cNvSpPr/>
          <p:nvPr/>
        </p:nvSpPr>
        <p:spPr>
          <a:xfrm>
            <a:off x="661475" y="4246463"/>
            <a:ext cx="425241" cy="42525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32365" y="4281884"/>
            <a:ext cx="283461" cy="35440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4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1275723" y="4311352"/>
            <a:ext cx="510130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Secure attachment promotes emotional security</a:t>
            </a:r>
            <a:endParaRPr lang="en-US" sz="1850" dirty="0"/>
          </a:p>
        </p:txBody>
      </p:sp>
      <p:sp>
        <p:nvSpPr>
          <p:cNvPr id="15" name="Shape 13"/>
          <p:cNvSpPr/>
          <p:nvPr/>
        </p:nvSpPr>
        <p:spPr>
          <a:xfrm>
            <a:off x="661475" y="5049738"/>
            <a:ext cx="425241" cy="425252"/>
          </a:xfrm>
          <a:prstGeom prst="roundRect">
            <a:avLst>
              <a:gd name="adj" fmla="val 6667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732365" y="5085159"/>
            <a:ext cx="283461" cy="35440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2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5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1275723" y="5114627"/>
            <a:ext cx="4888088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Early relationships influence future behaviour</a:t>
            </a:r>
            <a:endParaRPr lang="en-US" sz="1850" dirty="0"/>
          </a:p>
        </p:txBody>
      </p:sp>
      <p:sp>
        <p:nvSpPr>
          <p:cNvPr id="18" name="Text 16"/>
          <p:cNvSpPr/>
          <p:nvPr/>
        </p:nvSpPr>
        <p:spPr>
          <a:xfrm>
            <a:off x="661475" y="5687616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(Bowlby, 1988; Ainsworth et al., 1978)</a:t>
            </a:r>
            <a:endParaRPr lang="en-US" sz="145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34F283D-EACA-C75F-5FB1-7ED4AD777FC4}"/>
              </a:ext>
            </a:extLst>
          </p:cNvPr>
          <p:cNvSpPr/>
          <p:nvPr/>
        </p:nvSpPr>
        <p:spPr>
          <a:xfrm>
            <a:off x="10964174" y="6504316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693763"/>
            <a:ext cx="8528630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Why Bowlby's Theory Applies to Isaac</a:t>
            </a:r>
            <a:endParaRPr lang="en-US" sz="3700" dirty="0"/>
          </a:p>
        </p:txBody>
      </p:sp>
      <p:sp>
        <p:nvSpPr>
          <p:cNvPr id="3" name="Shape 1"/>
          <p:cNvSpPr/>
          <p:nvPr/>
        </p:nvSpPr>
        <p:spPr>
          <a:xfrm>
            <a:off x="525350" y="2567880"/>
            <a:ext cx="5476043" cy="2081212"/>
          </a:xfrm>
          <a:prstGeom prst="roundRect">
            <a:avLst>
              <a:gd name="adj" fmla="val 1362"/>
            </a:avLst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4357" y="2756892"/>
            <a:ext cx="2972222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Observed Behaviours</a:t>
            </a:r>
            <a:endParaRPr lang="en-US" sz="1850" dirty="0"/>
          </a:p>
        </p:txBody>
      </p:sp>
      <p:sp>
        <p:nvSpPr>
          <p:cNvPr id="5" name="Text 3"/>
          <p:cNvSpPr/>
          <p:nvPr/>
        </p:nvSpPr>
        <p:spPr>
          <a:xfrm>
            <a:off x="714357" y="3241179"/>
            <a:ext cx="5098029" cy="13418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Distress during separation indicates attachment insecurity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Clingy behaviour suggests dependency on caregiver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Emotional withdrawal observed during free play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6332776" y="2756892"/>
            <a:ext cx="3075109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Theoretical Connection</a:t>
            </a:r>
            <a:endParaRPr lang="en-US" sz="1850" dirty="0"/>
          </a:p>
        </p:txBody>
      </p:sp>
      <p:sp>
        <p:nvSpPr>
          <p:cNvPr id="7" name="Text 5"/>
          <p:cNvSpPr/>
          <p:nvPr/>
        </p:nvSpPr>
        <p:spPr>
          <a:xfrm>
            <a:off x="6332776" y="3241179"/>
            <a:ext cx="5203794" cy="67091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Disrupted childcare may reduce trust formation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Theory explains Isaac's emotional difficulties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661475" y="4861719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(Bowlby, 1988; Groh et al., 2017)</a:t>
            </a:r>
            <a:endParaRPr lang="en-US" sz="145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9134BF-1D20-CF99-3259-6EEFE8F883C2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503462"/>
            <a:ext cx="7977286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Impact of Isaac's Early Experiences</a:t>
            </a:r>
            <a:endParaRPr lang="en-US" sz="3700" dirty="0"/>
          </a:p>
        </p:txBody>
      </p:sp>
      <p:sp>
        <p:nvSpPr>
          <p:cNvPr id="3" name="Shape 1"/>
          <p:cNvSpPr/>
          <p:nvPr/>
        </p:nvSpPr>
        <p:spPr>
          <a:xfrm>
            <a:off x="661475" y="2472134"/>
            <a:ext cx="3496877" cy="1089124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50482" y="2661146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Maternal Depression</a:t>
            </a:r>
            <a:endParaRPr lang="en-US" sz="1850" dirty="0"/>
          </a:p>
        </p:txBody>
      </p:sp>
      <p:sp>
        <p:nvSpPr>
          <p:cNvPr id="5" name="Text 3"/>
          <p:cNvSpPr/>
          <p:nvPr/>
        </p:nvSpPr>
        <p:spPr>
          <a:xfrm>
            <a:off x="850482" y="3069828"/>
            <a:ext cx="3118863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Reduced emotional availability</a:t>
            </a:r>
            <a:endParaRPr lang="en-US" sz="1450" dirty="0"/>
          </a:p>
        </p:txBody>
      </p:sp>
      <p:sp>
        <p:nvSpPr>
          <p:cNvPr id="6" name="Shape 4"/>
          <p:cNvSpPr/>
          <p:nvPr/>
        </p:nvSpPr>
        <p:spPr>
          <a:xfrm>
            <a:off x="4347359" y="2472134"/>
            <a:ext cx="3496877" cy="1089124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36366" y="2661146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Frequent Transitions</a:t>
            </a:r>
            <a:endParaRPr lang="en-US" sz="1850" dirty="0"/>
          </a:p>
        </p:txBody>
      </p:sp>
      <p:sp>
        <p:nvSpPr>
          <p:cNvPr id="8" name="Text 6"/>
          <p:cNvSpPr/>
          <p:nvPr/>
        </p:nvSpPr>
        <p:spPr>
          <a:xfrm>
            <a:off x="4536366" y="3069828"/>
            <a:ext cx="3118863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Reduced stability and predictability</a:t>
            </a:r>
            <a:endParaRPr lang="en-US" sz="1450" dirty="0"/>
          </a:p>
        </p:txBody>
      </p:sp>
      <p:sp>
        <p:nvSpPr>
          <p:cNvPr id="9" name="Shape 7"/>
          <p:cNvSpPr/>
          <p:nvPr/>
        </p:nvSpPr>
        <p:spPr>
          <a:xfrm>
            <a:off x="8033244" y="2472134"/>
            <a:ext cx="3496877" cy="1089124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222251" y="2661146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Childcare Disruption</a:t>
            </a:r>
            <a:endParaRPr lang="en-US" sz="1850" dirty="0"/>
          </a:p>
        </p:txBody>
      </p:sp>
      <p:sp>
        <p:nvSpPr>
          <p:cNvPr id="11" name="Text 9"/>
          <p:cNvSpPr/>
          <p:nvPr/>
        </p:nvSpPr>
        <p:spPr>
          <a:xfrm>
            <a:off x="8222251" y="3069828"/>
            <a:ext cx="3118863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Difficulty trusting adults</a:t>
            </a:r>
            <a:endParaRPr lang="en-US" sz="1450" dirty="0"/>
          </a:p>
        </p:txBody>
      </p:sp>
      <p:sp>
        <p:nvSpPr>
          <p:cNvPr id="12" name="Shape 10"/>
          <p:cNvSpPr/>
          <p:nvPr/>
        </p:nvSpPr>
        <p:spPr>
          <a:xfrm>
            <a:off x="661475" y="3750270"/>
            <a:ext cx="5339820" cy="1089124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50482" y="3939282"/>
            <a:ext cx="275007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Limited Social Interaction</a:t>
            </a:r>
            <a:endParaRPr lang="en-US" sz="1850" dirty="0"/>
          </a:p>
        </p:txBody>
      </p:sp>
      <p:sp>
        <p:nvSpPr>
          <p:cNvPr id="14" name="Text 12"/>
          <p:cNvSpPr/>
          <p:nvPr/>
        </p:nvSpPr>
        <p:spPr>
          <a:xfrm>
            <a:off x="850482" y="4347964"/>
            <a:ext cx="4961806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Poor peer relationships</a:t>
            </a:r>
            <a:endParaRPr lang="en-US" sz="1450" dirty="0"/>
          </a:p>
        </p:txBody>
      </p:sp>
      <p:sp>
        <p:nvSpPr>
          <p:cNvPr id="15" name="Shape 13"/>
          <p:cNvSpPr/>
          <p:nvPr/>
        </p:nvSpPr>
        <p:spPr>
          <a:xfrm>
            <a:off x="6190301" y="3750270"/>
            <a:ext cx="5339820" cy="1089124"/>
          </a:xfrm>
          <a:prstGeom prst="roundRect">
            <a:avLst>
              <a:gd name="adj" fmla="val 2603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379308" y="3939282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Emotional Insecurity</a:t>
            </a:r>
            <a:endParaRPr lang="en-US" sz="1850" dirty="0"/>
          </a:p>
        </p:txBody>
      </p:sp>
      <p:sp>
        <p:nvSpPr>
          <p:cNvPr id="17" name="Text 15"/>
          <p:cNvSpPr/>
          <p:nvPr/>
        </p:nvSpPr>
        <p:spPr>
          <a:xfrm>
            <a:off x="6379308" y="4347964"/>
            <a:ext cx="4961806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Increased anxiety</a:t>
            </a:r>
            <a:endParaRPr lang="en-US" sz="1450" dirty="0"/>
          </a:p>
        </p:txBody>
      </p:sp>
      <p:sp>
        <p:nvSpPr>
          <p:cNvPr id="18" name="Text 16"/>
          <p:cNvSpPr/>
          <p:nvPr/>
        </p:nvSpPr>
        <p:spPr>
          <a:xfrm>
            <a:off x="661475" y="5052020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(NICE, 2023; NHS, 2024)</a:t>
            </a:r>
            <a:endParaRPr lang="en-US" sz="145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E8742F9-3776-02F8-C0CD-2346BE381BB8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61975"/>
            <a:ext cx="9927977" cy="5814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Impact on Language and Social Development</a:t>
            </a:r>
            <a:endParaRPr lang="en-US" sz="36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224" y="1515418"/>
            <a:ext cx="279095" cy="27910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266099" y="1509713"/>
            <a:ext cx="4729044" cy="2907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Reduced opportunities for language exposure</a:t>
            </a:r>
            <a:endParaRPr lang="en-US" sz="180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224" y="2445693"/>
            <a:ext cx="279095" cy="279102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266099" y="2439988"/>
            <a:ext cx="4335949" cy="2907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Difficulty participating in group activities</a:t>
            </a:r>
            <a:endParaRPr lang="en-US" sz="180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224" y="3375968"/>
            <a:ext cx="279095" cy="279102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1266099" y="3370263"/>
            <a:ext cx="3296857" cy="2907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Delayed independent play skills</a:t>
            </a:r>
            <a:endParaRPr lang="en-US" sz="1800" dirty="0"/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224" y="4306243"/>
            <a:ext cx="279095" cy="279102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1266099" y="4300538"/>
            <a:ext cx="3832427" cy="2907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Lower confidence in social situations</a:t>
            </a:r>
            <a:endParaRPr lang="en-US" sz="1800" dirty="0"/>
          </a:p>
        </p:txBody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224" y="5236518"/>
            <a:ext cx="279095" cy="279102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1266099" y="5230813"/>
            <a:ext cx="4531207" cy="2907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Increased risk of future learning difficulties</a:t>
            </a:r>
            <a:endParaRPr lang="en-US" sz="1800" dirty="0"/>
          </a:p>
        </p:txBody>
      </p:sp>
      <p:sp>
        <p:nvSpPr>
          <p:cNvPr id="13" name="Text 6"/>
          <p:cNvSpPr/>
          <p:nvPr/>
        </p:nvSpPr>
        <p:spPr>
          <a:xfrm>
            <a:off x="661475" y="6000750"/>
            <a:ext cx="11478330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(Law et al., 2022; NHS, 2024)</a:t>
            </a:r>
            <a:endParaRPr lang="en-US" sz="145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8B9DDF3-03DE-F78A-C1CA-82006AEBD8A8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370211"/>
            <a:ext cx="7150913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Nature and Nurture Influences</a:t>
            </a:r>
            <a:endParaRPr lang="en-US" sz="3700" dirty="0"/>
          </a:p>
        </p:txBody>
      </p:sp>
      <p:sp>
        <p:nvSpPr>
          <p:cNvPr id="3" name="Shape 1"/>
          <p:cNvSpPr/>
          <p:nvPr/>
        </p:nvSpPr>
        <p:spPr>
          <a:xfrm>
            <a:off x="525350" y="2244328"/>
            <a:ext cx="5476043" cy="1778794"/>
          </a:xfrm>
          <a:prstGeom prst="roundRect">
            <a:avLst>
              <a:gd name="adj" fmla="val 1594"/>
            </a:avLst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14357" y="2433340"/>
            <a:ext cx="2972222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FFFFFF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Nature</a:t>
            </a:r>
            <a:endParaRPr lang="en-US" sz="1850" dirty="0"/>
          </a:p>
        </p:txBody>
      </p:sp>
      <p:sp>
        <p:nvSpPr>
          <p:cNvPr id="5" name="Text 3"/>
          <p:cNvSpPr/>
          <p:nvPr/>
        </p:nvSpPr>
        <p:spPr>
          <a:xfrm>
            <a:off x="714357" y="2917627"/>
            <a:ext cx="5098029" cy="67091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Temperament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FFFFFF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Brain development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6332776" y="2433340"/>
            <a:ext cx="2972222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Nurture</a:t>
            </a:r>
            <a:endParaRPr lang="en-US" sz="1850" dirty="0"/>
          </a:p>
        </p:txBody>
      </p:sp>
      <p:sp>
        <p:nvSpPr>
          <p:cNvPr id="7" name="Text 5"/>
          <p:cNvSpPr/>
          <p:nvPr/>
        </p:nvSpPr>
        <p:spPr>
          <a:xfrm>
            <a:off x="6332776" y="2917627"/>
            <a:ext cx="5203794" cy="10394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Maternal mental health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Childcare consistency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Social interactions</a:t>
            </a:r>
            <a:endParaRPr lang="en-US" sz="1450" dirty="0"/>
          </a:p>
        </p:txBody>
      </p:sp>
      <p:sp>
        <p:nvSpPr>
          <p:cNvPr id="8" name="Shape 6"/>
          <p:cNvSpPr/>
          <p:nvPr/>
        </p:nvSpPr>
        <p:spPr>
          <a:xfrm>
            <a:off x="661475" y="4235748"/>
            <a:ext cx="10868745" cy="736997"/>
          </a:xfrm>
          <a:prstGeom prst="roundRect">
            <a:avLst>
              <a:gd name="adj" fmla="val 3847"/>
            </a:avLst>
          </a:prstGeom>
          <a:solidFill>
            <a:srgbClr val="D7F4E4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482" y="4503440"/>
            <a:ext cx="236234" cy="1890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75723" y="4453037"/>
            <a:ext cx="10675075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b="1" dirty="0">
                <a:solidFill>
                  <a:srgbClr val="000000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Key point:</a:t>
            </a:r>
            <a:r>
              <a:rPr lang="en-US" sz="1450" dirty="0">
                <a:solidFill>
                  <a:srgbClr val="000000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Development results from biological and environmental interaction</a:t>
            </a:r>
            <a:endParaRPr lang="en-US" sz="1450" dirty="0"/>
          </a:p>
        </p:txBody>
      </p:sp>
      <p:sp>
        <p:nvSpPr>
          <p:cNvPr id="11" name="Text 8"/>
          <p:cNvSpPr/>
          <p:nvPr/>
        </p:nvSpPr>
        <p:spPr>
          <a:xfrm>
            <a:off x="661475" y="5185370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(Shonkoff and Garner, 2021; NICE, 2023)</a:t>
            </a:r>
            <a:endParaRPr lang="en-US" sz="145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3FA8D9-11E0-EB75-320A-2310267A208C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566863"/>
            <a:ext cx="9543018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Support Plan: Building Emotional Security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2535535"/>
            <a:ext cx="378014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Alice Light" pitchFamily="34" charset="0"/>
                <a:ea typeface="Alice Light" pitchFamily="34" charset="-122"/>
                <a:cs typeface="Alice Light" pitchFamily="34" charset="-120"/>
              </a:rPr>
              <a:t>01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661475" y="2831405"/>
            <a:ext cx="3496877" cy="25400"/>
          </a:xfrm>
          <a:prstGeom prst="rect">
            <a:avLst/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61475" y="2976662"/>
            <a:ext cx="3496877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Assign one consistent key worker</a:t>
            </a:r>
            <a:endParaRPr lang="en-US" sz="1850" dirty="0"/>
          </a:p>
        </p:txBody>
      </p:sp>
      <p:sp>
        <p:nvSpPr>
          <p:cNvPr id="6" name="Text 4"/>
          <p:cNvSpPr/>
          <p:nvPr/>
        </p:nvSpPr>
        <p:spPr>
          <a:xfrm>
            <a:off x="4347359" y="2535535"/>
            <a:ext cx="378014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Alice Light" pitchFamily="34" charset="0"/>
                <a:ea typeface="Alice Light" pitchFamily="34" charset="-122"/>
                <a:cs typeface="Alice Light" pitchFamily="34" charset="-120"/>
              </a:rPr>
              <a:t>02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4347359" y="2831405"/>
            <a:ext cx="3496877" cy="25400"/>
          </a:xfrm>
          <a:prstGeom prst="rect">
            <a:avLst/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347359" y="2976662"/>
            <a:ext cx="3496877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Establish predictable daily routines</a:t>
            </a:r>
            <a:endParaRPr lang="en-US" sz="1850" dirty="0"/>
          </a:p>
        </p:txBody>
      </p:sp>
      <p:sp>
        <p:nvSpPr>
          <p:cNvPr id="9" name="Text 7"/>
          <p:cNvSpPr/>
          <p:nvPr/>
        </p:nvSpPr>
        <p:spPr>
          <a:xfrm>
            <a:off x="8033244" y="2535535"/>
            <a:ext cx="378014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Alice Light" pitchFamily="34" charset="0"/>
                <a:ea typeface="Alice Light" pitchFamily="34" charset="-122"/>
                <a:cs typeface="Alice Light" pitchFamily="34" charset="-120"/>
              </a:rPr>
              <a:t>03</a:t>
            </a:r>
            <a:endParaRPr lang="en-US" sz="1450" dirty="0"/>
          </a:p>
        </p:txBody>
      </p:sp>
      <p:sp>
        <p:nvSpPr>
          <p:cNvPr id="10" name="Shape 8"/>
          <p:cNvSpPr/>
          <p:nvPr/>
        </p:nvSpPr>
        <p:spPr>
          <a:xfrm>
            <a:off x="8033244" y="2831405"/>
            <a:ext cx="3496877" cy="25400"/>
          </a:xfrm>
          <a:prstGeom prst="rect">
            <a:avLst/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033244" y="2976662"/>
            <a:ext cx="3496877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Use comfort objects during transitions</a:t>
            </a:r>
            <a:endParaRPr lang="en-US" sz="1850" dirty="0"/>
          </a:p>
        </p:txBody>
      </p:sp>
      <p:sp>
        <p:nvSpPr>
          <p:cNvPr id="12" name="Text 10"/>
          <p:cNvSpPr/>
          <p:nvPr/>
        </p:nvSpPr>
        <p:spPr>
          <a:xfrm>
            <a:off x="661475" y="3897908"/>
            <a:ext cx="378014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Alice Light" pitchFamily="34" charset="0"/>
                <a:ea typeface="Alice Light" pitchFamily="34" charset="-122"/>
                <a:cs typeface="Alice Light" pitchFamily="34" charset="-120"/>
              </a:rPr>
              <a:t>04</a:t>
            </a:r>
            <a:endParaRPr lang="en-US" sz="1450" dirty="0"/>
          </a:p>
        </p:txBody>
      </p:sp>
      <p:sp>
        <p:nvSpPr>
          <p:cNvPr id="13" name="Shape 11"/>
          <p:cNvSpPr/>
          <p:nvPr/>
        </p:nvSpPr>
        <p:spPr>
          <a:xfrm>
            <a:off x="661475" y="4193778"/>
            <a:ext cx="5339820" cy="25400"/>
          </a:xfrm>
          <a:prstGeom prst="rect">
            <a:avLst/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61475" y="4339034"/>
            <a:ext cx="3896719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Conduct regular emotional check-ins</a:t>
            </a:r>
            <a:endParaRPr lang="en-US" sz="1850" dirty="0"/>
          </a:p>
        </p:txBody>
      </p:sp>
      <p:sp>
        <p:nvSpPr>
          <p:cNvPr id="15" name="Text 13"/>
          <p:cNvSpPr/>
          <p:nvPr/>
        </p:nvSpPr>
        <p:spPr>
          <a:xfrm>
            <a:off x="6190301" y="3897908"/>
            <a:ext cx="378014" cy="23624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50" dirty="0">
                <a:solidFill>
                  <a:srgbClr val="2C2821"/>
                </a:solidFill>
                <a:latin typeface="Alice Light" pitchFamily="34" charset="0"/>
                <a:ea typeface="Alice Light" pitchFamily="34" charset="-122"/>
                <a:cs typeface="Alice Light" pitchFamily="34" charset="-120"/>
              </a:rPr>
              <a:t>05</a:t>
            </a:r>
            <a:endParaRPr lang="en-US" sz="1450" dirty="0"/>
          </a:p>
        </p:txBody>
      </p:sp>
      <p:sp>
        <p:nvSpPr>
          <p:cNvPr id="16" name="Shape 14"/>
          <p:cNvSpPr/>
          <p:nvPr/>
        </p:nvSpPr>
        <p:spPr>
          <a:xfrm>
            <a:off x="6190301" y="4193778"/>
            <a:ext cx="5339820" cy="25400"/>
          </a:xfrm>
          <a:prstGeom prst="rect">
            <a:avLst/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190301" y="4339034"/>
            <a:ext cx="4412445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Create a safe and supportive environment</a:t>
            </a:r>
            <a:endParaRPr lang="en-US" sz="1850" dirty="0"/>
          </a:p>
        </p:txBody>
      </p:sp>
      <p:sp>
        <p:nvSpPr>
          <p:cNvPr id="18" name="Text 16"/>
          <p:cNvSpPr/>
          <p:nvPr/>
        </p:nvSpPr>
        <p:spPr>
          <a:xfrm>
            <a:off x="661475" y="4988620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(Bowlby, 1988; NHS, 2024)</a:t>
            </a:r>
            <a:endParaRPr lang="en-US" sz="145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90C4B10-C680-6BF2-FB20-2B48155BA389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198860"/>
            <a:ext cx="10796516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Support Plan: Language and Social Development</a:t>
            </a:r>
            <a:endParaRPr lang="en-US" sz="37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1475" y="2167533"/>
            <a:ext cx="472468" cy="47248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61475" y="2876252"/>
            <a:ext cx="275930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Daily storytelling sessions</a:t>
            </a:r>
            <a:endParaRPr lang="en-US" sz="185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63135" y="2167533"/>
            <a:ext cx="472468" cy="47248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4363135" y="2876252"/>
            <a:ext cx="336402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Structured play-based activities</a:t>
            </a:r>
            <a:endParaRPr lang="en-US" sz="1850" dirty="0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64794" y="2167533"/>
            <a:ext cx="472468" cy="47248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8064794" y="2876252"/>
            <a:ext cx="3465426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Speech and language interventions</a:t>
            </a:r>
            <a:endParaRPr lang="en-US" sz="1850" dirty="0"/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61475" y="3844826"/>
            <a:ext cx="472468" cy="472480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661475" y="4553545"/>
            <a:ext cx="3436058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Parent-child interactive sessions</a:t>
            </a:r>
            <a:endParaRPr lang="en-US" sz="1850" dirty="0"/>
          </a:p>
        </p:txBody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63135" y="3844826"/>
            <a:ext cx="472468" cy="472480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4363135" y="4553545"/>
            <a:ext cx="3465426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Positive reinforcement techniques</a:t>
            </a:r>
            <a:endParaRPr lang="en-US" sz="1850" dirty="0"/>
          </a:p>
        </p:txBody>
      </p:sp>
      <p:sp>
        <p:nvSpPr>
          <p:cNvPr id="13" name="Text 6"/>
          <p:cNvSpPr/>
          <p:nvPr/>
        </p:nvSpPr>
        <p:spPr>
          <a:xfrm>
            <a:off x="661475" y="5356721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(Vygotsky, 1978; Law et al., 2022)</a:t>
            </a:r>
            <a:endParaRPr lang="en-US" sz="145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C92F3AD-7D91-7FCD-09FC-84D4108075C5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015603"/>
            <a:ext cx="6438937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Multi-Agency Collaboration</a:t>
            </a:r>
            <a:endParaRPr lang="en-US" sz="3700" dirty="0"/>
          </a:p>
        </p:txBody>
      </p:sp>
      <p:sp>
        <p:nvSpPr>
          <p:cNvPr id="3" name="Shape 1"/>
          <p:cNvSpPr/>
          <p:nvPr/>
        </p:nvSpPr>
        <p:spPr>
          <a:xfrm>
            <a:off x="661475" y="1984276"/>
            <a:ext cx="3496877" cy="1724620"/>
          </a:xfrm>
          <a:prstGeom prst="roundRect">
            <a:avLst>
              <a:gd name="adj" fmla="val 1644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850482" y="2173288"/>
            <a:ext cx="567021" cy="567035"/>
          </a:xfrm>
          <a:prstGeom prst="roundRect">
            <a:avLst>
              <a:gd name="adj" fmla="val 13436976"/>
            </a:avLst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6450" y="2329160"/>
            <a:ext cx="255085" cy="255091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50482" y="2929334"/>
            <a:ext cx="2597978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Early years practitioners</a:t>
            </a:r>
            <a:endParaRPr lang="en-US" sz="1850" dirty="0"/>
          </a:p>
        </p:txBody>
      </p:sp>
      <p:sp>
        <p:nvSpPr>
          <p:cNvPr id="7" name="Shape 4"/>
          <p:cNvSpPr/>
          <p:nvPr/>
        </p:nvSpPr>
        <p:spPr>
          <a:xfrm>
            <a:off x="4347359" y="1984276"/>
            <a:ext cx="3496877" cy="1724620"/>
          </a:xfrm>
          <a:prstGeom prst="roundRect">
            <a:avLst>
              <a:gd name="adj" fmla="val 1644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5"/>
          <p:cNvSpPr/>
          <p:nvPr/>
        </p:nvSpPr>
        <p:spPr>
          <a:xfrm>
            <a:off x="4536366" y="2173288"/>
            <a:ext cx="567021" cy="567035"/>
          </a:xfrm>
          <a:prstGeom prst="roundRect">
            <a:avLst>
              <a:gd name="adj" fmla="val 13436976"/>
            </a:avLst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92334" y="2329160"/>
            <a:ext cx="255085" cy="255091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4536366" y="2929334"/>
            <a:ext cx="3118863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Speech and language therapists</a:t>
            </a:r>
            <a:endParaRPr lang="en-US" sz="1850" dirty="0"/>
          </a:p>
        </p:txBody>
      </p:sp>
      <p:sp>
        <p:nvSpPr>
          <p:cNvPr id="11" name="Shape 7"/>
          <p:cNvSpPr/>
          <p:nvPr/>
        </p:nvSpPr>
        <p:spPr>
          <a:xfrm>
            <a:off x="8033244" y="1984276"/>
            <a:ext cx="3496877" cy="1724620"/>
          </a:xfrm>
          <a:prstGeom prst="roundRect">
            <a:avLst>
              <a:gd name="adj" fmla="val 1644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8222251" y="2173288"/>
            <a:ext cx="567021" cy="567035"/>
          </a:xfrm>
          <a:prstGeom prst="roundRect">
            <a:avLst>
              <a:gd name="adj" fmla="val 13436976"/>
            </a:avLst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78219" y="2329160"/>
            <a:ext cx="255085" cy="255091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8222251" y="2929334"/>
            <a:ext cx="2362637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Health visitors</a:t>
            </a:r>
            <a:endParaRPr lang="en-US" sz="1850" dirty="0"/>
          </a:p>
        </p:txBody>
      </p:sp>
      <p:sp>
        <p:nvSpPr>
          <p:cNvPr id="15" name="Shape 10"/>
          <p:cNvSpPr/>
          <p:nvPr/>
        </p:nvSpPr>
        <p:spPr>
          <a:xfrm>
            <a:off x="661475" y="3897908"/>
            <a:ext cx="5339820" cy="1429345"/>
          </a:xfrm>
          <a:prstGeom prst="roundRect">
            <a:avLst>
              <a:gd name="adj" fmla="val 1984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1"/>
          <p:cNvSpPr/>
          <p:nvPr/>
        </p:nvSpPr>
        <p:spPr>
          <a:xfrm>
            <a:off x="850482" y="4086920"/>
            <a:ext cx="567021" cy="567035"/>
          </a:xfrm>
          <a:prstGeom prst="roundRect">
            <a:avLst>
              <a:gd name="adj" fmla="val 13436976"/>
            </a:avLst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06450" y="4242792"/>
            <a:ext cx="255085" cy="255091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850482" y="4842966"/>
            <a:ext cx="2508783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Family support workers</a:t>
            </a:r>
            <a:endParaRPr lang="en-US" sz="1850" dirty="0"/>
          </a:p>
        </p:txBody>
      </p:sp>
      <p:sp>
        <p:nvSpPr>
          <p:cNvPr id="19" name="Shape 13"/>
          <p:cNvSpPr/>
          <p:nvPr/>
        </p:nvSpPr>
        <p:spPr>
          <a:xfrm>
            <a:off x="6190301" y="3897908"/>
            <a:ext cx="5339820" cy="1429345"/>
          </a:xfrm>
          <a:prstGeom prst="roundRect">
            <a:avLst>
              <a:gd name="adj" fmla="val 1984"/>
            </a:avLst>
          </a:prstGeom>
          <a:solidFill>
            <a:srgbClr val="F0EDE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4"/>
          <p:cNvSpPr/>
          <p:nvPr/>
        </p:nvSpPr>
        <p:spPr>
          <a:xfrm>
            <a:off x="6379308" y="4086920"/>
            <a:ext cx="567021" cy="567035"/>
          </a:xfrm>
          <a:prstGeom prst="roundRect">
            <a:avLst>
              <a:gd name="adj" fmla="val 13436976"/>
            </a:avLst>
          </a:prstGeom>
          <a:solidFill>
            <a:srgbClr val="1B5F3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535276" y="4242792"/>
            <a:ext cx="255085" cy="255091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6379308" y="4842966"/>
            <a:ext cx="3384366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2C2821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Maternal mental health services</a:t>
            </a:r>
            <a:endParaRPr lang="en-US" sz="1850" dirty="0"/>
          </a:p>
        </p:txBody>
      </p:sp>
      <p:sp>
        <p:nvSpPr>
          <p:cNvPr id="23" name="Text 16"/>
          <p:cNvSpPr/>
          <p:nvPr/>
        </p:nvSpPr>
        <p:spPr>
          <a:xfrm>
            <a:off x="661475" y="5539879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(NICE, 2023; Department for Education, 2024)</a:t>
            </a:r>
            <a:endParaRPr lang="en-US" sz="145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FBF7EF4-9B64-1217-E92B-A8E92C5D1905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91641"/>
            <a:ext cx="8613659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Critical Evaluation of Bowlby's Theory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1257895"/>
            <a:ext cx="3444789" cy="3544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Strengths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61475" y="1895773"/>
            <a:ext cx="10868745" cy="10394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Explains emotional development effectively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Supports early intervention strategies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Practical in early years settings</a:t>
            </a:r>
            <a:endParaRPr lang="en-US" sz="1450" dirty="0"/>
          </a:p>
        </p:txBody>
      </p:sp>
      <p:sp>
        <p:nvSpPr>
          <p:cNvPr id="5" name="Text 3"/>
          <p:cNvSpPr/>
          <p:nvPr/>
        </p:nvSpPr>
        <p:spPr>
          <a:xfrm>
            <a:off x="661475" y="3218656"/>
            <a:ext cx="3444789" cy="3544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Limitations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661475" y="3856534"/>
            <a:ext cx="10868745" cy="67091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Overemphasises mother-child relationship</a:t>
            </a:r>
            <a:endParaRPr lang="en-US" sz="1450" dirty="0"/>
          </a:p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Limited focus on wider social influences</a:t>
            </a:r>
            <a:endParaRPr lang="en-US" sz="1450" dirty="0"/>
          </a:p>
        </p:txBody>
      </p:sp>
      <p:sp>
        <p:nvSpPr>
          <p:cNvPr id="7" name="Text 5"/>
          <p:cNvSpPr/>
          <p:nvPr/>
        </p:nvSpPr>
        <p:spPr>
          <a:xfrm>
            <a:off x="661475" y="4810919"/>
            <a:ext cx="3444789" cy="35440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2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Context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661475" y="5448796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294640" indent="-294640" algn="l">
              <a:lnSpc>
                <a:spcPct val="133000"/>
              </a:lnSpc>
              <a:buSzPct val="100000"/>
              <a:buChar char="•"/>
            </a:pPr>
            <a:r>
              <a:rPr lang="en-US" sz="145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Cultural sensitivity required in diverse communities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661475" y="5963841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(Rutter, 2021; Keller, 2022)</a:t>
            </a:r>
            <a:endParaRPr lang="en-US" sz="145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9C9940-D502-1979-9AD6-8C00DFBD02F3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61020"/>
            <a:ext cx="3917356" cy="4134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00" dirty="0">
                <a:solidFill>
                  <a:srgbClr val="233E32"/>
                </a:solidFill>
                <a:latin typeface="Alice" pitchFamily="34" charset="0"/>
                <a:ea typeface="Alice" pitchFamily="34" charset="-122"/>
                <a:cs typeface="Alice" pitchFamily="34" charset="-120"/>
              </a:rPr>
              <a:t>References 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661475" y="1459706"/>
            <a:ext cx="10868745" cy="45372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3000"/>
              </a:lnSpc>
              <a:buNone/>
            </a:pPr>
            <a:r>
              <a:rPr lang="en-US" sz="10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Ainsworth, M.D.S., Blehar, M.C., Waters, E. and Wall, S. (1978)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</a:t>
            </a:r>
            <a:r>
              <a:rPr lang="en-US" sz="100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Patterns of Attachment: A Psychological Study of the Strange Situation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Hillsdale, NJ: Lawrence Erlbaum Associates. Available at: </a:t>
            </a:r>
            <a:r>
              <a:rPr lang="en-US" sz="100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https://psycnet.apa.org/record/1978-26877-000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24 June 2026).</a:t>
            </a:r>
            <a:endParaRPr lang="en-US" sz="1000" dirty="0"/>
          </a:p>
          <a:p>
            <a:pPr marL="0" indent="0" algn="l">
              <a:lnSpc>
                <a:spcPct val="113000"/>
              </a:lnSpc>
              <a:buNone/>
            </a:pPr>
            <a:r>
              <a:rPr lang="en-US" sz="10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Bowlby, J. (1988)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</a:t>
            </a:r>
            <a:r>
              <a:rPr lang="en-US" sz="100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A Secure Base: Parent-Child Attachment and Healthy Human Development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London: Routledge. Available at: </a:t>
            </a:r>
            <a:r>
              <a:rPr lang="en-US" sz="100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https://www.routledge.com/A-Secure-Base-Parent-Child-Attachment-and-Healthy-Human-Development/Bowlby/p/book/9780465005437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24 June 2026).</a:t>
            </a:r>
            <a:endParaRPr lang="en-US" sz="1000" dirty="0"/>
          </a:p>
          <a:p>
            <a:pPr marL="0" indent="0" algn="l">
              <a:lnSpc>
                <a:spcPct val="113000"/>
              </a:lnSpc>
              <a:buNone/>
            </a:pPr>
            <a:r>
              <a:rPr lang="en-US" sz="10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Department for Education (2024)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</a:t>
            </a:r>
            <a:r>
              <a:rPr lang="en-US" sz="100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Statutory framework for the early years foundation stage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London: Department for Education. Available at: </a:t>
            </a:r>
            <a:r>
              <a:rPr lang="en-US" sz="100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https://www.gov.uk/government/publications/early-years-foundation-stage-framework--2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24 June 2026).</a:t>
            </a:r>
            <a:endParaRPr lang="en-US" sz="1000" dirty="0"/>
          </a:p>
          <a:p>
            <a:pPr marL="0" indent="0" algn="l">
              <a:lnSpc>
                <a:spcPct val="113000"/>
              </a:lnSpc>
              <a:buNone/>
            </a:pPr>
            <a:r>
              <a:rPr lang="en-US" sz="10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Groh, A.M., Fearon, R.M.P., van IJzendoorn, M.H., Bakermans-Kranenburg, M.J. and Roisman, G.I. (2017)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'Attachment in the early life course: Meta-analytic evidence for its role in socioemotional development', </a:t>
            </a:r>
            <a:r>
              <a:rPr lang="en-US" sz="100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Child Development Perspectives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, 11(1), pp. 70-76. Available at: </a:t>
            </a:r>
            <a:r>
              <a:rPr lang="en-US" sz="100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https://srcd.onlinelibrary.wiley.com/journal/17508606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24 June 2026).</a:t>
            </a:r>
            <a:endParaRPr lang="en-US" sz="1000" dirty="0"/>
          </a:p>
          <a:p>
            <a:pPr marL="0" indent="0" algn="l">
              <a:lnSpc>
                <a:spcPct val="113000"/>
              </a:lnSpc>
              <a:buNone/>
            </a:pPr>
            <a:r>
              <a:rPr lang="en-US" sz="10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Law, J., Charlton, J. and Dockrell, J. (2022)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'Supporting children with speech, language and communication needs', </a:t>
            </a:r>
            <a:r>
              <a:rPr lang="en-US" sz="100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International Journal of Language and Communication Disorders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, 57(4), pp. 707-722. Available at: </a:t>
            </a:r>
            <a:r>
              <a:rPr lang="en-US" sz="100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https://onlinelibrary.wiley.com/journal/14606984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24 June 2026).</a:t>
            </a:r>
            <a:endParaRPr lang="en-US" sz="1000" dirty="0"/>
          </a:p>
          <a:p>
            <a:pPr marL="0" indent="0" algn="l">
              <a:lnSpc>
                <a:spcPct val="113000"/>
              </a:lnSpc>
              <a:buNone/>
            </a:pPr>
            <a:r>
              <a:rPr lang="en-US" sz="10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NHS (2024)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</a:t>
            </a:r>
            <a:r>
              <a:rPr lang="en-US" sz="100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Separation anxiety in children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Available at: </a:t>
            </a:r>
            <a:r>
              <a:rPr lang="en-US" sz="100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https://www.nhs.uk/mental-health/children-and-young-adults/advice-for-parents/separation-anxiety/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24 June 2026).</a:t>
            </a:r>
            <a:endParaRPr lang="en-US" sz="1000" dirty="0"/>
          </a:p>
          <a:p>
            <a:pPr marL="0" indent="0" algn="l">
              <a:lnSpc>
                <a:spcPct val="113000"/>
              </a:lnSpc>
              <a:buNone/>
            </a:pPr>
            <a:r>
              <a:rPr lang="en-US" sz="10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NICE (2023)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</a:t>
            </a:r>
            <a:r>
              <a:rPr lang="en-US" sz="100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Social and emotional wellbeing: Early years (PH40)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London: National Institute for Health and Care Excellence. Available at: </a:t>
            </a:r>
            <a:r>
              <a:rPr lang="en-US" sz="100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https://www.nice.org.uk/guidance/ph40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24 June 2026).</a:t>
            </a:r>
            <a:endParaRPr lang="en-US" sz="1000" dirty="0"/>
          </a:p>
          <a:p>
            <a:pPr marL="0" indent="0" algn="l">
              <a:lnSpc>
                <a:spcPct val="113000"/>
              </a:lnSpc>
              <a:buNone/>
            </a:pPr>
            <a:r>
              <a:rPr lang="en-US" sz="10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Rutter, M. (2021)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</a:t>
            </a:r>
            <a:r>
              <a:rPr lang="en-US" sz="100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Maternal Deprivation Reassessed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London: Routledge. Available at: </a:t>
            </a:r>
            <a:r>
              <a:rPr lang="en-US" sz="100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https://www.routledge.com/Maternal-Deprivation-Reassessed/Rutter/p/book/9780367763244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24 June 2026).</a:t>
            </a:r>
            <a:endParaRPr lang="en-US" sz="1000" dirty="0"/>
          </a:p>
          <a:p>
            <a:pPr marL="0" indent="0" algn="l">
              <a:lnSpc>
                <a:spcPct val="113000"/>
              </a:lnSpc>
              <a:buNone/>
            </a:pPr>
            <a:r>
              <a:rPr lang="en-US" sz="10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Shonkoff, J.P. and Garner, A.S. (2021)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'The lifelong effects of early childhood adversity', </a:t>
            </a:r>
            <a:r>
              <a:rPr lang="en-US" sz="100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Pediatrics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, 147(2), pp. 1-10. Available at: </a:t>
            </a:r>
            <a:r>
              <a:rPr lang="en-US" sz="100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https://publications.aap.org/pediatrics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24 June 2026).</a:t>
            </a:r>
            <a:endParaRPr lang="en-US" sz="1000" dirty="0"/>
          </a:p>
          <a:p>
            <a:pPr marL="0" indent="0" algn="l">
              <a:lnSpc>
                <a:spcPct val="113000"/>
              </a:lnSpc>
              <a:buNone/>
            </a:pPr>
            <a:r>
              <a:rPr lang="en-US" sz="1000" b="1" dirty="0">
                <a:solidFill>
                  <a:srgbClr val="2C2821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</a:rPr>
              <a:t>Vygotsky, L.S. (1978)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</a:t>
            </a:r>
            <a:r>
              <a:rPr lang="en-US" sz="1000" i="1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Mind in Society: The Development of Higher Psychological Processes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. Cambridge, MA: Harvard University Press. Available at: </a:t>
            </a:r>
            <a:r>
              <a:rPr lang="en-US" sz="1000" b="1" u="sng" dirty="0">
                <a:solidFill>
                  <a:srgbClr val="1B5F39"/>
                </a:solidFill>
                <a:latin typeface="Lora Bold" pitchFamily="34" charset="0"/>
                <a:ea typeface="Lora Bold" pitchFamily="34" charset="-122"/>
                <a:cs typeface="Lora Bold" pitchFamily="34" charset="-12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https://www.hup.harvard.edu/books/9780674576292</a:t>
            </a:r>
            <a:r>
              <a:rPr lang="en-US" sz="1000" dirty="0">
                <a:solidFill>
                  <a:srgbClr val="2C2821"/>
                </a:solidFill>
                <a:latin typeface="Lora" pitchFamily="34" charset="0"/>
                <a:ea typeface="Lora" pitchFamily="34" charset="-122"/>
                <a:cs typeface="Lora" pitchFamily="34" charset="-120"/>
              </a:rPr>
              <a:t> (Accessed: 24 June 2026).</a:t>
            </a:r>
            <a:endParaRPr lang="en-US" sz="10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F7B14A-5CDB-3B73-DDC3-B6E58A775528}"/>
              </a:ext>
            </a:extLst>
          </p:cNvPr>
          <p:cNvSpPr/>
          <p:nvPr/>
        </p:nvSpPr>
        <p:spPr>
          <a:xfrm>
            <a:off x="10964174" y="6487064"/>
            <a:ext cx="1227826" cy="370936"/>
          </a:xfrm>
          <a:prstGeom prst="rect">
            <a:avLst/>
          </a:prstGeom>
          <a:solidFill>
            <a:srgbClr val="FCFBF8"/>
          </a:solidFill>
          <a:ln>
            <a:solidFill>
              <a:srgbClr val="FCFBF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1B5F39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1089</Words>
  <Application>Microsoft Office PowerPoint</Application>
  <PresentationFormat>Widescreen</PresentationFormat>
  <Paragraphs>142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Alice</vt:lpstr>
      <vt:lpstr>Lora</vt:lpstr>
      <vt:lpstr>Arial</vt:lpstr>
      <vt:lpstr>Lora Bold</vt:lpstr>
      <vt:lpstr>Alice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2514106@student.uwtsd.ac.uk</dc:creator>
  <cp:lastModifiedBy>Rajneesh Sinha</cp:lastModifiedBy>
  <cp:revision>4</cp:revision>
  <dcterms:created xsi:type="dcterms:W3CDTF">2026-06-24T20:38:55Z</dcterms:created>
  <dcterms:modified xsi:type="dcterms:W3CDTF">2026-07-07T11:14:09Z</dcterms:modified>
</cp:coreProperties>
</file>