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858"/>
    <p:restoredTop sz="94648"/>
  </p:normalViewPr>
  <p:slideViewPr>
    <p:cSldViewPr snapToGrid="0" snapToObjects="1">
      <p:cViewPr>
        <p:scale>
          <a:sx n="101" d="100"/>
          <a:sy n="101" d="100"/>
        </p:scale>
        <p:origin x="360" y="6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E264F-57F4-9C4A-9537-7B0ED833268C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F3FBD-4B54-6E46-8831-0C0F483E6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3950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E264F-57F4-9C4A-9537-7B0ED833268C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F3FBD-4B54-6E46-8831-0C0F483E6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94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E264F-57F4-9C4A-9537-7B0ED833268C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F3FBD-4B54-6E46-8831-0C0F483E6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0768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E264F-57F4-9C4A-9537-7B0ED833268C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F3FBD-4B54-6E46-8831-0C0F483E6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0154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E264F-57F4-9C4A-9537-7B0ED833268C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F3FBD-4B54-6E46-8831-0C0F483E6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19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E264F-57F4-9C4A-9537-7B0ED833268C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F3FBD-4B54-6E46-8831-0C0F483E6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3145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E264F-57F4-9C4A-9537-7B0ED833268C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F3FBD-4B54-6E46-8831-0C0F483E6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09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E264F-57F4-9C4A-9537-7B0ED833268C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F3FBD-4B54-6E46-8831-0C0F483E6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445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E264F-57F4-9C4A-9537-7B0ED833268C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F3FBD-4B54-6E46-8831-0C0F483E6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3452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E264F-57F4-9C4A-9537-7B0ED833268C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F3FBD-4B54-6E46-8831-0C0F483E6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909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E264F-57F4-9C4A-9537-7B0ED833268C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F3FBD-4B54-6E46-8831-0C0F483E6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0299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BE264F-57F4-9C4A-9537-7B0ED833268C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8F3FBD-4B54-6E46-8831-0C0F483E6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2650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4" Type="http://schemas.openxmlformats.org/officeDocument/2006/relationships/image" Target="../media/image3.jpg"/><Relationship Id="rId5" Type="http://schemas.openxmlformats.org/officeDocument/2006/relationships/image" Target="../media/image4.jpg"/><Relationship Id="rId6" Type="http://schemas.openxmlformats.org/officeDocument/2006/relationships/image" Target="../media/image5.jpg"/><Relationship Id="rId7" Type="http://schemas.openxmlformats.org/officeDocument/2006/relationships/image" Target="../media/image6.gif"/><Relationship Id="rId8" Type="http://schemas.openxmlformats.org/officeDocument/2006/relationships/image" Target="../media/image7.jp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11" Type="http://schemas.openxmlformats.org/officeDocument/2006/relationships/hyperlink" Target="http://webarchive.nationalarchives.gov.uk/20101007182820/http:/sen.ttrb.ac.uk/attachments/21739b8e-5245-4709-b433-c14b08365634.pdf" TargetMode="External"/><Relationship Id="rId12" Type="http://schemas.openxmlformats.org/officeDocument/2006/relationships/hyperlink" Target="https://www.cdc.gov/healthyyouth/physicalactivity/pdf/roleofschools_obesity.pdf" TargetMode="External"/><Relationship Id="rId13" Type="http://schemas.openxmlformats.org/officeDocument/2006/relationships/hyperlink" Target="http://wikiclipart.com/teacher-clip-art_18155/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sportdevelopment.org.uk/index.php?option=com_content&amp;view=article&amp;id=748%3Athe-inclusion-spectrum&amp;catid=98%3Adisability-sport-a-physical-activity&amp;Itemid=1" TargetMode="External"/><Relationship Id="rId3" Type="http://schemas.openxmlformats.org/officeDocument/2006/relationships/hyperlink" Target="http://cliparting.com/free-medical-clipart-31362/" TargetMode="External"/><Relationship Id="rId4" Type="http://schemas.openxmlformats.org/officeDocument/2006/relationships/hyperlink" Target="http://debatewise.org/debates/2726-physical-education-compulsory/" TargetMode="External"/><Relationship Id="rId5" Type="http://schemas.openxmlformats.org/officeDocument/2006/relationships/hyperlink" Target="https://lhldc.com/the-joy-of-inclusion-camping/" TargetMode="External"/><Relationship Id="rId6" Type="http://schemas.openxmlformats.org/officeDocument/2006/relationships/hyperlink" Target="https://www.hsph.harvard.edu/prc/projects/eat-well-keep-moving/" TargetMode="External"/><Relationship Id="rId7" Type="http://schemas.openxmlformats.org/officeDocument/2006/relationships/hyperlink" Target="https://ryanmichaeloducado.wordpress.com/2013/06/23/i-want-to-be-like-them/" TargetMode="External"/><Relationship Id="rId8" Type="http://schemas.openxmlformats.org/officeDocument/2006/relationships/hyperlink" Target="http://mzayat.com/clipart/parents-clipart.html" TargetMode="External"/><Relationship Id="rId9" Type="http://schemas.openxmlformats.org/officeDocument/2006/relationships/hyperlink" Target="https://academic.oup.com/her/article-lookup/doi/10.1093/her/cyh060" TargetMode="External"/><Relationship Id="rId10" Type="http://schemas.openxmlformats.org/officeDocument/2006/relationships/hyperlink" Target="http://doi.org/10.1186/s12887-016-0544-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25" y="4089403"/>
            <a:ext cx="3644727" cy="264456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9508" y="2000974"/>
            <a:ext cx="3644727" cy="220803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31" t="5455" r="11146" b="5764"/>
          <a:stretch/>
        </p:blipFill>
        <p:spPr>
          <a:xfrm>
            <a:off x="10302" y="1703248"/>
            <a:ext cx="4146670" cy="238584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953"/>
          <a:stretch/>
        </p:blipFill>
        <p:spPr>
          <a:xfrm flipH="1">
            <a:off x="3742752" y="4432206"/>
            <a:ext cx="2598362" cy="230176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42" t="10287" r="5107" b="11095"/>
          <a:stretch/>
        </p:blipFill>
        <p:spPr>
          <a:xfrm>
            <a:off x="7982175" y="1218492"/>
            <a:ext cx="4069976" cy="2411321"/>
          </a:xfrm>
          <a:prstGeom prst="rect">
            <a:avLst/>
          </a:prstGeom>
          <a:effectLst>
            <a:outerShdw dist="50800" dir="5400000" sx="1000" sy="1000" algn="ctr" rotWithShape="0">
              <a:srgbClr val="000000"/>
            </a:outerShdw>
          </a:effectLst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0033" y="3502813"/>
            <a:ext cx="3292118" cy="323115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1114" y="4283407"/>
            <a:ext cx="2363039" cy="245055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03334" y="153139"/>
            <a:ext cx="10457074" cy="1015663"/>
          </a:xfrm>
          <a:prstGeom prst="rect">
            <a:avLst/>
          </a:prstGeom>
          <a:noFill/>
          <a:effectLst>
            <a:outerShdw blurRad="50800" dist="50800" dir="5400000" sx="200000" sy="200000" algn="ctr" rotWithShape="0">
              <a:srgbClr val="00B0F0"/>
            </a:outerShdw>
          </a:effectLst>
        </p:spPr>
        <p:txBody>
          <a:bodyPr wrap="square" rtlCol="0">
            <a:spAutoFit/>
          </a:bodyPr>
          <a:lstStyle/>
          <a:p>
            <a:r>
              <a:rPr lang="en-GB" sz="6000" dirty="0" smtClean="0">
                <a:ln>
                  <a:solidFill>
                    <a:schemeClr val="tx1"/>
                  </a:solidFill>
                </a:ln>
                <a:effectLst>
                  <a:glow rad="254000">
                    <a:srgbClr val="FFFF00">
                      <a:alpha val="85000"/>
                    </a:srgbClr>
                  </a:glow>
                  <a:outerShdw blurRad="482600" sx="102000" sy="102000" algn="ctr" rotWithShape="0">
                    <a:srgbClr val="00B0F0">
                      <a:alpha val="0"/>
                    </a:srgbClr>
                  </a:outerShdw>
                  <a:reflection stA="0" endPos="67000" dist="50800" dir="5400000" sy="-100000" algn="bl" rotWithShape="0"/>
                </a:effectLst>
              </a:rPr>
              <a:t>Strategies of inclusion for obesity</a:t>
            </a:r>
            <a:endParaRPr lang="en-GB" sz="6000" dirty="0">
              <a:ln>
                <a:solidFill>
                  <a:schemeClr val="tx1"/>
                </a:solidFill>
              </a:ln>
              <a:effectLst>
                <a:glow rad="254000">
                  <a:srgbClr val="FFFF00">
                    <a:alpha val="85000"/>
                  </a:srgbClr>
                </a:glow>
                <a:outerShdw blurRad="482600" sx="102000" sy="102000" algn="ctr" rotWithShape="0">
                  <a:srgbClr val="00B0F0">
                    <a:alpha val="0"/>
                  </a:srgbClr>
                </a:outerShdw>
                <a:reflection stA="0" endPos="67000" dist="508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84210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079500"/>
            <a:ext cx="10515600" cy="6115051"/>
          </a:xfrm>
        </p:spPr>
        <p:txBody>
          <a:bodyPr>
            <a:normAutofit/>
          </a:bodyPr>
          <a:lstStyle/>
          <a:p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Black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, K. &amp; Stevenson P. (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2011). </a:t>
            </a:r>
            <a:r>
              <a:rPr lang="en-GB" sz="1200" i="1" dirty="0">
                <a:latin typeface="Times New Roman" charset="0"/>
                <a:ea typeface="Times New Roman" charset="0"/>
                <a:cs typeface="Times New Roman" charset="0"/>
              </a:rPr>
              <a:t>The Inclusion Spectrum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. Retrieved from: 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  <a:hlinkClick r:id="rId2"/>
              </a:rPr>
              <a:t>http://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  <a:hlinkClick r:id="rId2"/>
              </a:rPr>
              <a:t>www.sportdevelopment.org.uk/index.php?option=com_content&amp;view=article&amp;id=748%3Athe-inclusion-spectrum&amp;catid=98%3Adisability-sport-a-physical-activity&amp;Itemid=1</a:t>
            </a:r>
            <a:endParaRPr lang="en-GB" sz="1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lang="en-GB" sz="1200" dirty="0" err="1" smtClean="0">
                <a:latin typeface="Times New Roman" charset="0"/>
                <a:ea typeface="Times New Roman" charset="0"/>
                <a:cs typeface="Times New Roman" charset="0"/>
              </a:rPr>
              <a:t>Cliparting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. (2016). </a:t>
            </a:r>
            <a:r>
              <a:rPr lang="en-GB" sz="1200" i="1" dirty="0" smtClean="0">
                <a:latin typeface="Times New Roman" charset="0"/>
                <a:ea typeface="Times New Roman" charset="0"/>
                <a:cs typeface="Times New Roman" charset="0"/>
              </a:rPr>
              <a:t>Medical Clipart 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[Photograph]. 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Retrieved from: 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  <a:hlinkClick r:id="rId3"/>
              </a:rPr>
              <a:t>http://cliparting.com/free-medical-clipart-31362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  <a:hlinkClick r:id="rId3"/>
              </a:rPr>
              <a:t>/</a:t>
            </a:r>
            <a:endParaRPr lang="en-GB" sz="1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Debate Wise. (</a:t>
            </a:r>
            <a:r>
              <a:rPr lang="en-GB" sz="1200" dirty="0" err="1">
                <a:latin typeface="Times New Roman" charset="0"/>
                <a:ea typeface="Times New Roman" charset="0"/>
                <a:cs typeface="Times New Roman" charset="0"/>
              </a:rPr>
              <a:t>n.d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). </a:t>
            </a:r>
            <a:r>
              <a:rPr lang="en-GB" sz="1200" i="1" dirty="0"/>
              <a:t>Physical Education In Schools Should Be Compulsory. </a:t>
            </a:r>
            <a:r>
              <a:rPr lang="en-GB" sz="1200" dirty="0"/>
              <a:t>Retrieved from: </a:t>
            </a:r>
            <a:r>
              <a:rPr lang="en-GB" sz="1200" dirty="0">
                <a:hlinkClick r:id="rId4"/>
              </a:rPr>
              <a:t>http://debatewise.org/debates/2726-physical-education-compulsory</a:t>
            </a:r>
            <a:r>
              <a:rPr lang="en-GB" sz="1200" dirty="0" smtClean="0">
                <a:hlinkClick r:id="rId4"/>
              </a:rPr>
              <a:t>/</a:t>
            </a:r>
            <a:endParaRPr lang="en-GB" sz="1200" dirty="0" smtClean="0"/>
          </a:p>
          <a:p>
            <a:r>
              <a:rPr lang="en-GB" sz="1200" dirty="0" smtClean="0"/>
              <a:t>Goldsmith, A. (2016). </a:t>
            </a:r>
            <a:r>
              <a:rPr lang="en-GB" sz="1200" i="1" dirty="0" smtClean="0"/>
              <a:t>The JOY of Inclusion Camping </a:t>
            </a:r>
            <a:r>
              <a:rPr lang="en-GB" sz="1200" dirty="0" smtClean="0"/>
              <a:t>[Photograph]. </a:t>
            </a:r>
            <a:r>
              <a:rPr lang="en-GB" sz="1200" dirty="0" err="1" smtClean="0"/>
              <a:t>Retreived</a:t>
            </a:r>
            <a:r>
              <a:rPr lang="en-GB" sz="1200" dirty="0"/>
              <a:t> from: </a:t>
            </a:r>
            <a:r>
              <a:rPr lang="en-GB" sz="1200" dirty="0">
                <a:hlinkClick r:id="rId5"/>
              </a:rPr>
              <a:t>https://lhldc.com/the-joy-of-inclusion-camping</a:t>
            </a:r>
            <a:r>
              <a:rPr lang="en-GB" sz="1200" dirty="0" smtClean="0">
                <a:hlinkClick r:id="rId5"/>
              </a:rPr>
              <a:t>/</a:t>
            </a:r>
            <a:endParaRPr lang="en-GB" sz="1200" i="1" dirty="0" smtClean="0"/>
          </a:p>
          <a:p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Harvard T.H. Chan School of Public Health (2016). </a:t>
            </a:r>
            <a:r>
              <a:rPr lang="en-GB" sz="1200" i="1" dirty="0">
                <a:latin typeface="Times New Roman" charset="0"/>
                <a:ea typeface="Times New Roman" charset="0"/>
                <a:cs typeface="Times New Roman" charset="0"/>
              </a:rPr>
              <a:t>Prevention Research </a:t>
            </a:r>
            <a:r>
              <a:rPr lang="en-GB" sz="1200" i="1" dirty="0" err="1">
                <a:latin typeface="Times New Roman" charset="0"/>
                <a:ea typeface="Times New Roman" charset="0"/>
                <a:cs typeface="Times New Roman" charset="0"/>
              </a:rPr>
              <a:t>Center</a:t>
            </a:r>
            <a:r>
              <a:rPr lang="en-GB" sz="1200" i="1" dirty="0">
                <a:latin typeface="Times New Roman" charset="0"/>
                <a:ea typeface="Times New Roman" charset="0"/>
                <a:cs typeface="Times New Roman" charset="0"/>
              </a:rPr>
              <a:t> on Nutrition and Physical Activity. </a:t>
            </a:r>
            <a:r>
              <a:rPr lang="en-GB" sz="1200" dirty="0" err="1">
                <a:latin typeface="Times New Roman" charset="0"/>
                <a:ea typeface="Times New Roman" charset="0"/>
                <a:cs typeface="Times New Roman" charset="0"/>
              </a:rPr>
              <a:t>Retreived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 from: 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  <a:hlinkClick r:id="rId6"/>
              </a:rPr>
              <a:t>https://www.hsph.harvard.edu/prc/projects/eat-well-keep-moving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  <a:hlinkClick r:id="rId6"/>
              </a:rPr>
              <a:t>/</a:t>
            </a:r>
            <a:endParaRPr lang="en-GB" sz="1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Michael, R. (2013). </a:t>
            </a:r>
            <a:r>
              <a:rPr lang="en-GB" sz="1200" i="1" dirty="0" smtClean="0">
                <a:latin typeface="Times New Roman" charset="0"/>
                <a:ea typeface="Times New Roman" charset="0"/>
                <a:cs typeface="Times New Roman" charset="0"/>
              </a:rPr>
              <a:t>Models and Mentors in My Life 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[Photograph]. 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Retrieved from: 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  <a:hlinkClick r:id="rId7"/>
              </a:rPr>
              <a:t>https://ryanmichaeloducado.wordpress.com/2013/06/23/i-want-to-be-like-them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  <a:hlinkClick r:id="rId7"/>
              </a:rPr>
              <a:t>/</a:t>
            </a:r>
            <a:endParaRPr lang="en-GB" sz="1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lang="en-GB" sz="1200" dirty="0" err="1" smtClean="0">
                <a:latin typeface="Times New Roman" charset="0"/>
                <a:ea typeface="Times New Roman" charset="0"/>
                <a:cs typeface="Times New Roman" charset="0"/>
              </a:rPr>
              <a:t>Mzayat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GB" sz="1200" dirty="0" err="1" smtClean="0">
                <a:latin typeface="Times New Roman" charset="0"/>
                <a:ea typeface="Times New Roman" charset="0"/>
                <a:cs typeface="Times New Roman" charset="0"/>
              </a:rPr>
              <a:t>Cliparts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. (2017). </a:t>
            </a:r>
            <a:r>
              <a:rPr lang="en-GB" sz="1200" i="1" dirty="0" smtClean="0">
                <a:latin typeface="Times New Roman" charset="0"/>
                <a:ea typeface="Times New Roman" charset="0"/>
                <a:cs typeface="Times New Roman" charset="0"/>
              </a:rPr>
              <a:t>Parents Clipart 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[Photograph]. 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Retrieved from: 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  <a:hlinkClick r:id="rId8"/>
              </a:rPr>
              <a:t>http://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  <a:hlinkClick r:id="rId8"/>
              </a:rPr>
              <a:t>mzayat.com/clipart/parents-clipart.html</a:t>
            </a:r>
            <a:endParaRPr lang="en-GB" sz="1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lang="en-GB" sz="1200" dirty="0" err="1" smtClean="0">
                <a:latin typeface="Times New Roman" charset="0"/>
                <a:ea typeface="Times New Roman" charset="0"/>
                <a:cs typeface="Times New Roman" charset="0"/>
              </a:rPr>
              <a:t>Rabkin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, M, J. (2017). </a:t>
            </a:r>
            <a:r>
              <a:rPr lang="en-GB" sz="1200" i="1" cap="all" dirty="0" smtClean="0">
                <a:latin typeface="Times New Roman" charset="0"/>
                <a:ea typeface="Times New Roman" charset="0"/>
                <a:cs typeface="Times New Roman" charset="0"/>
              </a:rPr>
              <a:t>A</a:t>
            </a:r>
            <a:r>
              <a:rPr lang="en-GB" sz="1200" i="1" dirty="0" smtClean="0">
                <a:latin typeface="Times New Roman" charset="0"/>
                <a:ea typeface="Times New Roman" charset="0"/>
                <a:cs typeface="Times New Roman" charset="0"/>
              </a:rPr>
              <a:t>dolescent</a:t>
            </a:r>
            <a:r>
              <a:rPr lang="en-GB" sz="1200" i="1" cap="all" dirty="0" smtClean="0">
                <a:latin typeface="Times New Roman" charset="0"/>
                <a:ea typeface="Times New Roman" charset="0"/>
                <a:cs typeface="Times New Roman" charset="0"/>
              </a:rPr>
              <a:t> B</a:t>
            </a:r>
            <a:r>
              <a:rPr lang="en-GB" sz="1200" i="1" dirty="0" smtClean="0">
                <a:latin typeface="Times New Roman" charset="0"/>
                <a:ea typeface="Times New Roman" charset="0"/>
                <a:cs typeface="Times New Roman" charset="0"/>
              </a:rPr>
              <a:t>ariatric</a:t>
            </a:r>
            <a:r>
              <a:rPr lang="en-GB" sz="1200" i="1" cap="all" dirty="0" smtClean="0">
                <a:latin typeface="Times New Roman" charset="0"/>
                <a:ea typeface="Times New Roman" charset="0"/>
                <a:cs typeface="Times New Roman" charset="0"/>
              </a:rPr>
              <a:t> S</a:t>
            </a:r>
            <a:r>
              <a:rPr lang="en-GB" sz="1200" i="1" dirty="0" smtClean="0">
                <a:latin typeface="Times New Roman" charset="0"/>
                <a:ea typeface="Times New Roman" charset="0"/>
                <a:cs typeface="Times New Roman" charset="0"/>
              </a:rPr>
              <a:t>urgery</a:t>
            </a:r>
            <a:r>
              <a:rPr lang="en-GB" sz="1200" i="1" cap="all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GB" sz="1200" i="1" cap="all" dirty="0">
                <a:latin typeface="Times New Roman" charset="0"/>
                <a:ea typeface="Times New Roman" charset="0"/>
                <a:cs typeface="Times New Roman" charset="0"/>
              </a:rPr>
              <a:t>&amp; </a:t>
            </a:r>
            <a:r>
              <a:rPr lang="en-GB" sz="1200" i="1" cap="all" dirty="0" smtClean="0">
                <a:latin typeface="Times New Roman" charset="0"/>
                <a:ea typeface="Times New Roman" charset="0"/>
                <a:cs typeface="Times New Roman" charset="0"/>
              </a:rPr>
              <a:t>T</a:t>
            </a:r>
            <a:r>
              <a:rPr lang="en-GB" sz="1200" i="1" dirty="0" smtClean="0">
                <a:latin typeface="Times New Roman" charset="0"/>
                <a:ea typeface="Times New Roman" charset="0"/>
                <a:cs typeface="Times New Roman" charset="0"/>
              </a:rPr>
              <a:t>een</a:t>
            </a:r>
            <a:r>
              <a:rPr lang="en-GB" sz="1200" i="1" cap="all" dirty="0" smtClean="0">
                <a:latin typeface="Times New Roman" charset="0"/>
                <a:ea typeface="Times New Roman" charset="0"/>
                <a:cs typeface="Times New Roman" charset="0"/>
              </a:rPr>
              <a:t> O</a:t>
            </a:r>
            <a:r>
              <a:rPr lang="en-GB" sz="1200" i="1" dirty="0" smtClean="0">
                <a:latin typeface="Times New Roman" charset="0"/>
                <a:ea typeface="Times New Roman" charset="0"/>
                <a:cs typeface="Times New Roman" charset="0"/>
              </a:rPr>
              <a:t>besity</a:t>
            </a:r>
            <a:r>
              <a:rPr lang="en-GB" sz="1200" i="1" cap="all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GB" sz="1200" i="1" cap="all" dirty="0">
                <a:latin typeface="Times New Roman" charset="0"/>
                <a:ea typeface="Times New Roman" charset="0"/>
                <a:cs typeface="Times New Roman" charset="0"/>
              </a:rPr>
              <a:t>- </a:t>
            </a:r>
            <a:r>
              <a:rPr lang="en-GB" sz="1200" i="1" cap="all" dirty="0" smtClean="0">
                <a:latin typeface="Times New Roman" charset="0"/>
                <a:ea typeface="Times New Roman" charset="0"/>
                <a:cs typeface="Times New Roman" charset="0"/>
              </a:rPr>
              <a:t>A</a:t>
            </a:r>
            <a:r>
              <a:rPr lang="en-GB" sz="1200" i="1" dirty="0" smtClean="0">
                <a:latin typeface="Times New Roman" charset="0"/>
                <a:ea typeface="Times New Roman" charset="0"/>
                <a:cs typeface="Times New Roman" charset="0"/>
              </a:rPr>
              <a:t>ll</a:t>
            </a:r>
            <a:r>
              <a:rPr lang="en-GB" sz="1200" i="1" cap="all" dirty="0" smtClean="0">
                <a:latin typeface="Times New Roman" charset="0"/>
                <a:ea typeface="Times New Roman" charset="0"/>
                <a:cs typeface="Times New Roman" charset="0"/>
              </a:rPr>
              <a:t> Y</a:t>
            </a:r>
            <a:r>
              <a:rPr lang="en-GB" sz="1200" i="1" dirty="0" smtClean="0">
                <a:latin typeface="Times New Roman" charset="0"/>
                <a:ea typeface="Times New Roman" charset="0"/>
                <a:cs typeface="Times New Roman" charset="0"/>
              </a:rPr>
              <a:t>ou Need</a:t>
            </a:r>
            <a:r>
              <a:rPr lang="en-GB" sz="1200" i="1" cap="all" dirty="0" smtClean="0">
                <a:latin typeface="Times New Roman" charset="0"/>
                <a:ea typeface="Times New Roman" charset="0"/>
                <a:cs typeface="Times New Roman" charset="0"/>
              </a:rPr>
              <a:t> T</a:t>
            </a:r>
            <a:r>
              <a:rPr lang="en-GB" sz="1200" i="1" dirty="0" smtClean="0">
                <a:latin typeface="Times New Roman" charset="0"/>
                <a:ea typeface="Times New Roman" charset="0"/>
                <a:cs typeface="Times New Roman" charset="0"/>
              </a:rPr>
              <a:t>o</a:t>
            </a:r>
            <a:r>
              <a:rPr lang="en-GB" sz="1200" i="1" cap="all" dirty="0" smtClean="0">
                <a:latin typeface="Times New Roman" charset="0"/>
                <a:ea typeface="Times New Roman" charset="0"/>
                <a:cs typeface="Times New Roman" charset="0"/>
              </a:rPr>
              <a:t> K</a:t>
            </a:r>
            <a:r>
              <a:rPr lang="en-GB" sz="1200" i="1" dirty="0" smtClean="0">
                <a:latin typeface="Times New Roman" charset="0"/>
                <a:ea typeface="Times New Roman" charset="0"/>
                <a:cs typeface="Times New Roman" charset="0"/>
              </a:rPr>
              <a:t>now 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[Photograph]. 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Retrieved from: https://</a:t>
            </a:r>
            <a:r>
              <a:rPr lang="en-GB" sz="1200" dirty="0" err="1" smtClean="0">
                <a:latin typeface="Times New Roman" charset="0"/>
                <a:ea typeface="Times New Roman" charset="0"/>
                <a:cs typeface="Times New Roman" charset="0"/>
              </a:rPr>
              <a:t>www.bariatric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-surgery-</a:t>
            </a:r>
            <a:r>
              <a:rPr lang="en-GB" sz="1200" dirty="0" err="1" smtClean="0">
                <a:latin typeface="Times New Roman" charset="0"/>
                <a:ea typeface="Times New Roman" charset="0"/>
                <a:cs typeface="Times New Roman" charset="0"/>
              </a:rPr>
              <a:t>source.com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/adolescent-bariatric-</a:t>
            </a:r>
            <a:r>
              <a:rPr lang="en-GB" sz="1200" dirty="0" err="1" smtClean="0">
                <a:latin typeface="Times New Roman" charset="0"/>
                <a:ea typeface="Times New Roman" charset="0"/>
                <a:cs typeface="Times New Roman" charset="0"/>
              </a:rPr>
              <a:t>surgery.html</a:t>
            </a:r>
            <a:endParaRPr lang="en-GB" sz="1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Shepherd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, J. </a:t>
            </a:r>
            <a:r>
              <a:rPr lang="en-GB" sz="1200" i="1" dirty="0" smtClean="0">
                <a:latin typeface="Times New Roman" charset="0"/>
                <a:ea typeface="Times New Roman" charset="0"/>
                <a:cs typeface="Times New Roman" charset="0"/>
              </a:rPr>
              <a:t>et al. 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(2006). 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Young people and healthy eating: a systematic review of research on barriers and 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facilitators. </a:t>
            </a:r>
            <a:r>
              <a:rPr lang="en-GB" sz="1200" i="1" dirty="0" smtClean="0">
                <a:latin typeface="Times New Roman" charset="0"/>
                <a:ea typeface="Times New Roman" charset="0"/>
                <a:cs typeface="Times New Roman" charset="0"/>
              </a:rPr>
              <a:t>Health Education Research, 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21(2), 239-257. 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Retrieved from: </a:t>
            </a:r>
            <a:r>
              <a:rPr lang="en-GB" sz="1200" dirty="0">
                <a:noFill/>
                <a:latin typeface="Times New Roman" charset="0"/>
                <a:ea typeface="Times New Roman" charset="0"/>
                <a:cs typeface="Times New Roman" charset="0"/>
                <a:hlinkClick r:id="rId9"/>
              </a:rPr>
              <a:t>https://</a:t>
            </a:r>
            <a:r>
              <a:rPr lang="en-GB" sz="1200" dirty="0" smtClean="0">
                <a:noFill/>
                <a:latin typeface="Times New Roman" charset="0"/>
                <a:ea typeface="Times New Roman" charset="0"/>
                <a:cs typeface="Times New Roman" charset="0"/>
                <a:hlinkClick r:id="rId9"/>
              </a:rPr>
              <a:t>academic.oup.com/her/article-lookup/doi/10.1093/her/cyh060</a:t>
            </a:r>
            <a:endParaRPr lang="en-GB" sz="1200" dirty="0" smtClean="0">
              <a:noFill/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Shields, N., &amp; </a:t>
            </a:r>
            <a:r>
              <a:rPr lang="en-GB" sz="1200" dirty="0" err="1">
                <a:latin typeface="Times New Roman" charset="0"/>
                <a:ea typeface="Times New Roman" charset="0"/>
                <a:cs typeface="Times New Roman" charset="0"/>
              </a:rPr>
              <a:t>Synnot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, A. (2016). Perceived barriers and facilitators to participation in physical activity for children with disability: a qualitative study. </a:t>
            </a:r>
            <a:r>
              <a:rPr lang="en-GB" sz="1200" i="1" dirty="0">
                <a:latin typeface="Times New Roman" charset="0"/>
                <a:ea typeface="Times New Roman" charset="0"/>
                <a:cs typeface="Times New Roman" charset="0"/>
              </a:rPr>
              <a:t>BMC </a:t>
            </a:r>
            <a:r>
              <a:rPr lang="en-GB" sz="1200" i="1" dirty="0" err="1">
                <a:latin typeface="Times New Roman" charset="0"/>
                <a:ea typeface="Times New Roman" charset="0"/>
                <a:cs typeface="Times New Roman" charset="0"/>
              </a:rPr>
              <a:t>Pediatrics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, 16(9). 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  <a:hlinkClick r:id="rId10"/>
              </a:rPr>
              <a:t>http://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  <a:hlinkClick r:id="rId10"/>
              </a:rPr>
              <a:t>doi.org/10.1186/s12887-016-0544-7</a:t>
            </a:r>
            <a:endParaRPr lang="en-GB" sz="1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lang="en-GB" sz="1200" dirty="0" err="1">
                <a:latin typeface="Times New Roman" charset="0"/>
                <a:ea typeface="Times New Roman" charset="0"/>
                <a:cs typeface="Times New Roman" charset="0"/>
              </a:rPr>
              <a:t>Stankov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, I., Olds, T., &amp; Cargo, M. (2012). Overweight and obese adolescents: what turns them off physical activity? </a:t>
            </a:r>
            <a:r>
              <a:rPr lang="en-GB" sz="1200" i="1" dirty="0">
                <a:latin typeface="Times New Roman" charset="0"/>
                <a:ea typeface="Times New Roman" charset="0"/>
                <a:cs typeface="Times New Roman" charset="0"/>
              </a:rPr>
              <a:t>The International Journal of </a:t>
            </a:r>
            <a:r>
              <a:rPr lang="en-GB" sz="1200" i="1" dirty="0" err="1">
                <a:latin typeface="Times New Roman" charset="0"/>
                <a:ea typeface="Times New Roman" charset="0"/>
                <a:cs typeface="Times New Roman" charset="0"/>
              </a:rPr>
              <a:t>Behavioral</a:t>
            </a:r>
            <a:r>
              <a:rPr lang="en-GB" sz="1200" i="1" dirty="0">
                <a:latin typeface="Times New Roman" charset="0"/>
                <a:ea typeface="Times New Roman" charset="0"/>
                <a:cs typeface="Times New Roman" charset="0"/>
              </a:rPr>
              <a:t> Nutrition and Physical Activity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, 9(53). </a:t>
            </a:r>
            <a:r>
              <a:rPr lang="en-GB" sz="1200" dirty="0" err="1">
                <a:latin typeface="Times New Roman" charset="0"/>
                <a:ea typeface="Times New Roman" charset="0"/>
                <a:cs typeface="Times New Roman" charset="0"/>
              </a:rPr>
              <a:t>doi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: 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10.1186/1479-5868-9-53</a:t>
            </a:r>
          </a:p>
          <a:p>
            <a:r>
              <a:rPr lang="en-GB" sz="1200" dirty="0"/>
              <a:t>Warnock, M. (1978). </a:t>
            </a:r>
            <a:r>
              <a:rPr lang="en-GB" sz="1200" i="1" dirty="0">
                <a:latin typeface="Times New Roman" charset="0"/>
                <a:ea typeface="Times New Roman" charset="0"/>
                <a:cs typeface="Times New Roman" charset="0"/>
              </a:rPr>
              <a:t>Report of the Committee of Enquiry into the Education of Handicapped Children and Young People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, Retrieved from: 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  <a:hlinkClick r:id="rId11"/>
              </a:rPr>
              <a:t>http://webarchive.nationalarchives.gov.uk/20101007182820/http://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  <a:hlinkClick r:id="rId11"/>
              </a:rPr>
              <a:t>sen.ttrb.ac.uk/attachments/21739b8e-5245-4709-b433-c14b08365634.pdf</a:t>
            </a:r>
            <a:endParaRPr lang="en-GB"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Wechsler, H., </a:t>
            </a:r>
            <a:r>
              <a:rPr lang="en-GB" sz="1200" dirty="0" err="1" smtClean="0">
                <a:latin typeface="Times New Roman" charset="0"/>
                <a:ea typeface="Times New Roman" charset="0"/>
                <a:cs typeface="Times New Roman" charset="0"/>
              </a:rPr>
              <a:t>Mckenna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, L, M., Lee, M, S. &amp; Dietz, H, W. (2004). The Role of Schools in Preventing Childhood Obesity. </a:t>
            </a:r>
            <a:r>
              <a:rPr lang="en-GB" sz="1200" i="1" dirty="0" smtClean="0">
                <a:latin typeface="Times New Roman" charset="0"/>
                <a:ea typeface="Times New Roman" charset="0"/>
                <a:cs typeface="Times New Roman" charset="0"/>
              </a:rPr>
              <a:t>The State Education Standard, 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3(4), 439. 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Retrieved from: 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  <a:hlinkClick r:id="rId12"/>
              </a:rPr>
              <a:t>https://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  <a:hlinkClick r:id="rId12"/>
              </a:rPr>
              <a:t>www.cdc.gov/healthyyouth/physicalactivity/pdf/roleofschools_obesity.pdf</a:t>
            </a:r>
            <a:endParaRPr lang="en-GB" sz="1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lang="en-GB" sz="1200" dirty="0" err="1" smtClean="0">
                <a:latin typeface="Times New Roman" charset="0"/>
                <a:ea typeface="Times New Roman" charset="0"/>
                <a:cs typeface="Times New Roman" charset="0"/>
              </a:rPr>
              <a:t>WikiClipArt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. (2016). </a:t>
            </a:r>
            <a:r>
              <a:rPr lang="en-GB" sz="1200" i="1" dirty="0" smtClean="0">
                <a:latin typeface="Times New Roman" charset="0"/>
                <a:ea typeface="Times New Roman" charset="0"/>
                <a:cs typeface="Times New Roman" charset="0"/>
              </a:rPr>
              <a:t>Teacher Clip Art 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[Photograph]. 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Retrieved from: 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  <a:hlinkClick r:id="rId13"/>
              </a:rPr>
              <a:t>http://wikiclipart.com/teacher-clip-art_18155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  <a:hlinkClick r:id="rId13"/>
              </a:rPr>
              <a:t>/</a:t>
            </a:r>
            <a:endParaRPr lang="en-GB" sz="1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sz="1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2243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590</TotalTime>
  <Words>255</Words>
  <Application>Microsoft Macintosh PowerPoint</Application>
  <PresentationFormat>Widescreen</PresentationFormat>
  <Paragraphs>16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Calibri</vt:lpstr>
      <vt:lpstr>Calibri Light</vt:lpstr>
      <vt:lpstr>Times New Roman</vt:lpstr>
      <vt:lpstr>Arial</vt:lpstr>
      <vt:lpstr>Office Theme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Obesity</dc:title>
  <dc:creator>Nicholas Johnson (1600805)</dc:creator>
  <cp:lastModifiedBy>Nicholas Johnson (1600805)</cp:lastModifiedBy>
  <cp:revision>22</cp:revision>
  <dcterms:created xsi:type="dcterms:W3CDTF">2017-11-03T09:10:37Z</dcterms:created>
  <dcterms:modified xsi:type="dcterms:W3CDTF">2017-11-08T17:03:01Z</dcterms:modified>
</cp:coreProperties>
</file>