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74673" autoAdjust="0"/>
  </p:normalViewPr>
  <p:slideViewPr>
    <p:cSldViewPr snapToGrid="0">
      <p:cViewPr varScale="1">
        <p:scale>
          <a:sx n="102" d="100"/>
          <a:sy n="102" d="100"/>
        </p:scale>
        <p:origin x="1563" y="51"/>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03" d="100"/>
          <a:sy n="103" d="100"/>
        </p:scale>
        <p:origin x="4306"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B01D22-1936-464B-BA6B-4814B3360C55}" type="datetimeFigureOut">
              <a:rPr lang="en-GB" smtClean="0"/>
              <a:t>21/06/2020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BCAE1-E882-4E34-8A82-EAE67FD9C15F}" type="slidenum">
              <a:rPr lang="en-GB" smtClean="0"/>
              <a:t>‹#›</a:t>
            </a:fld>
            <a:endParaRPr lang="en-GB"/>
          </a:p>
        </p:txBody>
      </p:sp>
    </p:spTree>
    <p:extLst>
      <p:ext uri="{BB962C8B-B14F-4D97-AF65-F5344CB8AC3E}">
        <p14:creationId xmlns:p14="http://schemas.microsoft.com/office/powerpoint/2010/main" val="3836155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investopedia.com/terms/g/greenwashing.asp"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(“CORPORATE SOCIAL RESPONSIBILITY | meaning in the Cambridge English Dictionary,” n.d.; Lantos, 2001; </a:t>
            </a:r>
            <a:r>
              <a:rPr lang="en-GB" sz="1200" kern="1200" dirty="0" err="1">
                <a:solidFill>
                  <a:schemeClr val="tx1"/>
                </a:solidFill>
                <a:effectLst/>
                <a:latin typeface="+mn-lt"/>
                <a:ea typeface="+mn-ea"/>
                <a:cs typeface="+mn-cs"/>
              </a:rPr>
              <a:t>Latapí</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Agudelo</a:t>
            </a:r>
            <a:r>
              <a:rPr lang="en-GB" sz="1200" kern="1200" dirty="0">
                <a:solidFill>
                  <a:schemeClr val="tx1"/>
                </a:solidFill>
                <a:effectLst/>
                <a:latin typeface="+mn-lt"/>
                <a:ea typeface="+mn-ea"/>
                <a:cs typeface="+mn-cs"/>
              </a:rPr>
              <a:t> et al., 2019)</a:t>
            </a:r>
          </a:p>
          <a:p>
            <a:endParaRPr lang="en-GB" dirty="0"/>
          </a:p>
          <a:p>
            <a:r>
              <a:rPr lang="en-GB" dirty="0"/>
              <a:t>(Lantos, 2001) Fuzzy and confusing to define despite having gone through several </a:t>
            </a:r>
            <a:r>
              <a:rPr lang="en-GB" sz="1200" kern="1200" dirty="0">
                <a:solidFill>
                  <a:schemeClr val="tx1"/>
                </a:solidFill>
                <a:effectLst/>
                <a:latin typeface="+mn-lt"/>
                <a:ea typeface="+mn-ea"/>
                <a:cs typeface="+mn-cs"/>
              </a:rPr>
              <a:t>conceptualizations </a:t>
            </a:r>
            <a:r>
              <a:rPr lang="en-GB" dirty="0"/>
              <a:t> </a:t>
            </a:r>
          </a:p>
        </p:txBody>
      </p:sp>
      <p:sp>
        <p:nvSpPr>
          <p:cNvPr id="4" name="Slide Number Placeholder 3"/>
          <p:cNvSpPr>
            <a:spLocks noGrp="1"/>
          </p:cNvSpPr>
          <p:nvPr>
            <p:ph type="sldNum" sz="quarter" idx="5"/>
          </p:nvPr>
        </p:nvSpPr>
        <p:spPr/>
        <p:txBody>
          <a:bodyPr/>
          <a:lstStyle/>
          <a:p>
            <a:fld id="{085BCAE1-E882-4E34-8A82-EAE67FD9C15F}" type="slidenum">
              <a:rPr lang="en-GB" smtClean="0"/>
              <a:t>2</a:t>
            </a:fld>
            <a:endParaRPr lang="en-GB"/>
          </a:p>
        </p:txBody>
      </p:sp>
    </p:spTree>
    <p:extLst>
      <p:ext uri="{BB962C8B-B14F-4D97-AF65-F5344CB8AC3E}">
        <p14:creationId xmlns:p14="http://schemas.microsoft.com/office/powerpoint/2010/main" val="1669881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(“Corporate Responsibility,” 2019)</a:t>
            </a: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3</a:t>
            </a:fld>
            <a:endParaRPr lang="en-GB"/>
          </a:p>
        </p:txBody>
      </p:sp>
    </p:spTree>
    <p:extLst>
      <p:ext uri="{BB962C8B-B14F-4D97-AF65-F5344CB8AC3E}">
        <p14:creationId xmlns:p14="http://schemas.microsoft.com/office/powerpoint/2010/main" val="808872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(“Corporate Social Responsibility,” 2019)</a:t>
            </a: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4</a:t>
            </a:fld>
            <a:endParaRPr lang="en-GB"/>
          </a:p>
        </p:txBody>
      </p:sp>
    </p:spTree>
    <p:extLst>
      <p:ext uri="{BB962C8B-B14F-4D97-AF65-F5344CB8AC3E}">
        <p14:creationId xmlns:p14="http://schemas.microsoft.com/office/powerpoint/2010/main" val="2589443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(Corcoran, 2018; </a:t>
            </a:r>
            <a:r>
              <a:rPr lang="en-GB" sz="1200" kern="1200" dirty="0" err="1">
                <a:solidFill>
                  <a:schemeClr val="tx1"/>
                </a:solidFill>
                <a:effectLst/>
                <a:latin typeface="+mn-lt"/>
                <a:ea typeface="+mn-ea"/>
                <a:cs typeface="+mn-cs"/>
              </a:rPr>
              <a:t>Klement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Podnar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Urša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Golob</a:t>
            </a:r>
            <a:r>
              <a:rPr lang="en-GB" sz="1200" kern="1200" dirty="0">
                <a:solidFill>
                  <a:schemeClr val="tx1"/>
                </a:solidFill>
                <a:effectLst/>
                <a:latin typeface="+mn-lt"/>
                <a:ea typeface="+mn-ea"/>
                <a:cs typeface="+mn-cs"/>
              </a:rPr>
              <a:t>, 2007; Lantos, 2001)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Consumers, above all, expect companies to be legally responsible and to comply with the ethical expectations for marketing practise</a:t>
            </a: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5</a:t>
            </a:fld>
            <a:endParaRPr lang="en-GB"/>
          </a:p>
        </p:txBody>
      </p:sp>
    </p:spTree>
    <p:extLst>
      <p:ext uri="{BB962C8B-B14F-4D97-AF65-F5344CB8AC3E}">
        <p14:creationId xmlns:p14="http://schemas.microsoft.com/office/powerpoint/2010/main" val="742474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(Corcoran, 2018; </a:t>
            </a:r>
            <a:r>
              <a:rPr lang="en-GB" sz="1200" kern="1200" dirty="0" err="1">
                <a:solidFill>
                  <a:schemeClr val="tx1"/>
                </a:solidFill>
                <a:effectLst/>
                <a:latin typeface="+mn-lt"/>
                <a:ea typeface="+mn-ea"/>
                <a:cs typeface="+mn-cs"/>
              </a:rPr>
              <a:t>Sanclemente-Téllez</a:t>
            </a:r>
            <a:r>
              <a:rPr lang="en-GB" sz="1200" kern="1200" dirty="0">
                <a:solidFill>
                  <a:schemeClr val="tx1"/>
                </a:solidFill>
                <a:effectLst/>
                <a:latin typeface="+mn-lt"/>
                <a:ea typeface="+mn-ea"/>
                <a:cs typeface="+mn-cs"/>
              </a:rPr>
              <a:t>,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companies have adopted socially responsible elements in their marketing strategies as a means to publicise the benefits to suppliers, local communities or specific causes purchasing their products creates.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6</a:t>
            </a:fld>
            <a:endParaRPr lang="en-GB"/>
          </a:p>
        </p:txBody>
      </p:sp>
    </p:spTree>
    <p:extLst>
      <p:ext uri="{BB962C8B-B14F-4D97-AF65-F5344CB8AC3E}">
        <p14:creationId xmlns:p14="http://schemas.microsoft.com/office/powerpoint/2010/main" val="596273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(Arnold, 2009; Corcoran, 2018; Dennis and Alexiou, 2018; </a:t>
            </a:r>
            <a:r>
              <a:rPr lang="en-GB" sz="1200" kern="1200" dirty="0" err="1">
                <a:solidFill>
                  <a:schemeClr val="tx1"/>
                </a:solidFill>
                <a:effectLst/>
                <a:latin typeface="+mn-lt"/>
                <a:ea typeface="+mn-ea"/>
                <a:cs typeface="+mn-cs"/>
              </a:rPr>
              <a:t>Sanclemente-Téllez</a:t>
            </a:r>
            <a:r>
              <a:rPr lang="en-GB" sz="1200" kern="1200" dirty="0">
                <a:solidFill>
                  <a:schemeClr val="tx1"/>
                </a:solidFill>
                <a:effectLst/>
                <a:latin typeface="+mn-lt"/>
                <a:ea typeface="+mn-ea"/>
                <a:cs typeface="+mn-cs"/>
              </a:rPr>
              <a:t>, 2017; Smith et al., 2010; </a:t>
            </a:r>
            <a:r>
              <a:rPr lang="en-GB" sz="1200" kern="1200" dirty="0" err="1">
                <a:solidFill>
                  <a:schemeClr val="tx1"/>
                </a:solidFill>
                <a:effectLst/>
                <a:latin typeface="+mn-lt"/>
                <a:ea typeface="+mn-ea"/>
                <a:cs typeface="+mn-cs"/>
              </a:rPr>
              <a:t>Tybout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Zaltman</a:t>
            </a:r>
            <a:r>
              <a:rPr lang="en-GB" sz="1200" kern="1200" dirty="0">
                <a:solidFill>
                  <a:schemeClr val="tx1"/>
                </a:solidFill>
                <a:effectLst/>
                <a:latin typeface="+mn-lt"/>
                <a:ea typeface="+mn-ea"/>
                <a:cs typeface="+mn-cs"/>
              </a:rPr>
              <a:t>, 1974)</a:t>
            </a:r>
          </a:p>
          <a:p>
            <a:endParaRPr lang="en-GB" dirty="0"/>
          </a:p>
          <a:p>
            <a:r>
              <a:rPr lang="en-GB" dirty="0"/>
              <a:t>Marketing takes a leadership role in informing how listeners can make an impact on the world as a whole.</a:t>
            </a:r>
          </a:p>
          <a:p>
            <a:endParaRPr lang="en-GB" dirty="0"/>
          </a:p>
          <a:p>
            <a:r>
              <a:rPr lang="en-GB" dirty="0"/>
              <a:t>numerous conceptualizations and classifications for management, few definitions for marketing field.</a:t>
            </a:r>
          </a:p>
          <a:p>
            <a:endParaRPr lang="en-GB" dirty="0"/>
          </a:p>
          <a:p>
            <a:r>
              <a:rPr lang="en-GB" dirty="0"/>
              <a:t>Corporate Social Marketing</a:t>
            </a:r>
          </a:p>
          <a:p>
            <a:endParaRPr lang="en-GB" dirty="0"/>
          </a:p>
          <a:p>
            <a:r>
              <a:rPr lang="en-GB" dirty="0"/>
              <a:t>considerable attention has been given to the harm done to consumers by marketing, Marketers have responded mainly by using corporate social responsibility (CSR) but these claims of ethical corporate </a:t>
            </a:r>
            <a:r>
              <a:rPr lang="en-GB" dirty="0" err="1"/>
              <a:t>behavior</a:t>
            </a:r>
            <a:r>
              <a:rPr lang="en-GB" dirty="0"/>
              <a:t> often lack credibility and can result in a backlash against brands. </a:t>
            </a:r>
          </a:p>
          <a:p>
            <a:endParaRPr lang="en-GB" dirty="0"/>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7</a:t>
            </a:fld>
            <a:endParaRPr lang="en-GB"/>
          </a:p>
        </p:txBody>
      </p:sp>
    </p:spTree>
    <p:extLst>
      <p:ext uri="{BB962C8B-B14F-4D97-AF65-F5344CB8AC3E}">
        <p14:creationId xmlns:p14="http://schemas.microsoft.com/office/powerpoint/2010/main" val="2806235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8</a:t>
            </a:fld>
            <a:endParaRPr lang="en-GB"/>
          </a:p>
        </p:txBody>
      </p:sp>
    </p:spTree>
    <p:extLst>
      <p:ext uri="{BB962C8B-B14F-4D97-AF65-F5344CB8AC3E}">
        <p14:creationId xmlns:p14="http://schemas.microsoft.com/office/powerpoint/2010/main" val="3709542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Sanclemente-Téllez</a:t>
            </a:r>
            <a:r>
              <a:rPr lang="en-GB" sz="1200" kern="1200" dirty="0">
                <a:solidFill>
                  <a:schemeClr val="tx1"/>
                </a:solidFill>
                <a:effectLst/>
                <a:latin typeface="+mn-lt"/>
                <a:ea typeface="+mn-ea"/>
                <a:cs typeface="+mn-cs"/>
              </a:rPr>
              <a:t>,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critics question the concept of social responsibility in marketing, do little to eradicate the root sources of problems. They wonder if it wouldn't be more efficient to contribute funds directly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Toms development from 141 to factories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9</a:t>
            </a:fld>
            <a:endParaRPr lang="en-GB"/>
          </a:p>
        </p:txBody>
      </p:sp>
    </p:spTree>
    <p:extLst>
      <p:ext uri="{BB962C8B-B14F-4D97-AF65-F5344CB8AC3E}">
        <p14:creationId xmlns:p14="http://schemas.microsoft.com/office/powerpoint/2010/main" val="3081404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(Cone Communications, 2017; Nail, 2017)</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tie a purchase that is otherwise seen as non-essential to something larger customers have an easier time validating the purchase in their minds.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contrast to normal marketing, the CSR is a long-term commitment undertaken by the company and it has growing implications on the design of the corporate strategy”</a:t>
            </a: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10</a:t>
            </a:fld>
            <a:endParaRPr lang="en-GB"/>
          </a:p>
        </p:txBody>
      </p:sp>
    </p:spTree>
    <p:extLst>
      <p:ext uri="{BB962C8B-B14F-4D97-AF65-F5344CB8AC3E}">
        <p14:creationId xmlns:p14="http://schemas.microsoft.com/office/powerpoint/2010/main" val="4192926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(Armstrong et al., 2017; </a:t>
            </a:r>
            <a:r>
              <a:rPr lang="en-GB" sz="1200" kern="1200" dirty="0" err="1">
                <a:solidFill>
                  <a:schemeClr val="tx1"/>
                </a:solidFill>
                <a:effectLst/>
                <a:latin typeface="+mn-lt"/>
                <a:ea typeface="+mn-ea"/>
                <a:cs typeface="+mn-cs"/>
              </a:rPr>
              <a:t>Klement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Podnar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Urša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Golob</a:t>
            </a:r>
            <a:r>
              <a:rPr lang="en-GB" sz="1200" kern="1200" dirty="0">
                <a:solidFill>
                  <a:schemeClr val="tx1"/>
                </a:solidFill>
                <a:effectLst/>
                <a:latin typeface="+mn-lt"/>
                <a:ea typeface="+mn-ea"/>
                <a:cs typeface="+mn-cs"/>
              </a:rPr>
              <a:t>, 2007; McNeil and </a:t>
            </a:r>
            <a:r>
              <a:rPr lang="en-GB" sz="1200" kern="1200" dirty="0" err="1">
                <a:solidFill>
                  <a:schemeClr val="tx1"/>
                </a:solidFill>
                <a:effectLst/>
                <a:latin typeface="+mn-lt"/>
                <a:ea typeface="+mn-ea"/>
                <a:cs typeface="+mn-cs"/>
              </a:rPr>
              <a:t>Kimche</a:t>
            </a:r>
            <a:r>
              <a:rPr lang="en-GB" sz="1200" kern="1200" dirty="0">
                <a:solidFill>
                  <a:schemeClr val="tx1"/>
                </a:solidFill>
                <a:effectLst/>
                <a:latin typeface="+mn-lt"/>
                <a:ea typeface="+mn-ea"/>
                <a:cs typeface="+mn-cs"/>
              </a:rPr>
              <a:t>, 2002)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Putting on appearances or </a:t>
            </a:r>
            <a:r>
              <a:rPr lang="en-GB" sz="1200" u="sng" kern="1200" dirty="0">
                <a:solidFill>
                  <a:schemeClr val="tx1"/>
                </a:solidFill>
                <a:effectLst/>
                <a:latin typeface="+mn-lt"/>
                <a:ea typeface="+mn-ea"/>
                <a:cs typeface="+mn-cs"/>
                <a:hlinkClick r:id="rId3"/>
              </a:rPr>
              <a:t>greenwashing</a:t>
            </a:r>
            <a:r>
              <a:rPr lang="en-GB" sz="1200" kern="1200" dirty="0">
                <a:solidFill>
                  <a:schemeClr val="tx1"/>
                </a:solidFill>
                <a:effectLst/>
                <a:latin typeface="+mn-lt"/>
                <a:ea typeface="+mn-ea"/>
                <a:cs typeface="+mn-cs"/>
              </a:rPr>
              <a:t>, ultimately hurt the brand and the company's success. Consumers often can see through. 65% of the Cone study respondents say they'll research a company's stand</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punish the irresponsible ones.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concept of CSR is critical of excessive consumerism and environmental damages caused by corporations. </a:t>
            </a:r>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11</a:t>
            </a:fld>
            <a:endParaRPr lang="en-GB"/>
          </a:p>
        </p:txBody>
      </p:sp>
    </p:spTree>
    <p:extLst>
      <p:ext uri="{BB962C8B-B14F-4D97-AF65-F5344CB8AC3E}">
        <p14:creationId xmlns:p14="http://schemas.microsoft.com/office/powerpoint/2010/main" val="2380444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(Cox, 2019; </a:t>
            </a:r>
            <a:r>
              <a:rPr lang="en-GB" sz="1200" kern="1200" dirty="0" err="1">
                <a:solidFill>
                  <a:schemeClr val="tx1"/>
                </a:solidFill>
                <a:effectLst/>
                <a:latin typeface="+mn-lt"/>
                <a:ea typeface="+mn-ea"/>
                <a:cs typeface="+mn-cs"/>
              </a:rPr>
              <a:t>Rangan</a:t>
            </a:r>
            <a:r>
              <a:rPr lang="en-GB" sz="1200" kern="1200" dirty="0">
                <a:solidFill>
                  <a:schemeClr val="tx1"/>
                </a:solidFill>
                <a:effectLst/>
                <a:latin typeface="+mn-lt"/>
                <a:ea typeface="+mn-ea"/>
                <a:cs typeface="+mn-cs"/>
              </a:rPr>
              <a:t> et al., 2015; Wong, 2010)</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When managers build a CSR strategy and consider four criteria: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Does it undermine a company's economic health or social function? (ii) How much regulatory intervention is present and appropriate? (iii) Does the company have the competency to address the problem, or is the problem better addressed by another group? (iv) Does a company have the authority to intervene, or would doing so infringe on local cultures or governments?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Opportunities to convert social problems into business ventures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12</a:t>
            </a:fld>
            <a:endParaRPr lang="en-GB"/>
          </a:p>
        </p:txBody>
      </p:sp>
    </p:spTree>
    <p:extLst>
      <p:ext uri="{BB962C8B-B14F-4D97-AF65-F5344CB8AC3E}">
        <p14:creationId xmlns:p14="http://schemas.microsoft.com/office/powerpoint/2010/main" val="3624546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(Cox, 2019; Green and </a:t>
            </a:r>
            <a:r>
              <a:rPr lang="en-GB" sz="1200" kern="1200" dirty="0" err="1">
                <a:solidFill>
                  <a:schemeClr val="tx1"/>
                </a:solidFill>
                <a:effectLst/>
                <a:latin typeface="+mn-lt"/>
                <a:ea typeface="+mn-ea"/>
                <a:cs typeface="+mn-cs"/>
              </a:rPr>
              <a:t>Peloza</a:t>
            </a:r>
            <a:r>
              <a:rPr lang="en-GB" sz="1200" kern="1200" dirty="0">
                <a:solidFill>
                  <a:schemeClr val="tx1"/>
                </a:solidFill>
                <a:effectLst/>
                <a:latin typeface="+mn-lt"/>
                <a:ea typeface="+mn-ea"/>
                <a:cs typeface="+mn-cs"/>
              </a:rPr>
              <a:t>, 2014)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L&amp;M should support social movements</a:t>
            </a:r>
          </a:p>
          <a:p>
            <a:endParaRPr lang="en-GB" dirty="0"/>
          </a:p>
          <a:p>
            <a:r>
              <a:rPr lang="en-GB" dirty="0"/>
              <a:t>Green and </a:t>
            </a:r>
            <a:r>
              <a:rPr lang="en-GB" dirty="0" err="1"/>
              <a:t>Peloza</a:t>
            </a:r>
            <a:r>
              <a:rPr lang="en-GB" dirty="0"/>
              <a:t> </a:t>
            </a:r>
            <a:r>
              <a:rPr lang="en-GB" sz="1200" kern="1200" dirty="0">
                <a:solidFill>
                  <a:schemeClr val="tx1"/>
                </a:solidFill>
                <a:effectLst/>
                <a:latin typeface="+mn-lt"/>
                <a:ea typeface="+mn-ea"/>
                <a:cs typeface="+mn-cs"/>
              </a:rPr>
              <a:t>greater levels of trust S lower expectations for CSR </a:t>
            </a:r>
            <a:r>
              <a:rPr lang="en-GB" dirty="0">
                <a:effectLst/>
              </a:rPr>
              <a:t>small </a:t>
            </a:r>
            <a:r>
              <a:rPr lang="en-GB" sz="1200" kern="1200" dirty="0">
                <a:solidFill>
                  <a:schemeClr val="tx1"/>
                </a:solidFill>
                <a:effectLst/>
                <a:latin typeface="+mn-lt"/>
                <a:ea typeface="+mn-ea"/>
                <a:cs typeface="+mn-cs"/>
              </a:rPr>
              <a:t>firms. Lack large firms along with greater expectations small firms benefit from CSR engagement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very little tolerance for CSR transgressions L</a:t>
            </a:r>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13</a:t>
            </a:fld>
            <a:endParaRPr lang="en-GB"/>
          </a:p>
        </p:txBody>
      </p:sp>
    </p:spTree>
    <p:extLst>
      <p:ext uri="{BB962C8B-B14F-4D97-AF65-F5344CB8AC3E}">
        <p14:creationId xmlns:p14="http://schemas.microsoft.com/office/powerpoint/2010/main" val="939723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(“Summary of my Offering and Experience,” n.d.)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dirty="0"/>
              <a:t>CSR Strategy is surrounded by Marketing functions – communication is only one part of this, therefore effective marketing management is essential to holistic, strategic CSR. </a:t>
            </a:r>
          </a:p>
        </p:txBody>
      </p:sp>
      <p:sp>
        <p:nvSpPr>
          <p:cNvPr id="4" name="Slide Number Placeholder 3"/>
          <p:cNvSpPr>
            <a:spLocks noGrp="1"/>
          </p:cNvSpPr>
          <p:nvPr>
            <p:ph type="sldNum" sz="quarter" idx="5"/>
          </p:nvPr>
        </p:nvSpPr>
        <p:spPr/>
        <p:txBody>
          <a:bodyPr/>
          <a:lstStyle/>
          <a:p>
            <a:fld id="{085BCAE1-E882-4E34-8A82-EAE67FD9C15F}" type="slidenum">
              <a:rPr lang="en-GB" smtClean="0"/>
              <a:t>14</a:t>
            </a:fld>
            <a:endParaRPr lang="en-GB"/>
          </a:p>
        </p:txBody>
      </p:sp>
    </p:spTree>
    <p:extLst>
      <p:ext uri="{BB962C8B-B14F-4D97-AF65-F5344CB8AC3E}">
        <p14:creationId xmlns:p14="http://schemas.microsoft.com/office/powerpoint/2010/main" val="648908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5BCAE1-E882-4E34-8A82-EAE67FD9C15F}" type="slidenum">
              <a:rPr lang="en-GB" smtClean="0"/>
              <a:t>15</a:t>
            </a:fld>
            <a:endParaRPr lang="en-GB"/>
          </a:p>
        </p:txBody>
      </p:sp>
    </p:spTree>
    <p:extLst>
      <p:ext uri="{BB962C8B-B14F-4D97-AF65-F5344CB8AC3E}">
        <p14:creationId xmlns:p14="http://schemas.microsoft.com/office/powerpoint/2010/main" val="12624822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03AF89FB-1C8F-4FFE-8CA4-EAECF9B685A0}"/>
              </a:ext>
            </a:extLst>
          </p:cNvPr>
          <p:cNvPicPr>
            <a:picLocks noChangeAspect="1"/>
          </p:cNvPicPr>
          <p:nvPr userDrawn="1"/>
        </p:nvPicPr>
        <p:blipFill rotWithShape="1">
          <a:blip r:embed="rId2"/>
          <a:srcRect l="5533" r="5578"/>
          <a:stretch/>
        </p:blipFill>
        <p:spPr>
          <a:xfrm>
            <a:off x="1" y="0"/>
            <a:ext cx="12191999" cy="6857990"/>
          </a:xfrm>
          <a:prstGeom prst="rect">
            <a:avLst/>
          </a:prstGeom>
        </p:spPr>
      </p:pic>
      <p:sp>
        <p:nvSpPr>
          <p:cNvPr id="2" name="Title 1">
            <a:extLst>
              <a:ext uri="{FF2B5EF4-FFF2-40B4-BE49-F238E27FC236}">
                <a16:creationId xmlns:a16="http://schemas.microsoft.com/office/drawing/2014/main" id="{8B2CC73D-97DE-4CDF-91D5-6210C86EA4D6}"/>
              </a:ext>
            </a:extLst>
          </p:cNvPr>
          <p:cNvSpPr>
            <a:spLocks noGrp="1"/>
          </p:cNvSpPr>
          <p:nvPr>
            <p:ph type="ctrTitle"/>
          </p:nvPr>
        </p:nvSpPr>
        <p:spPr>
          <a:xfrm>
            <a:off x="1524000" y="1122363"/>
            <a:ext cx="9144000" cy="2387600"/>
          </a:xfrm>
        </p:spPr>
        <p:txBody>
          <a:bodyPr anchor="b"/>
          <a:lstStyle>
            <a:lvl1pPr algn="ctr">
              <a:defRPr sz="6000">
                <a:solidFill>
                  <a:schemeClr val="bg1"/>
                </a:solidFill>
                <a:latin typeface="Avenir Next LT Pro" panose="020B0504020202020204" pitchFamily="34"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06BEC87-6485-48BD-980D-F36220CEF5AE}"/>
              </a:ext>
            </a:extLst>
          </p:cNvPr>
          <p:cNvSpPr>
            <a:spLocks noGrp="1"/>
          </p:cNvSpPr>
          <p:nvPr>
            <p:ph type="subTitle" idx="1"/>
          </p:nvPr>
        </p:nvSpPr>
        <p:spPr>
          <a:xfrm>
            <a:off x="1524000" y="3602038"/>
            <a:ext cx="9144000" cy="1655762"/>
          </a:xfrm>
        </p:spPr>
        <p:txBody>
          <a:bodyPr/>
          <a:lstStyle>
            <a:lvl1pPr marL="0" indent="0" algn="ctr">
              <a:buNone/>
              <a:defRPr sz="2400">
                <a:solidFill>
                  <a:schemeClr val="bg1"/>
                </a:solidFill>
                <a:latin typeface="Avenir Next LT Pro" panose="020B05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29475DFB-534B-487C-A009-0F2D43CDE395}"/>
              </a:ext>
            </a:extLst>
          </p:cNvPr>
          <p:cNvSpPr>
            <a:spLocks noGrp="1"/>
          </p:cNvSpPr>
          <p:nvPr>
            <p:ph type="dt" sz="half" idx="10"/>
          </p:nvPr>
        </p:nvSpPr>
        <p:spPr/>
        <p:txBody>
          <a:bodyPr/>
          <a:lstStyle>
            <a:lvl1pPr>
              <a:defRPr>
                <a:solidFill>
                  <a:schemeClr val="bg1"/>
                </a:solidFill>
              </a:defRPr>
            </a:lvl1pPr>
          </a:lstStyle>
          <a:p>
            <a:fld id="{1F299F5F-76E1-46B3-9F5F-5CD868515FD2}" type="datetimeFigureOut">
              <a:rPr lang="en-GB" smtClean="0"/>
              <a:pPr/>
              <a:t>21/06/2020</a:t>
            </a:fld>
            <a:endParaRPr lang="en-GB"/>
          </a:p>
        </p:txBody>
      </p:sp>
      <p:sp>
        <p:nvSpPr>
          <p:cNvPr id="5" name="Footer Placeholder 4">
            <a:extLst>
              <a:ext uri="{FF2B5EF4-FFF2-40B4-BE49-F238E27FC236}">
                <a16:creationId xmlns:a16="http://schemas.microsoft.com/office/drawing/2014/main" id="{CFE2B6A3-62DD-455B-A78E-C3F19C5AEC50}"/>
              </a:ext>
            </a:extLst>
          </p:cNvPr>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a:extLst>
              <a:ext uri="{FF2B5EF4-FFF2-40B4-BE49-F238E27FC236}">
                <a16:creationId xmlns:a16="http://schemas.microsoft.com/office/drawing/2014/main" id="{71B2650D-4B9A-4691-9BE3-2C7286343E66}"/>
              </a:ext>
            </a:extLst>
          </p:cNvPr>
          <p:cNvSpPr>
            <a:spLocks noGrp="1"/>
          </p:cNvSpPr>
          <p:nvPr>
            <p:ph type="sldNum" sz="quarter" idx="12"/>
          </p:nvPr>
        </p:nvSpPr>
        <p:spPr/>
        <p:txBody>
          <a:bodyPr/>
          <a:lstStyle>
            <a:lvl1pPr>
              <a:defRPr>
                <a:solidFill>
                  <a:schemeClr val="bg1"/>
                </a:solidFill>
              </a:defRPr>
            </a:lvl1pPr>
          </a:lstStyle>
          <a:p>
            <a:fld id="{71ABCBE6-149D-4431-8407-795A303725DA}" type="slidenum">
              <a:rPr lang="en-GB" smtClean="0"/>
              <a:pPr/>
              <a:t>‹#›</a:t>
            </a:fld>
            <a:endParaRPr lang="en-GB"/>
          </a:p>
        </p:txBody>
      </p:sp>
    </p:spTree>
    <p:extLst>
      <p:ext uri="{BB962C8B-B14F-4D97-AF65-F5344CB8AC3E}">
        <p14:creationId xmlns:p14="http://schemas.microsoft.com/office/powerpoint/2010/main" val="4151019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409A6757-B9B0-4A72-9019-A048D81735D7}"/>
              </a:ext>
            </a:extLst>
          </p:cNvPr>
          <p:cNvPicPr>
            <a:picLocks noChangeAspect="1"/>
          </p:cNvPicPr>
          <p:nvPr userDrawn="1"/>
        </p:nvPicPr>
        <p:blipFill rotWithShape="1">
          <a:blip r:embed="rId2"/>
          <a:srcRect l="5533" r="5578"/>
          <a:stretch/>
        </p:blipFill>
        <p:spPr>
          <a:xfrm>
            <a:off x="1" y="0"/>
            <a:ext cx="12191999" cy="6857990"/>
          </a:xfrm>
          <a:prstGeom prst="rect">
            <a:avLst/>
          </a:prstGeom>
        </p:spPr>
      </p:pic>
      <p:sp>
        <p:nvSpPr>
          <p:cNvPr id="2" name="Title 1">
            <a:extLst>
              <a:ext uri="{FF2B5EF4-FFF2-40B4-BE49-F238E27FC236}">
                <a16:creationId xmlns:a16="http://schemas.microsoft.com/office/drawing/2014/main" id="{744D12E4-4019-4CF4-9791-A1E4D321191D}"/>
              </a:ext>
            </a:extLst>
          </p:cNvPr>
          <p:cNvSpPr>
            <a:spLocks noGrp="1"/>
          </p:cNvSpPr>
          <p:nvPr>
            <p:ph type="title"/>
          </p:nvPr>
        </p:nvSpPr>
        <p:spPr/>
        <p:txBody>
          <a:bodyPr/>
          <a:lstStyle>
            <a:lvl1pPr>
              <a:defRPr>
                <a:solidFill>
                  <a:schemeClr val="bg1"/>
                </a:solidFill>
                <a:latin typeface="Avenir Next LT Pro" panose="020B0504020202020204" pitchFamily="34"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6064BC96-4277-44C0-9D30-6DFDA50AEC6B}"/>
              </a:ext>
            </a:extLst>
          </p:cNvPr>
          <p:cNvSpPr>
            <a:spLocks noGrp="1"/>
          </p:cNvSpPr>
          <p:nvPr>
            <p:ph idx="1"/>
          </p:nvPr>
        </p:nvSpPr>
        <p:spPr/>
        <p:txBody>
          <a:bodyPr/>
          <a:lstStyle>
            <a:lvl1pPr>
              <a:defRPr>
                <a:solidFill>
                  <a:schemeClr val="bg1"/>
                </a:solidFill>
                <a:latin typeface="Avenir Next LT Pro" panose="020B0504020202020204" pitchFamily="34" charset="0"/>
              </a:defRPr>
            </a:lvl1pPr>
            <a:lvl2pPr>
              <a:defRPr>
                <a:solidFill>
                  <a:schemeClr val="bg1"/>
                </a:solidFill>
                <a:latin typeface="Avenir Next LT Pro" panose="020B0504020202020204" pitchFamily="34" charset="0"/>
              </a:defRPr>
            </a:lvl2pPr>
            <a:lvl3pPr>
              <a:defRPr>
                <a:solidFill>
                  <a:schemeClr val="bg1"/>
                </a:solidFill>
                <a:latin typeface="Avenir Next LT Pro" panose="020B0504020202020204" pitchFamily="34" charset="0"/>
              </a:defRPr>
            </a:lvl3pPr>
            <a:lvl4pPr>
              <a:defRPr>
                <a:solidFill>
                  <a:schemeClr val="bg1"/>
                </a:solidFill>
                <a:latin typeface="Avenir Next LT Pro" panose="020B0504020202020204" pitchFamily="34" charset="0"/>
              </a:defRPr>
            </a:lvl4pPr>
            <a:lvl5pPr>
              <a:defRPr>
                <a:solidFill>
                  <a:schemeClr val="bg1"/>
                </a:solidFill>
                <a:latin typeface="Avenir Next LT Pro" panose="020B05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6DE6DBBB-7AF6-446E-AFD0-36BCFB533E02}"/>
              </a:ext>
            </a:extLst>
          </p:cNvPr>
          <p:cNvSpPr>
            <a:spLocks noGrp="1"/>
          </p:cNvSpPr>
          <p:nvPr>
            <p:ph type="dt" sz="half" idx="10"/>
          </p:nvPr>
        </p:nvSpPr>
        <p:spPr/>
        <p:txBody>
          <a:bodyPr/>
          <a:lstStyle>
            <a:lvl1pPr>
              <a:defRPr>
                <a:solidFill>
                  <a:schemeClr val="bg1"/>
                </a:solidFill>
              </a:defRPr>
            </a:lvl1pPr>
          </a:lstStyle>
          <a:p>
            <a:fld id="{1F299F5F-76E1-46B3-9F5F-5CD868515FD2}" type="datetimeFigureOut">
              <a:rPr lang="en-GB" smtClean="0"/>
              <a:pPr/>
              <a:t>21/06/2020</a:t>
            </a:fld>
            <a:endParaRPr lang="en-GB"/>
          </a:p>
        </p:txBody>
      </p:sp>
      <p:sp>
        <p:nvSpPr>
          <p:cNvPr id="5" name="Footer Placeholder 4">
            <a:extLst>
              <a:ext uri="{FF2B5EF4-FFF2-40B4-BE49-F238E27FC236}">
                <a16:creationId xmlns:a16="http://schemas.microsoft.com/office/drawing/2014/main" id="{59A664E4-3C6F-48CA-931E-FE571B01F1C8}"/>
              </a:ext>
            </a:extLst>
          </p:cNvPr>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a:extLst>
              <a:ext uri="{FF2B5EF4-FFF2-40B4-BE49-F238E27FC236}">
                <a16:creationId xmlns:a16="http://schemas.microsoft.com/office/drawing/2014/main" id="{E64567E8-E5FC-4914-A080-7CEF98927D13}"/>
              </a:ext>
            </a:extLst>
          </p:cNvPr>
          <p:cNvSpPr>
            <a:spLocks noGrp="1"/>
          </p:cNvSpPr>
          <p:nvPr>
            <p:ph type="sldNum" sz="quarter" idx="12"/>
          </p:nvPr>
        </p:nvSpPr>
        <p:spPr/>
        <p:txBody>
          <a:bodyPr/>
          <a:lstStyle>
            <a:lvl1pPr>
              <a:defRPr>
                <a:solidFill>
                  <a:schemeClr val="bg1"/>
                </a:solidFill>
              </a:defRPr>
            </a:lvl1pPr>
          </a:lstStyle>
          <a:p>
            <a:fld id="{71ABCBE6-149D-4431-8407-795A303725DA}" type="slidenum">
              <a:rPr lang="en-GB" smtClean="0"/>
              <a:pPr/>
              <a:t>‹#›</a:t>
            </a:fld>
            <a:endParaRPr lang="en-GB"/>
          </a:p>
        </p:txBody>
      </p:sp>
    </p:spTree>
    <p:extLst>
      <p:ext uri="{BB962C8B-B14F-4D97-AF65-F5344CB8AC3E}">
        <p14:creationId xmlns:p14="http://schemas.microsoft.com/office/powerpoint/2010/main" val="2032650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30A3-94C3-44B8-B828-86527F130F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1B7287-CF0F-4013-B6F6-8158E6AC47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ABB018-3196-4860-BA98-3FAAE06E853A}"/>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5" name="Footer Placeholder 4">
            <a:extLst>
              <a:ext uri="{FF2B5EF4-FFF2-40B4-BE49-F238E27FC236}">
                <a16:creationId xmlns:a16="http://schemas.microsoft.com/office/drawing/2014/main" id="{A33940FE-D8FF-4A90-BCB5-71DB5539EF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DE17F5-8F07-45CC-B49B-3166D16313C0}"/>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451622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BEBBC-4E90-480A-9666-B8C8B4F16F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21E18-741B-48F0-9531-842793C12F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9B2CD6-EB98-4BF3-A122-0E5A557B0B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39641A-2FCF-474A-9276-A14B4D220387}"/>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6" name="Footer Placeholder 5">
            <a:extLst>
              <a:ext uri="{FF2B5EF4-FFF2-40B4-BE49-F238E27FC236}">
                <a16:creationId xmlns:a16="http://schemas.microsoft.com/office/drawing/2014/main" id="{18BDCFF7-04CD-4834-8611-70C2C0880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52096B-2165-4434-9499-F257C143CC94}"/>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2124537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2AA55-EF8B-4A26-A12A-683A668593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D9D6FC-6712-4004-8F98-E00753C2D6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5F6454-6B79-4ED0-AAE2-B744359E51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ED01B2-48DA-4F71-8E4F-00BDA4474C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E4C3AB-F46C-45F1-BB3A-7E70D6FEA2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6F0002-9C4D-4E41-A56B-265A0C371F90}"/>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8" name="Footer Placeholder 7">
            <a:extLst>
              <a:ext uri="{FF2B5EF4-FFF2-40B4-BE49-F238E27FC236}">
                <a16:creationId xmlns:a16="http://schemas.microsoft.com/office/drawing/2014/main" id="{4CA9898F-8992-4C2C-90E7-6413D91FD2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AE40F7-684B-48CE-93DC-97B1B369FD6E}"/>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3305242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68239-D889-4C1F-BE89-4D8B9B3AEC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984CE1-106D-40E6-9500-9D3317DC637E}"/>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4" name="Footer Placeholder 3">
            <a:extLst>
              <a:ext uri="{FF2B5EF4-FFF2-40B4-BE49-F238E27FC236}">
                <a16:creationId xmlns:a16="http://schemas.microsoft.com/office/drawing/2014/main" id="{81E9C9BA-71CB-4B5E-A7BC-D05BC50415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71F915-FC6C-49E2-A6E6-45B71BDBF0CB}"/>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4130702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487346-9576-4C08-8544-E2AC2032549B}"/>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3" name="Footer Placeholder 2">
            <a:extLst>
              <a:ext uri="{FF2B5EF4-FFF2-40B4-BE49-F238E27FC236}">
                <a16:creationId xmlns:a16="http://schemas.microsoft.com/office/drawing/2014/main" id="{F6135CD7-AC2C-4353-A370-CEBF60CDAD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08AA69-D0C9-4004-90F4-25CF8B5073AE}"/>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3917767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0B25F-644A-4B70-94BA-242F29E3DB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31A192-765F-49D9-9348-C9ACB8EAF0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EBAB43-F9C6-483D-AFA3-4FFC901025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6028AD-FBA1-43D3-8A5A-30BF4025EA37}"/>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6" name="Footer Placeholder 5">
            <a:extLst>
              <a:ext uri="{FF2B5EF4-FFF2-40B4-BE49-F238E27FC236}">
                <a16:creationId xmlns:a16="http://schemas.microsoft.com/office/drawing/2014/main" id="{8FA17772-E271-4780-BD4E-36893833E7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B5013E-636D-4AD0-8DC1-AC67DD4686C9}"/>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629366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2913C-2797-401C-AD5F-297B36F93E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6367D7-B383-4049-A8EB-25BA2DF639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270C4C-C833-4E90-B386-00D6820CA0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3C6106-117E-4EEB-91C4-0FA018C49FF1}"/>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6" name="Footer Placeholder 5">
            <a:extLst>
              <a:ext uri="{FF2B5EF4-FFF2-40B4-BE49-F238E27FC236}">
                <a16:creationId xmlns:a16="http://schemas.microsoft.com/office/drawing/2014/main" id="{EA262BB8-4C3E-46CC-93CC-E41B76E62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921CDE-1E6C-4CC5-88EB-50F6E6F8FADE}"/>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3216691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2B2E-EC80-4E11-AE82-113CFF7279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5B5979-64D1-4FAC-BF14-A703A98A6F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A4541-9DF9-4C98-941E-0171127233FD}"/>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5" name="Footer Placeholder 4">
            <a:extLst>
              <a:ext uri="{FF2B5EF4-FFF2-40B4-BE49-F238E27FC236}">
                <a16:creationId xmlns:a16="http://schemas.microsoft.com/office/drawing/2014/main" id="{BCF27D0D-FD5D-4CD4-8606-104C9B1FA2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AF473-696E-4C35-8294-8CCDB34BB024}"/>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4265304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8DC8F-6842-45D0-8F6D-CF13F541C4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905C37-E471-45F5-A56E-69A0B1C315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7BF9F-35EB-4E39-9C67-A0F02340E638}"/>
              </a:ext>
            </a:extLst>
          </p:cNvPr>
          <p:cNvSpPr>
            <a:spLocks noGrp="1"/>
          </p:cNvSpPr>
          <p:nvPr>
            <p:ph type="dt" sz="half" idx="10"/>
          </p:nvPr>
        </p:nvSpPr>
        <p:spPr/>
        <p:txBody>
          <a:bodyPr/>
          <a:lstStyle/>
          <a:p>
            <a:fld id="{1F299F5F-76E1-46B3-9F5F-5CD868515FD2}" type="datetimeFigureOut">
              <a:rPr lang="en-GB" smtClean="0"/>
              <a:t>21/06/2020</a:t>
            </a:fld>
            <a:endParaRPr lang="en-GB"/>
          </a:p>
        </p:txBody>
      </p:sp>
      <p:sp>
        <p:nvSpPr>
          <p:cNvPr id="5" name="Footer Placeholder 4">
            <a:extLst>
              <a:ext uri="{FF2B5EF4-FFF2-40B4-BE49-F238E27FC236}">
                <a16:creationId xmlns:a16="http://schemas.microsoft.com/office/drawing/2014/main" id="{FDB4CAB4-5D81-4DBD-B0CA-DD8FA9D93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911575-40AB-49AB-BC0A-3F56BD833381}"/>
              </a:ext>
            </a:extLst>
          </p:cNvPr>
          <p:cNvSpPr>
            <a:spLocks noGrp="1"/>
          </p:cNvSpPr>
          <p:nvPr>
            <p:ph type="sldNum" sz="quarter" idx="12"/>
          </p:nvPr>
        </p:nvSpPr>
        <p:spPr/>
        <p:txBody>
          <a:bodyPr/>
          <a:lstStyle/>
          <a:p>
            <a:fld id="{71ABCBE6-149D-4431-8407-795A303725DA}" type="slidenum">
              <a:rPr lang="en-GB" smtClean="0"/>
              <a:t>‹#›</a:t>
            </a:fld>
            <a:endParaRPr lang="en-GB"/>
          </a:p>
        </p:txBody>
      </p:sp>
    </p:spTree>
    <p:extLst>
      <p:ext uri="{BB962C8B-B14F-4D97-AF65-F5344CB8AC3E}">
        <p14:creationId xmlns:p14="http://schemas.microsoft.com/office/powerpoint/2010/main" val="339651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062D21-7062-4061-98B6-8DB2CD28CF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CD32E2-099B-472D-A2F2-A9C42D2C7C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F45488-F0AC-44BF-A2AD-6A021229A1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299F5F-76E1-46B3-9F5F-5CD868515FD2}" type="datetimeFigureOut">
              <a:rPr lang="en-GB" smtClean="0"/>
              <a:t>21/06/2020</a:t>
            </a:fld>
            <a:endParaRPr lang="en-GB"/>
          </a:p>
        </p:txBody>
      </p:sp>
      <p:sp>
        <p:nvSpPr>
          <p:cNvPr id="5" name="Footer Placeholder 4">
            <a:extLst>
              <a:ext uri="{FF2B5EF4-FFF2-40B4-BE49-F238E27FC236}">
                <a16:creationId xmlns:a16="http://schemas.microsoft.com/office/drawing/2014/main" id="{D59EFBCC-F95A-4E13-888A-2710F5FA4C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B4BAE6-22EA-40E7-8BBD-C046CD5722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ABCBE6-149D-4431-8407-795A303725DA}" type="slidenum">
              <a:rPr lang="en-GB" smtClean="0"/>
              <a:t>‹#›</a:t>
            </a:fld>
            <a:endParaRPr lang="en-GB"/>
          </a:p>
        </p:txBody>
      </p:sp>
    </p:spTree>
    <p:extLst>
      <p:ext uri="{BB962C8B-B14F-4D97-AF65-F5344CB8AC3E}">
        <p14:creationId xmlns:p14="http://schemas.microsoft.com/office/powerpoint/2010/main" val="2022341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03620-E589-47BE-9D5D-341817F1936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CBE5B29-095A-4E0A-9D09-02D9893E10A9}"/>
              </a:ext>
            </a:extLst>
          </p:cNvPr>
          <p:cNvSpPr>
            <a:spLocks noGrp="1"/>
          </p:cNvSpPr>
          <p:nvPr>
            <p:ph type="subTitle" idx="1"/>
          </p:nvPr>
        </p:nvSpPr>
        <p:spPr/>
        <p:txBody>
          <a:bodyPr/>
          <a:lstStyle/>
          <a:p>
            <a:endParaRPr lang="en-GB"/>
          </a:p>
        </p:txBody>
      </p:sp>
      <p:pic>
        <p:nvPicPr>
          <p:cNvPr id="5" name="Picture 4" descr="A close up of a logo&#10;&#10;Description automatically generated">
            <a:extLst>
              <a:ext uri="{FF2B5EF4-FFF2-40B4-BE49-F238E27FC236}">
                <a16:creationId xmlns:a16="http://schemas.microsoft.com/office/drawing/2014/main" id="{326280C6-0D10-4D5C-8254-A24DB3BE6A2E}"/>
              </a:ext>
            </a:extLst>
          </p:cNvPr>
          <p:cNvPicPr>
            <a:picLocks noChangeAspect="1"/>
          </p:cNvPicPr>
          <p:nvPr/>
        </p:nvPicPr>
        <p:blipFill rotWithShape="1">
          <a:blip r:embed="rId4"/>
          <a:srcRect l="5533" r="5578"/>
          <a:stretch/>
        </p:blipFill>
        <p:spPr>
          <a:xfrm>
            <a:off x="1" y="0"/>
            <a:ext cx="12191999" cy="6857990"/>
          </a:xfrm>
          <a:prstGeom prst="rect">
            <a:avLst/>
          </a:prstGeom>
        </p:spPr>
      </p:pic>
      <p:sp>
        <p:nvSpPr>
          <p:cNvPr id="6" name="Rectangle 5">
            <a:extLst>
              <a:ext uri="{FF2B5EF4-FFF2-40B4-BE49-F238E27FC236}">
                <a16:creationId xmlns:a16="http://schemas.microsoft.com/office/drawing/2014/main" id="{5484A195-1DCB-476F-8D53-EDF9BF306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17DF4B8D-58BE-4F9E-8EE7-6B4F987E69AF}"/>
              </a:ext>
            </a:extLst>
          </p:cNvPr>
          <p:cNvSpPr txBox="1">
            <a:spLocks/>
          </p:cNvSpPr>
          <p:nvPr/>
        </p:nvSpPr>
        <p:spPr>
          <a:xfrm>
            <a:off x="643466" y="643467"/>
            <a:ext cx="10905059" cy="3330353"/>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dirty="0">
                <a:solidFill>
                  <a:schemeClr val="bg1"/>
                </a:solidFill>
                <a:latin typeface="Avenir Next LT Pro" panose="020B0504020202020204" pitchFamily="34" charset="0"/>
              </a:rPr>
              <a:t>Corporate Social Responsibility in Marketing Management</a:t>
            </a:r>
          </a:p>
        </p:txBody>
      </p:sp>
      <p:sp>
        <p:nvSpPr>
          <p:cNvPr id="8" name="Subtitle 2">
            <a:extLst>
              <a:ext uri="{FF2B5EF4-FFF2-40B4-BE49-F238E27FC236}">
                <a16:creationId xmlns:a16="http://schemas.microsoft.com/office/drawing/2014/main" id="{08D07A85-6DBD-4C19-9323-3AF145632980}"/>
              </a:ext>
            </a:extLst>
          </p:cNvPr>
          <p:cNvSpPr txBox="1">
            <a:spLocks/>
          </p:cNvSpPr>
          <p:nvPr/>
        </p:nvSpPr>
        <p:spPr>
          <a:xfrm>
            <a:off x="643466" y="4133135"/>
            <a:ext cx="10902016" cy="1454510"/>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solidFill>
                  <a:schemeClr val="bg1"/>
                </a:solidFill>
                <a:latin typeface="Avenir Next LT Pro" panose="020B0504020202020204" pitchFamily="34" charset="0"/>
              </a:rPr>
              <a:t>Adam Fetherstonhaugh BSc (Hons). MSc. </a:t>
            </a:r>
          </a:p>
          <a:p>
            <a:r>
              <a:rPr lang="en-GB" sz="1800" dirty="0">
                <a:solidFill>
                  <a:schemeClr val="bg1"/>
                </a:solidFill>
                <a:latin typeface="Avenir Next LT Pro" panose="020B0504020202020204" pitchFamily="34" charset="0"/>
              </a:rPr>
              <a:t>Marketing Management - BMMB7012D – Assignment 1</a:t>
            </a:r>
          </a:p>
        </p:txBody>
      </p:sp>
      <p:cxnSp>
        <p:nvCxnSpPr>
          <p:cNvPr id="9" name="Straight Connector 8">
            <a:extLst>
              <a:ext uri="{FF2B5EF4-FFF2-40B4-BE49-F238E27FC236}">
                <a16:creationId xmlns:a16="http://schemas.microsoft.com/office/drawing/2014/main" id="{65DCD514-DCF4-44E8-A06F-2F7A549B68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12" name="1">
            <a:hlinkClick r:id="" action="ppaction://media"/>
            <a:extLst>
              <a:ext uri="{FF2B5EF4-FFF2-40B4-BE49-F238E27FC236}">
                <a16:creationId xmlns:a16="http://schemas.microsoft.com/office/drawing/2014/main" id="{E75D7295-6F1C-4378-B94B-50438714E6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82091" y="6424597"/>
            <a:ext cx="347663" cy="347663"/>
          </a:xfrm>
          <a:prstGeom prst="rect">
            <a:avLst/>
          </a:prstGeom>
        </p:spPr>
      </p:pic>
    </p:spTree>
    <p:extLst>
      <p:ext uri="{BB962C8B-B14F-4D97-AF65-F5344CB8AC3E}">
        <p14:creationId xmlns:p14="http://schemas.microsoft.com/office/powerpoint/2010/main" val="403120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0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9123">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lstStyle/>
          <a:p>
            <a:r>
              <a:rPr lang="en-GB" dirty="0"/>
              <a:t>Corporate Social Responsibility</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fontScale="92500" lnSpcReduction="10000"/>
          </a:bodyPr>
          <a:lstStyle/>
          <a:p>
            <a:pPr>
              <a:lnSpc>
                <a:spcPct val="150000"/>
              </a:lnSpc>
            </a:pPr>
            <a:r>
              <a:rPr lang="en-GB" dirty="0"/>
              <a:t>Not a new concept</a:t>
            </a:r>
          </a:p>
          <a:p>
            <a:r>
              <a:rPr lang="en-GB" dirty="0"/>
              <a:t>Definition: </a:t>
            </a:r>
          </a:p>
          <a:p>
            <a:endParaRPr lang="en-GB" dirty="0"/>
          </a:p>
          <a:p>
            <a:pPr lvl="1"/>
            <a:r>
              <a:rPr lang="en-GB" dirty="0"/>
              <a:t>The idea that a company should be interested in and willing to help society and the environment as well as be concerned about the products and profits it makes. (Cambridge English Dictionary)</a:t>
            </a:r>
          </a:p>
          <a:p>
            <a:pPr marL="0" indent="0">
              <a:buNone/>
            </a:pPr>
            <a:endParaRPr lang="en-GB" dirty="0"/>
          </a:p>
          <a:p>
            <a:pPr lvl="1"/>
            <a:r>
              <a:rPr lang="en-GB" dirty="0"/>
              <a:t>Corporate Social Responsibility is the continuing commitment by business to behave ethically and contribute to economic development while improving the quality of life of the workforce and their families as well as of the local community and society at large. (World Business Council for Sustainable Development)</a:t>
            </a:r>
          </a:p>
          <a:p>
            <a:pPr marL="0" indent="0">
              <a:buNone/>
            </a:pPr>
            <a:endParaRPr lang="en-GB" dirty="0"/>
          </a:p>
        </p:txBody>
      </p:sp>
      <p:pic>
        <p:nvPicPr>
          <p:cNvPr id="4" name="2">
            <a:hlinkClick r:id="" action="ppaction://media"/>
            <a:extLst>
              <a:ext uri="{FF2B5EF4-FFF2-40B4-BE49-F238E27FC236}">
                <a16:creationId xmlns:a16="http://schemas.microsoft.com/office/drawing/2014/main" id="{2DD3B684-6071-4C67-A71A-8BAEE31C87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91186" y="6350502"/>
            <a:ext cx="347663" cy="347663"/>
          </a:xfrm>
          <a:prstGeom prst="rect">
            <a:avLst/>
          </a:prstGeom>
        </p:spPr>
      </p:pic>
    </p:spTree>
    <p:extLst>
      <p:ext uri="{BB962C8B-B14F-4D97-AF65-F5344CB8AC3E}">
        <p14:creationId xmlns:p14="http://schemas.microsoft.com/office/powerpoint/2010/main" val="2896485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9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957F7-926C-45D6-B8AD-4ED96798BD9A}"/>
              </a:ext>
            </a:extLst>
          </p:cNvPr>
          <p:cNvSpPr>
            <a:spLocks noGrp="1"/>
          </p:cNvSpPr>
          <p:nvPr>
            <p:ph type="title"/>
          </p:nvPr>
        </p:nvSpPr>
        <p:spPr>
          <a:xfrm>
            <a:off x="7500109" y="128726"/>
            <a:ext cx="4087306" cy="1678907"/>
          </a:xfrm>
        </p:spPr>
        <p:txBody>
          <a:bodyPr vert="horz" lIns="91440" tIns="45720" rIns="91440" bIns="45720" rtlCol="0" anchor="b">
            <a:normAutofit/>
          </a:bodyPr>
          <a:lstStyle/>
          <a:p>
            <a:r>
              <a:rPr lang="en-US" sz="5400" dirty="0">
                <a:solidFill>
                  <a:schemeClr val="tx1"/>
                </a:solidFill>
                <a:latin typeface="+mj-lt"/>
              </a:rPr>
              <a:t>CSR Components</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Content Placeholder 8">
            <a:extLst>
              <a:ext uri="{FF2B5EF4-FFF2-40B4-BE49-F238E27FC236}">
                <a16:creationId xmlns:a16="http://schemas.microsoft.com/office/drawing/2014/main" id="{6E4A759D-E010-4EED-8D05-2707C747B142}"/>
              </a:ext>
            </a:extLst>
          </p:cNvPr>
          <p:cNvPicPr>
            <a:picLocks noGrp="1" noChangeAspect="1"/>
          </p:cNvPicPr>
          <p:nvPr>
            <p:ph idx="1"/>
          </p:nvPr>
        </p:nvPicPr>
        <p:blipFill>
          <a:blip r:embed="rId5">
            <a:alphaModFix/>
            <a:extLst>
              <a:ext uri="{28A0092B-C50C-407E-A947-70E740481C1C}">
                <a14:useLocalDpi xmlns:a14="http://schemas.microsoft.com/office/drawing/2010/main" val="0"/>
              </a:ext>
            </a:extLst>
          </a:blip>
          <a:stretch>
            <a:fillRect/>
          </a:stretch>
        </p:blipFill>
        <p:spPr>
          <a:xfrm>
            <a:off x="312058" y="490008"/>
            <a:ext cx="5914569" cy="5877984"/>
          </a:xfrm>
          <a:prstGeom prst="ellipse">
            <a:avLst/>
          </a:prstGeom>
        </p:spPr>
      </p:pic>
      <p:sp>
        <p:nvSpPr>
          <p:cNvPr id="11" name="Content Placeholder 2">
            <a:extLst>
              <a:ext uri="{FF2B5EF4-FFF2-40B4-BE49-F238E27FC236}">
                <a16:creationId xmlns:a16="http://schemas.microsoft.com/office/drawing/2014/main" id="{994C3F1E-930A-44C3-9C71-57AD4998C9E2}"/>
              </a:ext>
            </a:extLst>
          </p:cNvPr>
          <p:cNvSpPr txBox="1">
            <a:spLocks/>
          </p:cNvSpPr>
          <p:nvPr/>
        </p:nvSpPr>
        <p:spPr>
          <a:xfrm>
            <a:off x="7500108" y="1807632"/>
            <a:ext cx="4446359" cy="49216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venir Next LT Pro" panose="020B05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venir Next LT Pro" panose="020B05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venir Next LT Pro" panose="020B05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venir Next LT Pro" panose="020B05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venir Next LT Pro" panose="020B05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Even more difficult to define when placed into a company</a:t>
            </a:r>
          </a:p>
          <a:p>
            <a:endParaRPr lang="en-GB" dirty="0">
              <a:solidFill>
                <a:schemeClr val="tx1"/>
              </a:solidFill>
            </a:endParaRPr>
          </a:p>
          <a:p>
            <a:r>
              <a:rPr lang="en-GB" dirty="0">
                <a:solidFill>
                  <a:schemeClr val="tx1"/>
                </a:solidFill>
              </a:rPr>
              <a:t>Balances stakeholders, profits, ethics, sustainability, responsibility, environmental and social spheres of influence</a:t>
            </a:r>
          </a:p>
        </p:txBody>
      </p:sp>
      <p:sp>
        <p:nvSpPr>
          <p:cNvPr id="12" name="TextBox 11">
            <a:extLst>
              <a:ext uri="{FF2B5EF4-FFF2-40B4-BE49-F238E27FC236}">
                <a16:creationId xmlns:a16="http://schemas.microsoft.com/office/drawing/2014/main" id="{B43EF230-22D3-49DF-99C5-EC63C0E0535A}"/>
              </a:ext>
            </a:extLst>
          </p:cNvPr>
          <p:cNvSpPr txBox="1"/>
          <p:nvPr/>
        </p:nvSpPr>
        <p:spPr>
          <a:xfrm>
            <a:off x="0" y="6456673"/>
            <a:ext cx="3730188" cy="646331"/>
          </a:xfrm>
          <a:prstGeom prst="rect">
            <a:avLst/>
          </a:prstGeom>
          <a:noFill/>
        </p:spPr>
        <p:txBody>
          <a:bodyPr wrap="none" rtlCol="0">
            <a:spAutoFit/>
          </a:bodyPr>
          <a:lstStyle/>
          <a:p>
            <a:r>
              <a:rPr lang="en-GB" dirty="0">
                <a:latin typeface="Avenir Next LT Pro" panose="020B0504020202020204" pitchFamily="34" charset="0"/>
              </a:rPr>
              <a:t>(“Corporate Responsibility,” 2019)</a:t>
            </a:r>
          </a:p>
          <a:p>
            <a:endParaRPr lang="en-GB" dirty="0"/>
          </a:p>
        </p:txBody>
      </p:sp>
      <p:pic>
        <p:nvPicPr>
          <p:cNvPr id="13" name="3">
            <a:hlinkClick r:id="" action="ppaction://media"/>
            <a:extLst>
              <a:ext uri="{FF2B5EF4-FFF2-40B4-BE49-F238E27FC236}">
                <a16:creationId xmlns:a16="http://schemas.microsoft.com/office/drawing/2014/main" id="{E0308750-9908-4398-9415-5E8E129D8A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72635" y="6409684"/>
            <a:ext cx="347663" cy="347663"/>
          </a:xfrm>
          <a:prstGeom prst="rect">
            <a:avLst/>
          </a:prstGeom>
        </p:spPr>
      </p:pic>
    </p:spTree>
    <p:extLst>
      <p:ext uri="{BB962C8B-B14F-4D97-AF65-F5344CB8AC3E}">
        <p14:creationId xmlns:p14="http://schemas.microsoft.com/office/powerpoint/2010/main" val="39881909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28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9123">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9BD2F9-71FC-4F5A-AB53-7C8EFF430D2C}"/>
              </a:ext>
            </a:extLst>
          </p:cNvPr>
          <p:cNvSpPr>
            <a:spLocks noGrp="1"/>
          </p:cNvSpPr>
          <p:nvPr>
            <p:ph type="title"/>
          </p:nvPr>
        </p:nvSpPr>
        <p:spPr>
          <a:xfrm>
            <a:off x="7380885" y="218068"/>
            <a:ext cx="4087306" cy="1635708"/>
          </a:xfrm>
        </p:spPr>
        <p:txBody>
          <a:bodyPr vert="horz" lIns="91440" tIns="45720" rIns="91440" bIns="45720" rtlCol="0" anchor="b">
            <a:normAutofit/>
          </a:bodyPr>
          <a:lstStyle/>
          <a:p>
            <a:r>
              <a:rPr lang="en-US" sz="5400" dirty="0">
                <a:solidFill>
                  <a:schemeClr val="tx1"/>
                </a:solidFill>
                <a:latin typeface="+mj-lt"/>
              </a:rPr>
              <a:t>CSR Company Role</a:t>
            </a:r>
          </a:p>
        </p:txBody>
      </p:sp>
      <p:sp>
        <p:nvSpPr>
          <p:cNvPr id="16" name="Freeform: Shape 1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a:extLst>
              <a:ext uri="{FF2B5EF4-FFF2-40B4-BE49-F238E27FC236}">
                <a16:creationId xmlns:a16="http://schemas.microsoft.com/office/drawing/2014/main" id="{CD626C81-2C22-45D5-A7AC-0564AB025EFE}"/>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92834" y="218068"/>
            <a:ext cx="6303993" cy="6093832"/>
          </a:xfrm>
          <a:prstGeom prst="ellipse">
            <a:avLst/>
          </a:prstGeom>
        </p:spPr>
      </p:pic>
      <p:sp>
        <p:nvSpPr>
          <p:cNvPr id="15" name="TextBox 14">
            <a:extLst>
              <a:ext uri="{FF2B5EF4-FFF2-40B4-BE49-F238E27FC236}">
                <a16:creationId xmlns:a16="http://schemas.microsoft.com/office/drawing/2014/main" id="{EE6A9478-0ABC-4848-A1F4-B8D9A2F0D2DB}"/>
              </a:ext>
            </a:extLst>
          </p:cNvPr>
          <p:cNvSpPr txBox="1"/>
          <p:nvPr/>
        </p:nvSpPr>
        <p:spPr>
          <a:xfrm>
            <a:off x="0" y="6456673"/>
            <a:ext cx="4413068" cy="646331"/>
          </a:xfrm>
          <a:prstGeom prst="rect">
            <a:avLst/>
          </a:prstGeom>
          <a:noFill/>
        </p:spPr>
        <p:txBody>
          <a:bodyPr wrap="none" rtlCol="0">
            <a:spAutoFit/>
          </a:bodyPr>
          <a:lstStyle/>
          <a:p>
            <a:r>
              <a:rPr lang="en-GB" dirty="0">
                <a:latin typeface="Avenir Next LT Pro" panose="020B0504020202020204" pitchFamily="34" charset="0"/>
              </a:rPr>
              <a:t>(“Corporate Social Responsibility,” 2019)</a:t>
            </a:r>
          </a:p>
          <a:p>
            <a:endParaRPr lang="en-GB" dirty="0"/>
          </a:p>
        </p:txBody>
      </p:sp>
      <p:sp>
        <p:nvSpPr>
          <p:cNvPr id="17" name="Content Placeholder 2">
            <a:extLst>
              <a:ext uri="{FF2B5EF4-FFF2-40B4-BE49-F238E27FC236}">
                <a16:creationId xmlns:a16="http://schemas.microsoft.com/office/drawing/2014/main" id="{66A461B6-228C-4080-9524-214B98264B32}"/>
              </a:ext>
            </a:extLst>
          </p:cNvPr>
          <p:cNvSpPr txBox="1">
            <a:spLocks/>
          </p:cNvSpPr>
          <p:nvPr/>
        </p:nvSpPr>
        <p:spPr>
          <a:xfrm>
            <a:off x="7500108" y="1807632"/>
            <a:ext cx="4446359" cy="49216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Avenir Next LT Pro" panose="020B05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Avenir Next LT Pro" panose="020B05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Avenir Next LT Pro" panose="020B05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venir Next LT Pro" panose="020B05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Avenir Next LT Pro" panose="020B05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Areas of responsibility/influence</a:t>
            </a:r>
          </a:p>
          <a:p>
            <a:endParaRPr lang="en-GB" dirty="0">
              <a:solidFill>
                <a:schemeClr val="tx1"/>
              </a:solidFill>
            </a:endParaRPr>
          </a:p>
          <a:p>
            <a:r>
              <a:rPr lang="en-GB" dirty="0">
                <a:solidFill>
                  <a:schemeClr val="tx1"/>
                </a:solidFill>
              </a:rPr>
              <a:t>These 3 areas of responsibility are important for marketing management of the organisation</a:t>
            </a:r>
          </a:p>
        </p:txBody>
      </p:sp>
      <p:pic>
        <p:nvPicPr>
          <p:cNvPr id="13" name="4">
            <a:hlinkClick r:id="" action="ppaction://media"/>
            <a:extLst>
              <a:ext uri="{FF2B5EF4-FFF2-40B4-BE49-F238E27FC236}">
                <a16:creationId xmlns:a16="http://schemas.microsoft.com/office/drawing/2014/main" id="{F7325654-AA0A-45A9-9CEA-2D867D4958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72635" y="6382947"/>
            <a:ext cx="347663" cy="347663"/>
          </a:xfrm>
          <a:prstGeom prst="rect">
            <a:avLst/>
          </a:prstGeom>
        </p:spPr>
      </p:pic>
    </p:spTree>
    <p:extLst>
      <p:ext uri="{BB962C8B-B14F-4D97-AF65-F5344CB8AC3E}">
        <p14:creationId xmlns:p14="http://schemas.microsoft.com/office/powerpoint/2010/main" val="9511290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75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lstStyle/>
          <a:p>
            <a:r>
              <a:rPr lang="en-GB" dirty="0"/>
              <a:t>Why is CSR an issue for Marketing Management?</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a:bodyPr>
          <a:lstStyle/>
          <a:p>
            <a:pPr>
              <a:lnSpc>
                <a:spcPct val="150000"/>
              </a:lnSpc>
            </a:pPr>
            <a:r>
              <a:rPr lang="en-GB" dirty="0"/>
              <a:t>Two different considerations:</a:t>
            </a:r>
          </a:p>
          <a:p>
            <a:pPr marL="514350" indent="-514350">
              <a:lnSpc>
                <a:spcPct val="150000"/>
              </a:lnSpc>
              <a:buFont typeface="+mj-lt"/>
              <a:buAutoNum type="arabicParenR"/>
            </a:pPr>
            <a:r>
              <a:rPr lang="en-GB" dirty="0"/>
              <a:t>CSR has become a competitive advantage to be marketed</a:t>
            </a:r>
          </a:p>
          <a:p>
            <a:pPr marL="0" indent="0">
              <a:lnSpc>
                <a:spcPct val="150000"/>
              </a:lnSpc>
              <a:buNone/>
            </a:pPr>
            <a:endParaRPr lang="en-GB" dirty="0"/>
          </a:p>
          <a:p>
            <a:pPr marL="514350" indent="-514350">
              <a:lnSpc>
                <a:spcPct val="150000"/>
              </a:lnSpc>
              <a:buFont typeface="+mj-lt"/>
              <a:buAutoNum type="arabicParenR" startAt="2"/>
            </a:pPr>
            <a:r>
              <a:rPr lang="en-GB" dirty="0"/>
              <a:t>Marketing practises have a responsibility to align with Corporate Social Responsibility</a:t>
            </a:r>
          </a:p>
        </p:txBody>
      </p:sp>
      <p:pic>
        <p:nvPicPr>
          <p:cNvPr id="4" name="5">
            <a:hlinkClick r:id="" action="ppaction://media"/>
            <a:extLst>
              <a:ext uri="{FF2B5EF4-FFF2-40B4-BE49-F238E27FC236}">
                <a16:creationId xmlns:a16="http://schemas.microsoft.com/office/drawing/2014/main" id="{52EC569F-447E-4FA4-BA81-2A2B49B173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66048" y="6430711"/>
            <a:ext cx="347663" cy="347663"/>
          </a:xfrm>
          <a:prstGeom prst="rect">
            <a:avLst/>
          </a:prstGeom>
        </p:spPr>
      </p:pic>
    </p:spTree>
    <p:extLst>
      <p:ext uri="{BB962C8B-B14F-4D97-AF65-F5344CB8AC3E}">
        <p14:creationId xmlns:p14="http://schemas.microsoft.com/office/powerpoint/2010/main" val="400420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4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CSR has become a competitive advantage to be marketed.</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a:xfrm>
            <a:off x="838200" y="2237372"/>
            <a:ext cx="10515600" cy="4351338"/>
          </a:xfrm>
        </p:spPr>
        <p:txBody>
          <a:bodyPr>
            <a:normAutofit/>
          </a:bodyPr>
          <a:lstStyle/>
          <a:p>
            <a:pPr>
              <a:lnSpc>
                <a:spcPct val="150000"/>
              </a:lnSpc>
            </a:pPr>
            <a:r>
              <a:rPr lang="en-GB" dirty="0"/>
              <a:t>Many companies have adopted promotion of their CSR practises in their marketing strategies</a:t>
            </a:r>
          </a:p>
          <a:p>
            <a:pPr>
              <a:lnSpc>
                <a:spcPct val="150000"/>
              </a:lnSpc>
            </a:pPr>
            <a:r>
              <a:rPr lang="en-GB" dirty="0"/>
              <a:t>Marketing’s role is to communicate value by linear differentiation</a:t>
            </a:r>
          </a:p>
          <a:p>
            <a:pPr>
              <a:lnSpc>
                <a:spcPct val="150000"/>
              </a:lnSpc>
            </a:pPr>
            <a:r>
              <a:rPr lang="en-GB" dirty="0"/>
              <a:t>CSR communicates a different value – a moral one</a:t>
            </a:r>
          </a:p>
          <a:p>
            <a:pPr>
              <a:lnSpc>
                <a:spcPct val="150000"/>
              </a:lnSpc>
            </a:pPr>
            <a:r>
              <a:rPr lang="en-GB" dirty="0"/>
              <a:t>Enhances creditability with consumers</a:t>
            </a:r>
          </a:p>
        </p:txBody>
      </p:sp>
      <p:pic>
        <p:nvPicPr>
          <p:cNvPr id="5" name="6">
            <a:hlinkClick r:id="" action="ppaction://media"/>
            <a:extLst>
              <a:ext uri="{FF2B5EF4-FFF2-40B4-BE49-F238E27FC236}">
                <a16:creationId xmlns:a16="http://schemas.microsoft.com/office/drawing/2014/main" id="{80E2A774-F971-4FC9-82FF-265E33777D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6744" y="6414878"/>
            <a:ext cx="347663" cy="347663"/>
          </a:xfrm>
          <a:prstGeom prst="rect">
            <a:avLst/>
          </a:prstGeom>
        </p:spPr>
      </p:pic>
    </p:spTree>
    <p:extLst>
      <p:ext uri="{BB962C8B-B14F-4D97-AF65-F5344CB8AC3E}">
        <p14:creationId xmlns:p14="http://schemas.microsoft.com/office/powerpoint/2010/main" val="141791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8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Marketing practises have a responsibility to align with Corporate Social Responsibility.</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a:xfrm>
            <a:off x="838200" y="2317583"/>
            <a:ext cx="10515600" cy="4351338"/>
          </a:xfrm>
        </p:spPr>
        <p:txBody>
          <a:bodyPr>
            <a:normAutofit/>
          </a:bodyPr>
          <a:lstStyle/>
          <a:p>
            <a:pPr>
              <a:lnSpc>
                <a:spcPct val="150000"/>
              </a:lnSpc>
            </a:pPr>
            <a:r>
              <a:rPr lang="en-GB" dirty="0"/>
              <a:t>Marketing takes a leadership role in informing consumers</a:t>
            </a:r>
          </a:p>
          <a:p>
            <a:pPr>
              <a:lnSpc>
                <a:spcPct val="150000"/>
              </a:lnSpc>
            </a:pPr>
            <a:r>
              <a:rPr lang="en-GB" dirty="0"/>
              <a:t>Low definitions of CSR in Marketing practise</a:t>
            </a:r>
          </a:p>
          <a:p>
            <a:pPr>
              <a:lnSpc>
                <a:spcPct val="150000"/>
              </a:lnSpc>
            </a:pPr>
            <a:r>
              <a:rPr lang="en-GB" dirty="0"/>
              <a:t>Marketing activities have a ethical, moral and social responsibility to adhere to CSR practise</a:t>
            </a:r>
          </a:p>
          <a:p>
            <a:pPr>
              <a:lnSpc>
                <a:spcPct val="150000"/>
              </a:lnSpc>
            </a:pPr>
            <a:r>
              <a:rPr lang="en-GB" dirty="0"/>
              <a:t>Marketing has been often accused/been seen to cause harm </a:t>
            </a:r>
          </a:p>
        </p:txBody>
      </p:sp>
      <p:pic>
        <p:nvPicPr>
          <p:cNvPr id="4" name="7">
            <a:hlinkClick r:id="" action="ppaction://media"/>
            <a:extLst>
              <a:ext uri="{FF2B5EF4-FFF2-40B4-BE49-F238E27FC236}">
                <a16:creationId xmlns:a16="http://schemas.microsoft.com/office/drawing/2014/main" id="{E2F64856-4259-40B1-8F47-666D981FE6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92785" y="6481428"/>
            <a:ext cx="347663" cy="347663"/>
          </a:xfrm>
          <a:prstGeom prst="rect">
            <a:avLst/>
          </a:prstGeom>
        </p:spPr>
      </p:pic>
    </p:spTree>
    <p:extLst>
      <p:ext uri="{BB962C8B-B14F-4D97-AF65-F5344CB8AC3E}">
        <p14:creationId xmlns:p14="http://schemas.microsoft.com/office/powerpoint/2010/main" val="85046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7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Developing CSR Marketing Management</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a:bodyPr>
          <a:lstStyle/>
          <a:p>
            <a:pPr>
              <a:lnSpc>
                <a:spcPct val="150000"/>
              </a:lnSpc>
            </a:pPr>
            <a:r>
              <a:rPr lang="en-GB" dirty="0"/>
              <a:t>Strategic incorporation of CSR</a:t>
            </a:r>
          </a:p>
          <a:p>
            <a:pPr>
              <a:lnSpc>
                <a:spcPct val="150000"/>
              </a:lnSpc>
            </a:pPr>
            <a:r>
              <a:rPr lang="en-GB" dirty="0"/>
              <a:t>Purchasing Power</a:t>
            </a:r>
          </a:p>
          <a:p>
            <a:pPr>
              <a:lnSpc>
                <a:spcPct val="150000"/>
              </a:lnSpc>
            </a:pPr>
            <a:r>
              <a:rPr lang="en-GB" dirty="0"/>
              <a:t>‘Green washing’ / Deception </a:t>
            </a:r>
          </a:p>
          <a:p>
            <a:pPr>
              <a:lnSpc>
                <a:spcPct val="150000"/>
              </a:lnSpc>
            </a:pPr>
            <a:r>
              <a:rPr lang="en-GB" dirty="0"/>
              <a:t>Meeting Challenges </a:t>
            </a:r>
          </a:p>
        </p:txBody>
      </p:sp>
      <p:pic>
        <p:nvPicPr>
          <p:cNvPr id="4" name="8">
            <a:hlinkClick r:id="" action="ppaction://media"/>
            <a:extLst>
              <a:ext uri="{FF2B5EF4-FFF2-40B4-BE49-F238E27FC236}">
                <a16:creationId xmlns:a16="http://schemas.microsoft.com/office/drawing/2014/main" id="{A06A58A9-3642-4138-AFAF-84A51D4163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66048" y="6425365"/>
            <a:ext cx="347663" cy="347663"/>
          </a:xfrm>
          <a:prstGeom prst="rect">
            <a:avLst/>
          </a:prstGeom>
        </p:spPr>
      </p:pic>
    </p:spTree>
    <p:extLst>
      <p:ext uri="{BB962C8B-B14F-4D97-AF65-F5344CB8AC3E}">
        <p14:creationId xmlns:p14="http://schemas.microsoft.com/office/powerpoint/2010/main" val="2005235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Strategic incorporation of CSR</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lnSpcReduction="10000"/>
          </a:bodyPr>
          <a:lstStyle/>
          <a:p>
            <a:pPr>
              <a:lnSpc>
                <a:spcPct val="150000"/>
              </a:lnSpc>
            </a:pPr>
            <a:r>
              <a:rPr lang="en-GB" dirty="0"/>
              <a:t>Cause Promotion</a:t>
            </a:r>
          </a:p>
          <a:p>
            <a:pPr>
              <a:lnSpc>
                <a:spcPct val="150000"/>
              </a:lnSpc>
            </a:pPr>
            <a:r>
              <a:rPr lang="en-GB" dirty="0"/>
              <a:t>Cause Related Marketing</a:t>
            </a:r>
          </a:p>
          <a:p>
            <a:pPr>
              <a:lnSpc>
                <a:spcPct val="150000"/>
              </a:lnSpc>
            </a:pPr>
            <a:r>
              <a:rPr lang="en-GB" dirty="0"/>
              <a:t>Corporate Social Marketing</a:t>
            </a:r>
          </a:p>
          <a:p>
            <a:pPr>
              <a:lnSpc>
                <a:spcPct val="150000"/>
              </a:lnSpc>
            </a:pPr>
            <a:r>
              <a:rPr lang="en-GB" dirty="0"/>
              <a:t>Corporate Philanthropy</a:t>
            </a:r>
          </a:p>
          <a:p>
            <a:pPr>
              <a:lnSpc>
                <a:spcPct val="150000"/>
              </a:lnSpc>
            </a:pPr>
            <a:r>
              <a:rPr lang="en-GB" dirty="0"/>
              <a:t>Community Volunteering</a:t>
            </a:r>
          </a:p>
          <a:p>
            <a:pPr>
              <a:lnSpc>
                <a:spcPct val="150000"/>
              </a:lnSpc>
            </a:pPr>
            <a:r>
              <a:rPr lang="en-GB" dirty="0"/>
              <a:t>Socially Responsible Business Practices</a:t>
            </a:r>
          </a:p>
        </p:txBody>
      </p:sp>
      <p:pic>
        <p:nvPicPr>
          <p:cNvPr id="4" name="9">
            <a:hlinkClick r:id="" action="ppaction://media"/>
            <a:extLst>
              <a:ext uri="{FF2B5EF4-FFF2-40B4-BE49-F238E27FC236}">
                <a16:creationId xmlns:a16="http://schemas.microsoft.com/office/drawing/2014/main" id="{DE1AECF9-F57E-456F-B900-A735FF8D23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98133" y="6425364"/>
            <a:ext cx="347663" cy="347663"/>
          </a:xfrm>
          <a:prstGeom prst="rect">
            <a:avLst/>
          </a:prstGeom>
        </p:spPr>
      </p:pic>
    </p:spTree>
    <p:extLst>
      <p:ext uri="{BB962C8B-B14F-4D97-AF65-F5344CB8AC3E}">
        <p14:creationId xmlns:p14="http://schemas.microsoft.com/office/powerpoint/2010/main" val="3255176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3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Purchasing Power</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a:bodyPr>
          <a:lstStyle/>
          <a:p>
            <a:pPr>
              <a:lnSpc>
                <a:spcPct val="150000"/>
              </a:lnSpc>
            </a:pPr>
            <a:r>
              <a:rPr lang="en-GB" dirty="0"/>
              <a:t>52% of US consumers seek brands that proactively promote beliefs and values aligned with their own (Nail, 2017)</a:t>
            </a:r>
          </a:p>
          <a:p>
            <a:pPr>
              <a:lnSpc>
                <a:spcPct val="150000"/>
              </a:lnSpc>
            </a:pPr>
            <a:r>
              <a:rPr lang="en-GB" dirty="0"/>
              <a:t>87% of Americans will purchase a product because the company advocated for an issue they care about (Cone Communications, 2017)</a:t>
            </a:r>
          </a:p>
          <a:p>
            <a:pPr>
              <a:lnSpc>
                <a:spcPct val="150000"/>
              </a:lnSpc>
            </a:pPr>
            <a:r>
              <a:rPr lang="en-GB" dirty="0"/>
              <a:t>CSR links to a product create an easier purchase validation</a:t>
            </a:r>
          </a:p>
        </p:txBody>
      </p:sp>
      <p:pic>
        <p:nvPicPr>
          <p:cNvPr id="4" name="10">
            <a:hlinkClick r:id="" action="ppaction://media"/>
            <a:extLst>
              <a:ext uri="{FF2B5EF4-FFF2-40B4-BE49-F238E27FC236}">
                <a16:creationId xmlns:a16="http://schemas.microsoft.com/office/drawing/2014/main" id="{3D951CFC-8FCA-491E-8686-D36FD1908B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44659" y="6430712"/>
            <a:ext cx="347663" cy="347663"/>
          </a:xfrm>
          <a:prstGeom prst="rect">
            <a:avLst/>
          </a:prstGeom>
        </p:spPr>
      </p:pic>
    </p:spTree>
    <p:extLst>
      <p:ext uri="{BB962C8B-B14F-4D97-AF65-F5344CB8AC3E}">
        <p14:creationId xmlns:p14="http://schemas.microsoft.com/office/powerpoint/2010/main" val="237968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9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‘Green washing’ / Deception </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a:bodyPr>
          <a:lstStyle/>
          <a:p>
            <a:pPr>
              <a:lnSpc>
                <a:spcPct val="150000"/>
              </a:lnSpc>
            </a:pPr>
            <a:r>
              <a:rPr lang="en-GB" dirty="0"/>
              <a:t>Measurement of CSR’s effectiveness and reach is vital for ongoing marketing management (McNeil and </a:t>
            </a:r>
            <a:r>
              <a:rPr lang="en-GB" dirty="0" err="1"/>
              <a:t>Kimche</a:t>
            </a:r>
            <a:r>
              <a:rPr lang="en-GB" dirty="0"/>
              <a:t>, 2002)</a:t>
            </a:r>
          </a:p>
          <a:p>
            <a:pPr>
              <a:lnSpc>
                <a:spcPct val="150000"/>
              </a:lnSpc>
            </a:pPr>
            <a:r>
              <a:rPr lang="en-GB" dirty="0"/>
              <a:t>Companies seen to be insincere in CSR face rapid backlash (Cristina A. Cedillo Torres et al., 2012)</a:t>
            </a:r>
          </a:p>
          <a:p>
            <a:pPr>
              <a:lnSpc>
                <a:spcPct val="150000"/>
              </a:lnSpc>
            </a:pPr>
            <a:r>
              <a:rPr lang="en-GB" dirty="0"/>
              <a:t>Price point vs CSR activity must be balanced and justifiable (</a:t>
            </a:r>
            <a:r>
              <a:rPr lang="en-GB" dirty="0" err="1"/>
              <a:t>Habel</a:t>
            </a:r>
            <a:r>
              <a:rPr lang="en-GB" dirty="0"/>
              <a:t> et al., 2016)</a:t>
            </a:r>
          </a:p>
        </p:txBody>
      </p:sp>
      <p:pic>
        <p:nvPicPr>
          <p:cNvPr id="4" name="11">
            <a:hlinkClick r:id="" action="ppaction://media"/>
            <a:extLst>
              <a:ext uri="{FF2B5EF4-FFF2-40B4-BE49-F238E27FC236}">
                <a16:creationId xmlns:a16="http://schemas.microsoft.com/office/drawing/2014/main" id="{0DA43CBF-B972-49F4-9264-7E4527A40E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44337" y="6462796"/>
            <a:ext cx="347663" cy="347663"/>
          </a:xfrm>
          <a:prstGeom prst="rect">
            <a:avLst/>
          </a:prstGeom>
        </p:spPr>
      </p:pic>
    </p:spTree>
    <p:extLst>
      <p:ext uri="{BB962C8B-B14F-4D97-AF65-F5344CB8AC3E}">
        <p14:creationId xmlns:p14="http://schemas.microsoft.com/office/powerpoint/2010/main" val="172652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35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Meeting Challenges</a:t>
            </a:r>
          </a:p>
        </p:txBody>
      </p:sp>
      <p:sp>
        <p:nvSpPr>
          <p:cNvPr id="3" name="Content Placeholder 2">
            <a:extLst>
              <a:ext uri="{FF2B5EF4-FFF2-40B4-BE49-F238E27FC236}">
                <a16:creationId xmlns:a16="http://schemas.microsoft.com/office/drawing/2014/main" id="{8825C3A9-80C3-43AC-8F4C-DAAF598786F0}"/>
              </a:ext>
            </a:extLst>
          </p:cNvPr>
          <p:cNvSpPr>
            <a:spLocks noGrp="1"/>
          </p:cNvSpPr>
          <p:nvPr>
            <p:ph idx="1"/>
          </p:nvPr>
        </p:nvSpPr>
        <p:spPr/>
        <p:txBody>
          <a:bodyPr>
            <a:normAutofit lnSpcReduction="10000"/>
          </a:bodyPr>
          <a:lstStyle/>
          <a:p>
            <a:pPr>
              <a:lnSpc>
                <a:spcPct val="150000"/>
              </a:lnSpc>
            </a:pPr>
            <a:r>
              <a:rPr lang="en-GB" dirty="0"/>
              <a:t>Commit and develop coherent and integrated CSR strategies – with marketing research for all stakeholders input  (</a:t>
            </a:r>
            <a:r>
              <a:rPr lang="en-GB" dirty="0" err="1"/>
              <a:t>Rangan</a:t>
            </a:r>
            <a:r>
              <a:rPr lang="en-GB" dirty="0"/>
              <a:t> et al., 2015)</a:t>
            </a:r>
          </a:p>
          <a:p>
            <a:pPr>
              <a:lnSpc>
                <a:spcPct val="150000"/>
              </a:lnSpc>
            </a:pPr>
            <a:r>
              <a:rPr lang="en-GB" dirty="0"/>
              <a:t>Most people (71%) think it’s important for businesses to speak up about social movements, but for which businesses do they have the highest expectations?</a:t>
            </a:r>
            <a:br>
              <a:rPr lang="en-GB" dirty="0"/>
            </a:br>
            <a:endParaRPr lang="en-GB" dirty="0"/>
          </a:p>
        </p:txBody>
      </p:sp>
      <p:pic>
        <p:nvPicPr>
          <p:cNvPr id="5" name="12">
            <a:hlinkClick r:id="" action="ppaction://media"/>
            <a:extLst>
              <a:ext uri="{FF2B5EF4-FFF2-40B4-BE49-F238E27FC236}">
                <a16:creationId xmlns:a16="http://schemas.microsoft.com/office/drawing/2014/main" id="{C774C818-D4D4-45BE-897A-92AA20333F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66048" y="6382586"/>
            <a:ext cx="347663" cy="347663"/>
          </a:xfrm>
          <a:prstGeom prst="rect">
            <a:avLst/>
          </a:prstGeom>
        </p:spPr>
      </p:pic>
    </p:spTree>
    <p:extLst>
      <p:ext uri="{BB962C8B-B14F-4D97-AF65-F5344CB8AC3E}">
        <p14:creationId xmlns:p14="http://schemas.microsoft.com/office/powerpoint/2010/main" val="334921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3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9123">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3800" dirty="0"/>
              <a:t>Meeting Challenges</a:t>
            </a:r>
          </a:p>
        </p:txBody>
      </p:sp>
      <p:pic>
        <p:nvPicPr>
          <p:cNvPr id="7" name="Content Placeholder 6">
            <a:extLst>
              <a:ext uri="{FF2B5EF4-FFF2-40B4-BE49-F238E27FC236}">
                <a16:creationId xmlns:a16="http://schemas.microsoft.com/office/drawing/2014/main" id="{40E34798-9975-49CD-8DF7-5D98A41D845C}"/>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955842" y="1728120"/>
            <a:ext cx="3729718" cy="4351338"/>
          </a:xfrm>
        </p:spPr>
      </p:pic>
      <p:pic>
        <p:nvPicPr>
          <p:cNvPr id="9" name="Picture 8">
            <a:extLst>
              <a:ext uri="{FF2B5EF4-FFF2-40B4-BE49-F238E27FC236}">
                <a16:creationId xmlns:a16="http://schemas.microsoft.com/office/drawing/2014/main" id="{082CE93B-CF68-4642-9BCB-C9989313417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77687" y="1728120"/>
            <a:ext cx="5776113" cy="4351338"/>
          </a:xfrm>
          <a:prstGeom prst="rect">
            <a:avLst/>
          </a:prstGeom>
        </p:spPr>
      </p:pic>
      <p:pic>
        <p:nvPicPr>
          <p:cNvPr id="10" name="13">
            <a:hlinkClick r:id="" action="ppaction://media"/>
            <a:extLst>
              <a:ext uri="{FF2B5EF4-FFF2-40B4-BE49-F238E27FC236}">
                <a16:creationId xmlns:a16="http://schemas.microsoft.com/office/drawing/2014/main" id="{8E7B7F61-A420-47BF-B039-D567DE7255C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766049" y="6420017"/>
            <a:ext cx="347663" cy="347663"/>
          </a:xfrm>
          <a:prstGeom prst="rect">
            <a:avLst/>
          </a:prstGeom>
        </p:spPr>
      </p:pic>
    </p:spTree>
    <p:extLst>
      <p:ext uri="{BB962C8B-B14F-4D97-AF65-F5344CB8AC3E}">
        <p14:creationId xmlns:p14="http://schemas.microsoft.com/office/powerpoint/2010/main" val="316493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25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p:txBody>
          <a:bodyPr>
            <a:noAutofit/>
          </a:bodyPr>
          <a:lstStyle/>
          <a:p>
            <a:pPr>
              <a:lnSpc>
                <a:spcPct val="150000"/>
              </a:lnSpc>
            </a:pPr>
            <a:r>
              <a:rPr lang="en-GB" sz="4000" dirty="0"/>
              <a:t>Summary</a:t>
            </a:r>
          </a:p>
        </p:txBody>
      </p:sp>
      <p:pic>
        <p:nvPicPr>
          <p:cNvPr id="5" name="Content Placeholder 4">
            <a:extLst>
              <a:ext uri="{FF2B5EF4-FFF2-40B4-BE49-F238E27FC236}">
                <a16:creationId xmlns:a16="http://schemas.microsoft.com/office/drawing/2014/main" id="{9C5BB436-62F7-4128-B077-9DE2A95F59B9}"/>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711190" y="1690688"/>
            <a:ext cx="8769619" cy="4351338"/>
          </a:xfrm>
        </p:spPr>
      </p:pic>
      <p:pic>
        <p:nvPicPr>
          <p:cNvPr id="6" name="14">
            <a:hlinkClick r:id="" action="ppaction://media"/>
            <a:extLst>
              <a:ext uri="{FF2B5EF4-FFF2-40B4-BE49-F238E27FC236}">
                <a16:creationId xmlns:a16="http://schemas.microsoft.com/office/drawing/2014/main" id="{E5F342C4-F2C9-4C0E-8F6D-FD2F75BD11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07228" y="6377239"/>
            <a:ext cx="347663" cy="347663"/>
          </a:xfrm>
          <a:prstGeom prst="rect">
            <a:avLst/>
          </a:prstGeom>
        </p:spPr>
      </p:pic>
    </p:spTree>
    <p:extLst>
      <p:ext uri="{BB962C8B-B14F-4D97-AF65-F5344CB8AC3E}">
        <p14:creationId xmlns:p14="http://schemas.microsoft.com/office/powerpoint/2010/main" val="2170319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1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E5EB-B436-4A75-8F11-1E7BAF5CAD94}"/>
              </a:ext>
            </a:extLst>
          </p:cNvPr>
          <p:cNvSpPr>
            <a:spLocks noGrp="1"/>
          </p:cNvSpPr>
          <p:nvPr>
            <p:ph type="title"/>
          </p:nvPr>
        </p:nvSpPr>
        <p:spPr>
          <a:xfrm>
            <a:off x="0" y="0"/>
            <a:ext cx="10515600" cy="945900"/>
          </a:xfrm>
        </p:spPr>
        <p:txBody>
          <a:bodyPr>
            <a:noAutofit/>
          </a:bodyPr>
          <a:lstStyle/>
          <a:p>
            <a:pPr>
              <a:lnSpc>
                <a:spcPct val="150000"/>
              </a:lnSpc>
            </a:pPr>
            <a:r>
              <a:rPr lang="en-GB" sz="3600" dirty="0"/>
              <a:t>References</a:t>
            </a:r>
          </a:p>
        </p:txBody>
      </p:sp>
      <p:sp>
        <p:nvSpPr>
          <p:cNvPr id="4" name="Content Placeholder 3">
            <a:extLst>
              <a:ext uri="{FF2B5EF4-FFF2-40B4-BE49-F238E27FC236}">
                <a16:creationId xmlns:a16="http://schemas.microsoft.com/office/drawing/2014/main" id="{33AC3FB5-8650-4F6D-8081-0CD789F52FB1}"/>
              </a:ext>
            </a:extLst>
          </p:cNvPr>
          <p:cNvSpPr>
            <a:spLocks noGrp="1"/>
          </p:cNvSpPr>
          <p:nvPr>
            <p:ph idx="1"/>
          </p:nvPr>
        </p:nvSpPr>
        <p:spPr>
          <a:xfrm>
            <a:off x="213895" y="882316"/>
            <a:ext cx="11839073" cy="5871410"/>
          </a:xfrm>
        </p:spPr>
        <p:txBody>
          <a:bodyPr>
            <a:noAutofit/>
          </a:bodyPr>
          <a:lstStyle/>
          <a:p>
            <a:r>
              <a:rPr lang="en-GB" sz="950" dirty="0"/>
              <a:t>Armstrong, G., Adam, S., </a:t>
            </a:r>
            <a:r>
              <a:rPr lang="en-GB" sz="950" dirty="0" err="1"/>
              <a:t>Denize</a:t>
            </a:r>
            <a:r>
              <a:rPr lang="en-GB" sz="950" dirty="0"/>
              <a:t>, S.M., Volkov, M., Kotler, P., 2017. Principles of marketing, 7th edition. ed. Pearson Australia, Melbourne, VIC.</a:t>
            </a:r>
          </a:p>
          <a:p>
            <a:r>
              <a:rPr lang="en-GB" sz="950" dirty="0"/>
              <a:t>Arnold, C., 2009. Ethical Marketing and The New Consumer, 1 edition. ed. Wiley, Chichester, U.K.</a:t>
            </a:r>
          </a:p>
          <a:p>
            <a:r>
              <a:rPr lang="en-GB" sz="950" dirty="0"/>
              <a:t>Cone Communications, 2017. 2017 Cone Communications CSR Study (CSR Study).</a:t>
            </a:r>
          </a:p>
          <a:p>
            <a:r>
              <a:rPr lang="en-GB" sz="950" dirty="0"/>
              <a:t>Corcoran, P.R., 2018. Council Post: Companies Can Improve The World: How CSR And Marketing Tie The Knot. Forbes.</a:t>
            </a:r>
          </a:p>
          <a:p>
            <a:r>
              <a:rPr lang="en-GB" sz="950" dirty="0"/>
              <a:t>Corporate Responsibility [WWW Document], 2019. . HERMES. URL https://www.hermes-ltd.ru/corporate-responsibility (accessed 6.20.20).</a:t>
            </a:r>
          </a:p>
          <a:p>
            <a:r>
              <a:rPr lang="en-GB" sz="950" dirty="0"/>
              <a:t>CORPORATE SOCIAL RESPONSIBILITY | meaning in the Cambridge English Dictionary [WWW Document], n.d. URL https://dictionary.cambridge.org/dictionary/english/corporate-social-responsibility (accessed 6.20.20).</a:t>
            </a:r>
          </a:p>
          <a:p>
            <a:r>
              <a:rPr lang="en-GB" sz="950" dirty="0"/>
              <a:t>Corporate Social Responsibility [WWW Document], 2019. . IONOS </a:t>
            </a:r>
            <a:r>
              <a:rPr lang="en-GB" sz="950" dirty="0" err="1"/>
              <a:t>Startupguide</a:t>
            </a:r>
            <a:r>
              <a:rPr lang="en-GB" sz="950" dirty="0"/>
              <a:t>. URL https://www.ionos.com/startupguide/grow-your-business/corporate-social-responsibility/ (accessed 6.20.20).</a:t>
            </a:r>
          </a:p>
          <a:p>
            <a:r>
              <a:rPr lang="en-GB" sz="950" dirty="0"/>
              <a:t>Cox, T., 2019. Corporate Social Responsibility in 2019: Social Issues People Expect Businesses to Support. Clutch Digital Marketing.</a:t>
            </a:r>
          </a:p>
          <a:p>
            <a:r>
              <a:rPr lang="en-GB" sz="950" dirty="0"/>
              <a:t>Dennis, S., Alexiou, H., 2018. (Re)making smoking: Of packets and practice. J. Mater. Cult. 23, 459–471. https://doi.org/10.1177/1359183518799537</a:t>
            </a:r>
          </a:p>
          <a:p>
            <a:r>
              <a:rPr lang="en-GB" sz="950" dirty="0"/>
              <a:t>Green, T., </a:t>
            </a:r>
            <a:r>
              <a:rPr lang="en-GB" sz="950" dirty="0" err="1"/>
              <a:t>Peloza</a:t>
            </a:r>
            <a:r>
              <a:rPr lang="en-GB" sz="950" dirty="0"/>
              <a:t>, J., 2014. How do consumers infer corporate social responsibility? The role of organisation size. J. </a:t>
            </a:r>
            <a:r>
              <a:rPr lang="en-GB" sz="950" dirty="0" err="1"/>
              <a:t>Consum</a:t>
            </a:r>
            <a:r>
              <a:rPr lang="en-GB" sz="950" dirty="0"/>
              <a:t>. </a:t>
            </a:r>
            <a:r>
              <a:rPr lang="en-GB" sz="950" dirty="0" err="1"/>
              <a:t>Behav</a:t>
            </a:r>
            <a:r>
              <a:rPr lang="en-GB" sz="950" dirty="0"/>
              <a:t>. 13, 282–293. https://doi.org/10.1002/cb.1466</a:t>
            </a:r>
          </a:p>
          <a:p>
            <a:r>
              <a:rPr lang="en-GB" sz="950" dirty="0" err="1"/>
              <a:t>Klement</a:t>
            </a:r>
            <a:r>
              <a:rPr lang="en-GB" sz="950" dirty="0"/>
              <a:t> </a:t>
            </a:r>
            <a:r>
              <a:rPr lang="en-GB" sz="950" dirty="0" err="1"/>
              <a:t>Podnar</a:t>
            </a:r>
            <a:r>
              <a:rPr lang="en-GB" sz="950" dirty="0"/>
              <a:t>, </a:t>
            </a:r>
            <a:r>
              <a:rPr lang="en-GB" sz="950" dirty="0" err="1"/>
              <a:t>Urša</a:t>
            </a:r>
            <a:r>
              <a:rPr lang="en-GB" sz="950" dirty="0"/>
              <a:t> </a:t>
            </a:r>
            <a:r>
              <a:rPr lang="en-GB" sz="950" dirty="0" err="1"/>
              <a:t>Golob</a:t>
            </a:r>
            <a:r>
              <a:rPr lang="en-GB" sz="950" dirty="0"/>
              <a:t>, 2007. CSR expectations: the focus of corporate marketing. Corp. </a:t>
            </a:r>
            <a:r>
              <a:rPr lang="en-GB" sz="950" dirty="0" err="1"/>
              <a:t>Commun</a:t>
            </a:r>
            <a:r>
              <a:rPr lang="en-GB" sz="950" dirty="0"/>
              <a:t>. Int. J. 12, 326–341.</a:t>
            </a:r>
          </a:p>
          <a:p>
            <a:r>
              <a:rPr lang="en-GB" sz="950" dirty="0"/>
              <a:t>Lantos, G.P., 2001. The boundaries of strategic corporate social responsibility. J. </a:t>
            </a:r>
            <a:r>
              <a:rPr lang="en-GB" sz="950" dirty="0" err="1"/>
              <a:t>Consum</a:t>
            </a:r>
            <a:r>
              <a:rPr lang="en-GB" sz="950" dirty="0"/>
              <a:t>. Mark. 18, 595–632. https://doi.org/10.1108/07363760110410281</a:t>
            </a:r>
          </a:p>
          <a:p>
            <a:r>
              <a:rPr lang="en-GB" sz="950" dirty="0" err="1"/>
              <a:t>Latapí</a:t>
            </a:r>
            <a:r>
              <a:rPr lang="en-GB" sz="950" dirty="0"/>
              <a:t> </a:t>
            </a:r>
            <a:r>
              <a:rPr lang="en-GB" sz="950" dirty="0" err="1"/>
              <a:t>Agudelo</a:t>
            </a:r>
            <a:r>
              <a:rPr lang="en-GB" sz="950" dirty="0"/>
              <a:t>, M.A., </a:t>
            </a:r>
            <a:r>
              <a:rPr lang="en-GB" sz="950" dirty="0" err="1"/>
              <a:t>Jóhannsdóttir</a:t>
            </a:r>
            <a:r>
              <a:rPr lang="en-GB" sz="950" dirty="0"/>
              <a:t>, L., </a:t>
            </a:r>
            <a:r>
              <a:rPr lang="en-GB" sz="950" dirty="0" err="1"/>
              <a:t>Davídsdóttir</a:t>
            </a:r>
            <a:r>
              <a:rPr lang="en-GB" sz="950" dirty="0"/>
              <a:t>, B., 2019. A literature review of the history and evolution of corporate social responsibility. Int. J. Corp. Soc. </a:t>
            </a:r>
            <a:r>
              <a:rPr lang="en-GB" sz="950" dirty="0" err="1"/>
              <a:t>Responsib</a:t>
            </a:r>
            <a:r>
              <a:rPr lang="en-GB" sz="950" dirty="0"/>
              <a:t>. 4, 1. https://doi.org/10.1186/s40991-018-0039-y</a:t>
            </a:r>
          </a:p>
          <a:p>
            <a:r>
              <a:rPr lang="en-GB" sz="950" dirty="0"/>
              <a:t>McNeil, R., </a:t>
            </a:r>
            <a:r>
              <a:rPr lang="en-GB" sz="950" dirty="0" err="1"/>
              <a:t>Kimche</a:t>
            </a:r>
            <a:r>
              <a:rPr lang="en-GB" sz="950" dirty="0"/>
              <a:t>, M., 2002. Market research’s role in corporate social responsibility How responsible is your company? How can you raise your CSR profile? Here’s how research helps plan and monitor programmes. ADMAP 37, 43–46.</a:t>
            </a:r>
          </a:p>
          <a:p>
            <a:r>
              <a:rPr lang="en-GB" sz="950" dirty="0"/>
              <a:t>Nail, J., 2017. The Power Of A Values-Based Strategy · Forrester. Forrester. URL https://go.forrester.com/what-it-means/ep15-values-based-strategy/ (accessed 6.20.20).</a:t>
            </a:r>
          </a:p>
          <a:p>
            <a:r>
              <a:rPr lang="en-GB" sz="950" dirty="0" err="1"/>
              <a:t>Rangan</a:t>
            </a:r>
            <a:r>
              <a:rPr lang="en-GB" sz="950" dirty="0"/>
              <a:t>, V.K., Chase, L., Karim, S., 2015. The Truth About CSR. </a:t>
            </a:r>
            <a:r>
              <a:rPr lang="en-GB" sz="950" dirty="0" err="1"/>
              <a:t>Harv</a:t>
            </a:r>
            <a:r>
              <a:rPr lang="en-GB" sz="950" dirty="0"/>
              <a:t>. Bus. Rev.</a:t>
            </a:r>
          </a:p>
          <a:p>
            <a:r>
              <a:rPr lang="en-GB" sz="950" dirty="0" err="1"/>
              <a:t>Sanclemente-Téllez</a:t>
            </a:r>
            <a:r>
              <a:rPr lang="en-GB" sz="950" dirty="0"/>
              <a:t>, J.C., 2017. Marketing and Corporate Social Responsibility (CSR). Moving between broadening the concept of marketing and social factors as a marketing strategy. Span. J. Mark. - ESIC, Marketing and Corporate Social Responsibility 21, 4–25. https://doi.org/10.1016/j.sjme.2017.05.001</a:t>
            </a:r>
          </a:p>
          <a:p>
            <a:r>
              <a:rPr lang="en-GB" sz="950" dirty="0"/>
              <a:t>Smith, N.C., Palazzo, G., Bhattacharya, C.B., 2010. Marketing’s Consequences: Stakeholder Marketing and Supply Chain Corporate Social Responsibility Issues. Bus. Ethics Q. 20, 617–641.</a:t>
            </a:r>
          </a:p>
          <a:p>
            <a:r>
              <a:rPr lang="en-GB" sz="950" dirty="0"/>
              <a:t>Summary of my Offering and Experience [WWW Document], n.d. . CSR </a:t>
            </a:r>
            <a:r>
              <a:rPr lang="en-GB" sz="950" dirty="0" err="1"/>
              <a:t>Röcker</a:t>
            </a:r>
            <a:r>
              <a:rPr lang="en-GB" sz="950" dirty="0"/>
              <a:t>. URL https://csr-csr.com/summary/ (accessed 6.21.20).</a:t>
            </a:r>
          </a:p>
          <a:p>
            <a:r>
              <a:rPr lang="en-GB" sz="950" dirty="0" err="1"/>
              <a:t>Tybout</a:t>
            </a:r>
            <a:r>
              <a:rPr lang="en-GB" sz="950" dirty="0"/>
              <a:t>, A.M., </a:t>
            </a:r>
            <a:r>
              <a:rPr lang="en-GB" sz="950" dirty="0" err="1"/>
              <a:t>Zaltman</a:t>
            </a:r>
            <a:r>
              <a:rPr lang="en-GB" sz="950" dirty="0"/>
              <a:t>, G., 1974. Ethics in Marketing Research: Their Practical Relevance. J. Mark. Res. JMR 11, 357–368. https://doi.org/10.2307/3151282</a:t>
            </a:r>
          </a:p>
          <a:p>
            <a:r>
              <a:rPr lang="en-GB" sz="950" dirty="0"/>
              <a:t>Wong, L., 2010. The Marketing Effects and Limits of CSR [WWW Document]. </a:t>
            </a:r>
            <a:r>
              <a:rPr lang="en-GB" sz="950" dirty="0" err="1"/>
              <a:t>Netw</a:t>
            </a:r>
            <a:r>
              <a:rPr lang="en-GB" sz="950" dirty="0"/>
              <a:t>. Bus. Sustain. URL https://www.nbs.net/articles/the-marketing-effects-and-limits-of-csr (accessed 6.20.20).</a:t>
            </a:r>
          </a:p>
          <a:p>
            <a:endParaRPr lang="en-GB" sz="950" dirty="0"/>
          </a:p>
        </p:txBody>
      </p:sp>
    </p:spTree>
    <p:extLst>
      <p:ext uri="{BB962C8B-B14F-4D97-AF65-F5344CB8AC3E}">
        <p14:creationId xmlns:p14="http://schemas.microsoft.com/office/powerpoint/2010/main" val="36603131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TotalTime>
  <Words>1908</Words>
  <Application>Microsoft Office PowerPoint</Application>
  <PresentationFormat>Widescreen</PresentationFormat>
  <Paragraphs>150</Paragraphs>
  <Slides>15</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Avenir Next LT Pro</vt:lpstr>
      <vt:lpstr>Calibri</vt:lpstr>
      <vt:lpstr>Calibri Light</vt:lpstr>
      <vt:lpstr>Office Theme</vt:lpstr>
      <vt:lpstr>PowerPoint Presentation</vt:lpstr>
      <vt:lpstr>Corporate Social Responsibility</vt:lpstr>
      <vt:lpstr>CSR Components</vt:lpstr>
      <vt:lpstr>CSR Company Role</vt:lpstr>
      <vt:lpstr>Why is CSR an issue for Marketing Management?</vt:lpstr>
      <vt:lpstr>CSR has become a competitive advantage to be marketed.</vt:lpstr>
      <vt:lpstr>Marketing practises have a responsibility to align with Corporate Social Responsibility.</vt:lpstr>
      <vt:lpstr>Developing CSR Marketing Management</vt:lpstr>
      <vt:lpstr>Strategic incorporation of CSR</vt:lpstr>
      <vt:lpstr>Purchasing Power</vt:lpstr>
      <vt:lpstr>‘Green washing’ / Deception </vt:lpstr>
      <vt:lpstr>Meeting Challenges</vt:lpstr>
      <vt:lpstr>Meeting Challenges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Adam Fetherstonhaugh</dc:creator>
  <cp:lastModifiedBy>Adam Fetherstonhaugh</cp:lastModifiedBy>
  <cp:revision>53</cp:revision>
  <dcterms:created xsi:type="dcterms:W3CDTF">2020-06-20T13:47:07Z</dcterms:created>
  <dcterms:modified xsi:type="dcterms:W3CDTF">2020-06-20T18:13:04Z</dcterms:modified>
</cp:coreProperties>
</file>