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311" r:id="rId3"/>
    <p:sldId id="312" r:id="rId4"/>
    <p:sldId id="313" r:id="rId5"/>
    <p:sldId id="314" r:id="rId6"/>
    <p:sldId id="315" r:id="rId7"/>
    <p:sldId id="316" r:id="rId8"/>
    <p:sldId id="317" r:id="rId9"/>
    <p:sldId id="318" r:id="rId10"/>
    <p:sldId id="319" r:id="rId11"/>
    <p:sldId id="320" r:id="rId12"/>
    <p:sldId id="321" r:id="rId13"/>
    <p:sldId id="322" r:id="rId14"/>
    <p:sldId id="323" r:id="rId15"/>
    <p:sldId id="324" r:id="rId16"/>
    <p:sldId id="257" r:id="rId17"/>
    <p:sldId id="258" r:id="rId18"/>
    <p:sldId id="259" r:id="rId19"/>
    <p:sldId id="260" r:id="rId20"/>
    <p:sldId id="261" r:id="rId21"/>
    <p:sldId id="262" r:id="rId22"/>
    <p:sldId id="325" r:id="rId23"/>
    <p:sldId id="326" r:id="rId24"/>
    <p:sldId id="327" r:id="rId25"/>
    <p:sldId id="263" r:id="rId26"/>
    <p:sldId id="264" r:id="rId27"/>
    <p:sldId id="265" r:id="rId28"/>
    <p:sldId id="266" r:id="rId29"/>
    <p:sldId id="267" r:id="rId30"/>
    <p:sldId id="328" r:id="rId31"/>
    <p:sldId id="329" r:id="rId32"/>
    <p:sldId id="331" r:id="rId33"/>
    <p:sldId id="332" r:id="rId34"/>
    <p:sldId id="268" r:id="rId35"/>
    <p:sldId id="269" r:id="rId36"/>
    <p:sldId id="270" r:id="rId37"/>
    <p:sldId id="271" r:id="rId38"/>
    <p:sldId id="333" r:id="rId39"/>
    <p:sldId id="334" r:id="rId40"/>
    <p:sldId id="272" r:id="rId41"/>
    <p:sldId id="273" r:id="rId42"/>
    <p:sldId id="274" r:id="rId43"/>
    <p:sldId id="275" r:id="rId44"/>
    <p:sldId id="276" r:id="rId45"/>
    <p:sldId id="277" r:id="rId46"/>
    <p:sldId id="278" r:id="rId47"/>
    <p:sldId id="279" r:id="rId48"/>
    <p:sldId id="280" r:id="rId49"/>
    <p:sldId id="281" r:id="rId50"/>
    <p:sldId id="282" r:id="rId51"/>
    <p:sldId id="283" r:id="rId52"/>
    <p:sldId id="284" r:id="rId53"/>
    <p:sldId id="285" r:id="rId54"/>
    <p:sldId id="286" r:id="rId55"/>
    <p:sldId id="287" r:id="rId56"/>
    <p:sldId id="288" r:id="rId57"/>
    <p:sldId id="289" r:id="rId58"/>
    <p:sldId id="290" r:id="rId59"/>
    <p:sldId id="291" r:id="rId60"/>
    <p:sldId id="292" r:id="rId61"/>
    <p:sldId id="293" r:id="rId62"/>
    <p:sldId id="294" r:id="rId63"/>
    <p:sldId id="295" r:id="rId64"/>
    <p:sldId id="296" r:id="rId65"/>
    <p:sldId id="297" r:id="rId66"/>
    <p:sldId id="298" r:id="rId67"/>
    <p:sldId id="299" r:id="rId68"/>
    <p:sldId id="300" r:id="rId69"/>
    <p:sldId id="301" r:id="rId70"/>
    <p:sldId id="302" r:id="rId71"/>
    <p:sldId id="303" r:id="rId72"/>
    <p:sldId id="304" r:id="rId73"/>
    <p:sldId id="305" r:id="rId74"/>
    <p:sldId id="306" r:id="rId7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slide" Target="slides/slide73.xml"/><Relationship Id="rId79" Type="http://schemas.openxmlformats.org/officeDocument/2006/relationships/tableStyles" Target="tableStyles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presProps" Target="presProps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29" Type="http://schemas.openxmlformats.org/officeDocument/2006/relationships/slide" Target="slides/slide2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F5673-CE41-47ED-BBB8-016E377E6536}" type="datetimeFigureOut">
              <a:rPr lang="en-GB" smtClean="0"/>
              <a:t>02/11/2015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1D4B6-5107-4333-9A50-EEEFC3D7DD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01134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F5673-CE41-47ED-BBB8-016E377E6536}" type="datetimeFigureOut">
              <a:rPr lang="en-GB" smtClean="0"/>
              <a:t>02/11/2015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1D4B6-5107-4333-9A50-EEEFC3D7DD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55081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F5673-CE41-47ED-BBB8-016E377E6536}" type="datetimeFigureOut">
              <a:rPr lang="en-GB" smtClean="0"/>
              <a:t>02/11/2015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1D4B6-5107-4333-9A50-EEEFC3D7DD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600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F5673-CE41-47ED-BBB8-016E377E6536}" type="datetimeFigureOut">
              <a:rPr lang="en-GB" smtClean="0"/>
              <a:t>02/11/2015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1D4B6-5107-4333-9A50-EEEFC3D7DD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15356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F5673-CE41-47ED-BBB8-016E377E6536}" type="datetimeFigureOut">
              <a:rPr lang="en-GB" smtClean="0"/>
              <a:t>02/11/2015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1D4B6-5107-4333-9A50-EEEFC3D7DD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73374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F5673-CE41-47ED-BBB8-016E377E6536}" type="datetimeFigureOut">
              <a:rPr lang="en-GB" smtClean="0"/>
              <a:t>02/11/2015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1D4B6-5107-4333-9A50-EEEFC3D7DD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89727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F5673-CE41-47ED-BBB8-016E377E6536}" type="datetimeFigureOut">
              <a:rPr lang="en-GB" smtClean="0"/>
              <a:t>02/11/2015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1D4B6-5107-4333-9A50-EEEFC3D7DD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74880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F5673-CE41-47ED-BBB8-016E377E6536}" type="datetimeFigureOut">
              <a:rPr lang="en-GB" smtClean="0"/>
              <a:t>02/11/2015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1D4B6-5107-4333-9A50-EEEFC3D7DD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48639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F5673-CE41-47ED-BBB8-016E377E6536}" type="datetimeFigureOut">
              <a:rPr lang="en-GB" smtClean="0"/>
              <a:t>02/11/2015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1D4B6-5107-4333-9A50-EEEFC3D7DD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47262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F5673-CE41-47ED-BBB8-016E377E6536}" type="datetimeFigureOut">
              <a:rPr lang="en-GB" smtClean="0"/>
              <a:t>02/11/2015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1D4B6-5107-4333-9A50-EEEFC3D7DD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89367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F5673-CE41-47ED-BBB8-016E377E6536}" type="datetimeFigureOut">
              <a:rPr lang="en-GB" smtClean="0"/>
              <a:t>02/11/2015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1D4B6-5107-4333-9A50-EEEFC3D7DD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16663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0F5673-CE41-47ED-BBB8-016E377E6536}" type="datetimeFigureOut">
              <a:rPr lang="en-GB" smtClean="0"/>
              <a:t>02/11/2015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21D4B6-5107-4333-9A50-EEEFC3D7DD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73961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Six Sigma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By</a:t>
            </a:r>
          </a:p>
          <a:p>
            <a:r>
              <a:rPr lang="en-GB" dirty="0" smtClean="0"/>
              <a:t>Andrew Thorn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8090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Six Sigma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b="1" smtClean="0"/>
              <a:t>Definition</a:t>
            </a:r>
          </a:p>
          <a:p>
            <a:pPr eaLnBrk="1" hangingPunct="1">
              <a:buFontTx/>
              <a:buNone/>
            </a:pPr>
            <a:r>
              <a:rPr lang="en-GB" smtClean="0"/>
              <a:t>	A key breakthrough strategy to move the business to a higher level of customer satisfaction performance</a:t>
            </a:r>
          </a:p>
        </p:txBody>
      </p:sp>
    </p:spTree>
    <p:extLst>
      <p:ext uri="{BB962C8B-B14F-4D97-AF65-F5344CB8AC3E}">
        <p14:creationId xmlns:p14="http://schemas.microsoft.com/office/powerpoint/2010/main" val="2362751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What is Six Sigma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18488" cy="4924425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sz="2800" smtClean="0"/>
              <a:t>A tool that significantly improves customer satisfaction and shareholder value by reducing variability in every aspect of our business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smtClean="0"/>
              <a:t>It builds on existing processes, provides additional tools, and offers a disciplined approach to focus on meeting customer expectations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smtClean="0"/>
              <a:t>6-sigma helps us find out where the variability is in a process, and then provides the tools to reduce variability and make the process better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smtClean="0"/>
              <a:t>It improves things that we are doing anyway</a:t>
            </a:r>
          </a:p>
          <a:p>
            <a:pPr eaLnBrk="1" hangingPunct="1">
              <a:lnSpc>
                <a:spcPct val="90000"/>
              </a:lnSpc>
            </a:pPr>
            <a:endParaRPr lang="en-GB" sz="2800" smtClean="0"/>
          </a:p>
        </p:txBody>
      </p:sp>
    </p:spTree>
    <p:extLst>
      <p:ext uri="{BB962C8B-B14F-4D97-AF65-F5344CB8AC3E}">
        <p14:creationId xmlns:p14="http://schemas.microsoft.com/office/powerpoint/2010/main" val="2619151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What is Six Sigma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A vision</a:t>
            </a:r>
          </a:p>
          <a:p>
            <a:pPr eaLnBrk="1" hangingPunct="1"/>
            <a:r>
              <a:rPr lang="en-GB" smtClean="0"/>
              <a:t>A goal</a:t>
            </a:r>
          </a:p>
          <a:p>
            <a:pPr eaLnBrk="1" hangingPunct="1"/>
            <a:r>
              <a:rPr lang="en-GB" smtClean="0"/>
              <a:t>Philosophy</a:t>
            </a:r>
          </a:p>
          <a:p>
            <a:pPr eaLnBrk="1" hangingPunct="1"/>
            <a:r>
              <a:rPr lang="en-GB" smtClean="0"/>
              <a:t>Metric</a:t>
            </a:r>
          </a:p>
          <a:p>
            <a:pPr eaLnBrk="1" hangingPunct="1"/>
            <a:r>
              <a:rPr lang="en-GB" smtClean="0"/>
              <a:t>Method</a:t>
            </a:r>
          </a:p>
          <a:p>
            <a:pPr eaLnBrk="1" hangingPunct="1"/>
            <a:r>
              <a:rPr lang="en-GB" smtClean="0"/>
              <a:t>Tool</a:t>
            </a:r>
          </a:p>
          <a:p>
            <a:pPr eaLnBrk="1" hangingPunct="1"/>
            <a:r>
              <a:rPr lang="en-GB" smtClean="0"/>
              <a:t>Symbol </a:t>
            </a:r>
          </a:p>
        </p:txBody>
      </p:sp>
    </p:spTree>
    <p:extLst>
      <p:ext uri="{BB962C8B-B14F-4D97-AF65-F5344CB8AC3E}">
        <p14:creationId xmlns:p14="http://schemas.microsoft.com/office/powerpoint/2010/main" val="3636137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Six Sigma- Goal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smtClean="0"/>
              <a:t>		</a:t>
            </a:r>
          </a:p>
        </p:txBody>
      </p:sp>
      <p:sp>
        <p:nvSpPr>
          <p:cNvPr id="6148" name="Rectangle 4"/>
          <p:cNvSpPr>
            <a:spLocks noChangeArrowheads="1"/>
          </p:cNvSpPr>
          <p:nvPr/>
        </p:nvSpPr>
        <p:spPr bwMode="auto">
          <a:xfrm>
            <a:off x="1258888" y="1412875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l-GR" sz="3200"/>
              <a:t>σ</a:t>
            </a:r>
          </a:p>
        </p:txBody>
      </p:sp>
      <p:sp>
        <p:nvSpPr>
          <p:cNvPr id="6149" name="Rectangle 5"/>
          <p:cNvSpPr>
            <a:spLocks noChangeArrowheads="1"/>
          </p:cNvSpPr>
          <p:nvPr/>
        </p:nvSpPr>
        <p:spPr bwMode="auto">
          <a:xfrm>
            <a:off x="5867400" y="1412875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PPM</a:t>
            </a:r>
          </a:p>
        </p:txBody>
      </p:sp>
      <p:sp>
        <p:nvSpPr>
          <p:cNvPr id="6150" name="Rectangle 6"/>
          <p:cNvSpPr>
            <a:spLocks noChangeArrowheads="1"/>
          </p:cNvSpPr>
          <p:nvPr/>
        </p:nvSpPr>
        <p:spPr bwMode="auto">
          <a:xfrm>
            <a:off x="755650" y="5589588"/>
            <a:ext cx="1944688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Process </a:t>
            </a:r>
          </a:p>
          <a:p>
            <a:pPr algn="ctr"/>
            <a:r>
              <a:rPr lang="en-GB" sz="2400"/>
              <a:t>capability</a:t>
            </a:r>
          </a:p>
        </p:txBody>
      </p:sp>
      <p:sp>
        <p:nvSpPr>
          <p:cNvPr id="6151" name="Rectangle 7"/>
          <p:cNvSpPr>
            <a:spLocks noChangeArrowheads="1"/>
          </p:cNvSpPr>
          <p:nvPr/>
        </p:nvSpPr>
        <p:spPr bwMode="auto">
          <a:xfrm>
            <a:off x="5867400" y="5516563"/>
            <a:ext cx="165735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Defects per</a:t>
            </a:r>
          </a:p>
          <a:p>
            <a:pPr algn="ctr"/>
            <a:r>
              <a:rPr lang="en-GB" sz="2400"/>
              <a:t>Million opp</a:t>
            </a:r>
          </a:p>
        </p:txBody>
      </p:sp>
      <p:sp>
        <p:nvSpPr>
          <p:cNvPr id="6152" name="Line 8"/>
          <p:cNvSpPr>
            <a:spLocks noChangeShapeType="1"/>
          </p:cNvSpPr>
          <p:nvPr/>
        </p:nvSpPr>
        <p:spPr bwMode="auto">
          <a:xfrm>
            <a:off x="2195513" y="1844675"/>
            <a:ext cx="367188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153" name="Text Box 9"/>
          <p:cNvSpPr txBox="1">
            <a:spLocks noChangeArrowheads="1"/>
          </p:cNvSpPr>
          <p:nvPr/>
        </p:nvSpPr>
        <p:spPr bwMode="auto">
          <a:xfrm>
            <a:off x="1600200" y="2728913"/>
            <a:ext cx="48434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/>
          </a:p>
        </p:txBody>
      </p:sp>
      <p:sp>
        <p:nvSpPr>
          <p:cNvPr id="6154" name="Text Box 10"/>
          <p:cNvSpPr txBox="1">
            <a:spLocks noChangeArrowheads="1"/>
          </p:cNvSpPr>
          <p:nvPr/>
        </p:nvSpPr>
        <p:spPr bwMode="auto">
          <a:xfrm>
            <a:off x="1743075" y="2605088"/>
            <a:ext cx="4427538" cy="2501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800"/>
              <a:t>2                            308,537</a:t>
            </a:r>
          </a:p>
          <a:p>
            <a:r>
              <a:rPr lang="en-GB" sz="2800"/>
              <a:t>3                              66,807</a:t>
            </a:r>
          </a:p>
          <a:p>
            <a:r>
              <a:rPr lang="en-GB" sz="2800"/>
              <a:t>4                                6,210</a:t>
            </a:r>
          </a:p>
          <a:p>
            <a:r>
              <a:rPr lang="en-GB" sz="2800"/>
              <a:t>5                                   233</a:t>
            </a:r>
          </a:p>
          <a:p>
            <a:r>
              <a:rPr lang="en-GB" sz="2800"/>
              <a:t>6                                    3.4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4314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Six Sigma- Goal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smtClean="0"/>
              <a:t>	Sigma is a statistical unit of measure that reflects process capability.  The sigma scale of measure is perfectly correlated to such characteristics as defects-per unit, parts per million defective, and the probability of a failure/error</a:t>
            </a:r>
          </a:p>
        </p:txBody>
      </p:sp>
    </p:spTree>
    <p:extLst>
      <p:ext uri="{BB962C8B-B14F-4D97-AF65-F5344CB8AC3E}">
        <p14:creationId xmlns:p14="http://schemas.microsoft.com/office/powerpoint/2010/main" val="3691586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Six Sigma- Goals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Reduce the number of defects or errors in existing processes</a:t>
            </a:r>
          </a:p>
          <a:p>
            <a:pPr eaLnBrk="1" hangingPunct="1"/>
            <a:r>
              <a:rPr lang="en-GB" smtClean="0"/>
              <a:t>Improve yield</a:t>
            </a:r>
          </a:p>
          <a:p>
            <a:pPr eaLnBrk="1" hangingPunct="1"/>
            <a:r>
              <a:rPr lang="en-GB" smtClean="0"/>
              <a:t>Improve customer satisfaction</a:t>
            </a:r>
          </a:p>
          <a:p>
            <a:pPr eaLnBrk="1" hangingPunct="1"/>
            <a:r>
              <a:rPr lang="en-GB" smtClean="0"/>
              <a:t>Higher shareholder value</a:t>
            </a:r>
          </a:p>
        </p:txBody>
      </p:sp>
    </p:spTree>
    <p:extLst>
      <p:ext uri="{BB962C8B-B14F-4D97-AF65-F5344CB8AC3E}">
        <p14:creationId xmlns:p14="http://schemas.microsoft.com/office/powerpoint/2010/main" val="3221663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836613"/>
          </a:xfrm>
        </p:spPr>
        <p:txBody>
          <a:bodyPr/>
          <a:lstStyle/>
          <a:p>
            <a:pPr eaLnBrk="1" hangingPunct="1"/>
            <a:r>
              <a:rPr lang="en-GB" smtClean="0"/>
              <a:t>The Breakthrough Process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981075"/>
            <a:ext cx="9144000" cy="5876925"/>
          </a:xfrm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9220" name="Rectangle 4"/>
          <p:cNvSpPr>
            <a:spLocks noChangeArrowheads="1"/>
          </p:cNvSpPr>
          <p:nvPr/>
        </p:nvSpPr>
        <p:spPr bwMode="auto">
          <a:xfrm>
            <a:off x="179388" y="3522663"/>
            <a:ext cx="1944687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Breakthrough</a:t>
            </a:r>
          </a:p>
          <a:p>
            <a:pPr algn="ctr"/>
            <a:r>
              <a:rPr lang="en-GB" sz="2400"/>
              <a:t>Strategy</a:t>
            </a:r>
          </a:p>
        </p:txBody>
      </p:sp>
      <p:sp>
        <p:nvSpPr>
          <p:cNvPr id="9221" name="Rectangle 5"/>
          <p:cNvSpPr>
            <a:spLocks noChangeArrowheads="1"/>
          </p:cNvSpPr>
          <p:nvPr/>
        </p:nvSpPr>
        <p:spPr bwMode="auto">
          <a:xfrm>
            <a:off x="3441700" y="2227263"/>
            <a:ext cx="2282825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Characterisation</a:t>
            </a:r>
          </a:p>
        </p:txBody>
      </p:sp>
      <p:sp>
        <p:nvSpPr>
          <p:cNvPr id="9222" name="Rectangle 6"/>
          <p:cNvSpPr>
            <a:spLocks noChangeArrowheads="1"/>
          </p:cNvSpPr>
          <p:nvPr/>
        </p:nvSpPr>
        <p:spPr bwMode="auto">
          <a:xfrm>
            <a:off x="3492500" y="4652963"/>
            <a:ext cx="2232025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Optimisation</a:t>
            </a:r>
          </a:p>
        </p:txBody>
      </p:sp>
      <p:sp>
        <p:nvSpPr>
          <p:cNvPr id="9223" name="Rectangle 7"/>
          <p:cNvSpPr>
            <a:spLocks noChangeArrowheads="1"/>
          </p:cNvSpPr>
          <p:nvPr/>
        </p:nvSpPr>
        <p:spPr bwMode="auto">
          <a:xfrm>
            <a:off x="6661150" y="981075"/>
            <a:ext cx="1295400" cy="6477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Define</a:t>
            </a:r>
          </a:p>
        </p:txBody>
      </p:sp>
      <p:sp>
        <p:nvSpPr>
          <p:cNvPr id="9224" name="Rectangle 8"/>
          <p:cNvSpPr>
            <a:spLocks noChangeArrowheads="1"/>
          </p:cNvSpPr>
          <p:nvPr/>
        </p:nvSpPr>
        <p:spPr bwMode="auto">
          <a:xfrm>
            <a:off x="6659563" y="1989138"/>
            <a:ext cx="1368425" cy="5762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Measure</a:t>
            </a:r>
          </a:p>
        </p:txBody>
      </p:sp>
      <p:sp>
        <p:nvSpPr>
          <p:cNvPr id="9225" name="Rectangle 9"/>
          <p:cNvSpPr>
            <a:spLocks noChangeArrowheads="1"/>
          </p:cNvSpPr>
          <p:nvPr/>
        </p:nvSpPr>
        <p:spPr bwMode="auto">
          <a:xfrm>
            <a:off x="6588125" y="4148138"/>
            <a:ext cx="1439863" cy="5762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Improve</a:t>
            </a:r>
          </a:p>
        </p:txBody>
      </p:sp>
      <p:sp>
        <p:nvSpPr>
          <p:cNvPr id="9226" name="Rectangle 10"/>
          <p:cNvSpPr>
            <a:spLocks noChangeArrowheads="1"/>
          </p:cNvSpPr>
          <p:nvPr/>
        </p:nvSpPr>
        <p:spPr bwMode="auto">
          <a:xfrm>
            <a:off x="6588125" y="5300663"/>
            <a:ext cx="1368425" cy="5556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Control</a:t>
            </a:r>
          </a:p>
        </p:txBody>
      </p:sp>
      <p:sp>
        <p:nvSpPr>
          <p:cNvPr id="9227" name="Rectangle 11"/>
          <p:cNvSpPr>
            <a:spLocks noChangeArrowheads="1"/>
          </p:cNvSpPr>
          <p:nvPr/>
        </p:nvSpPr>
        <p:spPr bwMode="auto">
          <a:xfrm>
            <a:off x="6610350" y="2924175"/>
            <a:ext cx="1417638" cy="57626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Analyse</a:t>
            </a:r>
          </a:p>
        </p:txBody>
      </p:sp>
      <p:sp>
        <p:nvSpPr>
          <p:cNvPr id="9228" name="Line 12"/>
          <p:cNvSpPr>
            <a:spLocks noChangeShapeType="1"/>
          </p:cNvSpPr>
          <p:nvPr/>
        </p:nvSpPr>
        <p:spPr bwMode="auto">
          <a:xfrm>
            <a:off x="2124075" y="4005263"/>
            <a:ext cx="3603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9229" name="Line 13"/>
          <p:cNvSpPr>
            <a:spLocks noChangeShapeType="1"/>
          </p:cNvSpPr>
          <p:nvPr/>
        </p:nvSpPr>
        <p:spPr bwMode="auto">
          <a:xfrm>
            <a:off x="2484438" y="2565400"/>
            <a:ext cx="0" cy="26638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9230" name="Line 14"/>
          <p:cNvSpPr>
            <a:spLocks noChangeShapeType="1"/>
          </p:cNvSpPr>
          <p:nvPr/>
        </p:nvSpPr>
        <p:spPr bwMode="auto">
          <a:xfrm>
            <a:off x="2484438" y="2565400"/>
            <a:ext cx="93503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9231" name="Line 15"/>
          <p:cNvSpPr>
            <a:spLocks noChangeShapeType="1"/>
          </p:cNvSpPr>
          <p:nvPr/>
        </p:nvSpPr>
        <p:spPr bwMode="auto">
          <a:xfrm>
            <a:off x="2484438" y="5229225"/>
            <a:ext cx="1008062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9232" name="Line 16"/>
          <p:cNvSpPr>
            <a:spLocks noChangeShapeType="1"/>
          </p:cNvSpPr>
          <p:nvPr/>
        </p:nvSpPr>
        <p:spPr bwMode="auto">
          <a:xfrm>
            <a:off x="5724525" y="2636838"/>
            <a:ext cx="28733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9233" name="Line 17"/>
          <p:cNvSpPr>
            <a:spLocks noChangeShapeType="1"/>
          </p:cNvSpPr>
          <p:nvPr/>
        </p:nvSpPr>
        <p:spPr bwMode="auto">
          <a:xfrm>
            <a:off x="5724525" y="5157788"/>
            <a:ext cx="4318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9234" name="Line 18"/>
          <p:cNvSpPr>
            <a:spLocks noChangeShapeType="1"/>
          </p:cNvSpPr>
          <p:nvPr/>
        </p:nvSpPr>
        <p:spPr bwMode="auto">
          <a:xfrm>
            <a:off x="6011863" y="2276475"/>
            <a:ext cx="0" cy="10080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9235" name="Line 19"/>
          <p:cNvSpPr>
            <a:spLocks noChangeShapeType="1"/>
          </p:cNvSpPr>
          <p:nvPr/>
        </p:nvSpPr>
        <p:spPr bwMode="auto">
          <a:xfrm>
            <a:off x="6011863" y="2276475"/>
            <a:ext cx="6477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9236" name="Line 20"/>
          <p:cNvSpPr>
            <a:spLocks noChangeShapeType="1"/>
          </p:cNvSpPr>
          <p:nvPr/>
        </p:nvSpPr>
        <p:spPr bwMode="auto">
          <a:xfrm>
            <a:off x="6011863" y="3284538"/>
            <a:ext cx="576262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9237" name="Line 21"/>
          <p:cNvSpPr>
            <a:spLocks noChangeShapeType="1"/>
          </p:cNvSpPr>
          <p:nvPr/>
        </p:nvSpPr>
        <p:spPr bwMode="auto">
          <a:xfrm>
            <a:off x="6156325" y="4365625"/>
            <a:ext cx="0" cy="1295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9238" name="Line 22"/>
          <p:cNvSpPr>
            <a:spLocks noChangeShapeType="1"/>
          </p:cNvSpPr>
          <p:nvPr/>
        </p:nvSpPr>
        <p:spPr bwMode="auto">
          <a:xfrm>
            <a:off x="6156325" y="4365625"/>
            <a:ext cx="4318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9239" name="Line 23"/>
          <p:cNvSpPr>
            <a:spLocks noChangeShapeType="1"/>
          </p:cNvSpPr>
          <p:nvPr/>
        </p:nvSpPr>
        <p:spPr bwMode="auto">
          <a:xfrm>
            <a:off x="6156325" y="5661025"/>
            <a:ext cx="4318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1311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4000" smtClean="0"/>
              <a:t>Foundation of the Six Sigma Tools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smtClean="0"/>
              <a:t>	Data is derived from objects, situations, or phenomenon in the form of measurements</a:t>
            </a:r>
          </a:p>
          <a:p>
            <a:pPr eaLnBrk="1" hangingPunct="1">
              <a:buFontTx/>
              <a:buNone/>
            </a:pPr>
            <a:endParaRPr lang="en-GB" smtClean="0"/>
          </a:p>
          <a:p>
            <a:pPr eaLnBrk="1" hangingPunct="1">
              <a:buFontTx/>
              <a:buNone/>
            </a:pPr>
            <a:r>
              <a:rPr lang="en-GB" smtClean="0"/>
              <a:t>	Data is used to classify, describe, improve, or control objects, situations, or phenomenon</a:t>
            </a:r>
          </a:p>
        </p:txBody>
      </p:sp>
    </p:spTree>
    <p:extLst>
      <p:ext uri="{BB962C8B-B14F-4D97-AF65-F5344CB8AC3E}">
        <p14:creationId xmlns:p14="http://schemas.microsoft.com/office/powerpoint/2010/main" val="2811212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4000" smtClean="0"/>
              <a:t>Foundation of the Six Sigma Tools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5068888"/>
          </a:xfrm>
        </p:spPr>
        <p:txBody>
          <a:bodyPr/>
          <a:lstStyle/>
          <a:p>
            <a:pPr marL="609600" indent="-609600" eaLnBrk="1" hangingPunct="1">
              <a:buFontTx/>
              <a:buNone/>
            </a:pPr>
            <a:r>
              <a:rPr lang="en-GB" sz="2800" b="1" u="sng" smtClean="0"/>
              <a:t>Level of analysis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en-GB" sz="2800" smtClean="0"/>
              <a:t>We only use experience not data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en-GB" sz="2800" smtClean="0"/>
              <a:t>We collect data, but just look at the numbers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en-GB" sz="2800" smtClean="0"/>
              <a:t>We group the data so as to form charts and graphs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en-GB" sz="2800" smtClean="0"/>
              <a:t>We census data with descriptive statistics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en-GB" sz="2800" smtClean="0"/>
              <a:t>We use sample data with descriptive statistics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en-GB" sz="2800" smtClean="0"/>
              <a:t>We use sample data with inferential statistics</a:t>
            </a:r>
          </a:p>
        </p:txBody>
      </p:sp>
    </p:spTree>
    <p:extLst>
      <p:ext uri="{BB962C8B-B14F-4D97-AF65-F5344CB8AC3E}">
        <p14:creationId xmlns:p14="http://schemas.microsoft.com/office/powerpoint/2010/main" val="561837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4000" smtClean="0"/>
              <a:t>Harvesting the Fruit of Six Sigma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557338"/>
            <a:ext cx="8218488" cy="4997450"/>
          </a:xfrm>
        </p:spPr>
        <p:txBody>
          <a:bodyPr/>
          <a:lstStyle/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en-GB" sz="2800" u="sng" smtClean="0"/>
              <a:t>Sweet Fruit</a:t>
            </a:r>
            <a:endParaRPr lang="en-GB" sz="2800" smtClean="0"/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en-GB" sz="2800" smtClean="0"/>
              <a:t>Design for manufacturability</a:t>
            </a:r>
          </a:p>
          <a:p>
            <a:pPr algn="ctr" eaLnBrk="1" hangingPunct="1">
              <a:lnSpc>
                <a:spcPct val="90000"/>
              </a:lnSpc>
              <a:buFontTx/>
              <a:buNone/>
            </a:pPr>
            <a:endParaRPr lang="en-GB" sz="2800" smtClean="0"/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en-GB" sz="2800" u="sng" smtClean="0"/>
              <a:t>Bulk of fruit</a:t>
            </a:r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en-GB" sz="2800" smtClean="0"/>
              <a:t>Process Characterisation and Optimisation</a:t>
            </a:r>
          </a:p>
          <a:p>
            <a:pPr algn="ctr" eaLnBrk="1" hangingPunct="1">
              <a:lnSpc>
                <a:spcPct val="90000"/>
              </a:lnSpc>
              <a:buFontTx/>
              <a:buNone/>
            </a:pPr>
            <a:endParaRPr lang="en-GB" sz="2800" smtClean="0"/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en-GB" sz="2800" u="sng" smtClean="0"/>
              <a:t>Low hanging fruit</a:t>
            </a:r>
            <a:endParaRPr lang="en-GB" sz="2800" smtClean="0"/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en-GB" sz="2800" smtClean="0"/>
              <a:t>Seven basic tools</a:t>
            </a:r>
          </a:p>
          <a:p>
            <a:pPr algn="ctr" eaLnBrk="1" hangingPunct="1">
              <a:lnSpc>
                <a:spcPct val="90000"/>
              </a:lnSpc>
              <a:buFontTx/>
              <a:buNone/>
            </a:pPr>
            <a:endParaRPr lang="en-GB" sz="2800" smtClean="0"/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en-GB" sz="2800" smtClean="0"/>
              <a:t>Ground fruit</a:t>
            </a:r>
            <a:endParaRPr lang="en-GB" sz="2800" u="sng" smtClean="0"/>
          </a:p>
          <a:p>
            <a:pPr algn="ctr" eaLnBrk="1" hangingPunct="1">
              <a:lnSpc>
                <a:spcPct val="90000"/>
              </a:lnSpc>
              <a:buFontTx/>
              <a:buNone/>
            </a:pPr>
            <a:endParaRPr lang="en-GB" sz="2800" u="sng" smtClean="0"/>
          </a:p>
        </p:txBody>
      </p:sp>
      <p:sp>
        <p:nvSpPr>
          <p:cNvPr id="12292" name="Rectangle 4"/>
          <p:cNvSpPr>
            <a:spLocks noChangeArrowheads="1"/>
          </p:cNvSpPr>
          <p:nvPr/>
        </p:nvSpPr>
        <p:spPr bwMode="auto">
          <a:xfrm>
            <a:off x="2339975" y="2492375"/>
            <a:ext cx="4537075" cy="5048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5</a:t>
            </a:r>
            <a:r>
              <a:rPr lang="el-GR" sz="2400"/>
              <a:t>σ</a:t>
            </a:r>
            <a:r>
              <a:rPr lang="en-GB" sz="2400"/>
              <a:t> Well Improve Designs</a:t>
            </a:r>
            <a:endParaRPr lang="el-GR" sz="2400"/>
          </a:p>
        </p:txBody>
      </p:sp>
      <p:sp>
        <p:nvSpPr>
          <p:cNvPr id="12293" name="Rectangle 5"/>
          <p:cNvSpPr>
            <a:spLocks noChangeArrowheads="1"/>
          </p:cNvSpPr>
          <p:nvPr/>
        </p:nvSpPr>
        <p:spPr bwMode="auto">
          <a:xfrm>
            <a:off x="2411413" y="3883025"/>
            <a:ext cx="4465637" cy="4826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4</a:t>
            </a:r>
            <a:r>
              <a:rPr lang="el-GR" sz="2400"/>
              <a:t>σ</a:t>
            </a:r>
            <a:r>
              <a:rPr lang="en-GB" sz="2400"/>
              <a:t> Well, Improve Processes</a:t>
            </a:r>
            <a:endParaRPr lang="el-GR" sz="2400"/>
          </a:p>
        </p:txBody>
      </p:sp>
      <p:sp>
        <p:nvSpPr>
          <p:cNvPr id="12294" name="Rectangle 6"/>
          <p:cNvSpPr>
            <a:spLocks noChangeArrowheads="1"/>
          </p:cNvSpPr>
          <p:nvPr/>
        </p:nvSpPr>
        <p:spPr bwMode="auto">
          <a:xfrm>
            <a:off x="2484438" y="5300663"/>
            <a:ext cx="4392612" cy="5048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3</a:t>
            </a:r>
            <a:r>
              <a:rPr lang="el-GR" sz="2400"/>
              <a:t>σ</a:t>
            </a:r>
            <a:r>
              <a:rPr lang="en-GB" sz="2400"/>
              <a:t> Well Just Do It</a:t>
            </a:r>
            <a:endParaRPr lang="el-GR" sz="2400"/>
          </a:p>
        </p:txBody>
      </p:sp>
    </p:spTree>
    <p:extLst>
      <p:ext uri="{BB962C8B-B14F-4D97-AF65-F5344CB8AC3E}">
        <p14:creationId xmlns:p14="http://schemas.microsoft.com/office/powerpoint/2010/main" val="2223162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179388" y="274638"/>
            <a:ext cx="8785225" cy="1143000"/>
          </a:xfrm>
        </p:spPr>
        <p:txBody>
          <a:bodyPr/>
          <a:lstStyle/>
          <a:p>
            <a:pPr eaLnBrk="1" hangingPunct="1"/>
            <a:r>
              <a:rPr lang="en-GB" sz="4000" smtClean="0"/>
              <a:t>Translating Needs into Requirements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600200"/>
            <a:ext cx="8507412" cy="4997450"/>
          </a:xfrm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13316" name="Oval 4"/>
          <p:cNvSpPr>
            <a:spLocks noChangeArrowheads="1"/>
          </p:cNvSpPr>
          <p:nvPr/>
        </p:nvSpPr>
        <p:spPr bwMode="auto">
          <a:xfrm>
            <a:off x="706438" y="2133600"/>
            <a:ext cx="1562100" cy="1150938"/>
          </a:xfrm>
          <a:prstGeom prst="ellipse">
            <a:avLst/>
          </a:prstGeom>
          <a:solidFill>
            <a:srgbClr val="FFFF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Customer </a:t>
            </a:r>
          </a:p>
          <a:p>
            <a:pPr algn="ctr"/>
            <a:r>
              <a:rPr lang="en-GB" sz="2400"/>
              <a:t>Needs</a:t>
            </a:r>
          </a:p>
        </p:txBody>
      </p:sp>
      <p:sp>
        <p:nvSpPr>
          <p:cNvPr id="13317" name="Rectangle 5"/>
          <p:cNvSpPr>
            <a:spLocks noChangeArrowheads="1"/>
          </p:cNvSpPr>
          <p:nvPr/>
        </p:nvSpPr>
        <p:spPr bwMode="auto">
          <a:xfrm>
            <a:off x="993775" y="3644900"/>
            <a:ext cx="914400" cy="914400"/>
          </a:xfrm>
          <a:prstGeom prst="rect">
            <a:avLst/>
          </a:prstGeom>
          <a:solidFill>
            <a:srgbClr val="FF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CTS</a:t>
            </a:r>
          </a:p>
        </p:txBody>
      </p:sp>
      <p:sp>
        <p:nvSpPr>
          <p:cNvPr id="13318" name="Oval 6"/>
          <p:cNvSpPr>
            <a:spLocks noChangeArrowheads="1"/>
          </p:cNvSpPr>
          <p:nvPr/>
        </p:nvSpPr>
        <p:spPr bwMode="auto">
          <a:xfrm>
            <a:off x="395288" y="5084763"/>
            <a:ext cx="2160587" cy="1152525"/>
          </a:xfrm>
          <a:prstGeom prst="ellipse">
            <a:avLst/>
          </a:prstGeom>
          <a:solidFill>
            <a:srgbClr val="FFFF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Producer </a:t>
            </a:r>
          </a:p>
          <a:p>
            <a:pPr algn="ctr"/>
            <a:r>
              <a:rPr lang="en-GB" sz="2400"/>
              <a:t>requirements</a:t>
            </a:r>
          </a:p>
        </p:txBody>
      </p:sp>
      <p:sp>
        <p:nvSpPr>
          <p:cNvPr id="13319" name="Rectangle 7"/>
          <p:cNvSpPr>
            <a:spLocks noChangeArrowheads="1"/>
          </p:cNvSpPr>
          <p:nvPr/>
        </p:nvSpPr>
        <p:spPr bwMode="auto">
          <a:xfrm>
            <a:off x="3779838" y="5084763"/>
            <a:ext cx="936625" cy="1296987"/>
          </a:xfrm>
          <a:prstGeom prst="rect">
            <a:avLst/>
          </a:prstGeom>
          <a:solidFill>
            <a:srgbClr val="FF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CTQ</a:t>
            </a:r>
          </a:p>
          <a:p>
            <a:pPr algn="ctr"/>
            <a:r>
              <a:rPr lang="en-GB" sz="2400"/>
              <a:t>CTD</a:t>
            </a:r>
          </a:p>
          <a:p>
            <a:pPr algn="ctr"/>
            <a:r>
              <a:rPr lang="en-GB" sz="2400"/>
              <a:t>CTC</a:t>
            </a:r>
          </a:p>
        </p:txBody>
      </p:sp>
      <p:sp>
        <p:nvSpPr>
          <p:cNvPr id="13320" name="Rectangle 8"/>
          <p:cNvSpPr>
            <a:spLocks noChangeArrowheads="1"/>
          </p:cNvSpPr>
          <p:nvPr/>
        </p:nvSpPr>
        <p:spPr bwMode="auto">
          <a:xfrm>
            <a:off x="6084888" y="5157788"/>
            <a:ext cx="914400" cy="914400"/>
          </a:xfrm>
          <a:prstGeom prst="rect">
            <a:avLst/>
          </a:prstGeom>
          <a:solidFill>
            <a:srgbClr val="FF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CTPs</a:t>
            </a:r>
          </a:p>
        </p:txBody>
      </p:sp>
      <p:sp>
        <p:nvSpPr>
          <p:cNvPr id="13321" name="Rectangle 9"/>
          <p:cNvSpPr>
            <a:spLocks noChangeArrowheads="1"/>
          </p:cNvSpPr>
          <p:nvPr/>
        </p:nvSpPr>
        <p:spPr bwMode="auto">
          <a:xfrm>
            <a:off x="3348038" y="2565400"/>
            <a:ext cx="3671887" cy="136842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The vital needs of the </a:t>
            </a:r>
          </a:p>
          <a:p>
            <a:pPr algn="ctr"/>
            <a:r>
              <a:rPr lang="en-GB" sz="2400"/>
              <a:t>customer are translated</a:t>
            </a:r>
          </a:p>
          <a:p>
            <a:pPr algn="ctr"/>
            <a:r>
              <a:rPr lang="en-GB" sz="2400"/>
              <a:t>Into critical-to-satisfaction</a:t>
            </a:r>
          </a:p>
        </p:txBody>
      </p:sp>
      <p:sp>
        <p:nvSpPr>
          <p:cNvPr id="13322" name="Line 10"/>
          <p:cNvSpPr>
            <a:spLocks noChangeShapeType="1"/>
          </p:cNvSpPr>
          <p:nvPr/>
        </p:nvSpPr>
        <p:spPr bwMode="auto">
          <a:xfrm>
            <a:off x="1476375" y="3284538"/>
            <a:ext cx="0" cy="3603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13323" name="Line 11"/>
          <p:cNvSpPr>
            <a:spLocks noChangeShapeType="1"/>
          </p:cNvSpPr>
          <p:nvPr/>
        </p:nvSpPr>
        <p:spPr bwMode="auto">
          <a:xfrm>
            <a:off x="1476375" y="4581525"/>
            <a:ext cx="0" cy="5032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13324" name="Line 12"/>
          <p:cNvSpPr>
            <a:spLocks noChangeShapeType="1"/>
          </p:cNvSpPr>
          <p:nvPr/>
        </p:nvSpPr>
        <p:spPr bwMode="auto">
          <a:xfrm>
            <a:off x="2555875" y="5589588"/>
            <a:ext cx="12239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13325" name="Line 13"/>
          <p:cNvSpPr>
            <a:spLocks noChangeShapeType="1"/>
          </p:cNvSpPr>
          <p:nvPr/>
        </p:nvSpPr>
        <p:spPr bwMode="auto">
          <a:xfrm>
            <a:off x="4716463" y="5589588"/>
            <a:ext cx="13684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2327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179388" y="274638"/>
            <a:ext cx="8785225" cy="1143000"/>
          </a:xfrm>
        </p:spPr>
        <p:txBody>
          <a:bodyPr/>
          <a:lstStyle/>
          <a:p>
            <a:pPr eaLnBrk="1" hangingPunct="1"/>
            <a:r>
              <a:rPr lang="en-GB" sz="4000" smtClean="0"/>
              <a:t>Translating Needs into Requirements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smtClean="0"/>
              <a:t>CTS = Critical to satisfaction</a:t>
            </a:r>
          </a:p>
          <a:p>
            <a:pPr eaLnBrk="1" hangingPunct="1">
              <a:buFontTx/>
              <a:buNone/>
            </a:pPr>
            <a:r>
              <a:rPr lang="en-GB" smtClean="0"/>
              <a:t>CTQ = Critical to Quality</a:t>
            </a:r>
          </a:p>
          <a:p>
            <a:pPr eaLnBrk="1" hangingPunct="1">
              <a:buFontTx/>
              <a:buNone/>
            </a:pPr>
            <a:r>
              <a:rPr lang="en-GB" smtClean="0"/>
              <a:t>CTC = Critical to cost</a:t>
            </a:r>
          </a:p>
          <a:p>
            <a:pPr eaLnBrk="1" hangingPunct="1">
              <a:buFontTx/>
              <a:buNone/>
            </a:pPr>
            <a:r>
              <a:rPr lang="en-GB" smtClean="0"/>
              <a:t>CTD = Critical to delivery</a:t>
            </a:r>
          </a:p>
          <a:p>
            <a:pPr eaLnBrk="1" hangingPunct="1">
              <a:buFontTx/>
              <a:buNone/>
            </a:pPr>
            <a:r>
              <a:rPr lang="en-GB" smtClean="0"/>
              <a:t>CTP = Critical to process</a:t>
            </a:r>
          </a:p>
        </p:txBody>
      </p:sp>
    </p:spTree>
    <p:extLst>
      <p:ext uri="{BB962C8B-B14F-4D97-AF65-F5344CB8AC3E}">
        <p14:creationId xmlns:p14="http://schemas.microsoft.com/office/powerpoint/2010/main" val="1373440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Six Sigma Methodology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99745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smtClean="0"/>
              <a:t>	At the heart of the methodology is the DMAIC model for process improvement. DMAIC is an acronym for</a:t>
            </a:r>
          </a:p>
          <a:p>
            <a:pPr algn="ctr" eaLnBrk="1" hangingPunct="1">
              <a:buFontTx/>
              <a:buNone/>
            </a:pPr>
            <a:r>
              <a:rPr lang="en-GB" smtClean="0"/>
              <a:t>Define opportunity</a:t>
            </a:r>
          </a:p>
          <a:p>
            <a:pPr algn="ctr" eaLnBrk="1" hangingPunct="1">
              <a:buFontTx/>
              <a:buNone/>
            </a:pPr>
            <a:r>
              <a:rPr lang="en-GB" smtClean="0"/>
              <a:t>Measure performance</a:t>
            </a:r>
          </a:p>
          <a:p>
            <a:pPr algn="ctr" eaLnBrk="1" hangingPunct="1">
              <a:buFontTx/>
              <a:buNone/>
            </a:pPr>
            <a:r>
              <a:rPr lang="en-GB" smtClean="0"/>
              <a:t>Analyse opportunity</a:t>
            </a:r>
          </a:p>
          <a:p>
            <a:pPr algn="ctr" eaLnBrk="1" hangingPunct="1">
              <a:buFontTx/>
              <a:buNone/>
            </a:pPr>
            <a:r>
              <a:rPr lang="en-GB" smtClean="0"/>
              <a:t>Improve Performance</a:t>
            </a:r>
          </a:p>
          <a:p>
            <a:pPr algn="ctr" eaLnBrk="1" hangingPunct="1">
              <a:buFontTx/>
              <a:buNone/>
            </a:pPr>
            <a:r>
              <a:rPr lang="en-GB" smtClean="0"/>
              <a:t>Control Performance</a:t>
            </a:r>
          </a:p>
        </p:txBody>
      </p:sp>
    </p:spTree>
    <p:extLst>
      <p:ext uri="{BB962C8B-B14F-4D97-AF65-F5344CB8AC3E}">
        <p14:creationId xmlns:p14="http://schemas.microsoft.com/office/powerpoint/2010/main" val="1008759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Six Sigma</a:t>
            </a:r>
            <a:br>
              <a:rPr lang="en-GB" dirty="0" smtClean="0"/>
            </a:br>
            <a:r>
              <a:rPr lang="en-GB" dirty="0" smtClean="0"/>
              <a:t>Define Phase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By Andrew Thorn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191596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Define Phase Elements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184576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467544" y="5610944"/>
            <a:ext cx="1728192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/>
              <a:t>Problem Statement</a:t>
            </a:r>
            <a:endParaRPr lang="en-GB" sz="2400" dirty="0"/>
          </a:p>
        </p:txBody>
      </p:sp>
      <p:sp>
        <p:nvSpPr>
          <p:cNvPr id="5" name="Rectangle 4"/>
          <p:cNvSpPr/>
          <p:nvPr/>
        </p:nvSpPr>
        <p:spPr>
          <a:xfrm>
            <a:off x="2051720" y="4530824"/>
            <a:ext cx="1656184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/>
              <a:t>Process </a:t>
            </a:r>
          </a:p>
          <a:p>
            <a:pPr algn="ctr"/>
            <a:r>
              <a:rPr lang="en-GB" sz="2400" dirty="0" smtClean="0"/>
              <a:t>Mapping</a:t>
            </a:r>
            <a:endParaRPr lang="en-GB" sz="2400" dirty="0"/>
          </a:p>
        </p:txBody>
      </p:sp>
      <p:sp>
        <p:nvSpPr>
          <p:cNvPr id="6" name="Rectangle 5"/>
          <p:cNvSpPr/>
          <p:nvPr/>
        </p:nvSpPr>
        <p:spPr>
          <a:xfrm>
            <a:off x="3347864" y="3450704"/>
            <a:ext cx="1584176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/>
              <a:t>VOC- CTQ</a:t>
            </a:r>
            <a:endParaRPr lang="en-GB" sz="2400" dirty="0"/>
          </a:p>
        </p:txBody>
      </p:sp>
      <p:sp>
        <p:nvSpPr>
          <p:cNvPr id="7" name="Rectangle 6"/>
          <p:cNvSpPr/>
          <p:nvPr/>
        </p:nvSpPr>
        <p:spPr>
          <a:xfrm>
            <a:off x="4427984" y="2348880"/>
            <a:ext cx="1584176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/>
              <a:t>Project </a:t>
            </a:r>
          </a:p>
          <a:p>
            <a:pPr algn="ctr"/>
            <a:r>
              <a:rPr lang="en-GB" sz="2400" dirty="0" smtClean="0"/>
              <a:t>Scope</a:t>
            </a:r>
            <a:endParaRPr lang="en-GB" sz="2400" dirty="0"/>
          </a:p>
        </p:txBody>
      </p:sp>
      <p:sp>
        <p:nvSpPr>
          <p:cNvPr id="8" name="Rectangle 7"/>
          <p:cNvSpPr/>
          <p:nvPr/>
        </p:nvSpPr>
        <p:spPr>
          <a:xfrm>
            <a:off x="5724128" y="1196752"/>
            <a:ext cx="1512168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/>
              <a:t>Project</a:t>
            </a:r>
          </a:p>
          <a:p>
            <a:pPr algn="ctr"/>
            <a:r>
              <a:rPr lang="en-GB" sz="2400" dirty="0" smtClean="0"/>
              <a:t>Charter</a:t>
            </a:r>
            <a:endParaRPr lang="en-GB" sz="2400" dirty="0"/>
          </a:p>
        </p:txBody>
      </p:sp>
      <p:cxnSp>
        <p:nvCxnSpPr>
          <p:cNvPr id="10" name="Straight Connector 9"/>
          <p:cNvCxnSpPr>
            <a:stCxn id="4" idx="3"/>
          </p:cNvCxnSpPr>
          <p:nvPr/>
        </p:nvCxnSpPr>
        <p:spPr>
          <a:xfrm>
            <a:off x="2195736" y="6068144"/>
            <a:ext cx="6840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>
            <a:stCxn id="5" idx="3"/>
          </p:cNvCxnSpPr>
          <p:nvPr/>
        </p:nvCxnSpPr>
        <p:spPr>
          <a:xfrm>
            <a:off x="3707904" y="4988024"/>
            <a:ext cx="4320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>
            <a:stCxn id="6" idx="3"/>
          </p:cNvCxnSpPr>
          <p:nvPr/>
        </p:nvCxnSpPr>
        <p:spPr>
          <a:xfrm>
            <a:off x="4932040" y="3907904"/>
            <a:ext cx="4320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6012160" y="2806080"/>
            <a:ext cx="4680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>
            <a:endCxn id="5" idx="2"/>
          </p:cNvCxnSpPr>
          <p:nvPr/>
        </p:nvCxnSpPr>
        <p:spPr>
          <a:xfrm flipV="1">
            <a:off x="2879812" y="5445224"/>
            <a:ext cx="0" cy="6229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>
            <a:endCxn id="6" idx="2"/>
          </p:cNvCxnSpPr>
          <p:nvPr/>
        </p:nvCxnSpPr>
        <p:spPr>
          <a:xfrm flipV="1">
            <a:off x="4139952" y="4365104"/>
            <a:ext cx="0" cy="6229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/>
          <p:nvPr/>
        </p:nvCxnSpPr>
        <p:spPr>
          <a:xfrm flipV="1">
            <a:off x="5364088" y="3263280"/>
            <a:ext cx="0" cy="6446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>
            <a:endCxn id="8" idx="2"/>
          </p:cNvCxnSpPr>
          <p:nvPr/>
        </p:nvCxnSpPr>
        <p:spPr>
          <a:xfrm flipV="1">
            <a:off x="6480212" y="2111152"/>
            <a:ext cx="0" cy="6949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8687769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Design Phase Purpose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en-GB" dirty="0" smtClean="0"/>
              <a:t>Refine the project team’s understanding of the problem to be investigated.</a:t>
            </a:r>
          </a:p>
          <a:p>
            <a:pPr marL="514350" indent="-514350">
              <a:buAutoNum type="arabicPeriod"/>
            </a:pPr>
            <a:r>
              <a:rPr lang="en-GB" dirty="0" smtClean="0"/>
              <a:t>Define phased used to define who the customers are, along with their needs and expectations</a:t>
            </a:r>
          </a:p>
          <a:p>
            <a:pPr marL="514350" indent="-514350">
              <a:buAutoNum type="arabicPeriod"/>
            </a:pPr>
            <a:r>
              <a:rPr lang="en-GB" dirty="0" smtClean="0"/>
              <a:t>The team uses this phase to organise allocate roles and responsibilities establish goals and milestones along with review process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545208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864096"/>
          </a:xfrm>
        </p:spPr>
        <p:txBody>
          <a:bodyPr/>
          <a:lstStyle/>
          <a:p>
            <a:r>
              <a:rPr lang="en-GB" dirty="0" smtClean="0"/>
              <a:t>Define Phase 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124744"/>
            <a:ext cx="8568952" cy="5472608"/>
          </a:xfrm>
        </p:spPr>
        <p:txBody>
          <a:bodyPr>
            <a:normAutofit lnSpcReduction="10000"/>
          </a:bodyPr>
          <a:lstStyle/>
          <a:p>
            <a:pPr marL="514350" indent="-514350">
              <a:buAutoNum type="arabicPeriod"/>
            </a:pPr>
            <a:r>
              <a:rPr lang="en-GB" dirty="0" smtClean="0"/>
              <a:t>Develop an initial high-level problem statement</a:t>
            </a:r>
          </a:p>
          <a:p>
            <a:pPr marL="514350" indent="-514350">
              <a:buAutoNum type="arabicPeriod"/>
            </a:pPr>
            <a:r>
              <a:rPr lang="en-GB" dirty="0" smtClean="0"/>
              <a:t>Create a high-level SIPOC and detailed “As-is” process map</a:t>
            </a:r>
          </a:p>
          <a:p>
            <a:pPr marL="514350" indent="-514350">
              <a:buAutoNum type="arabicPeriod"/>
            </a:pPr>
            <a:r>
              <a:rPr lang="en-GB" dirty="0" smtClean="0"/>
              <a:t>Identify the customers impacted by the problem</a:t>
            </a:r>
          </a:p>
          <a:p>
            <a:pPr marL="514350" indent="-514350">
              <a:buAutoNum type="arabicPeriod"/>
            </a:pPr>
            <a:r>
              <a:rPr lang="en-GB" dirty="0" smtClean="0"/>
              <a:t>Define CTQs characteristics from the customer point of view</a:t>
            </a:r>
          </a:p>
          <a:p>
            <a:pPr marL="514350" indent="-514350">
              <a:buAutoNum type="arabicPeriod"/>
            </a:pPr>
            <a:r>
              <a:rPr lang="en-GB" dirty="0" smtClean="0"/>
              <a:t>Scope the project to a specific actionable level and develop a refined problem statement</a:t>
            </a:r>
          </a:p>
          <a:p>
            <a:pPr marL="514350" indent="-514350">
              <a:buAutoNum type="arabicPeriod"/>
            </a:pPr>
            <a:r>
              <a:rPr lang="en-GB" dirty="0" smtClean="0"/>
              <a:t>Document the Define Phase activities in a project charter</a:t>
            </a:r>
          </a:p>
          <a:p>
            <a:pPr marL="514350" indent="-514350"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956419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Problem Statement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u="sng" dirty="0" smtClean="0"/>
              <a:t>Elements</a:t>
            </a:r>
            <a:endParaRPr lang="en-GB" dirty="0" smtClean="0"/>
          </a:p>
          <a:p>
            <a:r>
              <a:rPr lang="en-GB" dirty="0" smtClean="0"/>
              <a:t>A specific statement of the problem being addressed</a:t>
            </a:r>
          </a:p>
          <a:p>
            <a:r>
              <a:rPr lang="en-GB" dirty="0" smtClean="0"/>
              <a:t>Descriptive statements outlining locations and/or occurrences of problematic events</a:t>
            </a:r>
          </a:p>
          <a:p>
            <a:r>
              <a:rPr lang="en-GB" dirty="0" smtClean="0"/>
              <a:t>Initial “scope of the problem” statement</a:t>
            </a:r>
          </a:p>
        </p:txBody>
      </p:sp>
    </p:spTree>
    <p:extLst>
      <p:ext uri="{BB962C8B-B14F-4D97-AF65-F5344CB8AC3E}">
        <p14:creationId xmlns:p14="http://schemas.microsoft.com/office/powerpoint/2010/main" val="123149132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Problem Statement Purpose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To clearly define and quantify the problem</a:t>
            </a:r>
          </a:p>
          <a:p>
            <a:r>
              <a:rPr lang="en-GB" dirty="0" smtClean="0"/>
              <a:t>To identify the potential metrics and measurement sources</a:t>
            </a:r>
          </a:p>
          <a:p>
            <a:r>
              <a:rPr lang="en-GB" dirty="0" smtClean="0"/>
              <a:t>To identify the negative attributes and the current performance, and their relationship to the customer</a:t>
            </a:r>
          </a:p>
        </p:txBody>
      </p:sp>
    </p:spTree>
    <p:extLst>
      <p:ext uri="{BB962C8B-B14F-4D97-AF65-F5344CB8AC3E}">
        <p14:creationId xmlns:p14="http://schemas.microsoft.com/office/powerpoint/2010/main" val="328683042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Problem Statement Issues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600200"/>
            <a:ext cx="8496944" cy="4997152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Problem is poorly defined or not quantifiable</a:t>
            </a:r>
          </a:p>
          <a:p>
            <a:r>
              <a:rPr lang="en-GB" dirty="0" smtClean="0"/>
              <a:t>Problem does not link to customer expectation </a:t>
            </a:r>
          </a:p>
          <a:p>
            <a:r>
              <a:rPr lang="en-GB" dirty="0" smtClean="0"/>
              <a:t>Quantification of the problem is based on anecdotal information</a:t>
            </a:r>
          </a:p>
          <a:p>
            <a:r>
              <a:rPr lang="en-GB" dirty="0" smtClean="0"/>
              <a:t>The source of the problem quantification data is not indicated</a:t>
            </a:r>
          </a:p>
          <a:p>
            <a:r>
              <a:rPr lang="en-GB" dirty="0" smtClean="0"/>
              <a:t>Problem quantification is not supported by customer data</a:t>
            </a:r>
          </a:p>
          <a:p>
            <a:r>
              <a:rPr lang="en-GB" dirty="0" smtClean="0"/>
              <a:t>The problem statement is stated as a predetermined solution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791417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Problem Statement- Example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b="1" u="sng" smtClean="0"/>
              <a:t>Lemonade Stand</a:t>
            </a:r>
          </a:p>
          <a:p>
            <a:pPr eaLnBrk="1" hangingPunct="1">
              <a:buFontTx/>
              <a:buNone/>
            </a:pPr>
            <a:r>
              <a:rPr lang="en-GB" smtClean="0"/>
              <a:t>The problem is…</a:t>
            </a:r>
          </a:p>
          <a:p>
            <a:pPr eaLnBrk="1" hangingPunct="1">
              <a:buFontTx/>
              <a:buNone/>
            </a:pPr>
            <a:endParaRPr lang="en-GB" smtClean="0"/>
          </a:p>
          <a:p>
            <a:pPr eaLnBrk="1" hangingPunct="1">
              <a:buFontTx/>
              <a:buNone/>
            </a:pPr>
            <a:r>
              <a:rPr lang="en-GB" smtClean="0"/>
              <a:t>	The length of time it takes for lemons to be transported to the stand is causing customer dissatisfaction</a:t>
            </a:r>
          </a:p>
        </p:txBody>
      </p:sp>
    </p:spTree>
    <p:extLst>
      <p:ext uri="{BB962C8B-B14F-4D97-AF65-F5344CB8AC3E}">
        <p14:creationId xmlns:p14="http://schemas.microsoft.com/office/powerpoint/2010/main" val="1632316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Lemonade Stand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997450"/>
          </a:xfrm>
        </p:spPr>
        <p:txBody>
          <a:bodyPr/>
          <a:lstStyle/>
          <a:p>
            <a:pPr eaLnBrk="1" hangingPunct="1"/>
            <a:r>
              <a:rPr lang="en-GB" b="1" u="sng" smtClean="0"/>
              <a:t>First pass</a:t>
            </a:r>
            <a:r>
              <a:rPr lang="en-GB" smtClean="0"/>
              <a:t> – The problem is-</a:t>
            </a:r>
          </a:p>
          <a:p>
            <a:pPr eaLnBrk="1" hangingPunct="1">
              <a:buFontTx/>
              <a:buNone/>
            </a:pPr>
            <a:r>
              <a:rPr lang="en-GB" smtClean="0"/>
              <a:t>	The length of time it takes for lemons to be transported to the stand is causing customer dissatisfaction</a:t>
            </a:r>
          </a:p>
          <a:p>
            <a:pPr eaLnBrk="1" hangingPunct="1"/>
            <a:r>
              <a:rPr lang="en-GB" b="1" u="sng" smtClean="0"/>
              <a:t>First revision</a:t>
            </a:r>
            <a:r>
              <a:rPr lang="en-GB" smtClean="0"/>
              <a:t> – The problem is…</a:t>
            </a:r>
          </a:p>
          <a:p>
            <a:pPr eaLnBrk="1" hangingPunct="1">
              <a:buFontTx/>
              <a:buNone/>
            </a:pPr>
            <a:r>
              <a:rPr lang="en-GB" smtClean="0"/>
              <a:t>	The length of lemon transport time is causing dissatisfaction.  On average, it takes 8 business days for lemons to be shipped from the fruit grower to the stand</a:t>
            </a:r>
          </a:p>
        </p:txBody>
      </p:sp>
    </p:spTree>
    <p:extLst>
      <p:ext uri="{BB962C8B-B14F-4D97-AF65-F5344CB8AC3E}">
        <p14:creationId xmlns:p14="http://schemas.microsoft.com/office/powerpoint/2010/main" val="41586592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Lemonade Stand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b="1" u="sng" smtClean="0"/>
              <a:t>Second revision</a:t>
            </a:r>
            <a:r>
              <a:rPr lang="en-GB" smtClean="0"/>
              <a:t> – The problem is…</a:t>
            </a:r>
          </a:p>
          <a:p>
            <a:pPr eaLnBrk="1" hangingPunct="1">
              <a:buFontTx/>
              <a:buNone/>
            </a:pPr>
            <a:r>
              <a:rPr lang="en-GB" smtClean="0"/>
              <a:t>	The length of lemon transport time is causing customer dissatisfaction.  On average, it takes 8 business days for lemons to be shipped from the fruit grower to the stand; 3 of those transport days occur between the wholesaler and the stand</a:t>
            </a:r>
          </a:p>
        </p:txBody>
      </p:sp>
    </p:spTree>
    <p:extLst>
      <p:ext uri="{BB962C8B-B14F-4D97-AF65-F5344CB8AC3E}">
        <p14:creationId xmlns:p14="http://schemas.microsoft.com/office/powerpoint/2010/main" val="1658354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Problem Statement 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Develop a first pass problem statement for your major project or example of your choice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094088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Process Mapping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 smtClean="0"/>
              <a:t>Definition</a:t>
            </a:r>
          </a:p>
          <a:p>
            <a:pPr marL="0" indent="0">
              <a:buNone/>
            </a:pPr>
            <a:r>
              <a:rPr lang="en-GB" dirty="0" smtClean="0"/>
              <a:t>A visual display of a process using symbols and formats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851481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Process Mapping Uses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600200"/>
            <a:ext cx="8640960" cy="4997152"/>
          </a:xfrm>
        </p:spPr>
        <p:txBody>
          <a:bodyPr/>
          <a:lstStyle/>
          <a:p>
            <a:r>
              <a:rPr lang="en-GB" dirty="0" smtClean="0"/>
              <a:t>Method for segmenting complex processes into manageable portions</a:t>
            </a:r>
          </a:p>
          <a:p>
            <a:r>
              <a:rPr lang="en-GB" dirty="0" smtClean="0"/>
              <a:t>Way to identify process inputs and outputs</a:t>
            </a:r>
          </a:p>
          <a:p>
            <a:r>
              <a:rPr lang="en-GB" dirty="0" smtClean="0"/>
              <a:t>Technique to identify areas of rework</a:t>
            </a:r>
          </a:p>
          <a:p>
            <a:r>
              <a:rPr lang="en-GB" dirty="0" smtClean="0"/>
              <a:t>Way to identify bottlenecks, breakdowns and non-value added steps</a:t>
            </a:r>
          </a:p>
          <a:p>
            <a:r>
              <a:rPr lang="en-GB" dirty="0" smtClean="0"/>
              <a:t>Baseline when comparing future improvements with the original process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005743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Benefits of Process Mapping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Provides a visual representation of the process</a:t>
            </a:r>
          </a:p>
          <a:p>
            <a:r>
              <a:rPr lang="en-GB" dirty="0" smtClean="0"/>
              <a:t>Identifies rework loops and redundancies</a:t>
            </a:r>
          </a:p>
          <a:p>
            <a:r>
              <a:rPr lang="en-GB" dirty="0" smtClean="0"/>
              <a:t>Gives insight into bottlenecks, cycle times, and inventory</a:t>
            </a:r>
          </a:p>
          <a:p>
            <a:r>
              <a:rPr lang="en-GB" dirty="0" smtClean="0"/>
              <a:t>Identifies non-value added steps</a:t>
            </a:r>
          </a:p>
          <a:p>
            <a:r>
              <a:rPr lang="en-GB" dirty="0" smtClean="0"/>
              <a:t>Helps identify when and where to collect data</a:t>
            </a:r>
          </a:p>
          <a:p>
            <a:r>
              <a:rPr lang="en-GB" dirty="0" smtClean="0"/>
              <a:t>Identifies where different teams use different processes</a:t>
            </a:r>
          </a:p>
          <a:p>
            <a:r>
              <a:rPr lang="en-GB" dirty="0" smtClean="0"/>
              <a:t>Serves as a training and orientation tool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135760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Benefits of Process Mapping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600200"/>
            <a:ext cx="8640960" cy="4525963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A structure for thinking through a complex process in a simplified, visible manner</a:t>
            </a:r>
          </a:p>
          <a:p>
            <a:r>
              <a:rPr lang="en-GB" dirty="0" smtClean="0"/>
              <a:t>An ability to “see” the entire process as a team</a:t>
            </a:r>
          </a:p>
          <a:p>
            <a:r>
              <a:rPr lang="en-GB" dirty="0" smtClean="0"/>
              <a:t>An ability to “see” that changes are not made in a vacuum and will carry through, affecting the entire process down the line</a:t>
            </a:r>
          </a:p>
          <a:p>
            <a:r>
              <a:rPr lang="en-GB" dirty="0" smtClean="0"/>
              <a:t>The magnification of non-value added areas or steps</a:t>
            </a:r>
          </a:p>
          <a:p>
            <a:r>
              <a:rPr lang="en-GB" dirty="0" smtClean="0"/>
              <a:t>The ability to identify cycle times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208769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SIPOC Process Mapping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600200"/>
            <a:ext cx="8785225" cy="4997450"/>
          </a:xfrm>
        </p:spPr>
        <p:txBody>
          <a:bodyPr/>
          <a:lstStyle/>
          <a:p>
            <a:pPr eaLnBrk="1" hangingPunct="1">
              <a:buFontTx/>
              <a:buNone/>
            </a:pPr>
            <a:endParaRPr lang="en-US" smtClean="0"/>
          </a:p>
        </p:txBody>
      </p:sp>
      <p:sp>
        <p:nvSpPr>
          <p:cNvPr id="36868" name="Rectangle 4"/>
          <p:cNvSpPr>
            <a:spLocks noChangeArrowheads="1"/>
          </p:cNvSpPr>
          <p:nvPr/>
        </p:nvSpPr>
        <p:spPr bwMode="auto">
          <a:xfrm>
            <a:off x="323850" y="2997200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S</a:t>
            </a:r>
          </a:p>
        </p:txBody>
      </p:sp>
      <p:sp>
        <p:nvSpPr>
          <p:cNvPr id="36869" name="Rectangle 5"/>
          <p:cNvSpPr>
            <a:spLocks noChangeArrowheads="1"/>
          </p:cNvSpPr>
          <p:nvPr/>
        </p:nvSpPr>
        <p:spPr bwMode="auto">
          <a:xfrm>
            <a:off x="1692275" y="2997200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I</a:t>
            </a:r>
          </a:p>
        </p:txBody>
      </p:sp>
      <p:sp>
        <p:nvSpPr>
          <p:cNvPr id="36870" name="Rectangle 6"/>
          <p:cNvSpPr>
            <a:spLocks noChangeArrowheads="1"/>
          </p:cNvSpPr>
          <p:nvPr/>
        </p:nvSpPr>
        <p:spPr bwMode="auto">
          <a:xfrm>
            <a:off x="3132138" y="2997200"/>
            <a:ext cx="4318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6871" name="Rectangle 7"/>
          <p:cNvSpPr>
            <a:spLocks noChangeArrowheads="1"/>
          </p:cNvSpPr>
          <p:nvPr/>
        </p:nvSpPr>
        <p:spPr bwMode="auto">
          <a:xfrm>
            <a:off x="3995738" y="2997200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P</a:t>
            </a:r>
          </a:p>
        </p:txBody>
      </p:sp>
      <p:sp>
        <p:nvSpPr>
          <p:cNvPr id="36872" name="Rectangle 8"/>
          <p:cNvSpPr>
            <a:spLocks noChangeArrowheads="1"/>
          </p:cNvSpPr>
          <p:nvPr/>
        </p:nvSpPr>
        <p:spPr bwMode="auto">
          <a:xfrm>
            <a:off x="5292725" y="2997200"/>
            <a:ext cx="503238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6873" name="Rectangle 9"/>
          <p:cNvSpPr>
            <a:spLocks noChangeArrowheads="1"/>
          </p:cNvSpPr>
          <p:nvPr/>
        </p:nvSpPr>
        <p:spPr bwMode="auto">
          <a:xfrm>
            <a:off x="6227763" y="2997200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O</a:t>
            </a:r>
          </a:p>
        </p:txBody>
      </p:sp>
      <p:sp>
        <p:nvSpPr>
          <p:cNvPr id="36874" name="Rectangle 10"/>
          <p:cNvSpPr>
            <a:spLocks noChangeArrowheads="1"/>
          </p:cNvSpPr>
          <p:nvPr/>
        </p:nvSpPr>
        <p:spPr bwMode="auto">
          <a:xfrm>
            <a:off x="7596188" y="2997200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C</a:t>
            </a:r>
          </a:p>
        </p:txBody>
      </p:sp>
      <p:sp>
        <p:nvSpPr>
          <p:cNvPr id="36875" name="Line 11"/>
          <p:cNvSpPr>
            <a:spLocks noChangeShapeType="1"/>
          </p:cNvSpPr>
          <p:nvPr/>
        </p:nvSpPr>
        <p:spPr bwMode="auto">
          <a:xfrm>
            <a:off x="1258888" y="3500438"/>
            <a:ext cx="43338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6876" name="Line 12"/>
          <p:cNvSpPr>
            <a:spLocks noChangeShapeType="1"/>
          </p:cNvSpPr>
          <p:nvPr/>
        </p:nvSpPr>
        <p:spPr bwMode="auto">
          <a:xfrm>
            <a:off x="2555875" y="3500438"/>
            <a:ext cx="5762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6877" name="Line 13"/>
          <p:cNvSpPr>
            <a:spLocks noChangeShapeType="1"/>
          </p:cNvSpPr>
          <p:nvPr/>
        </p:nvSpPr>
        <p:spPr bwMode="auto">
          <a:xfrm>
            <a:off x="3563938" y="3500438"/>
            <a:ext cx="4318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6878" name="Line 14"/>
          <p:cNvSpPr>
            <a:spLocks noChangeShapeType="1"/>
          </p:cNvSpPr>
          <p:nvPr/>
        </p:nvSpPr>
        <p:spPr bwMode="auto">
          <a:xfrm>
            <a:off x="4932363" y="3500438"/>
            <a:ext cx="360362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6879" name="Line 15"/>
          <p:cNvSpPr>
            <a:spLocks noChangeShapeType="1"/>
          </p:cNvSpPr>
          <p:nvPr/>
        </p:nvSpPr>
        <p:spPr bwMode="auto">
          <a:xfrm>
            <a:off x="5795963" y="3500438"/>
            <a:ext cx="4318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6880" name="Line 16"/>
          <p:cNvSpPr>
            <a:spLocks noChangeShapeType="1"/>
          </p:cNvSpPr>
          <p:nvPr/>
        </p:nvSpPr>
        <p:spPr bwMode="auto">
          <a:xfrm>
            <a:off x="7164388" y="3500438"/>
            <a:ext cx="4318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6881" name="Text Box 17"/>
          <p:cNvSpPr txBox="1">
            <a:spLocks noChangeArrowheads="1"/>
          </p:cNvSpPr>
          <p:nvPr/>
        </p:nvSpPr>
        <p:spPr bwMode="auto">
          <a:xfrm>
            <a:off x="6640513" y="2079625"/>
            <a:ext cx="97948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400"/>
              <a:t>CTQs</a:t>
            </a:r>
          </a:p>
        </p:txBody>
      </p:sp>
      <p:sp>
        <p:nvSpPr>
          <p:cNvPr id="36882" name="Text Box 18"/>
          <p:cNvSpPr txBox="1">
            <a:spLocks noChangeArrowheads="1"/>
          </p:cNvSpPr>
          <p:nvPr/>
        </p:nvSpPr>
        <p:spPr bwMode="auto">
          <a:xfrm>
            <a:off x="2608263" y="2079625"/>
            <a:ext cx="97948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400"/>
              <a:t>CTQs</a:t>
            </a:r>
          </a:p>
        </p:txBody>
      </p:sp>
      <p:sp>
        <p:nvSpPr>
          <p:cNvPr id="36883" name="Line 19"/>
          <p:cNvSpPr>
            <a:spLocks noChangeShapeType="1"/>
          </p:cNvSpPr>
          <p:nvPr/>
        </p:nvSpPr>
        <p:spPr bwMode="auto">
          <a:xfrm flipV="1">
            <a:off x="8027988" y="2349500"/>
            <a:ext cx="0" cy="5032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6884" name="Line 20"/>
          <p:cNvSpPr>
            <a:spLocks noChangeShapeType="1"/>
          </p:cNvSpPr>
          <p:nvPr/>
        </p:nvSpPr>
        <p:spPr bwMode="auto">
          <a:xfrm flipH="1">
            <a:off x="7667625" y="2349500"/>
            <a:ext cx="3603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6885" name="Line 21"/>
          <p:cNvSpPr>
            <a:spLocks noChangeShapeType="1"/>
          </p:cNvSpPr>
          <p:nvPr/>
        </p:nvSpPr>
        <p:spPr bwMode="auto">
          <a:xfrm>
            <a:off x="6516688" y="2349500"/>
            <a:ext cx="0" cy="5032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36886" name="Line 22"/>
          <p:cNvSpPr>
            <a:spLocks noChangeShapeType="1"/>
          </p:cNvSpPr>
          <p:nvPr/>
        </p:nvSpPr>
        <p:spPr bwMode="auto">
          <a:xfrm>
            <a:off x="6516688" y="2349500"/>
            <a:ext cx="14287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6887" name="Line 23"/>
          <p:cNvSpPr>
            <a:spLocks noChangeShapeType="1"/>
          </p:cNvSpPr>
          <p:nvPr/>
        </p:nvSpPr>
        <p:spPr bwMode="auto">
          <a:xfrm flipV="1">
            <a:off x="4427538" y="2349500"/>
            <a:ext cx="0" cy="5032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6888" name="Line 24"/>
          <p:cNvSpPr>
            <a:spLocks noChangeShapeType="1"/>
          </p:cNvSpPr>
          <p:nvPr/>
        </p:nvSpPr>
        <p:spPr bwMode="auto">
          <a:xfrm flipH="1">
            <a:off x="3635375" y="2349500"/>
            <a:ext cx="7921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6889" name="Line 25"/>
          <p:cNvSpPr>
            <a:spLocks noChangeShapeType="1"/>
          </p:cNvSpPr>
          <p:nvPr/>
        </p:nvSpPr>
        <p:spPr bwMode="auto">
          <a:xfrm flipH="1">
            <a:off x="2124075" y="2349500"/>
            <a:ext cx="50323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6890" name="Line 26"/>
          <p:cNvSpPr>
            <a:spLocks noChangeShapeType="1"/>
          </p:cNvSpPr>
          <p:nvPr/>
        </p:nvSpPr>
        <p:spPr bwMode="auto">
          <a:xfrm>
            <a:off x="2124075" y="2349500"/>
            <a:ext cx="0" cy="5032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0502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836613"/>
          </a:xfrm>
        </p:spPr>
        <p:txBody>
          <a:bodyPr/>
          <a:lstStyle/>
          <a:p>
            <a:pPr eaLnBrk="1" hangingPunct="1"/>
            <a:r>
              <a:rPr lang="en-GB" smtClean="0"/>
              <a:t>Process Mapping Symbols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908050"/>
            <a:ext cx="8229600" cy="5689600"/>
          </a:xfrm>
        </p:spPr>
        <p:txBody>
          <a:bodyPr/>
          <a:lstStyle/>
          <a:p>
            <a:pPr eaLnBrk="1" hangingPunct="1">
              <a:buFontTx/>
              <a:buNone/>
            </a:pPr>
            <a:endParaRPr lang="en-US" dirty="0" smtClean="0"/>
          </a:p>
        </p:txBody>
      </p:sp>
      <p:sp>
        <p:nvSpPr>
          <p:cNvPr id="38916" name="AutoShape 4"/>
          <p:cNvSpPr>
            <a:spLocks noChangeArrowheads="1"/>
          </p:cNvSpPr>
          <p:nvPr/>
        </p:nvSpPr>
        <p:spPr bwMode="auto">
          <a:xfrm>
            <a:off x="827088" y="1125538"/>
            <a:ext cx="914400" cy="609600"/>
          </a:xfrm>
          <a:prstGeom prst="flowChartProcess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8917" name="AutoShape 5"/>
          <p:cNvSpPr>
            <a:spLocks noChangeArrowheads="1"/>
          </p:cNvSpPr>
          <p:nvPr/>
        </p:nvSpPr>
        <p:spPr bwMode="auto">
          <a:xfrm>
            <a:off x="827088" y="2060575"/>
            <a:ext cx="609600" cy="609600"/>
          </a:xfrm>
          <a:prstGeom prst="flowChartDelay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8918" name="AutoShape 6"/>
          <p:cNvSpPr>
            <a:spLocks noChangeArrowheads="1"/>
          </p:cNvSpPr>
          <p:nvPr/>
        </p:nvSpPr>
        <p:spPr bwMode="auto">
          <a:xfrm>
            <a:off x="827088" y="2997200"/>
            <a:ext cx="457200" cy="457200"/>
          </a:xfrm>
          <a:prstGeom prst="flowChartConnector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8919" name="AutoShape 7"/>
          <p:cNvSpPr>
            <a:spLocks noChangeArrowheads="1"/>
          </p:cNvSpPr>
          <p:nvPr/>
        </p:nvSpPr>
        <p:spPr bwMode="auto">
          <a:xfrm>
            <a:off x="827088" y="3716338"/>
            <a:ext cx="685800" cy="685800"/>
          </a:xfrm>
          <a:prstGeom prst="flowChartMerge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8920" name="AutoShape 8"/>
          <p:cNvSpPr>
            <a:spLocks noChangeArrowheads="1"/>
          </p:cNvSpPr>
          <p:nvPr/>
        </p:nvSpPr>
        <p:spPr bwMode="auto">
          <a:xfrm>
            <a:off x="755650" y="4724400"/>
            <a:ext cx="914400" cy="609600"/>
          </a:xfrm>
          <a:prstGeom prst="flowChartDecision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8921" name="AutoShape 9"/>
          <p:cNvSpPr>
            <a:spLocks noChangeArrowheads="1"/>
          </p:cNvSpPr>
          <p:nvPr/>
        </p:nvSpPr>
        <p:spPr bwMode="auto">
          <a:xfrm>
            <a:off x="755650" y="5734050"/>
            <a:ext cx="976313" cy="485775"/>
          </a:xfrm>
          <a:prstGeom prst="rightArrow">
            <a:avLst>
              <a:gd name="adj1" fmla="val 50000"/>
              <a:gd name="adj2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8922" name="Text Box 10"/>
          <p:cNvSpPr txBox="1">
            <a:spLocks noChangeArrowheads="1"/>
          </p:cNvSpPr>
          <p:nvPr/>
        </p:nvSpPr>
        <p:spPr bwMode="auto">
          <a:xfrm>
            <a:off x="2392363" y="1181100"/>
            <a:ext cx="224155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800"/>
              <a:t>Process step</a:t>
            </a:r>
          </a:p>
        </p:txBody>
      </p:sp>
      <p:sp>
        <p:nvSpPr>
          <p:cNvPr id="38923" name="Text Box 11"/>
          <p:cNvSpPr txBox="1">
            <a:spLocks noChangeArrowheads="1"/>
          </p:cNvSpPr>
          <p:nvPr/>
        </p:nvSpPr>
        <p:spPr bwMode="auto">
          <a:xfrm>
            <a:off x="2482850" y="2133600"/>
            <a:ext cx="2881313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sp>
        <p:nvSpPr>
          <p:cNvPr id="38924" name="Text Box 12"/>
          <p:cNvSpPr txBox="1">
            <a:spLocks noChangeArrowheads="1"/>
          </p:cNvSpPr>
          <p:nvPr/>
        </p:nvSpPr>
        <p:spPr bwMode="auto">
          <a:xfrm>
            <a:off x="2411413" y="2028825"/>
            <a:ext cx="1095375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800"/>
              <a:t>Delay</a:t>
            </a:r>
          </a:p>
        </p:txBody>
      </p:sp>
      <p:sp>
        <p:nvSpPr>
          <p:cNvPr id="38925" name="Text Box 14"/>
          <p:cNvSpPr txBox="1">
            <a:spLocks noChangeArrowheads="1"/>
          </p:cNvSpPr>
          <p:nvPr/>
        </p:nvSpPr>
        <p:spPr bwMode="auto">
          <a:xfrm>
            <a:off x="2392363" y="2749550"/>
            <a:ext cx="2320925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800"/>
              <a:t>Quality check</a:t>
            </a:r>
          </a:p>
        </p:txBody>
      </p:sp>
      <p:sp>
        <p:nvSpPr>
          <p:cNvPr id="38926" name="Text Box 15"/>
          <p:cNvSpPr txBox="1">
            <a:spLocks noChangeArrowheads="1"/>
          </p:cNvSpPr>
          <p:nvPr/>
        </p:nvSpPr>
        <p:spPr bwMode="auto">
          <a:xfrm>
            <a:off x="2392363" y="3684588"/>
            <a:ext cx="1431925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800"/>
              <a:t>Storage</a:t>
            </a:r>
          </a:p>
        </p:txBody>
      </p:sp>
      <p:sp>
        <p:nvSpPr>
          <p:cNvPr id="38927" name="Text Box 16"/>
          <p:cNvSpPr txBox="1">
            <a:spLocks noChangeArrowheads="1"/>
          </p:cNvSpPr>
          <p:nvPr/>
        </p:nvSpPr>
        <p:spPr bwMode="auto">
          <a:xfrm>
            <a:off x="2319338" y="4692650"/>
            <a:ext cx="1649412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800"/>
              <a:t> Decision</a:t>
            </a:r>
          </a:p>
        </p:txBody>
      </p:sp>
      <p:sp>
        <p:nvSpPr>
          <p:cNvPr id="38928" name="Text Box 17"/>
          <p:cNvSpPr txBox="1">
            <a:spLocks noChangeArrowheads="1"/>
          </p:cNvSpPr>
          <p:nvPr/>
        </p:nvSpPr>
        <p:spPr bwMode="auto">
          <a:xfrm>
            <a:off x="2463800" y="5646738"/>
            <a:ext cx="1709738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800"/>
              <a:t>Transport</a:t>
            </a:r>
          </a:p>
        </p:txBody>
      </p:sp>
    </p:spTree>
    <p:extLst>
      <p:ext uri="{BB962C8B-B14F-4D97-AF65-F5344CB8AC3E}">
        <p14:creationId xmlns:p14="http://schemas.microsoft.com/office/powerpoint/2010/main" val="2885373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SIPOC Lemonade Stand</a:t>
            </a:r>
          </a:p>
        </p:txBody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600200"/>
            <a:ext cx="8964612" cy="4525963"/>
          </a:xfrm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39940" name="Rectangle 4"/>
          <p:cNvSpPr>
            <a:spLocks noChangeArrowheads="1"/>
          </p:cNvSpPr>
          <p:nvPr/>
        </p:nvSpPr>
        <p:spPr bwMode="auto">
          <a:xfrm>
            <a:off x="323850" y="2276475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S</a:t>
            </a:r>
          </a:p>
        </p:txBody>
      </p:sp>
      <p:sp>
        <p:nvSpPr>
          <p:cNvPr id="39941" name="Rectangle 5"/>
          <p:cNvSpPr>
            <a:spLocks noChangeArrowheads="1"/>
          </p:cNvSpPr>
          <p:nvPr/>
        </p:nvSpPr>
        <p:spPr bwMode="auto">
          <a:xfrm>
            <a:off x="1692275" y="2276475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I</a:t>
            </a:r>
          </a:p>
        </p:txBody>
      </p:sp>
      <p:sp>
        <p:nvSpPr>
          <p:cNvPr id="39942" name="Rectangle 7"/>
          <p:cNvSpPr>
            <a:spLocks noChangeArrowheads="1"/>
          </p:cNvSpPr>
          <p:nvPr/>
        </p:nvSpPr>
        <p:spPr bwMode="auto">
          <a:xfrm>
            <a:off x="3348038" y="2276475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P</a:t>
            </a:r>
          </a:p>
        </p:txBody>
      </p:sp>
      <p:sp>
        <p:nvSpPr>
          <p:cNvPr id="39943" name="Rectangle 9"/>
          <p:cNvSpPr>
            <a:spLocks noChangeArrowheads="1"/>
          </p:cNvSpPr>
          <p:nvPr/>
        </p:nvSpPr>
        <p:spPr bwMode="auto">
          <a:xfrm>
            <a:off x="5219700" y="2276475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O</a:t>
            </a:r>
          </a:p>
        </p:txBody>
      </p:sp>
      <p:sp>
        <p:nvSpPr>
          <p:cNvPr id="39944" name="Rectangle 10"/>
          <p:cNvSpPr>
            <a:spLocks noChangeArrowheads="1"/>
          </p:cNvSpPr>
          <p:nvPr/>
        </p:nvSpPr>
        <p:spPr bwMode="auto">
          <a:xfrm>
            <a:off x="7164388" y="2276475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C</a:t>
            </a:r>
          </a:p>
        </p:txBody>
      </p:sp>
      <p:sp>
        <p:nvSpPr>
          <p:cNvPr id="39945" name="Text Box 18"/>
          <p:cNvSpPr txBox="1">
            <a:spLocks noChangeArrowheads="1"/>
          </p:cNvSpPr>
          <p:nvPr/>
        </p:nvSpPr>
        <p:spPr bwMode="auto">
          <a:xfrm>
            <a:off x="231775" y="3448050"/>
            <a:ext cx="8301038" cy="2289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dirty="0"/>
              <a:t>Lemon           </a:t>
            </a:r>
            <a:r>
              <a:rPr lang="en-GB" b="1" dirty="0"/>
              <a:t>Inputs              Lemons                  Outputs              Anyone</a:t>
            </a:r>
            <a:endParaRPr lang="en-GB" dirty="0"/>
          </a:p>
          <a:p>
            <a:r>
              <a:rPr lang="en-GB" dirty="0"/>
              <a:t>Growers         Lemon             squeezed            </a:t>
            </a:r>
            <a:r>
              <a:rPr lang="en-GB" dirty="0" smtClean="0"/>
              <a:t>Fresh </a:t>
            </a:r>
            <a:r>
              <a:rPr lang="en-GB" dirty="0"/>
              <a:t>cold           who visits</a:t>
            </a:r>
          </a:p>
          <a:p>
            <a:r>
              <a:rPr lang="en-GB" dirty="0"/>
              <a:t>                                                                              lemonade            the lemonade</a:t>
            </a:r>
          </a:p>
          <a:p>
            <a:r>
              <a:rPr lang="en-GB" dirty="0"/>
              <a:t>Sugar             </a:t>
            </a:r>
            <a:r>
              <a:rPr lang="en-GB" dirty="0" err="1"/>
              <a:t>Sugar</a:t>
            </a:r>
            <a:r>
              <a:rPr lang="en-GB" dirty="0"/>
              <a:t>              </a:t>
            </a:r>
            <a:r>
              <a:rPr lang="en-GB" dirty="0" err="1"/>
              <a:t>Sugar</a:t>
            </a:r>
            <a:r>
              <a:rPr lang="en-GB" dirty="0"/>
              <a:t> added                                       stand                                      </a:t>
            </a:r>
          </a:p>
          <a:p>
            <a:r>
              <a:rPr lang="en-GB" dirty="0"/>
              <a:t>Producers</a:t>
            </a:r>
          </a:p>
          <a:p>
            <a:endParaRPr lang="en-GB" dirty="0"/>
          </a:p>
          <a:p>
            <a:r>
              <a:rPr lang="en-GB" dirty="0"/>
              <a:t>Cup               Cups                </a:t>
            </a:r>
            <a:r>
              <a:rPr lang="en-GB" dirty="0" err="1"/>
              <a:t>Cups</a:t>
            </a:r>
            <a:r>
              <a:rPr lang="en-GB" dirty="0"/>
              <a:t> poured</a:t>
            </a:r>
          </a:p>
          <a:p>
            <a:r>
              <a:rPr lang="en-GB" dirty="0"/>
              <a:t>distributors</a:t>
            </a:r>
          </a:p>
        </p:txBody>
      </p:sp>
    </p:spTree>
    <p:extLst>
      <p:ext uri="{BB962C8B-B14F-4D97-AF65-F5344CB8AC3E}">
        <p14:creationId xmlns:p14="http://schemas.microsoft.com/office/powerpoint/2010/main" val="3038369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Process Map</a:t>
            </a:r>
          </a:p>
        </p:txBody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40964" name="AutoShape 4"/>
          <p:cNvSpPr>
            <a:spLocks noChangeArrowheads="1"/>
          </p:cNvSpPr>
          <p:nvPr/>
        </p:nvSpPr>
        <p:spPr bwMode="auto">
          <a:xfrm>
            <a:off x="539750" y="2205038"/>
            <a:ext cx="914400" cy="609600"/>
          </a:xfrm>
          <a:prstGeom prst="flowChartProcess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0965" name="AutoShape 5"/>
          <p:cNvSpPr>
            <a:spLocks noChangeArrowheads="1"/>
          </p:cNvSpPr>
          <p:nvPr/>
        </p:nvSpPr>
        <p:spPr bwMode="auto">
          <a:xfrm>
            <a:off x="1979613" y="2205038"/>
            <a:ext cx="609600" cy="609600"/>
          </a:xfrm>
          <a:prstGeom prst="flowChartDelay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0966" name="AutoShape 6"/>
          <p:cNvSpPr>
            <a:spLocks noChangeArrowheads="1"/>
          </p:cNvSpPr>
          <p:nvPr/>
        </p:nvSpPr>
        <p:spPr bwMode="auto">
          <a:xfrm>
            <a:off x="2916238" y="2205038"/>
            <a:ext cx="914400" cy="609600"/>
          </a:xfrm>
          <a:prstGeom prst="flowChartProcess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0967" name="AutoShape 7"/>
          <p:cNvSpPr>
            <a:spLocks noChangeArrowheads="1"/>
          </p:cNvSpPr>
          <p:nvPr/>
        </p:nvSpPr>
        <p:spPr bwMode="auto">
          <a:xfrm>
            <a:off x="4356100" y="2171700"/>
            <a:ext cx="914400" cy="609600"/>
          </a:xfrm>
          <a:prstGeom prst="flowChartDecision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0968" name="AutoShape 8"/>
          <p:cNvSpPr>
            <a:spLocks noChangeArrowheads="1"/>
          </p:cNvSpPr>
          <p:nvPr/>
        </p:nvSpPr>
        <p:spPr bwMode="auto">
          <a:xfrm>
            <a:off x="5651500" y="2171700"/>
            <a:ext cx="914400" cy="609600"/>
          </a:xfrm>
          <a:prstGeom prst="flowChartProcess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0969" name="AutoShape 9"/>
          <p:cNvSpPr>
            <a:spLocks noChangeArrowheads="1"/>
          </p:cNvSpPr>
          <p:nvPr/>
        </p:nvSpPr>
        <p:spPr bwMode="auto">
          <a:xfrm>
            <a:off x="7235825" y="2171700"/>
            <a:ext cx="914400" cy="609600"/>
          </a:xfrm>
          <a:prstGeom prst="flowChartDecision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0970" name="AutoShape 10"/>
          <p:cNvSpPr>
            <a:spLocks noChangeArrowheads="1"/>
          </p:cNvSpPr>
          <p:nvPr/>
        </p:nvSpPr>
        <p:spPr bwMode="auto">
          <a:xfrm>
            <a:off x="7235825" y="3467100"/>
            <a:ext cx="914400" cy="609600"/>
          </a:xfrm>
          <a:prstGeom prst="flowChartDecision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0971" name="AutoShape 11"/>
          <p:cNvSpPr>
            <a:spLocks noChangeArrowheads="1"/>
          </p:cNvSpPr>
          <p:nvPr/>
        </p:nvSpPr>
        <p:spPr bwMode="auto">
          <a:xfrm>
            <a:off x="5724525" y="3500438"/>
            <a:ext cx="914400" cy="609600"/>
          </a:xfrm>
          <a:prstGeom prst="flowChartProcess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0972" name="AutoShape 12"/>
          <p:cNvSpPr>
            <a:spLocks noChangeArrowheads="1"/>
          </p:cNvSpPr>
          <p:nvPr/>
        </p:nvSpPr>
        <p:spPr bwMode="auto">
          <a:xfrm>
            <a:off x="3081338" y="4691063"/>
            <a:ext cx="914400" cy="609600"/>
          </a:xfrm>
          <a:prstGeom prst="flowChartProcess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0973" name="AutoShape 13"/>
          <p:cNvSpPr>
            <a:spLocks noChangeArrowheads="1"/>
          </p:cNvSpPr>
          <p:nvPr/>
        </p:nvSpPr>
        <p:spPr bwMode="auto">
          <a:xfrm>
            <a:off x="4643438" y="4691063"/>
            <a:ext cx="609600" cy="609600"/>
          </a:xfrm>
          <a:prstGeom prst="flowChartDelay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0974" name="AutoShape 14"/>
          <p:cNvSpPr>
            <a:spLocks noChangeArrowheads="1"/>
          </p:cNvSpPr>
          <p:nvPr/>
        </p:nvSpPr>
        <p:spPr bwMode="auto">
          <a:xfrm>
            <a:off x="5818188" y="4724400"/>
            <a:ext cx="914400" cy="609600"/>
          </a:xfrm>
          <a:prstGeom prst="flowChartAlternateProcess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0975" name="AutoShape 15"/>
          <p:cNvSpPr>
            <a:spLocks noChangeArrowheads="1"/>
          </p:cNvSpPr>
          <p:nvPr/>
        </p:nvSpPr>
        <p:spPr bwMode="auto">
          <a:xfrm>
            <a:off x="7235825" y="4724400"/>
            <a:ext cx="914400" cy="609600"/>
          </a:xfrm>
          <a:prstGeom prst="flowChartProcess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0976" name="Line 16"/>
          <p:cNvSpPr>
            <a:spLocks noChangeShapeType="1"/>
          </p:cNvSpPr>
          <p:nvPr/>
        </p:nvSpPr>
        <p:spPr bwMode="auto">
          <a:xfrm>
            <a:off x="1476375" y="2492375"/>
            <a:ext cx="50323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40977" name="Line 17"/>
          <p:cNvSpPr>
            <a:spLocks noChangeShapeType="1"/>
          </p:cNvSpPr>
          <p:nvPr/>
        </p:nvSpPr>
        <p:spPr bwMode="auto">
          <a:xfrm>
            <a:off x="2555875" y="2492375"/>
            <a:ext cx="3603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40978" name="Line 18"/>
          <p:cNvSpPr>
            <a:spLocks noChangeShapeType="1"/>
          </p:cNvSpPr>
          <p:nvPr/>
        </p:nvSpPr>
        <p:spPr bwMode="auto">
          <a:xfrm>
            <a:off x="3851275" y="2492375"/>
            <a:ext cx="5048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40979" name="Line 19"/>
          <p:cNvSpPr>
            <a:spLocks noChangeShapeType="1"/>
          </p:cNvSpPr>
          <p:nvPr/>
        </p:nvSpPr>
        <p:spPr bwMode="auto">
          <a:xfrm>
            <a:off x="5292725" y="2492375"/>
            <a:ext cx="35877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40980" name="Line 20"/>
          <p:cNvSpPr>
            <a:spLocks noChangeShapeType="1"/>
          </p:cNvSpPr>
          <p:nvPr/>
        </p:nvSpPr>
        <p:spPr bwMode="auto">
          <a:xfrm>
            <a:off x="6588125" y="2492375"/>
            <a:ext cx="6477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40981" name="Line 21"/>
          <p:cNvSpPr>
            <a:spLocks noChangeShapeType="1"/>
          </p:cNvSpPr>
          <p:nvPr/>
        </p:nvSpPr>
        <p:spPr bwMode="auto">
          <a:xfrm>
            <a:off x="7667625" y="2781300"/>
            <a:ext cx="0" cy="7191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40982" name="Line 22"/>
          <p:cNvSpPr>
            <a:spLocks noChangeShapeType="1"/>
          </p:cNvSpPr>
          <p:nvPr/>
        </p:nvSpPr>
        <p:spPr bwMode="auto">
          <a:xfrm>
            <a:off x="4787900" y="2781300"/>
            <a:ext cx="0" cy="10080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0983" name="Line 23"/>
          <p:cNvSpPr>
            <a:spLocks noChangeShapeType="1"/>
          </p:cNvSpPr>
          <p:nvPr/>
        </p:nvSpPr>
        <p:spPr bwMode="auto">
          <a:xfrm>
            <a:off x="4787900" y="3789363"/>
            <a:ext cx="9366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40984" name="Line 24"/>
          <p:cNvSpPr>
            <a:spLocks noChangeShapeType="1"/>
          </p:cNvSpPr>
          <p:nvPr/>
        </p:nvSpPr>
        <p:spPr bwMode="auto">
          <a:xfrm>
            <a:off x="6588125" y="3789363"/>
            <a:ext cx="6477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40985" name="Line 25"/>
          <p:cNvSpPr>
            <a:spLocks noChangeShapeType="1"/>
          </p:cNvSpPr>
          <p:nvPr/>
        </p:nvSpPr>
        <p:spPr bwMode="auto">
          <a:xfrm>
            <a:off x="3995738" y="5013325"/>
            <a:ext cx="6477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40986" name="Line 26"/>
          <p:cNvSpPr>
            <a:spLocks noChangeShapeType="1"/>
          </p:cNvSpPr>
          <p:nvPr/>
        </p:nvSpPr>
        <p:spPr bwMode="auto">
          <a:xfrm>
            <a:off x="5219700" y="5013325"/>
            <a:ext cx="5762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40987" name="Line 27"/>
          <p:cNvSpPr>
            <a:spLocks noChangeShapeType="1"/>
          </p:cNvSpPr>
          <p:nvPr/>
        </p:nvSpPr>
        <p:spPr bwMode="auto">
          <a:xfrm>
            <a:off x="6732588" y="5013325"/>
            <a:ext cx="50323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40988" name="Line 28"/>
          <p:cNvSpPr>
            <a:spLocks noChangeShapeType="1"/>
          </p:cNvSpPr>
          <p:nvPr/>
        </p:nvSpPr>
        <p:spPr bwMode="auto">
          <a:xfrm>
            <a:off x="2843213" y="4437063"/>
            <a:ext cx="5545137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0989" name="Line 29"/>
          <p:cNvSpPr>
            <a:spLocks noChangeShapeType="1"/>
          </p:cNvSpPr>
          <p:nvPr/>
        </p:nvSpPr>
        <p:spPr bwMode="auto">
          <a:xfrm>
            <a:off x="2843213" y="5661025"/>
            <a:ext cx="5545137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0990" name="Line 30"/>
          <p:cNvSpPr>
            <a:spLocks noChangeShapeType="1"/>
          </p:cNvSpPr>
          <p:nvPr/>
        </p:nvSpPr>
        <p:spPr bwMode="auto">
          <a:xfrm flipH="1" flipV="1">
            <a:off x="8388350" y="4437063"/>
            <a:ext cx="0" cy="1223962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0991" name="Line 31"/>
          <p:cNvSpPr>
            <a:spLocks noChangeShapeType="1"/>
          </p:cNvSpPr>
          <p:nvPr/>
        </p:nvSpPr>
        <p:spPr bwMode="auto">
          <a:xfrm>
            <a:off x="2843213" y="4437063"/>
            <a:ext cx="0" cy="1223962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0992" name="Line 32"/>
          <p:cNvSpPr>
            <a:spLocks noChangeShapeType="1"/>
          </p:cNvSpPr>
          <p:nvPr/>
        </p:nvSpPr>
        <p:spPr bwMode="auto">
          <a:xfrm>
            <a:off x="7667625" y="4076700"/>
            <a:ext cx="0" cy="6477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40993" name="Text Box 33"/>
          <p:cNvSpPr txBox="1">
            <a:spLocks noChangeArrowheads="1"/>
          </p:cNvSpPr>
          <p:nvPr/>
        </p:nvSpPr>
        <p:spPr bwMode="auto">
          <a:xfrm>
            <a:off x="735013" y="4570413"/>
            <a:ext cx="1371600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800"/>
              <a:t>Hidden</a:t>
            </a:r>
          </a:p>
          <a:p>
            <a:r>
              <a:rPr lang="en-GB" sz="2800"/>
              <a:t>Factory</a:t>
            </a:r>
          </a:p>
        </p:txBody>
      </p:sp>
    </p:spTree>
    <p:extLst>
      <p:ext uri="{BB962C8B-B14F-4D97-AF65-F5344CB8AC3E}">
        <p14:creationId xmlns:p14="http://schemas.microsoft.com/office/powerpoint/2010/main" val="20283359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Using an example from the workplace or an organisation you are familiar with create an “As-if” SIPOC diagram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293450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Versions of a Process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en-GB" dirty="0" smtClean="0"/>
              <a:t>What is thought to be the process</a:t>
            </a:r>
          </a:p>
          <a:p>
            <a:pPr marL="514350" indent="-514350">
              <a:buAutoNum type="arabicPeriod"/>
            </a:pPr>
            <a:r>
              <a:rPr lang="en-GB" dirty="0" smtClean="0"/>
              <a:t>What the process actually is, and how it actually works</a:t>
            </a:r>
          </a:p>
          <a:p>
            <a:pPr marL="514350" indent="-514350">
              <a:buAutoNum type="arabicPeriod"/>
            </a:pPr>
            <a:r>
              <a:rPr lang="en-GB" dirty="0" smtClean="0"/>
              <a:t>What the process should be to meet the CTQs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336232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Hidden Factory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Is essentially rework that no one counts</a:t>
            </a:r>
          </a:p>
          <a:p>
            <a:r>
              <a:rPr lang="en-GB" dirty="0" smtClean="0"/>
              <a:t>All defects take additional space, time, materials, money and manpower for detection, inspection analysis and </a:t>
            </a:r>
            <a:r>
              <a:rPr lang="en-GB" smtClean="0"/>
              <a:t>defect repair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853521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Process Map 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Use one or two process tasks from your SIPOC work and create an “AS-IS” detailed process map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508891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Definition of a Customer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smtClean="0"/>
              <a:t>	In simple terms, a customer is the recipient of a product or service</a:t>
            </a:r>
          </a:p>
        </p:txBody>
      </p:sp>
    </p:spTree>
    <p:extLst>
      <p:ext uri="{BB962C8B-B14F-4D97-AF65-F5344CB8AC3E}">
        <p14:creationId xmlns:p14="http://schemas.microsoft.com/office/powerpoint/2010/main" val="1835829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Indentify Customers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endParaRPr lang="en-US" smtClean="0"/>
          </a:p>
        </p:txBody>
      </p:sp>
      <p:sp>
        <p:nvSpPr>
          <p:cNvPr id="23556" name="Rectangle 4"/>
          <p:cNvSpPr>
            <a:spLocks noChangeArrowheads="1"/>
          </p:cNvSpPr>
          <p:nvPr/>
        </p:nvSpPr>
        <p:spPr bwMode="auto">
          <a:xfrm>
            <a:off x="3635375" y="2298700"/>
            <a:ext cx="1871663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800"/>
              <a:t>Customers</a:t>
            </a:r>
          </a:p>
        </p:txBody>
      </p:sp>
      <p:sp>
        <p:nvSpPr>
          <p:cNvPr id="23557" name="Rectangle 5"/>
          <p:cNvSpPr>
            <a:spLocks noChangeArrowheads="1"/>
          </p:cNvSpPr>
          <p:nvPr/>
        </p:nvSpPr>
        <p:spPr bwMode="auto">
          <a:xfrm>
            <a:off x="1331913" y="3860800"/>
            <a:ext cx="1417637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800"/>
              <a:t>External</a:t>
            </a:r>
          </a:p>
        </p:txBody>
      </p:sp>
      <p:sp>
        <p:nvSpPr>
          <p:cNvPr id="23558" name="Rectangle 6"/>
          <p:cNvSpPr>
            <a:spLocks noChangeArrowheads="1"/>
          </p:cNvSpPr>
          <p:nvPr/>
        </p:nvSpPr>
        <p:spPr bwMode="auto">
          <a:xfrm>
            <a:off x="6157913" y="3883025"/>
            <a:ext cx="1366837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800"/>
              <a:t>Internal</a:t>
            </a:r>
          </a:p>
        </p:txBody>
      </p:sp>
      <p:sp>
        <p:nvSpPr>
          <p:cNvPr id="23559" name="Line 7"/>
          <p:cNvSpPr>
            <a:spLocks noChangeShapeType="1"/>
          </p:cNvSpPr>
          <p:nvPr/>
        </p:nvSpPr>
        <p:spPr bwMode="auto">
          <a:xfrm flipH="1">
            <a:off x="1835150" y="2781300"/>
            <a:ext cx="1800225" cy="10795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23560" name="Line 8"/>
          <p:cNvSpPr>
            <a:spLocks noChangeShapeType="1"/>
          </p:cNvSpPr>
          <p:nvPr/>
        </p:nvSpPr>
        <p:spPr bwMode="auto">
          <a:xfrm>
            <a:off x="5508625" y="2708275"/>
            <a:ext cx="1511300" cy="11525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23123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Voice of the Customer (VOC)- </a:t>
            </a:r>
            <a:br>
              <a:rPr lang="en-GB" dirty="0" smtClean="0"/>
            </a:br>
            <a:r>
              <a:rPr lang="en-GB" dirty="0" smtClean="0"/>
              <a:t>Critical to Quality (CTQ)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this step the Project Team will determine who is directly impacted by the problem</a:t>
            </a:r>
          </a:p>
          <a:p>
            <a:r>
              <a:rPr lang="en-GB" dirty="0" smtClean="0"/>
              <a:t>Attempt to target a specific set of “most-impacted” customers</a:t>
            </a:r>
          </a:p>
          <a:p>
            <a:r>
              <a:rPr lang="en-GB" dirty="0" smtClean="0"/>
              <a:t>Correcting the problem for this set of customers generates the largest benefit and the improvement can be elevated to larger groups of customers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2297030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the Voice of the Customer?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u="sng" dirty="0" smtClean="0"/>
              <a:t>Voice of the customer</a:t>
            </a:r>
            <a:r>
              <a:rPr lang="en-GB" dirty="0" smtClean="0"/>
              <a:t> (VOC) refers to a complex strategy of learning about customers by collecting information from many sources</a:t>
            </a:r>
          </a:p>
          <a:p>
            <a:r>
              <a:rPr lang="en-GB" dirty="0" smtClean="0"/>
              <a:t>Voice of the customer means the customer is contacted directly in order to obtain precise information needed to help clarify a problem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2321506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Sources for Listening to </a:t>
            </a:r>
            <a:br>
              <a:rPr lang="en-GB" dirty="0" smtClean="0"/>
            </a:br>
            <a:r>
              <a:rPr lang="en-GB" dirty="0" smtClean="0"/>
              <a:t>Customer Voices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b="1" u="sng" dirty="0" smtClean="0"/>
              <a:t>Internal Intelligence</a:t>
            </a:r>
            <a:r>
              <a:rPr lang="en-GB" dirty="0" smtClean="0"/>
              <a:t>: - The collective knowledge of customers, competitors and/or the market environment that exists within a business</a:t>
            </a:r>
            <a:endParaRPr lang="en-GB" b="1" u="sng" dirty="0" smtClean="0"/>
          </a:p>
          <a:p>
            <a:r>
              <a:rPr lang="en-GB" b="1" u="sng" dirty="0" smtClean="0"/>
              <a:t>Outbound Communications</a:t>
            </a:r>
            <a:r>
              <a:rPr lang="en-GB" dirty="0" smtClean="0"/>
              <a:t> – The business of contacting customers for information or assistance, or to offer related products/services</a:t>
            </a:r>
          </a:p>
          <a:p>
            <a:r>
              <a:rPr lang="en-GB" b="1" u="sng" dirty="0" smtClean="0"/>
              <a:t>Inbound Communications</a:t>
            </a:r>
            <a:r>
              <a:rPr lang="en-GB" dirty="0" smtClean="0"/>
              <a:t>: - Customers contacting the business for information requests for assistance, or with complaints</a:t>
            </a:r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1796168786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Sources for Listening to </a:t>
            </a:r>
            <a:br>
              <a:rPr lang="en-GB" dirty="0"/>
            </a:br>
            <a:r>
              <a:rPr lang="en-GB" dirty="0"/>
              <a:t>Customer Voices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u="sng" dirty="0" smtClean="0"/>
              <a:t>Casual Contact</a:t>
            </a:r>
            <a:r>
              <a:rPr lang="en-GB" dirty="0" smtClean="0"/>
              <a:t>: - Unplanned contacts between customers and the business</a:t>
            </a:r>
            <a:endParaRPr lang="en-GB" b="1" u="sng" dirty="0" smtClean="0"/>
          </a:p>
          <a:p>
            <a:r>
              <a:rPr lang="en-GB" b="1" u="sng" dirty="0" smtClean="0"/>
              <a:t>Formal Transactions</a:t>
            </a:r>
            <a:r>
              <a:rPr lang="en-GB" dirty="0" smtClean="0"/>
              <a:t>: - All of the interactions between the business and paying customers for the business’ products/services</a:t>
            </a:r>
            <a:endParaRPr lang="en-GB" b="1" u="sng" dirty="0" smtClean="0"/>
          </a:p>
          <a:p>
            <a:r>
              <a:rPr lang="en-GB" b="1" u="sng" dirty="0" smtClean="0"/>
              <a:t>Customer Research</a:t>
            </a:r>
            <a:r>
              <a:rPr lang="en-GB" dirty="0" smtClean="0"/>
              <a:t>: - Formal collection of information from customers about their “wants” e.g., market studies and benchmarking</a:t>
            </a:r>
            <a:endParaRPr lang="en-GB" b="1" u="sng" dirty="0" smtClean="0"/>
          </a:p>
          <a:p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2939669919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Quality of Customer Information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Affected by two variables primarily (closeness and effectiveness</a:t>
            </a:r>
          </a:p>
          <a:p>
            <a:pPr marL="514350" indent="-514350">
              <a:buAutoNum type="arabicPeriod"/>
            </a:pPr>
            <a:r>
              <a:rPr lang="en-GB" b="1" u="sng" dirty="0" smtClean="0"/>
              <a:t>Closeness</a:t>
            </a:r>
            <a:r>
              <a:rPr lang="en-GB" dirty="0" smtClean="0"/>
              <a:t>: - refers to how direct the communication with a customer actually is</a:t>
            </a:r>
            <a:r>
              <a:rPr lang="en-GB" b="1" u="sng" dirty="0" smtClean="0"/>
              <a:t> </a:t>
            </a:r>
          </a:p>
          <a:p>
            <a:pPr marL="514350" indent="-514350">
              <a:buAutoNum type="arabicPeriod"/>
            </a:pPr>
            <a:r>
              <a:rPr lang="en-GB" b="1" u="sng" dirty="0" smtClean="0"/>
              <a:t>Effectiveness</a:t>
            </a:r>
            <a:r>
              <a:rPr lang="en-GB" dirty="0" smtClean="0"/>
              <a:t>: - refers to the accuracy of the information collected from a customer</a:t>
            </a:r>
            <a:r>
              <a:rPr lang="en-GB" b="1" u="sng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2367034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VOC to CTQs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Consider three points</a:t>
            </a:r>
          </a:p>
          <a:p>
            <a:pPr marL="514350" indent="-514350">
              <a:buAutoNum type="arabicPeriod"/>
            </a:pPr>
            <a:r>
              <a:rPr lang="en-GB" dirty="0" smtClean="0"/>
              <a:t>Time required to produce/deliver products and services</a:t>
            </a:r>
          </a:p>
          <a:p>
            <a:pPr marL="514350" indent="-514350">
              <a:buAutoNum type="arabicPeriod"/>
            </a:pPr>
            <a:r>
              <a:rPr lang="en-GB" dirty="0" smtClean="0"/>
              <a:t>Functionality </a:t>
            </a:r>
          </a:p>
          <a:p>
            <a:pPr marL="514350" indent="-514350">
              <a:buAutoNum type="arabicPeriod"/>
            </a:pPr>
            <a:r>
              <a:rPr lang="en-GB" dirty="0" smtClean="0"/>
              <a:t>Costs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1276185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VOC to CTQs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Helps to identify which of the three areas is implied by the VOC statement, then determine more specifically what the underlying key issue is</a:t>
            </a:r>
          </a:p>
          <a:p>
            <a:r>
              <a:rPr lang="en-GB" dirty="0" smtClean="0"/>
              <a:t>To further translate a key issue into CTQs further clarification may be needed.  What is meant by “fast”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0673468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Using points given by your tutor translate the voice of the customer into CTQs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3183748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864096"/>
          </a:xfrm>
        </p:spPr>
        <p:txBody>
          <a:bodyPr/>
          <a:lstStyle/>
          <a:p>
            <a:r>
              <a:rPr lang="en-GB" dirty="0" smtClean="0"/>
              <a:t>Operational Definitions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40060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A technique of defining an item, process, or characteristic in an effective way to communicate between team members and others involved in the project</a:t>
            </a:r>
          </a:p>
          <a:p>
            <a:r>
              <a:rPr lang="en-GB" dirty="0" smtClean="0"/>
              <a:t>Operational definitions are descriptions are descriptions written in a way that ensures consistent interpretation by different people</a:t>
            </a:r>
          </a:p>
          <a:p>
            <a:r>
              <a:rPr lang="en-GB" dirty="0" smtClean="0"/>
              <a:t>Accurately describe the critical-to-quality characteristics</a:t>
            </a:r>
          </a:p>
          <a:p>
            <a:r>
              <a:rPr lang="en-GB" dirty="0" smtClean="0"/>
              <a:t>They specifically state what is considered meeting customer expectation(s)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5704039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Prioritising CTQs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AutoNum type="arabicPeriod"/>
            </a:pPr>
            <a:r>
              <a:rPr lang="en-GB" b="1" u="sng" dirty="0" smtClean="0"/>
              <a:t>Must Be</a:t>
            </a:r>
            <a:r>
              <a:rPr lang="en-GB" dirty="0" smtClean="0"/>
              <a:t> CTQs are a critical priority for improvement.  Unless these characteristics are fully functional, customers will be dissatisfied</a:t>
            </a:r>
            <a:endParaRPr lang="en-GB" b="1" u="sng" dirty="0" smtClean="0"/>
          </a:p>
          <a:p>
            <a:pPr marL="514350" indent="-514350">
              <a:buAutoNum type="arabicPeriod"/>
            </a:pPr>
            <a:r>
              <a:rPr lang="en-GB" b="1" u="sng" dirty="0" smtClean="0"/>
              <a:t>Performance</a:t>
            </a:r>
            <a:r>
              <a:rPr lang="en-GB" dirty="0" smtClean="0"/>
              <a:t>: - CTQs will improve competitiveness of your product or service</a:t>
            </a:r>
            <a:endParaRPr lang="en-GB" b="1" u="sng" dirty="0" smtClean="0"/>
          </a:p>
          <a:p>
            <a:pPr marL="514350" indent="-514350">
              <a:buAutoNum type="arabicPeriod"/>
            </a:pPr>
            <a:r>
              <a:rPr lang="en-GB" b="1" u="sng" dirty="0" smtClean="0"/>
              <a:t>Delighters</a:t>
            </a:r>
            <a:r>
              <a:rPr lang="en-GB" dirty="0" smtClean="0"/>
              <a:t>: - may not be the focal point for arrest process improvement but may be tomorrow’s must be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4356083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Kano Model</a:t>
            </a:r>
            <a:endParaRPr lang="en-GB" dirty="0"/>
          </a:p>
        </p:txBody>
      </p:sp>
      <p:pic>
        <p:nvPicPr>
          <p:cNvPr id="1026" name="Picture 2" descr="C:\Users\Andrew.FAD-ATHORN-L\Pictures\kano-model-full-res-time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600200"/>
            <a:ext cx="8136904" cy="4997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2123104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36712"/>
          </a:xfrm>
        </p:spPr>
        <p:txBody>
          <a:bodyPr/>
          <a:lstStyle/>
          <a:p>
            <a:r>
              <a:rPr lang="en-GB" dirty="0" smtClean="0"/>
              <a:t>CTQs Example (Air travel)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760640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 smtClean="0"/>
              <a:t>Must be requirements</a:t>
            </a:r>
          </a:p>
          <a:p>
            <a:r>
              <a:rPr lang="en-GB" sz="2800" dirty="0" smtClean="0"/>
              <a:t>Safe arrival</a:t>
            </a:r>
          </a:p>
          <a:p>
            <a:r>
              <a:rPr lang="en-GB" sz="2800" dirty="0" smtClean="0"/>
              <a:t>Accurate booking</a:t>
            </a:r>
          </a:p>
          <a:p>
            <a:r>
              <a:rPr lang="en-GB" sz="2800" dirty="0" smtClean="0"/>
              <a:t>Baggage arrives with passengers</a:t>
            </a:r>
          </a:p>
          <a:p>
            <a:pPr marL="0" indent="0">
              <a:buNone/>
            </a:pPr>
            <a:r>
              <a:rPr lang="en-GB" dirty="0" smtClean="0"/>
              <a:t>Performance</a:t>
            </a:r>
          </a:p>
          <a:p>
            <a:r>
              <a:rPr lang="en-GB" sz="3000" dirty="0" smtClean="0"/>
              <a:t>Seat comfort</a:t>
            </a:r>
          </a:p>
          <a:p>
            <a:r>
              <a:rPr lang="en-GB" sz="3000" dirty="0" smtClean="0"/>
              <a:t>Quality of refreshments</a:t>
            </a:r>
          </a:p>
          <a:p>
            <a:r>
              <a:rPr lang="en-GB" sz="3000" dirty="0" smtClean="0"/>
              <a:t>Friendliness of staff</a:t>
            </a:r>
          </a:p>
          <a:p>
            <a:r>
              <a:rPr lang="en-GB" sz="3000" dirty="0" smtClean="0"/>
              <a:t>Baggage speed</a:t>
            </a:r>
          </a:p>
          <a:p>
            <a:r>
              <a:rPr lang="en-GB" sz="3000" dirty="0" smtClean="0"/>
              <a:t>On-time arrival</a:t>
            </a:r>
          </a:p>
          <a:p>
            <a:pPr marL="0" indent="0">
              <a:buNone/>
            </a:pPr>
            <a:r>
              <a:rPr lang="en-GB" dirty="0" smtClean="0"/>
              <a:t>Delighters</a:t>
            </a:r>
          </a:p>
          <a:p>
            <a:r>
              <a:rPr lang="en-GB" dirty="0" smtClean="0"/>
              <a:t>Free upgrades</a:t>
            </a:r>
          </a:p>
          <a:p>
            <a:r>
              <a:rPr lang="en-GB" dirty="0" smtClean="0"/>
              <a:t>Individual movies</a:t>
            </a:r>
          </a:p>
          <a:p>
            <a:r>
              <a:rPr lang="en-GB" dirty="0" smtClean="0"/>
              <a:t>Special staff attention</a:t>
            </a:r>
          </a:p>
          <a:p>
            <a:r>
              <a:rPr lang="en-GB" dirty="0" smtClean="0"/>
              <a:t>Computer plug-ins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1759250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Furniture- Delivery Timing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Feedback from customers have indicated that the following characteristics of the delivery process are important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 smtClean="0"/>
              <a:t>Notification at each step of the order            delivery process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 smtClean="0"/>
              <a:t>Arrival at the customer within 45 days of the date of order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 smtClean="0"/>
              <a:t>Electronic notification 24 hours before arrival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 smtClean="0"/>
              <a:t>Advance notification of arrival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0689304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Delivery Timing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u="sng" dirty="0" smtClean="0"/>
              <a:t>Discussion</a:t>
            </a:r>
            <a:r>
              <a:rPr lang="en-GB" dirty="0" smtClean="0"/>
              <a:t>:  Using “Must Be”, “Performance” and “Delighters” categories, prioritise the characteristics</a:t>
            </a:r>
          </a:p>
        </p:txBody>
      </p:sp>
    </p:spTree>
    <p:extLst>
      <p:ext uri="{BB962C8B-B14F-4D97-AF65-F5344CB8AC3E}">
        <p14:creationId xmlns:p14="http://schemas.microsoft.com/office/powerpoint/2010/main" val="533703403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Project Scope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Is the extent to which variables or factors will be measured and analysed in order to target specific areas for process improvements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2142194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Scope?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problem is within the team’s area of control</a:t>
            </a:r>
          </a:p>
          <a:p>
            <a:r>
              <a:rPr lang="en-GB" dirty="0" smtClean="0"/>
              <a:t>Data can be collected to show both the current and improved states</a:t>
            </a:r>
          </a:p>
          <a:p>
            <a:r>
              <a:rPr lang="en-GB" dirty="0" smtClean="0"/>
              <a:t>Improvements can be made within the project’s time frame</a:t>
            </a:r>
          </a:p>
          <a:p>
            <a:r>
              <a:rPr lang="en-GB" dirty="0" smtClean="0"/>
              <a:t>Ensure adequate resources are available to perform project activities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5215073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Methods for Reducing/Defining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 = f (x) Cascade</a:t>
            </a:r>
          </a:p>
          <a:p>
            <a:r>
              <a:rPr lang="en-GB" dirty="0" smtClean="0"/>
              <a:t>Process Map</a:t>
            </a:r>
          </a:p>
          <a:p>
            <a:r>
              <a:rPr lang="en-GB" dirty="0" smtClean="0"/>
              <a:t>Cause and Effect Diagram</a:t>
            </a:r>
          </a:p>
          <a:p>
            <a:r>
              <a:rPr lang="en-GB" dirty="0" smtClean="0"/>
              <a:t>Cause and Effect Matrix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4199639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 = f (x) Cascade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		Y = f (X</a:t>
            </a:r>
            <a:r>
              <a:rPr lang="en-GB" baseline="-25000" dirty="0" smtClean="0"/>
              <a:t>1</a:t>
            </a:r>
            <a:r>
              <a:rPr lang="en-GB" dirty="0" smtClean="0"/>
              <a:t>, X</a:t>
            </a:r>
            <a:r>
              <a:rPr lang="en-GB" baseline="-25000" dirty="0" smtClean="0"/>
              <a:t>2</a:t>
            </a:r>
            <a:r>
              <a:rPr lang="en-GB" dirty="0" smtClean="0"/>
              <a:t>, X</a:t>
            </a:r>
            <a:r>
              <a:rPr lang="en-GB" baseline="-25000" dirty="0" smtClean="0"/>
              <a:t>3</a:t>
            </a:r>
            <a:r>
              <a:rPr lang="en-GB" dirty="0" smtClean="0"/>
              <a:t> ……. </a:t>
            </a:r>
            <a:r>
              <a:rPr lang="en-GB" dirty="0" err="1" smtClean="0"/>
              <a:t>X</a:t>
            </a:r>
            <a:r>
              <a:rPr lang="en-GB" baseline="-25000" dirty="0" err="1" smtClean="0"/>
              <a:t>n</a:t>
            </a:r>
            <a:r>
              <a:rPr lang="en-GB" dirty="0" smtClean="0"/>
              <a:t>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	X</a:t>
            </a:r>
            <a:r>
              <a:rPr lang="en-GB" baseline="-25000" dirty="0" smtClean="0"/>
              <a:t>1</a:t>
            </a:r>
            <a:r>
              <a:rPr lang="en-GB" dirty="0" smtClean="0"/>
              <a:t> = service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X</a:t>
            </a:r>
            <a:r>
              <a:rPr lang="en-GB" baseline="-25000" dirty="0" smtClean="0"/>
              <a:t>2</a:t>
            </a:r>
            <a:r>
              <a:rPr lang="en-GB" dirty="0" smtClean="0"/>
              <a:t> = quality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X</a:t>
            </a:r>
            <a:r>
              <a:rPr lang="en-GB" baseline="-25000" dirty="0" smtClean="0"/>
              <a:t>3</a:t>
            </a:r>
            <a:r>
              <a:rPr lang="en-GB" dirty="0" smtClean="0"/>
              <a:t> = price</a:t>
            </a:r>
          </a:p>
          <a:p>
            <a:pPr marL="0" indent="0">
              <a:buNone/>
            </a:pPr>
            <a:r>
              <a:rPr lang="en-GB" dirty="0" smtClean="0"/>
              <a:t>	Quality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	Y </a:t>
            </a:r>
            <a:r>
              <a:rPr lang="en-GB" dirty="0"/>
              <a:t>= f (X</a:t>
            </a:r>
            <a:r>
              <a:rPr lang="en-GB" baseline="-25000" dirty="0"/>
              <a:t>1</a:t>
            </a:r>
            <a:r>
              <a:rPr lang="en-GB" dirty="0"/>
              <a:t>, X</a:t>
            </a:r>
            <a:r>
              <a:rPr lang="en-GB" baseline="-25000" dirty="0"/>
              <a:t>2</a:t>
            </a:r>
            <a:r>
              <a:rPr lang="en-GB" dirty="0"/>
              <a:t>, X</a:t>
            </a:r>
            <a:r>
              <a:rPr lang="en-GB" baseline="-25000" dirty="0"/>
              <a:t>3</a:t>
            </a:r>
            <a:r>
              <a:rPr lang="en-GB" dirty="0"/>
              <a:t> ……. </a:t>
            </a:r>
            <a:r>
              <a:rPr lang="en-GB" dirty="0" err="1"/>
              <a:t>X</a:t>
            </a:r>
            <a:r>
              <a:rPr lang="en-GB" baseline="-25000" dirty="0" err="1"/>
              <a:t>n</a:t>
            </a:r>
            <a:r>
              <a:rPr lang="en-GB" dirty="0"/>
              <a:t>)</a:t>
            </a:r>
          </a:p>
          <a:p>
            <a:pPr marL="0" indent="0">
              <a:buNone/>
            </a:pPr>
            <a:endParaRPr lang="en-GB" dirty="0"/>
          </a:p>
        </p:txBody>
      </p:sp>
      <p:cxnSp>
        <p:nvCxnSpPr>
          <p:cNvPr id="5" name="Straight Arrow Connector 4"/>
          <p:cNvCxnSpPr/>
          <p:nvPr/>
        </p:nvCxnSpPr>
        <p:spPr>
          <a:xfrm flipH="1">
            <a:off x="3131840" y="2204864"/>
            <a:ext cx="864096" cy="28803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20425800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Y = f (x) Cascade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363272" cy="5256584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				Product critical x 5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				Functional x 5 (use process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		          map to identify x 5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				Measurable output 					(prioritise using the cause 				 &amp; Effect Matrix)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Single element variation sources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899592" y="2090459"/>
            <a:ext cx="223224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400" dirty="0"/>
              <a:t>Y = f (X</a:t>
            </a:r>
            <a:r>
              <a:rPr lang="en-GB" sz="2400" baseline="-25000" dirty="0"/>
              <a:t>1</a:t>
            </a:r>
            <a:r>
              <a:rPr lang="en-GB" sz="2400" dirty="0"/>
              <a:t>, X</a:t>
            </a:r>
            <a:r>
              <a:rPr lang="en-GB" sz="2400" baseline="-25000" dirty="0"/>
              <a:t>2</a:t>
            </a:r>
            <a:r>
              <a:rPr lang="en-GB" sz="2400" dirty="0"/>
              <a:t>, </a:t>
            </a:r>
            <a:r>
              <a:rPr lang="en-GB" sz="2400" dirty="0" smtClean="0"/>
              <a:t>X</a:t>
            </a:r>
            <a:r>
              <a:rPr lang="en-GB" sz="2400" baseline="-25000" dirty="0" smtClean="0"/>
              <a:t>3</a:t>
            </a:r>
            <a:r>
              <a:rPr lang="en-GB" sz="2400" dirty="0" smtClean="0"/>
              <a:t>)</a:t>
            </a:r>
            <a:endParaRPr lang="en-GB" sz="2400" dirty="0"/>
          </a:p>
        </p:txBody>
      </p:sp>
      <p:sp>
        <p:nvSpPr>
          <p:cNvPr id="5" name="Rectangle 4"/>
          <p:cNvSpPr/>
          <p:nvPr/>
        </p:nvSpPr>
        <p:spPr>
          <a:xfrm>
            <a:off x="899592" y="3212976"/>
            <a:ext cx="223224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400" dirty="0"/>
              <a:t>Y = f (X</a:t>
            </a:r>
            <a:r>
              <a:rPr lang="en-GB" sz="2400" baseline="-25000" dirty="0"/>
              <a:t>1</a:t>
            </a:r>
            <a:r>
              <a:rPr lang="en-GB" sz="2400" dirty="0"/>
              <a:t>, X</a:t>
            </a:r>
            <a:r>
              <a:rPr lang="en-GB" sz="2400" baseline="-25000" dirty="0"/>
              <a:t>2</a:t>
            </a:r>
            <a:r>
              <a:rPr lang="en-GB" sz="2400" dirty="0"/>
              <a:t>, </a:t>
            </a:r>
            <a:r>
              <a:rPr lang="en-GB" sz="2400" dirty="0" smtClean="0"/>
              <a:t>X</a:t>
            </a:r>
            <a:r>
              <a:rPr lang="en-GB" sz="2400" baseline="-25000" dirty="0" smtClean="0"/>
              <a:t>3</a:t>
            </a:r>
            <a:r>
              <a:rPr lang="en-GB" sz="2400" dirty="0" smtClean="0"/>
              <a:t>)</a:t>
            </a:r>
            <a:endParaRPr lang="en-GB" sz="2400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2267744" y="2738531"/>
            <a:ext cx="0" cy="25842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 flipH="1">
            <a:off x="611560" y="2996952"/>
            <a:ext cx="16561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611560" y="2996952"/>
            <a:ext cx="0" cy="5400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>
            <a:endCxn id="5" idx="1"/>
          </p:cNvCxnSpPr>
          <p:nvPr/>
        </p:nvCxnSpPr>
        <p:spPr>
          <a:xfrm>
            <a:off x="611560" y="3537012"/>
            <a:ext cx="2880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ctangle 16"/>
          <p:cNvSpPr/>
          <p:nvPr/>
        </p:nvSpPr>
        <p:spPr>
          <a:xfrm>
            <a:off x="936576" y="4631820"/>
            <a:ext cx="216024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400" dirty="0"/>
              <a:t>Y = f (X</a:t>
            </a:r>
            <a:r>
              <a:rPr lang="en-GB" sz="2400" baseline="-25000" dirty="0"/>
              <a:t>1</a:t>
            </a:r>
            <a:r>
              <a:rPr lang="en-GB" sz="2400" dirty="0"/>
              <a:t>, X</a:t>
            </a:r>
            <a:r>
              <a:rPr lang="en-GB" sz="2400" baseline="-25000" dirty="0"/>
              <a:t>2</a:t>
            </a:r>
            <a:r>
              <a:rPr lang="en-GB" sz="2400" dirty="0"/>
              <a:t>, X</a:t>
            </a:r>
            <a:r>
              <a:rPr lang="en-GB" sz="2400" baseline="-25000" dirty="0"/>
              <a:t>3</a:t>
            </a:r>
            <a:r>
              <a:rPr lang="en-GB" dirty="0"/>
              <a:t>)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2699792" y="3861048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611560" y="4293096"/>
            <a:ext cx="20882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>
            <a:off x="611560" y="4293096"/>
            <a:ext cx="0" cy="7959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/>
          <p:cNvCxnSpPr>
            <a:endCxn id="17" idx="1"/>
          </p:cNvCxnSpPr>
          <p:nvPr/>
        </p:nvCxnSpPr>
        <p:spPr>
          <a:xfrm>
            <a:off x="611560" y="5089020"/>
            <a:ext cx="3250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/>
          <p:nvPr/>
        </p:nvCxnSpPr>
        <p:spPr>
          <a:xfrm flipH="1">
            <a:off x="3275856" y="1700808"/>
            <a:ext cx="720080" cy="71368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/>
          <p:nvPr/>
        </p:nvCxnSpPr>
        <p:spPr>
          <a:xfrm flipH="1">
            <a:off x="3275856" y="2867741"/>
            <a:ext cx="864096" cy="66927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/>
          <p:nvPr/>
        </p:nvCxnSpPr>
        <p:spPr>
          <a:xfrm flipH="1">
            <a:off x="3131840" y="4631820"/>
            <a:ext cx="100811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Arrow Connector 34"/>
          <p:cNvCxnSpPr/>
          <p:nvPr/>
        </p:nvCxnSpPr>
        <p:spPr>
          <a:xfrm flipV="1">
            <a:off x="1547664" y="5546220"/>
            <a:ext cx="288032" cy="40306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31424638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Select an important outcome Y related to a process you are familiar with</a:t>
            </a:r>
          </a:p>
          <a:p>
            <a:r>
              <a:rPr lang="en-GB" dirty="0" smtClean="0"/>
              <a:t>Brainstorm and list potential </a:t>
            </a:r>
            <a:r>
              <a:rPr lang="en-GB" dirty="0" err="1" smtClean="0"/>
              <a:t>Xs</a:t>
            </a:r>
            <a:r>
              <a:rPr lang="en-GB" dirty="0" smtClean="0"/>
              <a:t> that affect the Y</a:t>
            </a:r>
          </a:p>
          <a:p>
            <a:r>
              <a:rPr lang="en-GB" dirty="0" smtClean="0"/>
              <a:t>Select one of the </a:t>
            </a:r>
            <a:r>
              <a:rPr lang="en-GB" dirty="0" err="1" smtClean="0"/>
              <a:t>Xs</a:t>
            </a:r>
            <a:r>
              <a:rPr lang="en-GB" dirty="0" smtClean="0"/>
              <a:t> and discuss factors that might affect it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7434969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Cause and Effect Diagram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A Cause and Effect diagram is a visual tool to identify, explore, and graphically display possible causes related to </a:t>
            </a:r>
            <a:r>
              <a:rPr lang="en-GB" smtClean="0"/>
              <a:t>a problem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8519675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Cause and Effect Diagram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Force the team to focus on the actual content or nature of a problem</a:t>
            </a:r>
          </a:p>
          <a:p>
            <a:r>
              <a:rPr lang="en-GB" dirty="0" smtClean="0"/>
              <a:t>Generate a snapshot of the collective knowledge and awareness of the team</a:t>
            </a:r>
          </a:p>
          <a:p>
            <a:r>
              <a:rPr lang="en-GB" dirty="0" smtClean="0"/>
              <a:t>Help build consensus on problem causes and support for the solutions that result</a:t>
            </a:r>
          </a:p>
          <a:p>
            <a:r>
              <a:rPr lang="en-GB" dirty="0" smtClean="0"/>
              <a:t>Focus the Project Team on causes instead of symptoms (X, not Y)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077697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Cause and Effect Diagram</a:t>
            </a:r>
            <a:endParaRPr lang="en-GB" dirty="0"/>
          </a:p>
        </p:txBody>
      </p:sp>
      <p:pic>
        <p:nvPicPr>
          <p:cNvPr id="1027" name="Picture 3" descr="C:\Users\Andrew.FAD-ATHORN-L\Pictures\cause and effect diagram.gif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556792"/>
            <a:ext cx="7992887" cy="4752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8063189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Cause and Effect Diagram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To begin to identify possible causes that contribute to the problem ask “Why?”</a:t>
            </a:r>
          </a:p>
          <a:p>
            <a:r>
              <a:rPr lang="en-GB" dirty="0" smtClean="0"/>
              <a:t>Why does a particular possible cause contribute to the problem?</a:t>
            </a:r>
          </a:p>
          <a:p>
            <a:r>
              <a:rPr lang="en-GB" dirty="0" smtClean="0"/>
              <a:t>To answer each “Why” becomes another level of increasing detail in that category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3154044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Cause and Effect Matrix Definition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cause and Effect Matrix relates the </a:t>
            </a:r>
            <a:r>
              <a:rPr lang="en-GB" b="1" dirty="0" smtClean="0"/>
              <a:t>inputs</a:t>
            </a:r>
            <a:r>
              <a:rPr lang="en-GB" dirty="0" smtClean="0"/>
              <a:t> of a process to the </a:t>
            </a:r>
            <a:r>
              <a:rPr lang="en-GB" b="1" dirty="0" smtClean="0"/>
              <a:t>outputs</a:t>
            </a:r>
            <a:r>
              <a:rPr lang="en-GB" dirty="0" smtClean="0"/>
              <a:t> (CTQs)</a:t>
            </a:r>
          </a:p>
          <a:p>
            <a:r>
              <a:rPr lang="en-GB" b="1" dirty="0" smtClean="0"/>
              <a:t>Output</a:t>
            </a:r>
            <a:r>
              <a:rPr lang="en-GB" dirty="0" smtClean="0"/>
              <a:t> (CTQs) are scored in order of importance to the </a:t>
            </a:r>
            <a:r>
              <a:rPr lang="en-GB" b="1" dirty="0" smtClean="0"/>
              <a:t>customer</a:t>
            </a:r>
          </a:p>
          <a:p>
            <a:r>
              <a:rPr lang="en-GB" b="1" dirty="0" smtClean="0"/>
              <a:t>Inputs </a:t>
            </a:r>
            <a:r>
              <a:rPr lang="en-GB" dirty="0" smtClean="0"/>
              <a:t>are scored in order of relationship to outputs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65977804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Cause and Effect Matrix</a:t>
            </a:r>
            <a:endParaRPr lang="en-GB" dirty="0"/>
          </a:p>
        </p:txBody>
      </p:sp>
      <p:pic>
        <p:nvPicPr>
          <p:cNvPr id="4" name="Picture 2" descr="C:\Users\Andrew.FAD-ATHORN-L\Pictures\Cause and effect matrix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600200"/>
            <a:ext cx="8064896" cy="4925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72770815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Cause and Effect Matrix Steps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en-GB" dirty="0" smtClean="0"/>
              <a:t>List outputs (CTQs) across top of matrix</a:t>
            </a:r>
          </a:p>
          <a:p>
            <a:pPr marL="514350" indent="-514350">
              <a:buAutoNum type="arabicPeriod"/>
            </a:pPr>
            <a:r>
              <a:rPr lang="en-GB" dirty="0" smtClean="0"/>
              <a:t>Rate outputs by importance to customer</a:t>
            </a:r>
          </a:p>
          <a:p>
            <a:pPr marL="514350" indent="-514350">
              <a:buAutoNum type="arabicPeriod"/>
            </a:pPr>
            <a:r>
              <a:rPr lang="en-GB" dirty="0" smtClean="0"/>
              <a:t>List inputs down the side of matrix.  This step uses the process map inputs directly</a:t>
            </a:r>
          </a:p>
          <a:p>
            <a:pPr marL="514350" indent="-514350">
              <a:buAutoNum type="arabicPeriod"/>
            </a:pPr>
            <a:r>
              <a:rPr lang="en-GB" dirty="0" smtClean="0"/>
              <a:t>Correlate inputs to outputs</a:t>
            </a:r>
          </a:p>
          <a:p>
            <a:pPr marL="514350" indent="-514350">
              <a:buAutoNum type="arabicPeriod"/>
            </a:pPr>
            <a:r>
              <a:rPr lang="en-GB" dirty="0" smtClean="0"/>
              <a:t>Cross-multiply and prioritise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1456852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Cause and Effect Matrix Step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Add Cause and Effect Matrix Step 1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9689027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Cause and Effect Matrix Step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Should include customer input to help establish the ratings</a:t>
            </a:r>
          </a:p>
          <a:p>
            <a:r>
              <a:rPr lang="en-GB" dirty="0" smtClean="0"/>
              <a:t>A three or four point scale will make it easier to complete the rating it requires less discussion than a ten point scale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5728526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Cause and Effect Matrix Step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Add Step 2 diagram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7310219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Project Charter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Is a record of what is known and planned about a selected project</a:t>
            </a:r>
          </a:p>
          <a:p>
            <a:r>
              <a:rPr lang="en-GB" dirty="0" smtClean="0"/>
              <a:t>Available in print form to all team members and relevant staff</a:t>
            </a:r>
          </a:p>
          <a:p>
            <a:r>
              <a:rPr lang="en-GB" dirty="0" smtClean="0"/>
              <a:t>In a format that can be easily revised as additional information will be added at </a:t>
            </a:r>
            <a:r>
              <a:rPr lang="en-GB" smtClean="0"/>
              <a:t>later stages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002279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Elements of a Charter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clear concise and measurable statement of the problem</a:t>
            </a:r>
          </a:p>
          <a:p>
            <a:r>
              <a:rPr lang="en-GB" dirty="0" smtClean="0"/>
              <a:t>The business case</a:t>
            </a:r>
          </a:p>
          <a:p>
            <a:r>
              <a:rPr lang="en-GB" dirty="0" smtClean="0"/>
              <a:t>Statement of the goal and desired results in measurable terms</a:t>
            </a:r>
          </a:p>
          <a:p>
            <a:r>
              <a:rPr lang="en-GB" dirty="0" smtClean="0"/>
              <a:t>Definition of project scope</a:t>
            </a:r>
          </a:p>
          <a:p>
            <a:r>
              <a:rPr lang="en-GB" dirty="0" smtClean="0"/>
              <a:t>Project plan and milestones</a:t>
            </a:r>
          </a:p>
          <a:p>
            <a:r>
              <a:rPr lang="en-GB" dirty="0" smtClean="0"/>
              <a:t>Role and responsibilities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8393142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Business Case Questions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Why is the project worth doing?</a:t>
            </a:r>
          </a:p>
          <a:p>
            <a:r>
              <a:rPr lang="en-GB" dirty="0" smtClean="0"/>
              <a:t>Why is it important to do now?</a:t>
            </a:r>
          </a:p>
          <a:p>
            <a:r>
              <a:rPr lang="en-GB" dirty="0" smtClean="0"/>
              <a:t>What are the consequences of not doing this project?</a:t>
            </a:r>
          </a:p>
          <a:p>
            <a:r>
              <a:rPr lang="en-GB" dirty="0" smtClean="0"/>
              <a:t>What activities have higher or equal priority</a:t>
            </a:r>
          </a:p>
          <a:p>
            <a:r>
              <a:rPr lang="en-GB" dirty="0" smtClean="0"/>
              <a:t>How does it fit with business initiatives and targets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2738730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Project Goal Statement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Establishes the target for the Project Team based on the customer’s identification of CTQs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Describe (1) The results that will be achieved; (2) When they must be met and (3) How they will </a:t>
            </a:r>
            <a:r>
              <a:rPr lang="en-GB" smtClean="0"/>
              <a:t>be achieved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1774619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Roles and Responsibilities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is the task?</a:t>
            </a:r>
          </a:p>
          <a:p>
            <a:r>
              <a:rPr lang="en-GB" dirty="0" smtClean="0"/>
              <a:t>Who will do the task?</a:t>
            </a:r>
          </a:p>
          <a:p>
            <a:r>
              <a:rPr lang="en-GB" dirty="0" smtClean="0"/>
              <a:t>When is the task to be completed?</a:t>
            </a:r>
          </a:p>
          <a:p>
            <a:r>
              <a:rPr lang="en-GB" dirty="0" smtClean="0"/>
              <a:t>How will the task be reported?</a:t>
            </a:r>
          </a:p>
          <a:p>
            <a:r>
              <a:rPr lang="en-GB" dirty="0" smtClean="0"/>
              <a:t>How will the product/process be revised as a result?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612556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3202</TotalTime>
  <Words>2182</Words>
  <Application>Microsoft Office PowerPoint</Application>
  <PresentationFormat>On-screen Show (4:3)</PresentationFormat>
  <Paragraphs>381</Paragraphs>
  <Slides>74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74</vt:i4>
      </vt:variant>
    </vt:vector>
  </HeadingPairs>
  <TitlesOfParts>
    <vt:vector size="75" baseType="lpstr">
      <vt:lpstr>Office Theme</vt:lpstr>
      <vt:lpstr>Six Sigma </vt:lpstr>
      <vt:lpstr>Six Sigma</vt:lpstr>
      <vt:lpstr>What is Six Sigma</vt:lpstr>
      <vt:lpstr>What is Six Sigma</vt:lpstr>
      <vt:lpstr>Six Sigma- Goal</vt:lpstr>
      <vt:lpstr>Six Sigma- Goal</vt:lpstr>
      <vt:lpstr>Six Sigma- Goals</vt:lpstr>
      <vt:lpstr>The Breakthrough Process</vt:lpstr>
      <vt:lpstr>Foundation of the Six Sigma Tools</vt:lpstr>
      <vt:lpstr>Foundation of the Six Sigma Tools</vt:lpstr>
      <vt:lpstr>Harvesting the Fruit of Six Sigma</vt:lpstr>
      <vt:lpstr>Translating Needs into Requirements</vt:lpstr>
      <vt:lpstr>Translating Needs into Requirements</vt:lpstr>
      <vt:lpstr>Six Sigma Methodology</vt:lpstr>
      <vt:lpstr>Six Sigma Define Phase</vt:lpstr>
      <vt:lpstr>Define Phase Elements</vt:lpstr>
      <vt:lpstr>Design Phase Purpose</vt:lpstr>
      <vt:lpstr>Define Phase Objectives</vt:lpstr>
      <vt:lpstr>Problem Statement</vt:lpstr>
      <vt:lpstr>Problem Statement Purpose</vt:lpstr>
      <vt:lpstr>Problem Statement Issues</vt:lpstr>
      <vt:lpstr>Problem Statement- Example</vt:lpstr>
      <vt:lpstr>Lemonade Stand</vt:lpstr>
      <vt:lpstr>Lemonade Stand</vt:lpstr>
      <vt:lpstr>Problem Statement Exercise</vt:lpstr>
      <vt:lpstr>Process Mapping</vt:lpstr>
      <vt:lpstr>Process Mapping Uses</vt:lpstr>
      <vt:lpstr>Benefits of Process Mapping</vt:lpstr>
      <vt:lpstr>Benefits of Process Mapping</vt:lpstr>
      <vt:lpstr>SIPOC Process Mapping</vt:lpstr>
      <vt:lpstr>Process Mapping Symbols</vt:lpstr>
      <vt:lpstr>SIPOC Lemonade Stand</vt:lpstr>
      <vt:lpstr>Process Map</vt:lpstr>
      <vt:lpstr>Exercise</vt:lpstr>
      <vt:lpstr>Versions of a Process</vt:lpstr>
      <vt:lpstr>The Hidden Factory</vt:lpstr>
      <vt:lpstr>Process Map Exercise</vt:lpstr>
      <vt:lpstr>Definition of a Customer</vt:lpstr>
      <vt:lpstr>Indentify Customers</vt:lpstr>
      <vt:lpstr>Voice of the Customer (VOC)-  Critical to Quality (CTQ)</vt:lpstr>
      <vt:lpstr>What is the Voice of the Customer?</vt:lpstr>
      <vt:lpstr>Sources for Listening to  Customer Voices</vt:lpstr>
      <vt:lpstr>Sources for Listening to  Customer Voices</vt:lpstr>
      <vt:lpstr>Quality of Customer Information</vt:lpstr>
      <vt:lpstr>VOC to CTQs</vt:lpstr>
      <vt:lpstr>VOC to CTQs</vt:lpstr>
      <vt:lpstr>Exercise</vt:lpstr>
      <vt:lpstr>Operational Definitions</vt:lpstr>
      <vt:lpstr>Prioritising CTQs</vt:lpstr>
      <vt:lpstr>Kano Model</vt:lpstr>
      <vt:lpstr>CTQs Example (Air travel)</vt:lpstr>
      <vt:lpstr>Furniture- Delivery Timing</vt:lpstr>
      <vt:lpstr>Delivery Timing</vt:lpstr>
      <vt:lpstr>Project Scope</vt:lpstr>
      <vt:lpstr>Why Scope?</vt:lpstr>
      <vt:lpstr>Methods for Reducing/Defining</vt:lpstr>
      <vt:lpstr>Y = f (x) Cascade</vt:lpstr>
      <vt:lpstr>Y = f (x) Cascade</vt:lpstr>
      <vt:lpstr>Exercise</vt:lpstr>
      <vt:lpstr>Cause and Effect Diagram</vt:lpstr>
      <vt:lpstr>Cause and Effect Diagram</vt:lpstr>
      <vt:lpstr>Cause and Effect Diagram</vt:lpstr>
      <vt:lpstr>Cause and Effect Diagram</vt:lpstr>
      <vt:lpstr>Cause and Effect Matrix Definition</vt:lpstr>
      <vt:lpstr>Cause and Effect Matrix</vt:lpstr>
      <vt:lpstr>Cause and Effect Matrix Steps</vt:lpstr>
      <vt:lpstr>Cause and Effect Matrix Step 1</vt:lpstr>
      <vt:lpstr>Cause and Effect Matrix Step 2</vt:lpstr>
      <vt:lpstr>Cause and Effect Matrix Step 2</vt:lpstr>
      <vt:lpstr>Project Charter</vt:lpstr>
      <vt:lpstr>Elements of a Charter</vt:lpstr>
      <vt:lpstr>Business Case Questions</vt:lpstr>
      <vt:lpstr>Project Goal Statement</vt:lpstr>
      <vt:lpstr>Roles and Responsibilities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Six Sigma</dc:title>
  <dc:creator>Andrew Thorn</dc:creator>
  <cp:lastModifiedBy>Andrew Thorn</cp:lastModifiedBy>
  <cp:revision>23</cp:revision>
  <dcterms:created xsi:type="dcterms:W3CDTF">2015-10-19T00:36:19Z</dcterms:created>
  <dcterms:modified xsi:type="dcterms:W3CDTF">2015-11-02T11:46:00Z</dcterms:modified>
</cp:coreProperties>
</file>