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7" r:id="rId2"/>
    <p:sldId id="294" r:id="rId3"/>
    <p:sldId id="312" r:id="rId4"/>
    <p:sldId id="323" r:id="rId5"/>
    <p:sldId id="324" r:id="rId6"/>
    <p:sldId id="325" r:id="rId7"/>
    <p:sldId id="322" r:id="rId8"/>
    <p:sldId id="333" r:id="rId9"/>
    <p:sldId id="326" r:id="rId10"/>
    <p:sldId id="332" r:id="rId11"/>
    <p:sldId id="331" r:id="rId12"/>
    <p:sldId id="321" r:id="rId13"/>
    <p:sldId id="327" r:id="rId14"/>
    <p:sldId id="328" r:id="rId15"/>
    <p:sldId id="330" r:id="rId16"/>
    <p:sldId id="319" r:id="rId17"/>
    <p:sldId id="273" r:id="rId18"/>
    <p:sldId id="320" r:id="rId19"/>
    <p:sldId id="33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86"/>
    <p:restoredTop sz="55395"/>
  </p:normalViewPr>
  <p:slideViewPr>
    <p:cSldViewPr snapToGrid="0" snapToObjects="1">
      <p:cViewPr varScale="1">
        <p:scale>
          <a:sx n="99" d="100"/>
          <a:sy n="99" d="100"/>
        </p:scale>
        <p:origin x="3536" y="16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9/22/20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2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0070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443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55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174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28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63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900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984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4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2737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286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934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494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7030A0"/>
                </a:solidFill>
              </a:rPr>
              <a:t>Objective of the session was examining how to manage </a:t>
            </a:r>
            <a:r>
              <a:rPr lang="en-GB" b="1" dirty="0"/>
              <a:t>career development of people, managing performance and succession planning.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b="1" dirty="0">
              <a:solidFill>
                <a:srgbClr val="7030A0"/>
              </a:solidFill>
            </a:endParaRPr>
          </a:p>
          <a:p>
            <a:endParaRPr lang="en-GB" dirty="0"/>
          </a:p>
          <a:p>
            <a:r>
              <a:rPr lang="en-GB" dirty="0"/>
              <a:t>3.  Skills for the Workplace Modules for Qualifications</a:t>
            </a:r>
          </a:p>
          <a:p>
            <a:pPr marL="228600" indent="-228600">
              <a:buAutoNum type="arabicPeriod" startAt="4"/>
            </a:pPr>
            <a:r>
              <a:rPr lang="en-GB" dirty="0"/>
              <a:t>Aligning people development with business strategy</a:t>
            </a:r>
          </a:p>
          <a:p>
            <a:pPr marL="228600" indent="-228600">
              <a:buAutoNum type="arabicPeriod" startAt="4"/>
            </a:pPr>
            <a:r>
              <a:rPr lang="en-US" dirty="0"/>
              <a:t>Human Resource Cycle/Business Strategy</a:t>
            </a:r>
            <a:endParaRPr lang="en-GB" dirty="0"/>
          </a:p>
          <a:p>
            <a:r>
              <a:rPr lang="en-GB" dirty="0"/>
              <a:t>6.  Why qualifications have become more important, by sector</a:t>
            </a:r>
            <a:br>
              <a:rPr lang="en-GB" dirty="0"/>
            </a:br>
            <a:r>
              <a:rPr lang="en-GB" dirty="0"/>
              <a:t>7.  Learners reasons for study</a:t>
            </a:r>
          </a:p>
          <a:p>
            <a:r>
              <a:rPr lang="en-GB" dirty="0"/>
              <a:t>8.  Value of qualifications from employer perspective</a:t>
            </a:r>
            <a:br>
              <a:rPr lang="en-GB" dirty="0"/>
            </a:br>
            <a:r>
              <a:rPr lang="en-GB" dirty="0"/>
              <a:t>9.  Value of qualifications from employer perspective</a:t>
            </a:r>
            <a:br>
              <a:rPr lang="en-GB" dirty="0"/>
            </a:br>
            <a:r>
              <a:rPr lang="en-GB" dirty="0"/>
              <a:t>10.  Impact of management qualifications on work based skills, knowledge &amp; behaviours</a:t>
            </a:r>
          </a:p>
          <a:p>
            <a:r>
              <a:rPr lang="en-GB" dirty="0"/>
              <a:t>11. 5 Key Areas of Talent Development</a:t>
            </a:r>
          </a:p>
          <a:p>
            <a:r>
              <a:rPr lang="en-GB" dirty="0"/>
              <a:t>12. Examining the expectations and requirements of people</a:t>
            </a:r>
          </a:p>
          <a:p>
            <a:r>
              <a:rPr lang="en-GB" dirty="0"/>
              <a:t>13. Examining the expectations and requirements of people – SMART</a:t>
            </a:r>
            <a:r>
              <a:rPr lang="en-GB" b="1" dirty="0"/>
              <a:t>S</a:t>
            </a:r>
            <a:r>
              <a:rPr lang="en-GB" dirty="0"/>
              <a:t> Objectives</a:t>
            </a:r>
          </a:p>
          <a:p>
            <a:r>
              <a:rPr lang="en-GB" dirty="0"/>
              <a:t>14. Examining the expectations and requirements of people</a:t>
            </a:r>
          </a:p>
          <a:p>
            <a:r>
              <a:rPr lang="en-GB" dirty="0"/>
              <a:t>15. Examining the expectations and requirements of people</a:t>
            </a:r>
          </a:p>
          <a:p>
            <a:r>
              <a:rPr lang="en-GB" dirty="0"/>
              <a:t>16. Management or Career Development?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17. </a:t>
            </a:r>
            <a:r>
              <a:rPr lang="en-GB" sz="1200" b="0" dirty="0"/>
              <a:t>Management Development</a:t>
            </a:r>
            <a:endParaRPr lang="en-GB" b="0" dirty="0"/>
          </a:p>
          <a:p>
            <a:r>
              <a:rPr lang="en-GB" dirty="0"/>
              <a:t>18. Career Development</a:t>
            </a:r>
          </a:p>
          <a:p>
            <a:r>
              <a:rPr lang="en-GB" dirty="0"/>
              <a:t>19.  Career Pathways</a:t>
            </a:r>
          </a:p>
          <a:p>
            <a:endParaRPr lang="en-GB" dirty="0"/>
          </a:p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3263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609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78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Developing Relationships &amp; Workplace Achievement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3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3 – </a:t>
            </a:r>
            <a:r>
              <a:rPr lang="en-GB" dirty="0"/>
              <a:t>Career Development &amp; </a:t>
            </a:r>
            <a:br>
              <a:rPr lang="en-GB" dirty="0"/>
            </a:br>
            <a:r>
              <a:rPr lang="en-GB" dirty="0"/>
              <a:t>Succession Planning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2"/>
            <a:ext cx="10896600" cy="1648072"/>
          </a:xfrm>
        </p:spPr>
        <p:txBody>
          <a:bodyPr>
            <a:normAutofit/>
          </a:bodyPr>
          <a:lstStyle/>
          <a:p>
            <a:r>
              <a:rPr lang="en-GB" dirty="0"/>
              <a:t>Managing career development of people.</a:t>
            </a:r>
          </a:p>
          <a:p>
            <a:r>
              <a:rPr lang="en-GB" dirty="0"/>
              <a:t>Managing performance and succession planning.</a:t>
            </a:r>
          </a:p>
        </p:txBody>
      </p:sp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0"/>
            <a:ext cx="11582400" cy="1143000"/>
          </a:xfrm>
        </p:spPr>
        <p:txBody>
          <a:bodyPr>
            <a:normAutofit/>
          </a:bodyPr>
          <a:lstStyle/>
          <a:p>
            <a:r>
              <a:rPr lang="en-GB" dirty="0"/>
              <a:t>Managing career development of people.</a:t>
            </a:r>
          </a:p>
        </p:txBody>
      </p:sp>
      <p:sp>
        <p:nvSpPr>
          <p:cNvPr id="9" name="Rectangle 3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360DC993-7701-C543-9233-BF8B220951AF}"/>
              </a:ext>
            </a:extLst>
          </p:cNvPr>
          <p:cNvSpPr txBox="1">
            <a:spLocks noChangeArrowheads="1"/>
          </p:cNvSpPr>
          <p:nvPr/>
        </p:nvSpPr>
        <p:spPr>
          <a:xfrm>
            <a:off x="2171700" y="2160037"/>
            <a:ext cx="7772400" cy="3203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dirty="0"/>
              <a:t>“A sequence of positions occupied by a person during the course of a lifetime”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“A sense of where one is going in one’s work life”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Who is responsible for your career?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Traditionally, the employer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Now, </a:t>
            </a:r>
            <a:r>
              <a:rPr lang="en-US" altLang="en-US" b="1" dirty="0">
                <a:solidFill>
                  <a:srgbClr val="FF0000"/>
                </a:solidFill>
              </a:rPr>
              <a:t>YOU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What constitutes a successful career?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640BDA07-79EF-3C4A-838A-FE9FAFCCBBE6}"/>
              </a:ext>
            </a:extLst>
          </p:cNvPr>
          <p:cNvSpPr txBox="1">
            <a:spLocks noChangeArrowheads="1"/>
          </p:cNvSpPr>
          <p:nvPr/>
        </p:nvSpPr>
        <p:spPr>
          <a:xfrm>
            <a:off x="-1714500" y="95250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What is a Career?</a:t>
            </a:r>
          </a:p>
        </p:txBody>
      </p:sp>
    </p:spTree>
    <p:extLst>
      <p:ext uri="{BB962C8B-B14F-4D97-AF65-F5344CB8AC3E}">
        <p14:creationId xmlns:p14="http://schemas.microsoft.com/office/powerpoint/2010/main" val="1283588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C3DA-C758-3645-919C-A5EBB9F92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Holland’s Model of Vocational Choice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35E96-EBFC-BD41-9131-AF0171A02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F1084-B4EC-E549-B510-9D821F995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4911" y="1174746"/>
            <a:ext cx="4420588" cy="417661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11DCDBA-69D5-8541-84F0-0D31A6ADD061}"/>
              </a:ext>
            </a:extLst>
          </p:cNvPr>
          <p:cNvSpPr/>
          <p:nvPr/>
        </p:nvSpPr>
        <p:spPr>
          <a:xfrm>
            <a:off x="1164861" y="1124007"/>
            <a:ext cx="4561382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/>
              <a:t>Realistic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using tools and machines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using physical strength</a:t>
            </a:r>
          </a:p>
          <a:p>
            <a:r>
              <a:rPr lang="en-US" sz="1600" b="1" dirty="0"/>
              <a:t>Investigative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observing and understanding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Dislikes social activities</a:t>
            </a:r>
          </a:p>
          <a:p>
            <a:r>
              <a:rPr lang="en-US" sz="1600" b="1" dirty="0"/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interpersonal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training and informing others</a:t>
            </a:r>
          </a:p>
          <a:p>
            <a:r>
              <a:rPr lang="en-US" sz="1600" b="1" dirty="0"/>
              <a:t>Conventional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working in structured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Likes order</a:t>
            </a:r>
          </a:p>
          <a:p>
            <a:r>
              <a:rPr lang="en-US" sz="1600" b="1" dirty="0"/>
              <a:t>Enterprising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verbal activities and influencing others</a:t>
            </a:r>
          </a:p>
          <a:p>
            <a:r>
              <a:rPr lang="en-US" sz="1600" b="1" dirty="0"/>
              <a:t>Artistic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Enjoys creative self-expression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Dislikes repetitive activities</a:t>
            </a:r>
          </a:p>
        </p:txBody>
      </p:sp>
    </p:spTree>
    <p:extLst>
      <p:ext uri="{BB962C8B-B14F-4D97-AF65-F5344CB8AC3E}">
        <p14:creationId xmlns:p14="http://schemas.microsoft.com/office/powerpoint/2010/main" val="3725245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D4FC7-8983-8244-880C-64E3E2916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Edgar Schein's Career Anchors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EA522-833C-8B49-9C57-0A474B95A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651948" cy="391703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Technical/Functional</a:t>
            </a:r>
          </a:p>
          <a:p>
            <a:r>
              <a:rPr lang="en-US" dirty="0"/>
              <a:t>General Managerial</a:t>
            </a:r>
          </a:p>
          <a:p>
            <a:r>
              <a:rPr lang="en-US" dirty="0"/>
              <a:t>Security &amp; Stability</a:t>
            </a:r>
          </a:p>
          <a:p>
            <a:r>
              <a:rPr lang="en-US" dirty="0"/>
              <a:t>Autonomy/Independence</a:t>
            </a:r>
          </a:p>
          <a:p>
            <a:r>
              <a:rPr lang="en-US" dirty="0"/>
              <a:t>Entrepreneurial Creativity</a:t>
            </a:r>
          </a:p>
          <a:p>
            <a:r>
              <a:rPr lang="en-US" dirty="0"/>
              <a:t>Service/Dedicated </a:t>
            </a:r>
          </a:p>
          <a:p>
            <a:r>
              <a:rPr lang="en-US" dirty="0"/>
              <a:t>Pure Challenge</a:t>
            </a:r>
          </a:p>
          <a:p>
            <a:r>
              <a:rPr lang="en-US" dirty="0"/>
              <a:t>Lifestyle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2223C-59FC-A246-BD3D-6FD120FBB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213856-E10A-B34D-93D0-BDE51350FC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1193" y="1499869"/>
            <a:ext cx="5681796" cy="401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7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98AC4-BE37-734F-B85F-3E314F0FB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 Choice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06501-B72C-5849-B8F4-44FBC006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6" name="Rectangle 7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EBAF5172-9697-A14C-A13C-FB955BDAA0DB}"/>
              </a:ext>
            </a:extLst>
          </p:cNvPr>
          <p:cNvSpPr txBox="1">
            <a:spLocks noChangeArrowheads="1"/>
          </p:cNvSpPr>
          <p:nvPr/>
        </p:nvSpPr>
        <p:spPr>
          <a:xfrm>
            <a:off x="715423" y="1409835"/>
            <a:ext cx="4876800" cy="3086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800" dirty="0"/>
              <a:t>Life goals</a:t>
            </a:r>
          </a:p>
          <a:p>
            <a:r>
              <a:rPr lang="en-US" altLang="en-US" sz="1800" dirty="0"/>
              <a:t>Social background, including family factors</a:t>
            </a:r>
          </a:p>
          <a:p>
            <a:r>
              <a:rPr lang="en-US" altLang="en-US" sz="1800" dirty="0"/>
              <a:t>Personal interests</a:t>
            </a:r>
          </a:p>
          <a:p>
            <a:r>
              <a:rPr lang="en-US" altLang="en-US" sz="1800" dirty="0"/>
              <a:t>Abilities</a:t>
            </a:r>
          </a:p>
          <a:p>
            <a:r>
              <a:rPr lang="en-US" altLang="en-US" sz="1800" dirty="0"/>
              <a:t>Self-identity</a:t>
            </a:r>
          </a:p>
          <a:p>
            <a:r>
              <a:rPr lang="en-US" altLang="en-US" sz="1800" dirty="0"/>
              <a:t>Personality factors</a:t>
            </a:r>
          </a:p>
        </p:txBody>
      </p:sp>
      <p:sp>
        <p:nvSpPr>
          <p:cNvPr id="46" name="Rectangle 52">
            <a:extLst>
              <a:ext uri="{FF2B5EF4-FFF2-40B4-BE49-F238E27FC236}">
                <a16:creationId xmlns:a16="http://schemas.microsoft.com/office/drawing/2014/main" id="{E6094495-28EA-0146-AB24-FFC7DD217209}"/>
              </a:ext>
            </a:extLst>
          </p:cNvPr>
          <p:cNvSpPr txBox="1">
            <a:spLocks noChangeArrowheads="1"/>
          </p:cNvSpPr>
          <p:nvPr/>
        </p:nvSpPr>
        <p:spPr>
          <a:xfrm>
            <a:off x="6454252" y="1128093"/>
            <a:ext cx="5429250" cy="904342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2000" dirty="0"/>
              <a:t>Career Development - Who is Responsible?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C75C84C-D2A7-BC48-B660-9AD7B49E0D50}"/>
              </a:ext>
            </a:extLst>
          </p:cNvPr>
          <p:cNvGrpSpPr/>
          <p:nvPr/>
        </p:nvGrpSpPr>
        <p:grpSpPr>
          <a:xfrm>
            <a:off x="6825960" y="2078383"/>
            <a:ext cx="5226247" cy="2211733"/>
            <a:chOff x="1655187" y="3011785"/>
            <a:chExt cx="6425353" cy="2581146"/>
          </a:xfrm>
        </p:grpSpPr>
        <p:grpSp>
          <p:nvGrpSpPr>
            <p:cNvPr id="48" name="Group 57">
              <a:extLst>
                <a:ext uri="{FF2B5EF4-FFF2-40B4-BE49-F238E27FC236}">
                  <a16:creationId xmlns:a16="http://schemas.microsoft.com/office/drawing/2014/main" id="{FA4AA2A6-23DA-3340-B0FA-98D95CEDC40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1765" y="3227294"/>
              <a:ext cx="2419070" cy="1815353"/>
              <a:chOff x="141" y="2301"/>
              <a:chExt cx="1727" cy="1296"/>
            </a:xfrm>
          </p:grpSpPr>
          <p:sp>
            <p:nvSpPr>
              <p:cNvPr id="52" name="AutoShape 54">
                <a:extLst>
                  <a:ext uri="{FF2B5EF4-FFF2-40B4-BE49-F238E27FC236}">
                    <a16:creationId xmlns:a16="http://schemas.microsoft.com/office/drawing/2014/main" id="{530D340A-1C6B-D043-9A06-BBA0719D97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0800000">
                <a:off x="141" y="2301"/>
                <a:ext cx="1727" cy="1296"/>
              </a:xfrm>
              <a:prstGeom prst="triangle">
                <a:avLst>
                  <a:gd name="adj" fmla="val 50000"/>
                </a:avLst>
              </a:prstGeom>
              <a:solidFill>
                <a:srgbClr val="66FF33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53" name="Group 56">
                <a:extLst>
                  <a:ext uri="{FF2B5EF4-FFF2-40B4-BE49-F238E27FC236}">
                    <a16:creationId xmlns:a16="http://schemas.microsoft.com/office/drawing/2014/main" id="{184BDE34-BCB4-D94D-94CF-3E2B82C4D79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4" y="2348"/>
                <a:ext cx="1488" cy="1056"/>
                <a:chOff x="244" y="2348"/>
                <a:chExt cx="1488" cy="1056"/>
              </a:xfrm>
            </p:grpSpPr>
            <p:sp>
              <p:nvSpPr>
                <p:cNvPr id="54" name="Text Box 44">
                  <a:extLst>
                    <a:ext uri="{FF2B5EF4-FFF2-40B4-BE49-F238E27FC236}">
                      <a16:creationId xmlns:a16="http://schemas.microsoft.com/office/drawing/2014/main" id="{FA421EEB-46F8-5946-80D1-4DA835FD7772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72" y="2540"/>
                  <a:ext cx="480" cy="30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accent2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pPr algn="ctr" eaLnBrk="0" hangingPunct="0">
                    <a:spcBef>
                      <a:spcPct val="50000"/>
                    </a:spcBef>
                    <a:buFontTx/>
                    <a:buNone/>
                  </a:pPr>
                  <a:r>
                    <a:rPr lang="en-US" altLang="en-US" b="1" dirty="0">
                      <a:solidFill>
                        <a:srgbClr val="FF0000"/>
                      </a:solidFill>
                    </a:rPr>
                    <a:t>?</a:t>
                  </a:r>
                </a:p>
              </p:txBody>
            </p:sp>
            <p:sp>
              <p:nvSpPr>
                <p:cNvPr id="55" name="Line 45">
                  <a:extLst>
                    <a:ext uri="{FF2B5EF4-FFF2-40B4-BE49-F238E27FC236}">
                      <a16:creationId xmlns:a16="http://schemas.microsoft.com/office/drawing/2014/main" id="{EA8712BE-3905-A140-B1B6-FC70D3A2494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244" y="2348"/>
                  <a:ext cx="624" cy="336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6" name="Line 46">
                  <a:extLst>
                    <a:ext uri="{FF2B5EF4-FFF2-40B4-BE49-F238E27FC236}">
                      <a16:creationId xmlns:a16="http://schemas.microsoft.com/office/drawing/2014/main" id="{DF6CD8A8-0E10-5048-96B6-86425F47E61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1156" y="2348"/>
                  <a:ext cx="576" cy="336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7" name="Line 47">
                  <a:extLst>
                    <a:ext uri="{FF2B5EF4-FFF2-40B4-BE49-F238E27FC236}">
                      <a16:creationId xmlns:a16="http://schemas.microsoft.com/office/drawing/2014/main" id="{C92E9BD0-DF2B-1645-9816-99C08D4E56E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12" y="2876"/>
                  <a:ext cx="0" cy="528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 type="none" w="sm" len="sm"/>
                  <a:tailEnd type="triangl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49" name="Text Box 48">
              <a:extLst>
                <a:ext uri="{FF2B5EF4-FFF2-40B4-BE49-F238E27FC236}">
                  <a16:creationId xmlns:a16="http://schemas.microsoft.com/office/drawing/2014/main" id="{983384A9-24C6-5D40-AC1A-3AA4D7DA53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54876" y="5161912"/>
              <a:ext cx="1632846" cy="431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en-US" dirty="0"/>
                <a:t>Partnership</a:t>
              </a:r>
            </a:p>
          </p:txBody>
        </p:sp>
        <p:sp>
          <p:nvSpPr>
            <p:cNvPr id="50" name="Text Box 49">
              <a:extLst>
                <a:ext uri="{FF2B5EF4-FFF2-40B4-BE49-F238E27FC236}">
                  <a16:creationId xmlns:a16="http://schemas.microsoft.com/office/drawing/2014/main" id="{E96E4C7A-BF75-364B-B427-981B91C752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1775" y="3011785"/>
              <a:ext cx="2218765" cy="431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en-US" dirty="0"/>
                <a:t>Employee</a:t>
              </a:r>
            </a:p>
          </p:txBody>
        </p:sp>
        <p:sp>
          <p:nvSpPr>
            <p:cNvPr id="51" name="Text Box 51">
              <a:extLst>
                <a:ext uri="{FF2B5EF4-FFF2-40B4-BE49-F238E27FC236}">
                  <a16:creationId xmlns:a16="http://schemas.microsoft.com/office/drawing/2014/main" id="{F1A2465B-6400-9442-9D76-687E4C5E31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55187" y="3018727"/>
              <a:ext cx="2218765" cy="431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  <a:buFontTx/>
                <a:buNone/>
              </a:pPr>
              <a:r>
                <a:rPr lang="en-US" altLang="en-US" dirty="0"/>
                <a:t>Organization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4845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FCF-BB44-0740-9AF2-A83D65DED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4EE02D-70B5-0943-BB42-CD5374B1A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5" name="Rectangle 5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71F50794-09CC-4E4C-8000-C08567D4D721}"/>
              </a:ext>
            </a:extLst>
          </p:cNvPr>
          <p:cNvSpPr txBox="1">
            <a:spLocks noChangeArrowheads="1"/>
          </p:cNvSpPr>
          <p:nvPr/>
        </p:nvSpPr>
        <p:spPr>
          <a:xfrm>
            <a:off x="1050472" y="13335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/>
              <a:t>Career planning </a:t>
            </a:r>
          </a:p>
          <a:p>
            <a:r>
              <a:rPr lang="en-US" altLang="en-US"/>
              <a:t>How do individuals choose careers?</a:t>
            </a:r>
          </a:p>
          <a:p>
            <a:r>
              <a:rPr lang="en-US" altLang="en-US"/>
              <a:t>The career cycle</a:t>
            </a:r>
          </a:p>
          <a:p>
            <a:r>
              <a:rPr lang="en-US" altLang="en-US"/>
              <a:t>Changing ideas about careers</a:t>
            </a:r>
          </a:p>
          <a:p>
            <a:r>
              <a:rPr lang="en-US" altLang="en-US"/>
              <a:t>Current issues in careers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969E17-503F-1E45-B05E-379F1CC8A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698" y="1369887"/>
            <a:ext cx="3672589" cy="368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323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2DAB9-080C-AE47-9021-2F063D2BD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2000" dirty="0"/>
              <a:t>Evaluating Employee Development Needs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A8A35-D1B7-C245-8EC8-D0A16955A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617" y="1479546"/>
            <a:ext cx="5380383" cy="2217811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800" b="1" dirty="0"/>
              <a:t>Evaluating Employee Development Needs</a:t>
            </a:r>
          </a:p>
          <a:p>
            <a:endParaRPr lang="en-US" altLang="en-US" sz="1800" dirty="0"/>
          </a:p>
          <a:p>
            <a:r>
              <a:rPr lang="en-US" altLang="en-US" sz="1800" dirty="0"/>
              <a:t>Career Planning Workshops</a:t>
            </a:r>
          </a:p>
          <a:p>
            <a:r>
              <a:rPr lang="en-US" altLang="en-US" sz="1800" dirty="0"/>
              <a:t>Career Planning Workbooks</a:t>
            </a:r>
          </a:p>
          <a:p>
            <a:r>
              <a:rPr lang="en-US" altLang="en-US" sz="1800" dirty="0"/>
              <a:t>Career Counseling</a:t>
            </a:r>
          </a:p>
          <a:p>
            <a:r>
              <a:rPr lang="en-US" altLang="en-US" sz="1800" dirty="0"/>
              <a:t>Development Testing for Employees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1963D1-A339-0447-AF0E-202AEA4EC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2051">
            <a:extLst>
              <a:ext uri="{FF2B5EF4-FFF2-40B4-BE49-F238E27FC236}">
                <a16:creationId xmlns:a16="http://schemas.microsoft.com/office/drawing/2014/main" id="{C71625E4-FC89-784C-B796-D2A5B7EABF27}"/>
              </a:ext>
            </a:extLst>
          </p:cNvPr>
          <p:cNvSpPr txBox="1">
            <a:spLocks noChangeArrowheads="1"/>
          </p:cNvSpPr>
          <p:nvPr/>
        </p:nvSpPr>
        <p:spPr>
          <a:xfrm>
            <a:off x="7132203" y="1479546"/>
            <a:ext cx="4450197" cy="2549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1800" b="1" dirty="0"/>
              <a:t>Self Development Tools</a:t>
            </a:r>
          </a:p>
          <a:p>
            <a:pPr marL="0" indent="0">
              <a:buNone/>
            </a:pPr>
            <a:endParaRPr lang="en-US" altLang="en-US" sz="1800" dirty="0"/>
          </a:p>
          <a:p>
            <a:r>
              <a:rPr lang="en-US" altLang="en-US" sz="1800" dirty="0"/>
              <a:t>Values Assessments</a:t>
            </a:r>
          </a:p>
          <a:p>
            <a:r>
              <a:rPr lang="en-US" altLang="en-US" sz="1800" dirty="0"/>
              <a:t>Interest Inventories</a:t>
            </a:r>
          </a:p>
          <a:p>
            <a:r>
              <a:rPr lang="en-US" altLang="en-US" sz="1800" dirty="0"/>
              <a:t>Personal Characteristics Instruments</a:t>
            </a:r>
          </a:p>
          <a:p>
            <a:r>
              <a:rPr lang="en-US" altLang="en-US" sz="1800" dirty="0"/>
              <a:t>Skill Development and Ability Tests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1E03E9-92BD-B445-8AF5-5E6E060E5204}"/>
              </a:ext>
            </a:extLst>
          </p:cNvPr>
          <p:cNvSpPr txBox="1"/>
          <p:nvPr/>
        </p:nvSpPr>
        <p:spPr>
          <a:xfrm>
            <a:off x="4853352" y="5055031"/>
            <a:ext cx="12426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(Noe, R., 1996)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72BEEC-C058-004A-AE1F-9C2A3DB158CB}"/>
              </a:ext>
            </a:extLst>
          </p:cNvPr>
          <p:cNvSpPr txBox="1"/>
          <p:nvPr/>
        </p:nvSpPr>
        <p:spPr>
          <a:xfrm>
            <a:off x="914399" y="4028661"/>
            <a:ext cx="49828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Career management process involves career exploration, development of career goals, and use of career strategies to obtain career goals. 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4367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C4E04-606D-F842-95D5-11C214E67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9DA41F61-5A50-8A49-B134-B75859132738}"/>
              </a:ext>
            </a:extLst>
          </p:cNvPr>
          <p:cNvGrpSpPr/>
          <p:nvPr/>
        </p:nvGrpSpPr>
        <p:grpSpPr>
          <a:xfrm>
            <a:off x="2802892" y="831851"/>
            <a:ext cx="6223912" cy="4780831"/>
            <a:chOff x="2768602" y="671831"/>
            <a:chExt cx="6223912" cy="4780831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0D305B3-9803-A14F-98A5-CFEAD16502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98019" y="4047767"/>
              <a:ext cx="2248217" cy="335989"/>
            </a:xfrm>
            <a:prstGeom prst="rect">
              <a:avLst/>
            </a:prstGeom>
            <a:solidFill>
              <a:schemeClr val="accent1"/>
            </a:solidFill>
            <a:ln w="3175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lIns="90488" tIns="44450" rIns="90488" bIns="4445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 eaLnBrk="0" hangingPunct="0"/>
              <a:r>
                <a:rPr lang="en-US" altLang="en-US" sz="1600" dirty="0"/>
                <a:t>Take steps toward goal</a:t>
              </a:r>
            </a:p>
          </p:txBody>
        </p:sp>
        <p:cxnSp>
          <p:nvCxnSpPr>
            <p:cNvPr id="6" name="AutoShape 1064">
              <a:extLst>
                <a:ext uri="{FF2B5EF4-FFF2-40B4-BE49-F238E27FC236}">
                  <a16:creationId xmlns:a16="http://schemas.microsoft.com/office/drawing/2014/main" id="{633C19B1-8295-CD43-B015-C5D671FDA1D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41085" y="4433254"/>
              <a:ext cx="0" cy="414337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032ABCD-9568-0F46-9C19-9B354378EE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06913" y="671831"/>
              <a:ext cx="3131304" cy="335989"/>
            </a:xfrm>
            <a:prstGeom prst="rect">
              <a:avLst/>
            </a:prstGeom>
            <a:solidFill>
              <a:schemeClr val="accent1"/>
            </a:solidFill>
            <a:ln w="3175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lIns="90488" tIns="44450" rIns="90488" bIns="4445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 algn="ctr" eaLnBrk="0" hangingPunct="0"/>
              <a:r>
                <a:rPr lang="en-US" altLang="en-US" sz="1600"/>
                <a:t>Identify individual goals</a:t>
              </a:r>
            </a:p>
          </p:txBody>
        </p:sp>
        <p:cxnSp>
          <p:nvCxnSpPr>
            <p:cNvPr id="10" name="AutoShape 1038">
              <a:extLst>
                <a:ext uri="{FF2B5EF4-FFF2-40B4-BE49-F238E27FC236}">
                  <a16:creationId xmlns:a16="http://schemas.microsoft.com/office/drawing/2014/main" id="{8713DAD0-6E15-4641-B82B-C0AD37F3121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014731"/>
              <a:ext cx="0" cy="414338"/>
            </a:xfrm>
            <a:prstGeom prst="straightConnector1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8F4F930-3C70-E346-8E7E-FB9EE724FD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88154" y="1449429"/>
              <a:ext cx="3774439" cy="335989"/>
            </a:xfrm>
            <a:prstGeom prst="rect">
              <a:avLst/>
            </a:prstGeom>
            <a:solidFill>
              <a:schemeClr val="accent1"/>
            </a:solidFill>
            <a:ln w="3175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lIns="90488" tIns="44450" rIns="90488" bIns="4445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 eaLnBrk="0" hangingPunct="0"/>
              <a:r>
                <a:rPr lang="en-US" altLang="en-US" sz="1600"/>
                <a:t>Assess personal strengths and weaknesses</a:t>
              </a:r>
            </a:p>
          </p:txBody>
        </p:sp>
        <p:cxnSp>
          <p:nvCxnSpPr>
            <p:cNvPr id="12" name="AutoShape 1038">
              <a:extLst>
                <a:ext uri="{FF2B5EF4-FFF2-40B4-BE49-F238E27FC236}">
                  <a16:creationId xmlns:a16="http://schemas.microsoft.com/office/drawing/2014/main" id="{957CE1BE-8045-5347-94C8-AFB858BEEA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014731"/>
              <a:ext cx="0" cy="414338"/>
            </a:xfrm>
            <a:prstGeom prst="straightConnector1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3" name="AutoShape 1039">
              <a:extLst>
                <a:ext uri="{FF2B5EF4-FFF2-40B4-BE49-F238E27FC236}">
                  <a16:creationId xmlns:a16="http://schemas.microsoft.com/office/drawing/2014/main" id="{3EEE74D9-2080-DB41-A885-339FDF63796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829119"/>
              <a:ext cx="0" cy="414337"/>
            </a:xfrm>
            <a:prstGeom prst="straightConnector1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3D0A0FE-4780-524F-80AD-3203510798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77664" y="2207773"/>
              <a:ext cx="3995418" cy="335989"/>
            </a:xfrm>
            <a:prstGeom prst="rect">
              <a:avLst/>
            </a:prstGeom>
            <a:solidFill>
              <a:schemeClr val="accent1"/>
            </a:solidFill>
            <a:ln w="3175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ajor"/>
          </p:style>
          <p:txBody>
            <a:bodyPr wrap="square" lIns="90488" tIns="44450" rIns="90488" bIns="44450">
              <a:spAutoFit/>
            </a:bodyPr>
            <a:lstStyle>
              <a:lvl1pPr>
                <a:defRPr>
                  <a:latin typeface="+mj-lt"/>
                  <a:ea typeface="+mj-ea"/>
                  <a:cs typeface="+mj-cs"/>
                </a:defRPr>
              </a:lvl1pPr>
              <a:lvl2pPr>
                <a:defRPr>
                  <a:latin typeface="+mj-lt"/>
                  <a:ea typeface="+mj-ea"/>
                  <a:cs typeface="+mj-cs"/>
                </a:defRPr>
              </a:lvl2pPr>
              <a:lvl3pPr>
                <a:defRPr>
                  <a:latin typeface="+mj-lt"/>
                  <a:ea typeface="+mj-ea"/>
                  <a:cs typeface="+mj-cs"/>
                </a:defRPr>
              </a:lvl3pPr>
              <a:lvl4pPr>
                <a:defRPr>
                  <a:latin typeface="+mj-lt"/>
                  <a:ea typeface="+mj-ea"/>
                  <a:cs typeface="+mj-cs"/>
                </a:defRPr>
              </a:lvl4pPr>
              <a:lvl5pPr>
                <a:defRPr>
                  <a:latin typeface="+mj-lt"/>
                  <a:ea typeface="+mj-ea"/>
                  <a:cs typeface="+mj-cs"/>
                </a:defRPr>
              </a:lvl5pPr>
              <a:lvl6pPr>
                <a:defRPr>
                  <a:latin typeface="+mj-lt"/>
                  <a:ea typeface="+mj-ea"/>
                  <a:cs typeface="+mj-cs"/>
                </a:defRPr>
              </a:lvl6pPr>
              <a:lvl7pPr>
                <a:defRPr>
                  <a:latin typeface="+mj-lt"/>
                  <a:ea typeface="+mj-ea"/>
                  <a:cs typeface="+mj-cs"/>
                </a:defRPr>
              </a:lvl7pPr>
              <a:lvl8pPr>
                <a:defRPr>
                  <a:latin typeface="+mj-lt"/>
                  <a:ea typeface="+mj-ea"/>
                  <a:cs typeface="+mj-cs"/>
                </a:defRPr>
              </a:lvl8pPr>
              <a:lvl9pPr>
                <a:defRPr>
                  <a:latin typeface="+mj-lt"/>
                  <a:ea typeface="+mj-ea"/>
                  <a:cs typeface="+mj-cs"/>
                </a:defRPr>
              </a:lvl9pPr>
            </a:lstStyle>
            <a:p>
              <a:pPr eaLnBrk="0" hangingPunct="0"/>
              <a:r>
                <a:rPr lang="en-US" altLang="en-US" sz="1600"/>
                <a:t>Determine how and if goals can be reached</a:t>
              </a:r>
            </a:p>
          </p:txBody>
        </p:sp>
        <p:cxnSp>
          <p:nvCxnSpPr>
            <p:cNvPr id="15" name="AutoShape 1039">
              <a:extLst>
                <a:ext uri="{FF2B5EF4-FFF2-40B4-BE49-F238E27FC236}">
                  <a16:creationId xmlns:a16="http://schemas.microsoft.com/office/drawing/2014/main" id="{E865E1F7-276B-3B47-9CB5-6F54978B28F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829119"/>
              <a:ext cx="0" cy="414337"/>
            </a:xfrm>
            <a:prstGeom prst="straightConnector1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FC276BD-FD73-1240-9767-3EF22590823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68602" y="2999745"/>
              <a:ext cx="6223912" cy="584200"/>
              <a:chOff x="707" y="3045"/>
              <a:chExt cx="4182" cy="368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FEC45C-A494-4447-8086-5FCCAC4EFC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7" y="3046"/>
                <a:ext cx="1498" cy="367"/>
              </a:xfrm>
              <a:prstGeom prst="rect">
                <a:avLst/>
              </a:prstGeom>
              <a:solidFill>
                <a:schemeClr val="accent1"/>
              </a:solidFill>
              <a:ln w="3175">
                <a:solidFill>
                  <a:schemeClr val="tx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 eaLnBrk="0" hangingPunct="0"/>
                <a:r>
                  <a:rPr lang="en-US" altLang="en-US" sz="1600" dirty="0"/>
                  <a:t>Obtain information about</a:t>
                </a:r>
              </a:p>
              <a:p>
                <a:pPr algn="ctr" eaLnBrk="0" hangingPunct="0"/>
                <a:r>
                  <a:rPr lang="en-US" altLang="en-US" sz="1600" dirty="0"/>
                  <a:t>career requirements</a:t>
                </a:r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EA9D804B-869D-DA45-A985-82A33D8325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38" y="3045"/>
                <a:ext cx="1651" cy="367"/>
              </a:xfrm>
              <a:prstGeom prst="rect">
                <a:avLst/>
              </a:prstGeom>
              <a:solidFill>
                <a:schemeClr val="accent1"/>
              </a:solidFill>
              <a:ln w="3175">
                <a:solidFill>
                  <a:schemeClr val="tx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 eaLnBrk="0" hangingPunct="0"/>
                <a:r>
                  <a:rPr lang="en-US" altLang="en-US" sz="1600"/>
                  <a:t>Compare personal resources</a:t>
                </a:r>
              </a:p>
              <a:p>
                <a:pPr algn="ctr" eaLnBrk="0" hangingPunct="0"/>
                <a:r>
                  <a:rPr lang="en-US" altLang="en-US" sz="1600"/>
                  <a:t>and career requirements</a:t>
                </a:r>
              </a:p>
            </p:txBody>
          </p:sp>
        </p:grpSp>
        <p:cxnSp>
          <p:nvCxnSpPr>
            <p:cNvPr id="21" name="AutoShape 1038">
              <a:extLst>
                <a:ext uri="{FF2B5EF4-FFF2-40B4-BE49-F238E27FC236}">
                  <a16:creationId xmlns:a16="http://schemas.microsoft.com/office/drawing/2014/main" id="{89AE00B5-E445-9943-8061-D121F6A5D20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014731"/>
              <a:ext cx="0" cy="414338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AutoShape 1039">
              <a:extLst>
                <a:ext uri="{FF2B5EF4-FFF2-40B4-BE49-F238E27FC236}">
                  <a16:creationId xmlns:a16="http://schemas.microsoft.com/office/drawing/2014/main" id="{1834F843-1BFB-A048-BC5F-65283950E6C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176963" y="1829119"/>
              <a:ext cx="0" cy="414337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8" name="Rectangle 1033">
              <a:extLst>
                <a:ext uri="{FF2B5EF4-FFF2-40B4-BE49-F238E27FC236}">
                  <a16:creationId xmlns:a16="http://schemas.microsoft.com/office/drawing/2014/main" id="{04804CFE-703C-6145-B4B2-ED529EC46D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3315" y="4870451"/>
              <a:ext cx="2415539" cy="582211"/>
            </a:xfrm>
            <a:prstGeom prst="rect">
              <a:avLst/>
            </a:prstGeom>
            <a:solidFill>
              <a:schemeClr val="accent1"/>
            </a:solidFill>
            <a:ln w="3175" algn="ctr">
              <a:solidFill>
                <a:schemeClr val="tx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0488" tIns="44450" rIns="90488" bIns="44450">
              <a:spAutoFit/>
            </a:bodyPr>
            <a:lstStyle/>
            <a:p>
              <a:pPr eaLnBrk="0" hangingPunct="0"/>
              <a:r>
                <a:rPr lang="en-US" altLang="en-US" sz="1600" dirty="0"/>
                <a:t>Periodically reassess goals</a:t>
              </a:r>
            </a:p>
            <a:p>
              <a:pPr eaLnBrk="0" hangingPunct="0"/>
              <a:r>
                <a:rPr lang="en-US" altLang="en-US" sz="1600" dirty="0"/>
                <a:t>progress toward goals</a:t>
              </a:r>
            </a:p>
          </p:txBody>
        </p:sp>
        <p:cxnSp>
          <p:nvCxnSpPr>
            <p:cNvPr id="46" name="AutoShape 1061">
              <a:extLst>
                <a:ext uri="{FF2B5EF4-FFF2-40B4-BE49-F238E27FC236}">
                  <a16:creationId xmlns:a16="http://schemas.microsoft.com/office/drawing/2014/main" id="{8ED65AF0-2882-984C-93F9-B5DF60F3B3B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6200000" flipH="1">
              <a:off x="4739065" y="2707787"/>
              <a:ext cx="414338" cy="2216150"/>
            </a:xfrm>
            <a:prstGeom prst="bentConnector3">
              <a:avLst>
                <a:gd name="adj1" fmla="val 4981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1" name="AutoShape 1063">
              <a:extLst>
                <a:ext uri="{FF2B5EF4-FFF2-40B4-BE49-F238E27FC236}">
                  <a16:creationId xmlns:a16="http://schemas.microsoft.com/office/drawing/2014/main" id="{1EBC83C0-0A08-BD49-9916-96923290555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6969693" y="2855425"/>
              <a:ext cx="415925" cy="1920875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2" name="AutoShape 1041">
              <a:extLst>
                <a:ext uri="{FF2B5EF4-FFF2-40B4-BE49-F238E27FC236}">
                  <a16:creationId xmlns:a16="http://schemas.microsoft.com/office/drawing/2014/main" id="{49ECC072-92BB-8644-B9C5-C47E08B1768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4689279" y="1665212"/>
              <a:ext cx="415925" cy="221773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3" name="AutoShape 1040">
              <a:extLst>
                <a:ext uri="{FF2B5EF4-FFF2-40B4-BE49-F238E27FC236}">
                  <a16:creationId xmlns:a16="http://schemas.microsoft.com/office/drawing/2014/main" id="{E7AECBB3-EE8D-1140-A0B8-3E666F7AA12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6200000" flipH="1">
              <a:off x="7039067" y="1815230"/>
              <a:ext cx="414338" cy="1919287"/>
            </a:xfrm>
            <a:prstGeom prst="bentConnector3">
              <a:avLst>
                <a:gd name="adj1" fmla="val 4981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55" name="Title 1">
            <a:extLst>
              <a:ext uri="{FF2B5EF4-FFF2-40B4-BE49-F238E27FC236}">
                <a16:creationId xmlns:a16="http://schemas.microsoft.com/office/drawing/2014/main" id="{AC078453-B33D-5C44-9BCB-38DDAFE2D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0389"/>
            <a:ext cx="12191999" cy="839875"/>
          </a:xfrm>
        </p:spPr>
        <p:txBody>
          <a:bodyPr>
            <a:normAutofit/>
          </a:bodyPr>
          <a:lstStyle/>
          <a:p>
            <a:r>
              <a:rPr lang="en-US" sz="2400" dirty="0"/>
              <a:t>Career Development Model</a:t>
            </a:r>
          </a:p>
        </p:txBody>
      </p:sp>
    </p:spTree>
    <p:extLst>
      <p:ext uri="{BB962C8B-B14F-4D97-AF65-F5344CB8AC3E}">
        <p14:creationId xmlns:p14="http://schemas.microsoft.com/office/powerpoint/2010/main" val="398244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3212C-3CBA-0848-8F19-571692BC2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Matching Individual &amp; </a:t>
            </a:r>
            <a:r>
              <a:rPr lang="en-US" sz="2400" dirty="0" err="1"/>
              <a:t>Organisational</a:t>
            </a:r>
            <a:r>
              <a:rPr lang="en-US" sz="2400" dirty="0"/>
              <a:t> Needs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8E8E9-67A4-7445-996F-97996B1AF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171C98-D46D-8E46-82DC-66504FBD4111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348740" y="1310416"/>
            <a:ext cx="5133415" cy="302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Char char="•"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Char char="•"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sz="2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FontTx/>
              <a:buNone/>
            </a:pPr>
            <a:r>
              <a:rPr lang="en-US" altLang="en-US" sz="2000" b="1" dirty="0"/>
              <a:t>ORGANIZATIONAL  NEEDS</a:t>
            </a:r>
          </a:p>
          <a:p>
            <a:r>
              <a:rPr lang="en-US" altLang="en-US" sz="1800" dirty="0"/>
              <a:t>Staffing</a:t>
            </a:r>
          </a:p>
          <a:p>
            <a:r>
              <a:rPr lang="en-US" altLang="en-US" sz="1800" dirty="0"/>
              <a:t>Development</a:t>
            </a:r>
          </a:p>
          <a:p>
            <a:r>
              <a:rPr lang="en-US" altLang="en-US" sz="1800" dirty="0"/>
              <a:t>Leveling off</a:t>
            </a:r>
          </a:p>
          <a:p>
            <a:r>
              <a:rPr lang="en-US" altLang="en-US" sz="1800" dirty="0" err="1"/>
              <a:t>Restaffing</a:t>
            </a:r>
            <a:endParaRPr lang="en-US" altLang="en-US" sz="1800" dirty="0"/>
          </a:p>
          <a:p>
            <a:endParaRPr lang="en-US" altLang="en-US" sz="2382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DD9EA16-645A-4644-8AA9-5058AA239925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6616625" y="1310416"/>
            <a:ext cx="3704945" cy="302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Char char="•"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Char char="•"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sz="2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rtl="0" eaLnBrk="0" fontAlgn="base" hangingPunct="0">
              <a:lnSpc>
                <a:spcPct val="105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buFontTx/>
              <a:buNone/>
            </a:pPr>
            <a:r>
              <a:rPr lang="en-US" altLang="en-US" sz="2000" b="1" dirty="0"/>
              <a:t>INDIVIDUAL NEEDS</a:t>
            </a:r>
          </a:p>
          <a:p>
            <a:r>
              <a:rPr lang="en-US" altLang="en-US" sz="1800" dirty="0"/>
              <a:t>Making career/job choice</a:t>
            </a:r>
          </a:p>
          <a:p>
            <a:r>
              <a:rPr lang="en-US" altLang="en-US" sz="1800" dirty="0"/>
              <a:t>Making contributions</a:t>
            </a:r>
          </a:p>
          <a:p>
            <a:r>
              <a:rPr lang="en-US" altLang="en-US" sz="1800" dirty="0"/>
              <a:t>Fitting into organization</a:t>
            </a:r>
          </a:p>
          <a:p>
            <a:r>
              <a:rPr lang="en-US" altLang="en-US" sz="1800" dirty="0"/>
              <a:t>Using experience</a:t>
            </a:r>
          </a:p>
          <a:p>
            <a:endParaRPr lang="en-US" altLang="en-US" sz="2382" dirty="0"/>
          </a:p>
        </p:txBody>
      </p:sp>
    </p:spTree>
    <p:extLst>
      <p:ext uri="{BB962C8B-B14F-4D97-AF65-F5344CB8AC3E}">
        <p14:creationId xmlns:p14="http://schemas.microsoft.com/office/powerpoint/2010/main" val="2757938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98AC4-BE37-734F-B85F-3E314F0FB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Mentors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06501-B72C-5849-B8F4-44FBC006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5" name="Rectangle 1027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1275AAD1-C500-EA47-A204-821CD2AD6793}"/>
              </a:ext>
            </a:extLst>
          </p:cNvPr>
          <p:cNvSpPr txBox="1">
            <a:spLocks noChangeArrowheads="1"/>
          </p:cNvSpPr>
          <p:nvPr/>
        </p:nvSpPr>
        <p:spPr>
          <a:xfrm>
            <a:off x="609600" y="1402786"/>
            <a:ext cx="5881087" cy="4114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endParaRPr lang="en-US" altLang="en-US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800" b="1" dirty="0"/>
              <a:t>What does a mentor do?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Provides inside knowledge, insight into culture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Feedback on career progress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Provides opportunities for visibility</a:t>
            </a:r>
            <a:br>
              <a:rPr lang="en-US" altLang="en-US" sz="1800" dirty="0"/>
            </a:br>
            <a:endParaRPr lang="en-US" altLang="en-US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800" b="1" dirty="0"/>
              <a:t>How do you find a mentor?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Seek one out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You may be </a:t>
            </a:r>
            <a:r>
              <a:rPr lang="en-US" altLang="en-US" sz="1800" b="1" dirty="0">
                <a:solidFill>
                  <a:srgbClr val="FF0000"/>
                </a:solidFill>
              </a:rPr>
              <a:t>sought</a:t>
            </a:r>
            <a:r>
              <a:rPr lang="en-US" altLang="en-US" sz="1800" dirty="0"/>
              <a:t> out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Formal company program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altLang="en-US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800" b="1" dirty="0"/>
              <a:t>How is mentoring achieved?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Advise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Coach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Encourage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altLang="en-US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B8486F-6096-0A47-B423-0DA1EF239703}"/>
              </a:ext>
            </a:extLst>
          </p:cNvPr>
          <p:cNvSpPr txBox="1"/>
          <p:nvPr/>
        </p:nvSpPr>
        <p:spPr>
          <a:xfrm>
            <a:off x="3380744" y="942163"/>
            <a:ext cx="757880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b="1" dirty="0">
                <a:solidFill>
                  <a:srgbClr val="FF0000"/>
                </a:solidFill>
              </a:rPr>
              <a:t>A senior person in the organization who guides your career</a:t>
            </a:r>
          </a:p>
          <a:p>
            <a:pPr>
              <a:lnSpc>
                <a:spcPct val="90000"/>
              </a:lnSpc>
            </a:pPr>
            <a:r>
              <a:rPr lang="en-US" altLang="en-US" b="1" dirty="0">
                <a:solidFill>
                  <a:srgbClr val="FF0000"/>
                </a:solidFill>
              </a:rPr>
              <a:t>Executives who coach, advise, and encourage individuals of lesser rank</a:t>
            </a:r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196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0A75154-5432-644A-930A-38DF97FC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0"/>
            <a:ext cx="11582400" cy="1143000"/>
          </a:xfrm>
        </p:spPr>
        <p:txBody>
          <a:bodyPr>
            <a:normAutofit/>
          </a:bodyPr>
          <a:lstStyle/>
          <a:p>
            <a:r>
              <a:rPr lang="en-GB" dirty="0"/>
              <a:t>Succession Planning</a:t>
            </a:r>
          </a:p>
        </p:txBody>
      </p:sp>
      <p:sp>
        <p:nvSpPr>
          <p:cNvPr id="5" name="Rectangle 5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080D226B-2A8C-F440-8AE5-3F47891B8413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415143"/>
            <a:ext cx="111633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dirty="0"/>
              <a:t>Determine possible successors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Job analysis of key jobs job progressions, as they may exist in future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Appraise employees’ performance to determine gaps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Training and development to close gaps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Progression through career ladder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Types of succession planning</a:t>
            </a:r>
          </a:p>
        </p:txBody>
      </p:sp>
    </p:spTree>
    <p:extLst>
      <p:ext uri="{BB962C8B-B14F-4D97-AF65-F5344CB8AC3E}">
        <p14:creationId xmlns:p14="http://schemas.microsoft.com/office/powerpoint/2010/main" val="2002369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5A3F-4BC5-2E44-AB36-81002A3D7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193"/>
            <a:ext cx="10972800" cy="1143000"/>
          </a:xfrm>
        </p:spPr>
        <p:txBody>
          <a:bodyPr/>
          <a:lstStyle/>
          <a:p>
            <a:r>
              <a:rPr lang="en-US" dirty="0"/>
              <a:t>Stress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38607F-FB0A-BB45-994A-3AA1EDB54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5" name="Rectangle 3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27E4A2FF-DF82-D44E-B472-C4369F60FD91}"/>
              </a:ext>
            </a:extLst>
          </p:cNvPr>
          <p:cNvSpPr txBox="1">
            <a:spLocks noChangeArrowheads="1"/>
          </p:cNvSpPr>
          <p:nvPr/>
        </p:nvSpPr>
        <p:spPr>
          <a:xfrm>
            <a:off x="1980648" y="2651718"/>
            <a:ext cx="4982817" cy="2703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2000" dirty="0"/>
              <a:t>The response: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/>
              <a:t>Discomfort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/>
              <a:t>Anxiety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/>
              <a:t>Feelings of being overwhelmed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/>
              <a:t>Physical effects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000" dirty="0"/>
              <a:t>Withdrawal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359FBD-9E97-4A40-963E-58C431204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557" y="2651718"/>
            <a:ext cx="3850860" cy="2873334"/>
          </a:xfrm>
          <a:prstGeom prst="rect">
            <a:avLst/>
          </a:prstGeom>
        </p:spPr>
      </p:pic>
      <p:sp>
        <p:nvSpPr>
          <p:cNvPr id="7" name="Rectangle 3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D457FB40-CE7B-CC4C-95E6-3B9C9D61410E}"/>
              </a:ext>
            </a:extLst>
          </p:cNvPr>
          <p:cNvSpPr txBox="1">
            <a:spLocks noChangeArrowheads="1"/>
          </p:cNvSpPr>
          <p:nvPr/>
        </p:nvSpPr>
        <p:spPr>
          <a:xfrm>
            <a:off x="1980648" y="1174746"/>
            <a:ext cx="8230703" cy="1436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2400" b="1" dirty="0">
                <a:solidFill>
                  <a:srgbClr val="FF0000"/>
                </a:solidFill>
              </a:rPr>
              <a:t>A physiological and emotional response to stimuli that place physical or psychological demands on an individual</a:t>
            </a:r>
            <a:br>
              <a:rPr lang="en-US" altLang="en-US" sz="2000" dirty="0"/>
            </a:br>
            <a:br>
              <a:rPr lang="en-US" altLang="en-US" sz="2000" dirty="0"/>
            </a:b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527314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D841-5EAD-424D-AF72-B7CD3DE04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Reducing/Managing Stress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210A54-5CE6-FF43-9FE4-D57824658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5" name="Rectangle 3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F9A9D074-F87E-0A40-BAB3-B91BF944015B}"/>
              </a:ext>
            </a:extLst>
          </p:cNvPr>
          <p:cNvSpPr txBox="1">
            <a:spLocks noChangeArrowheads="1"/>
          </p:cNvSpPr>
          <p:nvPr/>
        </p:nvSpPr>
        <p:spPr>
          <a:xfrm>
            <a:off x="609600" y="1467678"/>
            <a:ext cx="5403575" cy="24284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1800" b="1" dirty="0"/>
              <a:t>Reducing Stress</a:t>
            </a:r>
            <a:br>
              <a:rPr lang="en-US" altLang="en-US" sz="1800" dirty="0"/>
            </a:br>
            <a:endParaRPr lang="en-US" altLang="en-US" sz="1800" dirty="0"/>
          </a:p>
          <a:p>
            <a:r>
              <a:rPr lang="en-US" altLang="en-US" sz="1800" dirty="0"/>
              <a:t>Redesign jobs or the workplace</a:t>
            </a:r>
          </a:p>
          <a:p>
            <a:r>
              <a:rPr lang="en-US" altLang="en-US" sz="1800" dirty="0"/>
              <a:t>Provide information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/>
              <a:t>Reduce task demands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800" dirty="0"/>
              <a:t>Reduce role ambiguity</a:t>
            </a:r>
          </a:p>
          <a:p>
            <a:r>
              <a:rPr lang="en-US" altLang="en-US" sz="1800" dirty="0"/>
              <a:t>Reduce commitments</a:t>
            </a:r>
          </a:p>
        </p:txBody>
      </p:sp>
      <p:sp>
        <p:nvSpPr>
          <p:cNvPr id="6" name="Rectangle 3" descr="Rectangle: Click to edit Master text styles&#13;&#10;Second level&#13;&#10;Third level&#13;&#10;Fourth level&#13;&#10;Fifth level">
            <a:extLst>
              <a:ext uri="{FF2B5EF4-FFF2-40B4-BE49-F238E27FC236}">
                <a16:creationId xmlns:a16="http://schemas.microsoft.com/office/drawing/2014/main" id="{584E77F5-C02F-4543-8810-CF6FAC55C820}"/>
              </a:ext>
            </a:extLst>
          </p:cNvPr>
          <p:cNvSpPr txBox="1">
            <a:spLocks noChangeArrowheads="1"/>
          </p:cNvSpPr>
          <p:nvPr/>
        </p:nvSpPr>
        <p:spPr>
          <a:xfrm>
            <a:off x="5274364" y="1467678"/>
            <a:ext cx="5234609" cy="36065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altLang="en-US" sz="1800" b="1" dirty="0"/>
              <a:t>Managing Stress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1800" dirty="0"/>
          </a:p>
          <a:p>
            <a:pPr>
              <a:lnSpc>
                <a:spcPct val="90000"/>
              </a:lnSpc>
            </a:pPr>
            <a:r>
              <a:rPr lang="en-US" altLang="en-US" sz="1800" dirty="0"/>
              <a:t>Social support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Family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Friends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Support groups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Calming activities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Yoga, meditation or prayer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Exercise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Unhealthy coping mechanisms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Food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800" dirty="0"/>
              <a:t>Alcohol or medications</a:t>
            </a:r>
          </a:p>
        </p:txBody>
      </p:sp>
    </p:spTree>
    <p:extLst>
      <p:ext uri="{BB962C8B-B14F-4D97-AF65-F5344CB8AC3E}">
        <p14:creationId xmlns:p14="http://schemas.microsoft.com/office/powerpoint/2010/main" val="2488477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1D545-0280-9C48-A3E5-EEAFA5CAE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Successful Career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1C3FD-D569-7540-8C63-6043B12B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5685183" cy="2879034"/>
          </a:xfrm>
        </p:spPr>
        <p:txBody>
          <a:bodyPr>
            <a:normAutofit/>
          </a:bodyPr>
          <a:lstStyle/>
          <a:p>
            <a:r>
              <a:rPr lang="en-US" altLang="en-US" sz="1800" dirty="0"/>
              <a:t>Develop a positive attitude</a:t>
            </a:r>
          </a:p>
          <a:p>
            <a:r>
              <a:rPr lang="en-US" altLang="en-US" sz="1800" dirty="0"/>
              <a:t>Take responsibility for your own career.</a:t>
            </a:r>
          </a:p>
          <a:p>
            <a:r>
              <a:rPr lang="en-US" altLang="en-US" sz="1800" dirty="0"/>
              <a:t>Establish goals.</a:t>
            </a:r>
          </a:p>
          <a:p>
            <a:r>
              <a:rPr lang="en-US" altLang="en-US" sz="1800" dirty="0"/>
              <a:t>Be aware of success factors.</a:t>
            </a:r>
          </a:p>
          <a:p>
            <a:r>
              <a:rPr lang="en-US" altLang="en-US" sz="1800" dirty="0"/>
              <a:t>Present yourself in a positive manner.</a:t>
            </a:r>
          </a:p>
          <a:p>
            <a:r>
              <a:rPr lang="en-US" altLang="en-US" sz="1800" dirty="0"/>
              <a:t>Be in the right place at the right time.</a:t>
            </a:r>
          </a:p>
          <a:p>
            <a:r>
              <a:rPr lang="en-US" altLang="en-US" sz="1800" dirty="0"/>
              <a:t>Establish a relationship with a mentor or guide.</a:t>
            </a:r>
          </a:p>
          <a:p>
            <a:r>
              <a:rPr lang="en-US" altLang="en-US" sz="1800" dirty="0"/>
              <a:t>Adopt the mind-set of your superiors.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47E279-3573-6149-919C-FB8E6D8DC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9169C9-B88B-2141-95C2-15050E25032E}"/>
              </a:ext>
            </a:extLst>
          </p:cNvPr>
          <p:cNvSpPr txBox="1"/>
          <p:nvPr/>
        </p:nvSpPr>
        <p:spPr>
          <a:xfrm>
            <a:off x="6904384" y="3368604"/>
            <a:ext cx="49808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(7 skills for a successful management career | </a:t>
            </a:r>
            <a:r>
              <a:rPr lang="en-GB" sz="1400" i="1" dirty="0" err="1"/>
              <a:t>Prospects.ac.uk</a:t>
            </a:r>
            <a:r>
              <a:rPr lang="en-GB" sz="1400" i="1" dirty="0"/>
              <a:t>, 2020)</a:t>
            </a:r>
            <a:endParaRPr lang="en-US" sz="1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C43B62-02AA-0243-9206-D9D383A65403}"/>
              </a:ext>
            </a:extLst>
          </p:cNvPr>
          <p:cNvSpPr txBox="1"/>
          <p:nvPr/>
        </p:nvSpPr>
        <p:spPr>
          <a:xfrm>
            <a:off x="6612834" y="1192536"/>
            <a:ext cx="416973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Interpersonal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and Motivations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Organisation</a:t>
            </a:r>
            <a:r>
              <a:rPr lang="en-US" dirty="0"/>
              <a:t> and Delegation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Forward Planning &amp; Strategic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Problem Solving &amp;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Commercial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Mentoring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987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3 – </a:t>
            </a:r>
            <a:r>
              <a:rPr lang="en-GB" dirty="0"/>
              <a:t>Career Development &amp; </a:t>
            </a:r>
            <a:br>
              <a:rPr lang="en-GB" dirty="0"/>
            </a:br>
            <a:r>
              <a:rPr lang="en-GB" dirty="0"/>
              <a:t>Succession Planning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1"/>
            <a:ext cx="10896600" cy="25403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Review: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Managing career development of people.</a:t>
            </a:r>
          </a:p>
          <a:p>
            <a:r>
              <a:rPr lang="en-GB" dirty="0"/>
              <a:t>Managing performance and succession planning.</a:t>
            </a:r>
          </a:p>
        </p:txBody>
      </p:sp>
    </p:spTree>
    <p:extLst>
      <p:ext uri="{BB962C8B-B14F-4D97-AF65-F5344CB8AC3E}">
        <p14:creationId xmlns:p14="http://schemas.microsoft.com/office/powerpoint/2010/main" val="22379349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Session 1 – Managing Expectations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A4A8-FF19-7943-BF8E-D3EF1D9C3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97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Critically assess the potential benefits to the organisation of developing individuals in the workplace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Define employee expectations &amp; how these are communicated by employees and employers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How are these expectations managed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Consider: (SMARTS) objectives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PDP (Alternatives)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GAP Analysis (Alternatives)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What purpose do they serve employees/employers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What benefits are these to invested parties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Identify the benefits</a:t>
            </a:r>
            <a:endParaRPr lang="en-US" sz="10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47046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+mn-lt"/>
                <a:cs typeface="Arial" panose="020B0604020202020204" pitchFamily="34" charset="0"/>
              </a:rPr>
              <a:t>Additional Reading</a:t>
            </a:r>
            <a:endParaRPr lang="en-US" sz="2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A4A8-FF19-7943-BF8E-D3EF1D9C3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9762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altLang="en-US" sz="1600" dirty="0"/>
              <a:t>Britt, J.  (November 2003).  It's time to get serious about succession planning.  </a:t>
            </a:r>
            <a:r>
              <a:rPr lang="en-US" altLang="en-US" sz="1600" i="1" dirty="0" err="1"/>
              <a:t>HRMagazine</a:t>
            </a:r>
            <a:r>
              <a:rPr lang="en-US" altLang="en-US" sz="1600" dirty="0"/>
              <a:t>, pp. 12-13.</a:t>
            </a:r>
          </a:p>
          <a:p>
            <a:pPr algn="just"/>
            <a:r>
              <a:rPr lang="en-US" altLang="en-US" sz="1600" dirty="0"/>
              <a:t>Conger, J.A., &amp; Fulmer, R. M.  (December 2003).  Developing your leadership pipeline.  </a:t>
            </a:r>
            <a:r>
              <a:rPr lang="en-US" altLang="en-US" sz="1600" i="1" dirty="0"/>
              <a:t>Harvard Business Review</a:t>
            </a:r>
            <a:r>
              <a:rPr lang="en-US" altLang="en-US" sz="1600" dirty="0"/>
              <a:t>, pp. 76-84.</a:t>
            </a:r>
          </a:p>
          <a:p>
            <a:pPr algn="just"/>
            <a:r>
              <a:rPr lang="en-US" altLang="en-US" sz="1600" dirty="0"/>
              <a:t>DeLong, T. J., &amp; </a:t>
            </a:r>
            <a:r>
              <a:rPr lang="en-US" altLang="en-US" sz="1600" dirty="0" err="1"/>
              <a:t>Vijayaraghavan</a:t>
            </a:r>
            <a:r>
              <a:rPr lang="en-US" altLang="en-US" sz="1600" dirty="0"/>
              <a:t>, V.  (June 2003).  Let’s hear it for B players.  </a:t>
            </a:r>
            <a:r>
              <a:rPr lang="en-US" altLang="en-US" sz="1600" i="1" dirty="0"/>
              <a:t>Harvard Business Review</a:t>
            </a:r>
            <a:r>
              <a:rPr lang="en-US" altLang="en-US" sz="1600" dirty="0"/>
              <a:t>, pp. 96-102.</a:t>
            </a:r>
          </a:p>
          <a:p>
            <a:pPr algn="just"/>
            <a:r>
              <a:rPr lang="en-US" altLang="en-US" sz="1600" dirty="0" err="1"/>
              <a:t>Frase</a:t>
            </a:r>
            <a:r>
              <a:rPr lang="en-US" altLang="en-US" sz="1600" dirty="0"/>
              <a:t>-Blunt, M.  (November 2003).  Moving past “Mini-Me”. </a:t>
            </a:r>
            <a:r>
              <a:rPr lang="en-US" altLang="en-US" sz="1600" i="1" dirty="0"/>
              <a:t> </a:t>
            </a:r>
            <a:r>
              <a:rPr lang="en-US" altLang="en-US" sz="1600" i="1" dirty="0" err="1"/>
              <a:t>HRMagazine</a:t>
            </a:r>
            <a:r>
              <a:rPr lang="en-US" altLang="en-US" sz="1600" dirty="0"/>
              <a:t>, pp. 95-97.</a:t>
            </a:r>
          </a:p>
          <a:p>
            <a:pPr algn="just"/>
            <a:r>
              <a:rPr lang="en-US" altLang="en-US" sz="1600" dirty="0"/>
              <a:t>Griffin, N. S.  (March 2003)  Personalize your management development.  </a:t>
            </a:r>
            <a:r>
              <a:rPr lang="en-US" altLang="en-US" sz="1600" i="1" dirty="0"/>
              <a:t>Harvard Business Review</a:t>
            </a:r>
            <a:r>
              <a:rPr lang="en-US" altLang="en-US" sz="1600" dirty="0"/>
              <a:t>, pp. 113-119.</a:t>
            </a:r>
          </a:p>
          <a:p>
            <a:r>
              <a:rPr lang="en-US" altLang="en-US" sz="1600" dirty="0"/>
              <a:t>Hewlett, S. A.  (April 2002).  Executive women and the myth of having it all.  </a:t>
            </a:r>
            <a:r>
              <a:rPr lang="en-US" altLang="en-US" sz="1600" i="1" dirty="0"/>
              <a:t>Harvard Business Review</a:t>
            </a:r>
            <a:r>
              <a:rPr lang="en-US" altLang="en-US" sz="1600" dirty="0"/>
              <a:t>, pp. 66-73.</a:t>
            </a:r>
          </a:p>
          <a:p>
            <a:r>
              <a:rPr lang="en-US" altLang="en-US" sz="1600" dirty="0"/>
              <a:t>de </a:t>
            </a:r>
            <a:r>
              <a:rPr lang="en-US" altLang="en-US" sz="1600" dirty="0" err="1"/>
              <a:t>Janasz</a:t>
            </a:r>
            <a:r>
              <a:rPr lang="en-US" altLang="en-US" sz="1600" dirty="0"/>
              <a:t>, S. C., Sullivan, S. E., &amp; Whiting, V.  (2003).  Mentor networks and career success: Lessons for turbulent times.  </a:t>
            </a:r>
            <a:r>
              <a:rPr lang="en-US" altLang="en-US" sz="1600" i="1" dirty="0"/>
              <a:t>Academy of Management Executive</a:t>
            </a:r>
            <a:r>
              <a:rPr lang="en-US" altLang="en-US" sz="1600" dirty="0"/>
              <a:t>, 17(4), 78-91.</a:t>
            </a:r>
          </a:p>
          <a:p>
            <a:r>
              <a:rPr lang="en-US" altLang="en-US" sz="1600" dirty="0" err="1"/>
              <a:t>Lankau</a:t>
            </a:r>
            <a:r>
              <a:rPr lang="en-US" altLang="en-US" sz="1600" dirty="0"/>
              <a:t>, M. J., &amp; </a:t>
            </a:r>
            <a:r>
              <a:rPr lang="en-US" altLang="en-US" sz="1600" dirty="0" err="1"/>
              <a:t>Scandura</a:t>
            </a:r>
            <a:r>
              <a:rPr lang="en-US" altLang="en-US" sz="1600" dirty="0"/>
              <a:t>, T. A.  (An investigation of personal learning in mentoring relationships: Content, antecedents, and consequences.  Academy of Management Journal, 45(4), 779-790.</a:t>
            </a:r>
          </a:p>
          <a:p>
            <a:r>
              <a:rPr lang="en-US" altLang="en-US" sz="1600" dirty="0"/>
              <a:t>Wells, S. J.  (November 2003).  Who’s next?  </a:t>
            </a:r>
            <a:r>
              <a:rPr lang="en-US" altLang="en-US" sz="1600" i="1" dirty="0" err="1"/>
              <a:t>HRMagazine</a:t>
            </a:r>
            <a:r>
              <a:rPr lang="en-US" altLang="en-US" sz="1600" dirty="0"/>
              <a:t>, pp. 44-50.</a:t>
            </a:r>
          </a:p>
          <a:p>
            <a:r>
              <a:rPr lang="en-GB" sz="1600" dirty="0"/>
              <a:t>Greedy, E. (December 2019) HR happiness at risk because career development is lacking</a:t>
            </a:r>
          </a:p>
          <a:p>
            <a:r>
              <a:rPr lang="en-GB" sz="1600" dirty="0"/>
              <a:t>Livingstone, S. (March 19) Charity board volunteering as leadership development</a:t>
            </a:r>
            <a:endParaRPr lang="en-US" altLang="en-US" sz="1600" dirty="0"/>
          </a:p>
          <a:p>
            <a:r>
              <a:rPr lang="en-GB" sz="1600" dirty="0" err="1"/>
              <a:t>Prospects.ac.uk</a:t>
            </a:r>
            <a:r>
              <a:rPr lang="en-GB" sz="1600" dirty="0"/>
              <a:t>. 2020. </a:t>
            </a:r>
            <a:r>
              <a:rPr lang="en-GB" sz="1600" i="1" dirty="0"/>
              <a:t>7 Skills For A Successful Management Career | </a:t>
            </a:r>
            <a:r>
              <a:rPr lang="en-GB" sz="1600" i="1" dirty="0" err="1"/>
              <a:t>Prospects.Ac.Uk</a:t>
            </a:r>
            <a:r>
              <a:rPr lang="en-GB" sz="1600" dirty="0"/>
              <a:t>. [online] Available at: &lt;https://</a:t>
            </a:r>
            <a:r>
              <a:rPr lang="en-GB" sz="1600" dirty="0" err="1"/>
              <a:t>www.prospects.ac.uk</a:t>
            </a:r>
            <a:r>
              <a:rPr lang="en-GB" sz="1600" dirty="0"/>
              <a:t>/jobs-and-work-experience/job-sectors/business-consulting-and-management/7-skills-for-a-successful-management-career&gt; [Accessed 4 September 2020].</a:t>
            </a:r>
            <a:endParaRPr lang="en-US" altLang="en-US" sz="16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973919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27966</TotalTime>
  <Words>1270</Words>
  <Application>Microsoft Macintosh PowerPoint</Application>
  <PresentationFormat>Widescreen</PresentationFormat>
  <Paragraphs>251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BA Management Skills for the Workplace BMSK5002</vt:lpstr>
      <vt:lpstr>Session 3 – Career Development &amp;  Succession Planning </vt:lpstr>
      <vt:lpstr>Managing career development of people.</vt:lpstr>
      <vt:lpstr>Holland’s Model of Vocational Choice</vt:lpstr>
      <vt:lpstr>Edgar Schein's Career Anchors</vt:lpstr>
      <vt:lpstr>Career Choice</vt:lpstr>
      <vt:lpstr>Career Development</vt:lpstr>
      <vt:lpstr>Evaluating Employee Development Needs</vt:lpstr>
      <vt:lpstr>Career Development Model</vt:lpstr>
      <vt:lpstr>Matching Individual &amp; Organisational Needs</vt:lpstr>
      <vt:lpstr>Mentors</vt:lpstr>
      <vt:lpstr>Succession Planning</vt:lpstr>
      <vt:lpstr>Stress</vt:lpstr>
      <vt:lpstr>Reducing/Managing Stress</vt:lpstr>
      <vt:lpstr>Successful Career Management</vt:lpstr>
      <vt:lpstr>Session 3 – Career Development &amp;  Succession Planning </vt:lpstr>
      <vt:lpstr>Session 1 – Managing Expectations</vt:lpstr>
      <vt:lpstr>Homework</vt:lpstr>
      <vt:lpstr>Additional Reading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273</cp:revision>
  <dcterms:created xsi:type="dcterms:W3CDTF">2020-06-08T16:11:31Z</dcterms:created>
  <dcterms:modified xsi:type="dcterms:W3CDTF">2020-09-22T15:11:24Z</dcterms:modified>
</cp:coreProperties>
</file>