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56" autoAdjust="0"/>
    <p:restoredTop sz="94660"/>
  </p:normalViewPr>
  <p:slideViewPr>
    <p:cSldViewPr snapToGrid="0">
      <p:cViewPr varScale="1">
        <p:scale>
          <a:sx n="64" d="100"/>
          <a:sy n="64" d="100"/>
        </p:scale>
        <p:origin x="8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8E4A2-541B-452C-879F-CFF0FE2569EA}" type="datetimeFigureOut">
              <a:rPr lang="en-KE" smtClean="0"/>
              <a:t>03/10/2023</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FE7E34-3023-48C6-A9B7-8D9BAE2D9FDD}" type="slidenum">
              <a:rPr lang="en-KE" smtClean="0"/>
              <a:t>‹#›</a:t>
            </a:fld>
            <a:endParaRPr lang="en-KE"/>
          </a:p>
        </p:txBody>
      </p:sp>
    </p:spTree>
    <p:extLst>
      <p:ext uri="{BB962C8B-B14F-4D97-AF65-F5344CB8AC3E}">
        <p14:creationId xmlns:p14="http://schemas.microsoft.com/office/powerpoint/2010/main" val="2062158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Healthcare workers use communication skills in providing emotional support and protecting and teaching their patient's new caregivers how to provide care. </a:t>
            </a:r>
            <a:endParaRPr lang="en-KE" dirty="0"/>
          </a:p>
        </p:txBody>
      </p:sp>
      <p:sp>
        <p:nvSpPr>
          <p:cNvPr id="4" name="Slide Number Placeholder 3"/>
          <p:cNvSpPr>
            <a:spLocks noGrp="1"/>
          </p:cNvSpPr>
          <p:nvPr>
            <p:ph type="sldNum" sz="quarter" idx="5"/>
          </p:nvPr>
        </p:nvSpPr>
        <p:spPr/>
        <p:txBody>
          <a:bodyPr/>
          <a:lstStyle/>
          <a:p>
            <a:fld id="{78FE7E34-3023-48C6-A9B7-8D9BAE2D9FDD}" type="slidenum">
              <a:rPr lang="en-KE" smtClean="0"/>
              <a:t>2</a:t>
            </a:fld>
            <a:endParaRPr lang="en-KE"/>
          </a:p>
        </p:txBody>
      </p:sp>
    </p:spTree>
    <p:extLst>
      <p:ext uri="{BB962C8B-B14F-4D97-AF65-F5344CB8AC3E}">
        <p14:creationId xmlns:p14="http://schemas.microsoft.com/office/powerpoint/2010/main" val="2551668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C4FE33-81BA-477F-9551-3E796CDA8021}" type="datetimeFigureOut">
              <a:rPr lang="en-KE" smtClean="0"/>
              <a:t>03/10/2023</a:t>
            </a:fld>
            <a:endParaRPr lang="en-KE"/>
          </a:p>
        </p:txBody>
      </p:sp>
      <p:sp>
        <p:nvSpPr>
          <p:cNvPr id="5" name="Footer Placeholder 4"/>
          <p:cNvSpPr>
            <a:spLocks noGrp="1"/>
          </p:cNvSpPr>
          <p:nvPr>
            <p:ph type="ftr" sz="quarter" idx="11"/>
          </p:nvPr>
        </p:nvSpPr>
        <p:spPr/>
        <p:txBody>
          <a:bodyPr/>
          <a:lstStyle/>
          <a:p>
            <a:endParaRPr lang="en-KE"/>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24024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C4FE33-81BA-477F-9551-3E796CDA8021}" type="datetimeFigureOut">
              <a:rPr lang="en-KE" smtClean="0"/>
              <a:t>03/10/2023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3391411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C4FE33-81BA-477F-9551-3E796CDA8021}" type="datetimeFigureOut">
              <a:rPr lang="en-KE" smtClean="0"/>
              <a:t>03/10/2023</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1495701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C4FE33-81BA-477F-9551-3E796CDA8021}" type="datetimeFigureOut">
              <a:rPr lang="en-KE" smtClean="0"/>
              <a:t>03/10/2023</a:t>
            </a:fld>
            <a:endParaRPr lang="en-KE"/>
          </a:p>
        </p:txBody>
      </p:sp>
      <p:sp>
        <p:nvSpPr>
          <p:cNvPr id="6" name="Footer Placeholder 5"/>
          <p:cNvSpPr>
            <a:spLocks noGrp="1"/>
          </p:cNvSpPr>
          <p:nvPr>
            <p:ph type="ftr" sz="quarter" idx="11"/>
          </p:nvPr>
        </p:nvSpPr>
        <p:spPr/>
        <p:txBody>
          <a:bodyPr/>
          <a:lstStyle/>
          <a:p>
            <a:endParaRPr lang="en-KE"/>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3545202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C4FE33-81BA-477F-9551-3E796CDA8021}" type="datetimeFigureOut">
              <a:rPr lang="en-KE" smtClean="0"/>
              <a:t>03/10/2023</a:t>
            </a:fld>
            <a:endParaRPr lang="en-KE"/>
          </a:p>
        </p:txBody>
      </p:sp>
      <p:sp>
        <p:nvSpPr>
          <p:cNvPr id="8" name="Footer Placeholder 7"/>
          <p:cNvSpPr>
            <a:spLocks noGrp="1"/>
          </p:cNvSpPr>
          <p:nvPr>
            <p:ph type="ftr" sz="quarter" idx="11"/>
          </p:nvPr>
        </p:nvSpPr>
        <p:spPr/>
        <p:txBody>
          <a:bodyPr/>
          <a:lstStyle/>
          <a:p>
            <a:endParaRPr lang="en-K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2644753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C4FE33-81BA-477F-9551-3E796CDA8021}" type="datetimeFigureOut">
              <a:rPr lang="en-KE" smtClean="0"/>
              <a:t>03/10/2023</a:t>
            </a:fld>
            <a:endParaRPr lang="en-KE"/>
          </a:p>
        </p:txBody>
      </p:sp>
      <p:sp>
        <p:nvSpPr>
          <p:cNvPr id="4" name="Footer Placeholder 3"/>
          <p:cNvSpPr>
            <a:spLocks noGrp="1"/>
          </p:cNvSpPr>
          <p:nvPr>
            <p:ph type="ftr" sz="quarter" idx="11"/>
          </p:nvPr>
        </p:nvSpPr>
        <p:spPr/>
        <p:txBody>
          <a:bodyPr/>
          <a:lstStyle/>
          <a:p>
            <a:endParaRPr lang="en-KE"/>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1275902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C4FE33-81BA-477F-9551-3E796CDA8021}" type="datetimeFigureOut">
              <a:rPr lang="en-KE" smtClean="0"/>
              <a:t>03/10/2023</a:t>
            </a:fld>
            <a:endParaRPr lang="en-KE"/>
          </a:p>
        </p:txBody>
      </p:sp>
      <p:sp>
        <p:nvSpPr>
          <p:cNvPr id="3" name="Footer Placeholder 2"/>
          <p:cNvSpPr>
            <a:spLocks noGrp="1"/>
          </p:cNvSpPr>
          <p:nvPr>
            <p:ph type="ftr" sz="quarter" idx="11"/>
          </p:nvPr>
        </p:nvSpPr>
        <p:spPr/>
        <p:txBody>
          <a:bodyPr/>
          <a:lstStyle/>
          <a:p>
            <a:endParaRPr lang="en-KE"/>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3181710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C4FE33-81BA-477F-9551-3E796CDA8021}" type="datetimeFigureOut">
              <a:rPr lang="en-KE" smtClean="0"/>
              <a:t>03/10/2023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2975477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C4FE33-81BA-477F-9551-3E796CDA8021}" type="datetimeFigureOut">
              <a:rPr lang="en-KE" smtClean="0"/>
              <a:t>03/10/2023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33439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C4FE33-81BA-477F-9551-3E796CDA8021}" type="datetimeFigureOut">
              <a:rPr lang="en-KE" smtClean="0"/>
              <a:t>03/10/2023</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386289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C4FE33-81BA-477F-9551-3E796CDA8021}" type="datetimeFigureOut">
              <a:rPr lang="en-KE" smtClean="0"/>
              <a:t>03/10/2023</a:t>
            </a:fld>
            <a:endParaRPr lang="en-KE"/>
          </a:p>
        </p:txBody>
      </p:sp>
      <p:sp>
        <p:nvSpPr>
          <p:cNvPr id="5" name="Footer Placeholder 4"/>
          <p:cNvSpPr>
            <a:spLocks noGrp="1"/>
          </p:cNvSpPr>
          <p:nvPr>
            <p:ph type="ftr" sz="quarter" idx="11"/>
          </p:nvPr>
        </p:nvSpPr>
        <p:spPr/>
        <p:txBody>
          <a:bodyPr/>
          <a:lstStyle/>
          <a:p>
            <a:endParaRPr lang="en-KE"/>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F5A6F5A-B7F7-4665-A311-29EEFE0871AD}" type="slidenum">
              <a:rPr lang="en-KE" smtClean="0"/>
              <a:t>‹#›</a:t>
            </a:fld>
            <a:endParaRPr lang="en-KE"/>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47856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C4FE33-81BA-477F-9551-3E796CDA8021}" type="datetimeFigureOut">
              <a:rPr lang="en-KE" smtClean="0"/>
              <a:t>03/10/2023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1358299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C4FE33-81BA-477F-9551-3E796CDA8021}" type="datetimeFigureOut">
              <a:rPr lang="en-KE" smtClean="0"/>
              <a:t>03/10/2023</a:t>
            </a:fld>
            <a:endParaRPr lang="en-KE"/>
          </a:p>
        </p:txBody>
      </p:sp>
      <p:sp>
        <p:nvSpPr>
          <p:cNvPr id="6" name="Footer Placeholder 5"/>
          <p:cNvSpPr>
            <a:spLocks noGrp="1"/>
          </p:cNvSpPr>
          <p:nvPr>
            <p:ph type="ftr" sz="quarter" idx="11"/>
          </p:nvPr>
        </p:nvSpPr>
        <p:spPr/>
        <p:txBody>
          <a:bodyPr/>
          <a:lstStyle/>
          <a:p>
            <a:endParaRPr lang="en-KE"/>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F5A6F5A-B7F7-4665-A311-29EEFE0871AD}" type="slidenum">
              <a:rPr lang="en-KE" smtClean="0"/>
              <a:t>‹#›</a:t>
            </a:fld>
            <a:endParaRPr lang="en-KE"/>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12582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C4FE33-81BA-477F-9551-3E796CDA8021}" type="datetimeFigureOut">
              <a:rPr lang="en-KE" smtClean="0"/>
              <a:t>03/10/2023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215030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C4FE33-81BA-477F-9551-3E796CDA8021}" type="datetimeFigureOut">
              <a:rPr lang="en-KE" smtClean="0"/>
              <a:t>03/10/2023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1278183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C4FE33-81BA-477F-9551-3E796CDA8021}" type="datetimeFigureOut">
              <a:rPr lang="en-KE" smtClean="0"/>
              <a:t>03/10/2023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F5A6F5A-B7F7-4665-A311-29EEFE0871AD}" type="slidenum">
              <a:rPr lang="en-KE" smtClean="0"/>
              <a:t>‹#›</a:t>
            </a:fld>
            <a:endParaRPr lang="en-KE"/>
          </a:p>
        </p:txBody>
      </p:sp>
    </p:spTree>
    <p:extLst>
      <p:ext uri="{BB962C8B-B14F-4D97-AF65-F5344CB8AC3E}">
        <p14:creationId xmlns:p14="http://schemas.microsoft.com/office/powerpoint/2010/main" val="3119311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4C4FE33-81BA-477F-9551-3E796CDA8021}" type="datetimeFigureOut">
              <a:rPr lang="en-KE" smtClean="0"/>
              <a:t>03/10/2023</a:t>
            </a:fld>
            <a:endParaRPr lang="en-KE"/>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F5A6F5A-B7F7-4665-A311-29EEFE0871AD}" type="slidenum">
              <a:rPr lang="en-KE" smtClean="0"/>
              <a:t>‹#›</a:t>
            </a:fld>
            <a:endParaRPr lang="en-KE"/>
          </a:p>
        </p:txBody>
      </p:sp>
    </p:spTree>
    <p:extLst>
      <p:ext uri="{BB962C8B-B14F-4D97-AF65-F5344CB8AC3E}">
        <p14:creationId xmlns:p14="http://schemas.microsoft.com/office/powerpoint/2010/main" val="168058106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8631FEF-AA75-4CE4-ACB0-54B3EE80BBEB}"/>
              </a:ext>
            </a:extLst>
          </p:cNvPr>
          <p:cNvSpPr>
            <a:spLocks noGrp="1"/>
          </p:cNvSpPr>
          <p:nvPr>
            <p:ph type="subTitle" idx="1"/>
          </p:nvPr>
        </p:nvSpPr>
        <p:spPr>
          <a:xfrm>
            <a:off x="0" y="87347"/>
            <a:ext cx="12192000" cy="6770654"/>
          </a:xfrm>
        </p:spPr>
        <p:txBody>
          <a:bodyPr/>
          <a:lstStyle/>
          <a:p>
            <a:endParaRPr lang="en-US" dirty="0"/>
          </a:p>
          <a:p>
            <a:endParaRPr lang="en-US" dirty="0"/>
          </a:p>
          <a:p>
            <a:endParaRPr lang="en-US" dirty="0"/>
          </a:p>
          <a:p>
            <a:pPr algn="ctr"/>
            <a:r>
              <a:rPr lang="en-US" sz="2800" dirty="0">
                <a:solidFill>
                  <a:schemeClr val="tx1"/>
                </a:solidFill>
                <a:latin typeface="Times New Roman" panose="02020603050405020304" pitchFamily="18" charset="0"/>
                <a:cs typeface="Times New Roman" panose="02020603050405020304" pitchFamily="18" charset="0"/>
              </a:rPr>
              <a:t>Importance of Communication Skill in Health and Social Care </a:t>
            </a:r>
          </a:p>
          <a:p>
            <a:pPr algn="ctr"/>
            <a:endParaRPr lang="en-US" sz="2800" dirty="0">
              <a:solidFill>
                <a:schemeClr val="tx1"/>
              </a:solidFill>
              <a:latin typeface="Times New Roman" panose="02020603050405020304" pitchFamily="18" charset="0"/>
              <a:cs typeface="Times New Roman" panose="02020603050405020304" pitchFamily="18" charset="0"/>
            </a:endParaRPr>
          </a:p>
          <a:p>
            <a:pPr algn="ctr"/>
            <a:r>
              <a:rPr lang="en-GB" sz="2800" dirty="0" err="1">
                <a:solidFill>
                  <a:schemeClr val="tx1"/>
                </a:solidFill>
                <a:latin typeface="Times New Roman" panose="02020603050405020304" pitchFamily="18" charset="0"/>
                <a:cs typeface="Times New Roman" panose="02020603050405020304" pitchFamily="18" charset="0"/>
              </a:rPr>
              <a:t>Name.kabir</a:t>
            </a:r>
            <a:r>
              <a:rPr lang="en-GB" sz="2800" dirty="0">
                <a:solidFill>
                  <a:schemeClr val="tx1"/>
                </a:solidFill>
                <a:latin typeface="Times New Roman" panose="02020603050405020304" pitchFamily="18" charset="0"/>
                <a:cs typeface="Times New Roman" panose="02020603050405020304" pitchFamily="18" charset="0"/>
              </a:rPr>
              <a:t> </a:t>
            </a:r>
            <a:r>
              <a:rPr lang="en-GB" sz="2800" dirty="0" err="1">
                <a:solidFill>
                  <a:schemeClr val="tx1"/>
                </a:solidFill>
                <a:latin typeface="Times New Roman" panose="02020603050405020304" pitchFamily="18" charset="0"/>
                <a:cs typeface="Times New Roman" panose="02020603050405020304" pitchFamily="18" charset="0"/>
              </a:rPr>
              <a:t>miah</a:t>
            </a:r>
            <a:r>
              <a:rPr lang="en-GB" sz="2800" dirty="0">
                <a:solidFill>
                  <a:schemeClr val="tx1"/>
                </a:solidFill>
                <a:latin typeface="Times New Roman" panose="02020603050405020304" pitchFamily="18" charset="0"/>
                <a:cs typeface="Times New Roman" panose="02020603050405020304" pitchFamily="18" charset="0"/>
              </a:rPr>
              <a:t>(2132780)</a:t>
            </a:r>
            <a:endParaRPr lang="en-US" sz="2800" dirty="0">
              <a:solidFill>
                <a:schemeClr val="tx1"/>
              </a:solidFill>
              <a:latin typeface="Times New Roman" panose="02020603050405020304" pitchFamily="18" charset="0"/>
              <a:cs typeface="Times New Roman" panose="02020603050405020304" pitchFamily="18" charset="0"/>
            </a:endParaRPr>
          </a:p>
          <a:p>
            <a:pPr algn="ctr"/>
            <a:r>
              <a:rPr lang="en-US" sz="2800" dirty="0">
                <a:solidFill>
                  <a:schemeClr val="tx1"/>
                </a:solidFill>
                <a:latin typeface="Times New Roman" panose="02020603050405020304" pitchFamily="18" charset="0"/>
                <a:cs typeface="Times New Roman" panose="02020603050405020304" pitchFamily="18" charset="0"/>
              </a:rPr>
              <a:t>Institution </a:t>
            </a:r>
            <a:r>
              <a:rPr lang="en-GB" sz="2800" dirty="0" err="1">
                <a:solidFill>
                  <a:schemeClr val="tx1"/>
                </a:solidFill>
                <a:latin typeface="Times New Roman" panose="02020603050405020304" pitchFamily="18" charset="0"/>
                <a:cs typeface="Times New Roman" panose="02020603050405020304" pitchFamily="18" charset="0"/>
              </a:rPr>
              <a:t>uwtsd</a:t>
            </a:r>
            <a:r>
              <a:rPr lang="en-GB" sz="2800" dirty="0">
                <a:solidFill>
                  <a:schemeClr val="tx1"/>
                </a:solidFill>
                <a:latin typeface="Times New Roman" panose="02020603050405020304" pitchFamily="18" charset="0"/>
                <a:cs typeface="Times New Roman" panose="02020603050405020304" pitchFamily="18" charset="0"/>
              </a:rPr>
              <a:t> </a:t>
            </a:r>
            <a:endParaRPr lang="en-US" sz="2800" dirty="0">
              <a:solidFill>
                <a:schemeClr val="tx1"/>
              </a:solidFill>
              <a:latin typeface="Times New Roman" panose="02020603050405020304" pitchFamily="18" charset="0"/>
              <a:cs typeface="Times New Roman" panose="02020603050405020304" pitchFamily="18" charset="0"/>
            </a:endParaRPr>
          </a:p>
          <a:p>
            <a:pPr algn="ctr"/>
            <a:r>
              <a:rPr lang="en-US" sz="2800" dirty="0">
                <a:solidFill>
                  <a:schemeClr val="tx1"/>
                </a:solidFill>
                <a:latin typeface="Times New Roman" panose="02020603050405020304" pitchFamily="18" charset="0"/>
                <a:cs typeface="Times New Roman" panose="02020603050405020304" pitchFamily="18" charset="0"/>
              </a:rPr>
              <a:t>Course </a:t>
            </a:r>
            <a:r>
              <a:rPr lang="en-GB" sz="2800" dirty="0">
                <a:solidFill>
                  <a:schemeClr val="tx1"/>
                </a:solidFill>
                <a:latin typeface="Times New Roman" panose="02020603050405020304" pitchFamily="18" charset="0"/>
                <a:cs typeface="Times New Roman" panose="02020603050405020304" pitchFamily="18" charset="0"/>
              </a:rPr>
              <a:t>professional development within health and social care </a:t>
            </a:r>
            <a:endParaRPr lang="en-US" sz="2800" dirty="0">
              <a:solidFill>
                <a:schemeClr val="tx1"/>
              </a:solidFill>
              <a:latin typeface="Times New Roman" panose="02020603050405020304" pitchFamily="18" charset="0"/>
              <a:cs typeface="Times New Roman" panose="02020603050405020304" pitchFamily="18" charset="0"/>
            </a:endParaRPr>
          </a:p>
          <a:p>
            <a:pPr algn="ctr"/>
            <a:r>
              <a:rPr lang="en-US" sz="2800" dirty="0">
                <a:solidFill>
                  <a:schemeClr val="tx1"/>
                </a:solidFill>
                <a:latin typeface="Times New Roman" panose="02020603050405020304" pitchFamily="18" charset="0"/>
                <a:cs typeface="Times New Roman" panose="02020603050405020304" pitchFamily="18" charset="0"/>
              </a:rPr>
              <a:t>Date</a:t>
            </a:r>
            <a:r>
              <a:rPr lang="en-GB" sz="2800" dirty="0">
                <a:solidFill>
                  <a:schemeClr val="tx1"/>
                </a:solidFill>
                <a:latin typeface="Times New Roman" panose="02020603050405020304" pitchFamily="18" charset="0"/>
                <a:cs typeface="Times New Roman" panose="02020603050405020304" pitchFamily="18" charset="0"/>
              </a:rPr>
              <a:t>   10/03/2023</a:t>
            </a:r>
            <a:endParaRPr lang="en-US" sz="2800" dirty="0">
              <a:solidFill>
                <a:schemeClr val="tx1"/>
              </a:solidFill>
              <a:latin typeface="Times New Roman" panose="02020603050405020304" pitchFamily="18" charset="0"/>
              <a:cs typeface="Times New Roman" panose="02020603050405020304" pitchFamily="18" charset="0"/>
            </a:endParaRPr>
          </a:p>
          <a:p>
            <a:endParaRPr lang="en-US" dirty="0"/>
          </a:p>
          <a:p>
            <a:endParaRPr lang="en-KE" dirty="0"/>
          </a:p>
        </p:txBody>
      </p:sp>
    </p:spTree>
    <p:extLst>
      <p:ext uri="{BB962C8B-B14F-4D97-AF65-F5344CB8AC3E}">
        <p14:creationId xmlns:p14="http://schemas.microsoft.com/office/powerpoint/2010/main" val="3511435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8E84D-5526-6805-BC7A-FD844963F875}"/>
              </a:ext>
            </a:extLst>
          </p:cNvPr>
          <p:cNvSpPr>
            <a:spLocks noGrp="1"/>
          </p:cNvSpPr>
          <p:nvPr>
            <p:ph type="title"/>
          </p:nvPr>
        </p:nvSpPr>
        <p:spPr/>
        <p:txBody>
          <a:bodyPr>
            <a:normAutofit fontScale="90000"/>
          </a:bodyPr>
          <a:lstStyle/>
          <a:p>
            <a:pPr algn="ctr"/>
            <a:r>
              <a:rPr lang="en-US" sz="3100" b="1" dirty="0">
                <a:latin typeface="Times New Roman" panose="02020603050405020304" pitchFamily="18" charset="0"/>
                <a:cs typeface="Times New Roman" panose="02020603050405020304" pitchFamily="18" charset="0"/>
              </a:rPr>
              <a:t>Importance of Communication Skill in Health and Social Care </a:t>
            </a:r>
            <a:br>
              <a:rPr lang="en-US" dirty="0"/>
            </a:br>
            <a:endParaRPr lang="en-KE" dirty="0"/>
          </a:p>
        </p:txBody>
      </p:sp>
      <p:sp>
        <p:nvSpPr>
          <p:cNvPr id="3" name="Content Placeholder 2">
            <a:extLst>
              <a:ext uri="{FF2B5EF4-FFF2-40B4-BE49-F238E27FC236}">
                <a16:creationId xmlns:a16="http://schemas.microsoft.com/office/drawing/2014/main" id="{E0365B91-3FC2-7AEF-B6A7-A5817641C40D}"/>
              </a:ext>
            </a:extLst>
          </p:cNvPr>
          <p:cNvSpPr>
            <a:spLocks noGrp="1"/>
          </p:cNvSpPr>
          <p:nvPr>
            <p:ph idx="1"/>
          </p:nvPr>
        </p:nvSpPr>
        <p:spPr>
          <a:xfrm>
            <a:off x="838200" y="1825625"/>
            <a:ext cx="6421582" cy="4351338"/>
          </a:xfrm>
        </p:spPr>
        <p:txBody>
          <a:bodyPr/>
          <a:lstStyle/>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Effective communication in social care goes beyond expertise and knowledge to incorporate each aspect of experience and interaction (</a:t>
            </a:r>
            <a:r>
              <a:rPr lang="en-US" sz="1800" b="0" i="0" dirty="0">
                <a:solidFill>
                  <a:schemeClr val="tx1"/>
                </a:solidFill>
                <a:effectLst/>
                <a:latin typeface="Times New Roman" panose="02020603050405020304" pitchFamily="18" charset="0"/>
                <a:cs typeface="Times New Roman" panose="02020603050405020304" pitchFamily="18" charset="0"/>
              </a:rPr>
              <a:t>Moss, 2017)</a:t>
            </a: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Healthcare workers should be able to empathize when required and inform the patient about complications associated with their health and other procedures calmly.</a:t>
            </a:r>
          </a:p>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Disagreements and confrontations may occur, and the need to resolve challenging situations is a crucial skill in communication in health and social care. </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Quality of communication is essential in social and health care since it affects the quality of care that patients receive. Examples of healthcare settings in that effective communication is an obligation include GP surgeries, nursing homes, and hospital and social care support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centers</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KE"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KE" dirty="0"/>
          </a:p>
        </p:txBody>
      </p:sp>
      <p:pic>
        <p:nvPicPr>
          <p:cNvPr id="4" name="Picture 3">
            <a:extLst>
              <a:ext uri="{FF2B5EF4-FFF2-40B4-BE49-F238E27FC236}">
                <a16:creationId xmlns:a16="http://schemas.microsoft.com/office/drawing/2014/main" id="{6D3665B5-CFAD-8461-0243-19D8DB51497C}"/>
              </a:ext>
            </a:extLst>
          </p:cNvPr>
          <p:cNvPicPr>
            <a:picLocks noChangeAspect="1"/>
          </p:cNvPicPr>
          <p:nvPr/>
        </p:nvPicPr>
        <p:blipFill>
          <a:blip r:embed="rId3"/>
          <a:stretch>
            <a:fillRect/>
          </a:stretch>
        </p:blipFill>
        <p:spPr>
          <a:xfrm>
            <a:off x="7942678" y="2267730"/>
            <a:ext cx="3299945" cy="2604073"/>
          </a:xfrm>
          <a:prstGeom prst="rect">
            <a:avLst/>
          </a:prstGeom>
        </p:spPr>
      </p:pic>
    </p:spTree>
    <p:extLst>
      <p:ext uri="{BB962C8B-B14F-4D97-AF65-F5344CB8AC3E}">
        <p14:creationId xmlns:p14="http://schemas.microsoft.com/office/powerpoint/2010/main" val="2227777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8F270-CC57-ED76-B0D1-8AC7B9CAA338}"/>
              </a:ext>
            </a:extLst>
          </p:cNvPr>
          <p:cNvSpPr>
            <a:spLocks noGrp="1"/>
          </p:cNvSpPr>
          <p:nvPr>
            <p:ph type="title"/>
          </p:nvPr>
        </p:nvSpPr>
        <p:spPr/>
        <p:txBody>
          <a:bodyPr>
            <a:normAutofit/>
          </a:bodyPr>
          <a:lstStyle/>
          <a:p>
            <a:pPr algn="ctr"/>
            <a:r>
              <a:rPr lang="en-US" sz="2800" b="1" dirty="0">
                <a:latin typeface="Times New Roman" panose="02020603050405020304" pitchFamily="18" charset="0"/>
                <a:cs typeface="Times New Roman" panose="02020603050405020304" pitchFamily="18" charset="0"/>
              </a:rPr>
              <a:t>CONT</a:t>
            </a:r>
            <a:endParaRPr lang="en-KE"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838EB1-3113-2095-B2DE-19ABB252E7C2}"/>
              </a:ext>
            </a:extLst>
          </p:cNvPr>
          <p:cNvSpPr>
            <a:spLocks noGrp="1"/>
          </p:cNvSpPr>
          <p:nvPr>
            <p:ph idx="1"/>
          </p:nvPr>
        </p:nvSpPr>
        <p:spPr>
          <a:xfrm>
            <a:off x="838200" y="1825625"/>
            <a:ext cx="6213764" cy="4351338"/>
          </a:xfrm>
        </p:spPr>
        <p:txBody>
          <a:bodyPr/>
          <a:lstStyle/>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When there is effective communication between health and social care workers and patients, families and patients will feel supported and happy for the services provided. </a:t>
            </a:r>
            <a:endParaRPr lang="en-KE"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Communication helps patients to feel in control.  As many believe, once they have been taken to a care system, they feel like they have lost control of their lives.  </a:t>
            </a:r>
          </a:p>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Effective communication between the health care providers and patients makes patients feel open and talk their way out. </a:t>
            </a:r>
            <a:endParaRPr lang="en-KE"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KE"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A71AEDB-9E47-222E-B38F-E0AD301C6E96}"/>
              </a:ext>
            </a:extLst>
          </p:cNvPr>
          <p:cNvPicPr>
            <a:picLocks noChangeAspect="1"/>
          </p:cNvPicPr>
          <p:nvPr/>
        </p:nvPicPr>
        <p:blipFill>
          <a:blip r:embed="rId2"/>
          <a:stretch>
            <a:fillRect/>
          </a:stretch>
        </p:blipFill>
        <p:spPr>
          <a:xfrm>
            <a:off x="7680272" y="2089254"/>
            <a:ext cx="3337498" cy="2317854"/>
          </a:xfrm>
          <a:prstGeom prst="rect">
            <a:avLst/>
          </a:prstGeom>
        </p:spPr>
      </p:pic>
    </p:spTree>
    <p:extLst>
      <p:ext uri="{BB962C8B-B14F-4D97-AF65-F5344CB8AC3E}">
        <p14:creationId xmlns:p14="http://schemas.microsoft.com/office/powerpoint/2010/main" val="4095982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DCEFF-6B0C-A5C9-09D3-FB3D3EF10268}"/>
              </a:ext>
            </a:extLst>
          </p:cNvPr>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CONT</a:t>
            </a:r>
            <a:endParaRPr lang="en-KE" dirty="0"/>
          </a:p>
        </p:txBody>
      </p:sp>
      <p:sp>
        <p:nvSpPr>
          <p:cNvPr id="3" name="Content Placeholder 2">
            <a:extLst>
              <a:ext uri="{FF2B5EF4-FFF2-40B4-BE49-F238E27FC236}">
                <a16:creationId xmlns:a16="http://schemas.microsoft.com/office/drawing/2014/main" id="{33D7E25A-D593-FB4C-2FAE-AB036CD425DB}"/>
              </a:ext>
            </a:extLst>
          </p:cNvPr>
          <p:cNvSpPr>
            <a:spLocks noGrp="1"/>
          </p:cNvSpPr>
          <p:nvPr>
            <p:ph idx="1"/>
          </p:nvPr>
        </p:nvSpPr>
        <p:spPr>
          <a:xfrm>
            <a:off x="838200" y="1825625"/>
            <a:ext cx="7003473" cy="4351338"/>
          </a:xfrm>
        </p:spPr>
        <p:txBody>
          <a:bodyPr/>
          <a:lstStyle/>
          <a:p>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Effective communication eases anxiety.  Anxiety and depression are more prevalent in care homes </a:t>
            </a: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b="0" i="0" dirty="0">
                <a:solidFill>
                  <a:schemeClr val="tx1"/>
                </a:solidFill>
                <a:effectLst/>
                <a:latin typeface="Times New Roman" panose="02020603050405020304" pitchFamily="18" charset="0"/>
                <a:cs typeface="Times New Roman" panose="02020603050405020304" pitchFamily="18" charset="0"/>
              </a:rPr>
              <a:t>Moss, 2017)</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According to a report submitted to the NHS in England by the independent Mental Health Taskforce, 40% of elderly residents of nursing homes suffer from depression. </a:t>
            </a:r>
          </a:p>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Getting information about the tests and treatments you'll require, missing out on family visits, and fearing the unknown are a few things that impact how the patient feels.</a:t>
            </a:r>
          </a:p>
          <a:p>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resident's concerns may frequently result in out-of-character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aggressive or antisocial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or self-isolation, so communication is crucial </a:t>
            </a: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b="0" i="0" dirty="0">
                <a:solidFill>
                  <a:schemeClr val="tx1"/>
                </a:solidFill>
                <a:effectLst/>
                <a:latin typeface="Times New Roman" panose="02020603050405020304" pitchFamily="18" charset="0"/>
                <a:cs typeface="Times New Roman" panose="02020603050405020304" pitchFamily="18" charset="0"/>
              </a:rPr>
              <a:t>Moss, 2017)</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For the person to remain calm, effective communication is crucial</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lang="en-KE"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KE"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7F3D8F7-6574-C5F4-50D8-5CE617E7C368}"/>
              </a:ext>
            </a:extLst>
          </p:cNvPr>
          <p:cNvPicPr>
            <a:picLocks noChangeAspect="1"/>
          </p:cNvPicPr>
          <p:nvPr/>
        </p:nvPicPr>
        <p:blipFill>
          <a:blip r:embed="rId2"/>
          <a:stretch>
            <a:fillRect/>
          </a:stretch>
        </p:blipFill>
        <p:spPr>
          <a:xfrm>
            <a:off x="8353971" y="2184816"/>
            <a:ext cx="2999829" cy="2488367"/>
          </a:xfrm>
          <a:prstGeom prst="rect">
            <a:avLst/>
          </a:prstGeom>
        </p:spPr>
      </p:pic>
    </p:spTree>
    <p:extLst>
      <p:ext uri="{BB962C8B-B14F-4D97-AF65-F5344CB8AC3E}">
        <p14:creationId xmlns:p14="http://schemas.microsoft.com/office/powerpoint/2010/main" val="1957368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E2EF9-5175-D8DC-59D0-7F6B8F20F577}"/>
              </a:ext>
            </a:extLst>
          </p:cNvPr>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CONT</a:t>
            </a:r>
            <a:endParaRPr lang="en-KE" dirty="0"/>
          </a:p>
        </p:txBody>
      </p:sp>
      <p:sp>
        <p:nvSpPr>
          <p:cNvPr id="3" name="Content Placeholder 2">
            <a:extLst>
              <a:ext uri="{FF2B5EF4-FFF2-40B4-BE49-F238E27FC236}">
                <a16:creationId xmlns:a16="http://schemas.microsoft.com/office/drawing/2014/main" id="{DAEBB0FF-92CA-7557-0770-1B25A5153A27}"/>
              </a:ext>
            </a:extLst>
          </p:cNvPr>
          <p:cNvSpPr>
            <a:spLocks noGrp="1"/>
          </p:cNvSpPr>
          <p:nvPr>
            <p:ph idx="1"/>
          </p:nvPr>
        </p:nvSpPr>
        <p:spPr>
          <a:xfrm>
            <a:off x="838200" y="1825625"/>
            <a:ext cx="6726382" cy="4351338"/>
          </a:xfrm>
        </p:spPr>
        <p:txBody>
          <a:bodyPr/>
          <a:lstStyle/>
          <a:p>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lessen these fears and increase the patient's trust, carers must work at the patient's pace, allow the patient to speak, and use carefully chosen language. </a:t>
            </a:r>
          </a:p>
          <a:p>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By encouraging patients to participate in their care and take an interest in controlling the disease they're dealing with, effective communication techniques can also enable you to improve patient outcomes, according to the USA's Institute for Healthcare Communication. </a:t>
            </a:r>
            <a:endParaRPr lang="en-GB" sz="18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This may be as straightforward as encouraging someone with heart disease to try to lose weight, or it could be as tricky as assisting someone facing a medical problem in locating a solution that genuinely makes them feel safe and happy (</a:t>
            </a:r>
            <a:r>
              <a:rPr lang="en-US" sz="1800" b="0" i="0" dirty="0">
                <a:solidFill>
                  <a:schemeClr val="tx1"/>
                </a:solidFill>
                <a:effectLst/>
                <a:latin typeface="Times New Roman" panose="02020603050405020304" pitchFamily="18" charset="0"/>
                <a:cs typeface="Times New Roman" panose="02020603050405020304" pitchFamily="18" charset="0"/>
              </a:rPr>
              <a:t>Bramhall,  2014)</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KE"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5DC027D-BB0E-520E-F5F2-39E51F983788}"/>
              </a:ext>
            </a:extLst>
          </p:cNvPr>
          <p:cNvPicPr>
            <a:picLocks noChangeAspect="1"/>
          </p:cNvPicPr>
          <p:nvPr/>
        </p:nvPicPr>
        <p:blipFill>
          <a:blip r:embed="rId2"/>
          <a:stretch>
            <a:fillRect/>
          </a:stretch>
        </p:blipFill>
        <p:spPr>
          <a:xfrm>
            <a:off x="8249040" y="2068643"/>
            <a:ext cx="2843681" cy="2413416"/>
          </a:xfrm>
          <a:prstGeom prst="rect">
            <a:avLst/>
          </a:prstGeom>
        </p:spPr>
      </p:pic>
    </p:spTree>
    <p:extLst>
      <p:ext uri="{BB962C8B-B14F-4D97-AF65-F5344CB8AC3E}">
        <p14:creationId xmlns:p14="http://schemas.microsoft.com/office/powerpoint/2010/main" val="2814343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AFE46-6F2C-63EF-FDD1-CE380060E440}"/>
              </a:ext>
            </a:extLst>
          </p:cNvPr>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CONT</a:t>
            </a:r>
            <a:endParaRPr lang="en-KE" dirty="0"/>
          </a:p>
        </p:txBody>
      </p:sp>
      <p:sp>
        <p:nvSpPr>
          <p:cNvPr id="3" name="Content Placeholder 2">
            <a:extLst>
              <a:ext uri="{FF2B5EF4-FFF2-40B4-BE49-F238E27FC236}">
                <a16:creationId xmlns:a16="http://schemas.microsoft.com/office/drawing/2014/main" id="{9A7E0879-2E4C-4EEA-7217-7D6A200EB138}"/>
              </a:ext>
            </a:extLst>
          </p:cNvPr>
          <p:cNvSpPr>
            <a:spLocks noGrp="1"/>
          </p:cNvSpPr>
          <p:nvPr>
            <p:ph idx="1"/>
          </p:nvPr>
        </p:nvSpPr>
        <p:spPr>
          <a:xfrm>
            <a:off x="838200" y="1825625"/>
            <a:ext cx="6421582" cy="4351338"/>
          </a:xfrm>
        </p:spPr>
        <p:txBody>
          <a:bodyPr>
            <a:normAutofit lnSpcReduction="10000"/>
          </a:bodyPr>
          <a:lstStyle/>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Also, it's not just about the sick.  It would help if you spoke clearly with </a:t>
            </a:r>
            <a:r>
              <a:rPr lang="en-GB" sz="18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coworkers</a:t>
            </a: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and colleagues in the healthcare industry.  </a:t>
            </a:r>
          </a:p>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Several studies have demonstrated that a lack of effective communication can prevent medical professionals from ordering the incorrect tests, prescribing the incorrect medications, or discharging patients who ought to have stayed overnight </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b="0" i="0" dirty="0">
                <a:solidFill>
                  <a:schemeClr val="tx1"/>
                </a:solidFill>
                <a:effectLst/>
                <a:latin typeface="Times New Roman" panose="02020603050405020304" pitchFamily="18" charset="0"/>
                <a:cs typeface="Times New Roman" panose="02020603050405020304" pitchFamily="18" charset="0"/>
              </a:rPr>
              <a:t>Bramhall,  2014)</a:t>
            </a: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KE"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According to data published by Nursing Times, the most prominent healthcare publication in the UK, learning how to communicate with </a:t>
            </a:r>
            <a:r>
              <a:rPr lang="en-GB" sz="18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coworkers</a:t>
            </a: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and colleagues should be a top concern for anyone working in the healthcare industry (</a:t>
            </a:r>
            <a:r>
              <a:rPr lang="en-US" sz="1800" b="0" i="0" dirty="0">
                <a:solidFill>
                  <a:schemeClr val="tx1"/>
                </a:solidFill>
                <a:effectLst/>
                <a:latin typeface="Times New Roman" panose="02020603050405020304" pitchFamily="18" charset="0"/>
                <a:cs typeface="Times New Roman" panose="02020603050405020304" pitchFamily="18" charset="0"/>
              </a:rPr>
              <a:t>Moss, 2017)</a:t>
            </a: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cost of these errors is estimated to be around £1 billion annually.</a:t>
            </a:r>
            <a:endParaRPr lang="en-KE"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pic>
        <p:nvPicPr>
          <p:cNvPr id="4" name="Picture 3">
            <a:extLst>
              <a:ext uri="{FF2B5EF4-FFF2-40B4-BE49-F238E27FC236}">
                <a16:creationId xmlns:a16="http://schemas.microsoft.com/office/drawing/2014/main" id="{604D7961-2958-F529-9310-F7A1DBACFF7E}"/>
              </a:ext>
            </a:extLst>
          </p:cNvPr>
          <p:cNvPicPr>
            <a:picLocks noChangeAspect="1"/>
          </p:cNvPicPr>
          <p:nvPr/>
        </p:nvPicPr>
        <p:blipFill>
          <a:blip r:embed="rId2"/>
          <a:stretch>
            <a:fillRect/>
          </a:stretch>
        </p:blipFill>
        <p:spPr>
          <a:xfrm>
            <a:off x="7904266" y="2240255"/>
            <a:ext cx="3449534" cy="2377489"/>
          </a:xfrm>
          <a:prstGeom prst="rect">
            <a:avLst/>
          </a:prstGeom>
        </p:spPr>
      </p:pic>
    </p:spTree>
    <p:extLst>
      <p:ext uri="{BB962C8B-B14F-4D97-AF65-F5344CB8AC3E}">
        <p14:creationId xmlns:p14="http://schemas.microsoft.com/office/powerpoint/2010/main" val="3076210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C65BD-E639-73C0-DE36-0F48EBFC623F}"/>
              </a:ext>
            </a:extLst>
          </p:cNvPr>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CONT</a:t>
            </a:r>
            <a:endParaRPr lang="en-KE" dirty="0"/>
          </a:p>
        </p:txBody>
      </p:sp>
      <p:sp>
        <p:nvSpPr>
          <p:cNvPr id="3" name="Content Placeholder 2">
            <a:extLst>
              <a:ext uri="{FF2B5EF4-FFF2-40B4-BE49-F238E27FC236}">
                <a16:creationId xmlns:a16="http://schemas.microsoft.com/office/drawing/2014/main" id="{A873D9E6-DDFE-8B70-16A4-D3953BD53C39}"/>
              </a:ext>
            </a:extLst>
          </p:cNvPr>
          <p:cNvSpPr>
            <a:spLocks noGrp="1"/>
          </p:cNvSpPr>
          <p:nvPr>
            <p:ph idx="1"/>
          </p:nvPr>
        </p:nvSpPr>
        <p:spPr>
          <a:xfrm>
            <a:off x="838199" y="1825625"/>
            <a:ext cx="6601691" cy="4351338"/>
          </a:xfrm>
        </p:spPr>
        <p:txBody>
          <a:bodyPr>
            <a:normAutofit lnSpcReduction="10000"/>
          </a:bodyPr>
          <a:lstStyle/>
          <a:p>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Providing patients with the best care for hospitals and other healthcare facilities requires more than just carrying out procedures and establishing a diagnosis. Every step of the healthcare process requires effective communication. </a:t>
            </a:r>
          </a:p>
          <a:p>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need for clear, effective communication is constant in the healthcare industry, whether it is a clinic appropriately communicating patient information with another institution or a group of doctors, nurses, specialists, and other personnel at a hospital discussing how to treat current and incoming patients (</a:t>
            </a:r>
            <a:r>
              <a:rPr lang="en-US" sz="1800" b="0" i="0" dirty="0">
                <a:solidFill>
                  <a:schemeClr val="tx1"/>
                </a:solidFill>
                <a:effectLst/>
                <a:latin typeface="Times New Roman" panose="02020603050405020304" pitchFamily="18" charset="0"/>
                <a:cs typeface="Times New Roman" panose="02020603050405020304" pitchFamily="18" charset="0"/>
              </a:rPr>
              <a:t>Bramhall,  2014)</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p>
          <a:p>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Organizations with robust communication strategies can improve the health of their patients, while organizations without such rules can have a detrimental influence on patients' well-being. To succeed, healthcare institutions and workers must understand how crucial communication is to patient care.</a:t>
            </a:r>
            <a:endParaRPr lang="en-KE"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KE" dirty="0"/>
          </a:p>
        </p:txBody>
      </p:sp>
      <p:pic>
        <p:nvPicPr>
          <p:cNvPr id="4" name="Picture 3">
            <a:extLst>
              <a:ext uri="{FF2B5EF4-FFF2-40B4-BE49-F238E27FC236}">
                <a16:creationId xmlns:a16="http://schemas.microsoft.com/office/drawing/2014/main" id="{9BF3A38B-95A6-F462-4752-EB78FBBC8027}"/>
              </a:ext>
            </a:extLst>
          </p:cNvPr>
          <p:cNvPicPr>
            <a:picLocks noChangeAspect="1"/>
          </p:cNvPicPr>
          <p:nvPr/>
        </p:nvPicPr>
        <p:blipFill>
          <a:blip r:embed="rId2"/>
          <a:stretch>
            <a:fillRect/>
          </a:stretch>
        </p:blipFill>
        <p:spPr>
          <a:xfrm>
            <a:off x="7659745" y="2001513"/>
            <a:ext cx="3257550" cy="2405596"/>
          </a:xfrm>
          <a:prstGeom prst="rect">
            <a:avLst/>
          </a:prstGeom>
        </p:spPr>
      </p:pic>
    </p:spTree>
    <p:extLst>
      <p:ext uri="{BB962C8B-B14F-4D97-AF65-F5344CB8AC3E}">
        <p14:creationId xmlns:p14="http://schemas.microsoft.com/office/powerpoint/2010/main" val="1986065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F6D39-8542-D3AF-E45A-DC4633657C3F}"/>
              </a:ext>
            </a:extLst>
          </p:cNvPr>
          <p:cNvSpPr>
            <a:spLocks noGrp="1"/>
          </p:cNvSpPr>
          <p:nvPr>
            <p:ph type="title"/>
          </p:nvPr>
        </p:nvSpPr>
        <p:spPr/>
        <p:txBody>
          <a:bodyPr>
            <a:normAutofit/>
          </a:bodyPr>
          <a:lstStyle/>
          <a:p>
            <a:pPr algn="ctr"/>
            <a:r>
              <a:rPr lang="en-US" sz="4200" b="1" dirty="0">
                <a:latin typeface="Times New Roman" panose="02020603050405020304" pitchFamily="18" charset="0"/>
                <a:cs typeface="Times New Roman" panose="02020603050405020304" pitchFamily="18" charset="0"/>
              </a:rPr>
              <a:t>Reference </a:t>
            </a:r>
            <a:endParaRPr lang="en-KE" sz="4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F01F5F-D8DC-086E-A962-CAB63126213A}"/>
              </a:ext>
            </a:extLst>
          </p:cNvPr>
          <p:cNvSpPr>
            <a:spLocks noGrp="1"/>
          </p:cNvSpPr>
          <p:nvPr>
            <p:ph idx="1"/>
          </p:nvPr>
        </p:nvSpPr>
        <p:spPr>
          <a:xfrm>
            <a:off x="838200" y="1825625"/>
            <a:ext cx="9684895" cy="4351338"/>
          </a:xfrm>
        </p:spPr>
        <p:txBody>
          <a:bodyPr>
            <a:normAutofit/>
          </a:bodyPr>
          <a:lstStyle/>
          <a:p>
            <a:r>
              <a:rPr lang="en-US" sz="2400" b="0" i="0" dirty="0">
                <a:solidFill>
                  <a:schemeClr val="tx1"/>
                </a:solidFill>
                <a:effectLst/>
                <a:latin typeface="Times New Roman" panose="02020603050405020304" pitchFamily="18" charset="0"/>
                <a:cs typeface="Times New Roman" panose="02020603050405020304" pitchFamily="18" charset="0"/>
              </a:rPr>
              <a:t>Moss, B. (2017). Communication skills in health and social care. </a:t>
            </a:r>
            <a:r>
              <a:rPr lang="en-US" sz="2400" b="0" i="1" dirty="0">
                <a:solidFill>
                  <a:schemeClr val="tx1"/>
                </a:solidFill>
                <a:effectLst/>
                <a:latin typeface="Times New Roman" panose="02020603050405020304" pitchFamily="18" charset="0"/>
                <a:cs typeface="Times New Roman" panose="02020603050405020304" pitchFamily="18" charset="0"/>
              </a:rPr>
              <a:t>Communication Skills in Health and Social Care</a:t>
            </a:r>
            <a:r>
              <a:rPr lang="en-US" sz="2400" b="0" i="0" dirty="0">
                <a:solidFill>
                  <a:schemeClr val="tx1"/>
                </a:solidFill>
                <a:effectLst/>
                <a:latin typeface="Times New Roman" panose="02020603050405020304" pitchFamily="18" charset="0"/>
                <a:cs typeface="Times New Roman" panose="02020603050405020304" pitchFamily="18" charset="0"/>
              </a:rPr>
              <a:t>, 1-272.</a:t>
            </a:r>
          </a:p>
          <a:p>
            <a:r>
              <a:rPr lang="en-US" sz="2400" b="0" i="0" dirty="0">
                <a:solidFill>
                  <a:schemeClr val="tx1"/>
                </a:solidFill>
                <a:effectLst/>
                <a:latin typeface="Times New Roman" panose="02020603050405020304" pitchFamily="18" charset="0"/>
                <a:cs typeface="Times New Roman" panose="02020603050405020304" pitchFamily="18" charset="0"/>
              </a:rPr>
              <a:t>Bramhall, E. (2014). Effective communication skills in nursing practice. </a:t>
            </a:r>
            <a:r>
              <a:rPr lang="en-US" sz="2400" b="0" i="1" dirty="0">
                <a:solidFill>
                  <a:schemeClr val="tx1"/>
                </a:solidFill>
                <a:effectLst/>
                <a:latin typeface="Times New Roman" panose="02020603050405020304" pitchFamily="18" charset="0"/>
                <a:cs typeface="Times New Roman" panose="02020603050405020304" pitchFamily="18" charset="0"/>
              </a:rPr>
              <a:t>Nursing Standard (2014+)</a:t>
            </a:r>
            <a:r>
              <a:rPr lang="en-US" sz="2400" b="0" i="0" dirty="0">
                <a:solidFill>
                  <a:schemeClr val="tx1"/>
                </a:solidFill>
                <a:effectLst/>
                <a:latin typeface="Times New Roman" panose="02020603050405020304" pitchFamily="18" charset="0"/>
                <a:cs typeface="Times New Roman" panose="02020603050405020304" pitchFamily="18" charset="0"/>
              </a:rPr>
              <a:t>, </a:t>
            </a:r>
            <a:r>
              <a:rPr lang="en-US" sz="2400" b="0" i="1" dirty="0">
                <a:solidFill>
                  <a:schemeClr val="tx1"/>
                </a:solidFill>
                <a:effectLst/>
                <a:latin typeface="Times New Roman" panose="02020603050405020304" pitchFamily="18" charset="0"/>
                <a:cs typeface="Times New Roman" panose="02020603050405020304" pitchFamily="18" charset="0"/>
              </a:rPr>
              <a:t>29</a:t>
            </a:r>
            <a:r>
              <a:rPr lang="en-US" sz="2400" b="0" i="0" dirty="0">
                <a:solidFill>
                  <a:schemeClr val="tx1"/>
                </a:solidFill>
                <a:effectLst/>
                <a:latin typeface="Times New Roman" panose="02020603050405020304" pitchFamily="18" charset="0"/>
                <a:cs typeface="Times New Roman" panose="02020603050405020304" pitchFamily="18" charset="0"/>
              </a:rPr>
              <a:t>(14), 53.</a:t>
            </a:r>
            <a:endParaRPr lang="en-KE"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82773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TotalTime>
  <Words>798</Words>
  <Application>Microsoft Office PowerPoint</Application>
  <PresentationFormat>Widescreen</PresentationFormat>
  <Paragraphs>38</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Wisp</vt:lpstr>
      <vt:lpstr>PowerPoint Presentation</vt:lpstr>
      <vt:lpstr>Importance of Communication Skill in Health and Social Care  </vt:lpstr>
      <vt:lpstr>CONT</vt:lpstr>
      <vt:lpstr>CONT</vt:lpstr>
      <vt:lpstr>CONT</vt:lpstr>
      <vt:lpstr>CONT</vt:lpstr>
      <vt:lpstr>CONT</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Kabir Miah</cp:lastModifiedBy>
  <cp:revision>3</cp:revision>
  <dcterms:created xsi:type="dcterms:W3CDTF">2023-03-01T15:50:08Z</dcterms:created>
  <dcterms:modified xsi:type="dcterms:W3CDTF">2023-03-10T01:01:57Z</dcterms:modified>
</cp:coreProperties>
</file>