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81" r:id="rId3"/>
    <p:sldId id="257" r:id="rId4"/>
    <p:sldId id="258" r:id="rId5"/>
    <p:sldId id="259" r:id="rId6"/>
    <p:sldId id="260" r:id="rId7"/>
    <p:sldId id="261" r:id="rId8"/>
    <p:sldId id="263" r:id="rId9"/>
    <p:sldId id="262" r:id="rId10"/>
    <p:sldId id="264" r:id="rId11"/>
    <p:sldId id="265" r:id="rId12"/>
    <p:sldId id="266" r:id="rId13"/>
    <p:sldId id="267" r:id="rId14"/>
    <p:sldId id="279" r:id="rId15"/>
    <p:sldId id="269" r:id="rId16"/>
    <p:sldId id="276" r:id="rId17"/>
    <p:sldId id="270" r:id="rId18"/>
    <p:sldId id="275" r:id="rId19"/>
    <p:sldId id="271" r:id="rId20"/>
    <p:sldId id="277" r:id="rId21"/>
    <p:sldId id="272" r:id="rId22"/>
    <p:sldId id="278" r:id="rId23"/>
    <p:sldId id="273" r:id="rId24"/>
    <p:sldId id="274" r:id="rId25"/>
    <p:sldId id="280" r:id="rId26"/>
    <p:sldId id="26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78367"/>
  </p:normalViewPr>
  <p:slideViewPr>
    <p:cSldViewPr snapToGrid="0">
      <p:cViewPr varScale="1">
        <p:scale>
          <a:sx n="49" d="100"/>
          <a:sy n="49" d="100"/>
        </p:scale>
        <p:origin x="124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967A2C-19CF-4448-AF1E-613059D04840}"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E5AC9574-9D38-4B23-931C-A8DFCA06FB1A}">
      <dgm:prSet/>
      <dgm:spPr/>
      <dgm:t>
        <a:bodyPr/>
        <a:lstStyle/>
        <a:p>
          <a:r>
            <a:rPr lang="en-GB" b="0" i="0"/>
            <a:t>Communication Styles</a:t>
          </a:r>
          <a:endParaRPr lang="en-US"/>
        </a:p>
      </dgm:t>
    </dgm:pt>
    <dgm:pt modelId="{BE17A18E-F308-4FA3-B571-4C18AD8B94B8}" type="parTrans" cxnId="{23B5D696-D46B-4C78-9390-17BCE4E047C3}">
      <dgm:prSet/>
      <dgm:spPr/>
      <dgm:t>
        <a:bodyPr/>
        <a:lstStyle/>
        <a:p>
          <a:endParaRPr lang="en-US"/>
        </a:p>
      </dgm:t>
    </dgm:pt>
    <dgm:pt modelId="{CA0E9604-FD16-4859-95DF-A443EE2A0AF6}" type="sibTrans" cxnId="{23B5D696-D46B-4C78-9390-17BCE4E047C3}">
      <dgm:prSet/>
      <dgm:spPr/>
      <dgm:t>
        <a:bodyPr/>
        <a:lstStyle/>
        <a:p>
          <a:endParaRPr lang="en-US"/>
        </a:p>
      </dgm:t>
    </dgm:pt>
    <dgm:pt modelId="{B504FB28-F4C7-467A-ADA7-7D19FBBA3132}">
      <dgm:prSet/>
      <dgm:spPr/>
      <dgm:t>
        <a:bodyPr/>
        <a:lstStyle/>
        <a:p>
          <a:r>
            <a:rPr lang="en-GB" b="0" i="0" dirty="0"/>
            <a:t>One of the biggest cultural challenges JLR may face in China is the difference in communication styles. In the UK, communication tends to be direct and straightforward, while in China, communication is more indirect and often relies on nonverbal cues (Hofstede Insights, 2021). This difference can lead to misunderstandings and affect the smooth flow of information between the two parties.</a:t>
          </a:r>
          <a:endParaRPr lang="en-US" dirty="0"/>
        </a:p>
      </dgm:t>
    </dgm:pt>
    <dgm:pt modelId="{687C95CC-1061-4809-BCD1-ED88C2A0ECF4}" type="parTrans" cxnId="{ADD842B8-FF38-45CE-BA62-C6C3C5A8141C}">
      <dgm:prSet/>
      <dgm:spPr/>
      <dgm:t>
        <a:bodyPr/>
        <a:lstStyle/>
        <a:p>
          <a:endParaRPr lang="en-US"/>
        </a:p>
      </dgm:t>
    </dgm:pt>
    <dgm:pt modelId="{7C361C84-FACE-4DD1-A80E-56B0214EDB5B}" type="sibTrans" cxnId="{ADD842B8-FF38-45CE-BA62-C6C3C5A8141C}">
      <dgm:prSet/>
      <dgm:spPr/>
      <dgm:t>
        <a:bodyPr/>
        <a:lstStyle/>
        <a:p>
          <a:endParaRPr lang="en-US"/>
        </a:p>
      </dgm:t>
    </dgm:pt>
    <dgm:pt modelId="{A89988CC-1EA4-BB43-A457-FE0F38768D8C}" type="pres">
      <dgm:prSet presAssocID="{BE967A2C-19CF-4448-AF1E-613059D04840}" presName="Name0" presStyleCnt="0">
        <dgm:presLayoutVars>
          <dgm:dir/>
          <dgm:animLvl val="lvl"/>
          <dgm:resizeHandles val="exact"/>
        </dgm:presLayoutVars>
      </dgm:prSet>
      <dgm:spPr/>
    </dgm:pt>
    <dgm:pt modelId="{497C36F7-E3C0-244D-8177-0CA064512FDB}" type="pres">
      <dgm:prSet presAssocID="{B504FB28-F4C7-467A-ADA7-7D19FBBA3132}" presName="boxAndChildren" presStyleCnt="0"/>
      <dgm:spPr/>
    </dgm:pt>
    <dgm:pt modelId="{086CFBA9-A4B5-1440-9FE0-EF12A98C7CC7}" type="pres">
      <dgm:prSet presAssocID="{B504FB28-F4C7-467A-ADA7-7D19FBBA3132}" presName="parentTextBox" presStyleLbl="node1" presStyleIdx="0" presStyleCnt="2" custScaleY="174221" custLinFactNeighborX="238" custLinFactNeighborY="-1697"/>
      <dgm:spPr/>
    </dgm:pt>
    <dgm:pt modelId="{D087A596-55F3-6A46-89AE-22F152AE3CBC}" type="pres">
      <dgm:prSet presAssocID="{CA0E9604-FD16-4859-95DF-A443EE2A0AF6}" presName="sp" presStyleCnt="0"/>
      <dgm:spPr/>
    </dgm:pt>
    <dgm:pt modelId="{2E5653F5-FD29-8A44-B3EC-5A864370E63B}" type="pres">
      <dgm:prSet presAssocID="{E5AC9574-9D38-4B23-931C-A8DFCA06FB1A}" presName="arrowAndChildren" presStyleCnt="0"/>
      <dgm:spPr/>
    </dgm:pt>
    <dgm:pt modelId="{9A26A396-6775-7240-909B-140878A2F250}" type="pres">
      <dgm:prSet presAssocID="{E5AC9574-9D38-4B23-931C-A8DFCA06FB1A}" presName="parentTextArrow" presStyleLbl="node1" presStyleIdx="1" presStyleCnt="2"/>
      <dgm:spPr/>
    </dgm:pt>
  </dgm:ptLst>
  <dgm:cxnLst>
    <dgm:cxn modelId="{DDB8EB0B-4474-344B-99E7-E7BA72BDF5FC}" type="presOf" srcId="{B504FB28-F4C7-467A-ADA7-7D19FBBA3132}" destId="{086CFBA9-A4B5-1440-9FE0-EF12A98C7CC7}" srcOrd="0" destOrd="0" presId="urn:microsoft.com/office/officeart/2005/8/layout/process4"/>
    <dgm:cxn modelId="{ACA67986-FFD0-4A46-B4B6-26C7B7E60F60}" type="presOf" srcId="{E5AC9574-9D38-4B23-931C-A8DFCA06FB1A}" destId="{9A26A396-6775-7240-909B-140878A2F250}" srcOrd="0" destOrd="0" presId="urn:microsoft.com/office/officeart/2005/8/layout/process4"/>
    <dgm:cxn modelId="{23B5D696-D46B-4C78-9390-17BCE4E047C3}" srcId="{BE967A2C-19CF-4448-AF1E-613059D04840}" destId="{E5AC9574-9D38-4B23-931C-A8DFCA06FB1A}" srcOrd="0" destOrd="0" parTransId="{BE17A18E-F308-4FA3-B571-4C18AD8B94B8}" sibTransId="{CA0E9604-FD16-4859-95DF-A443EE2A0AF6}"/>
    <dgm:cxn modelId="{1E78CCAF-CAAF-6B47-95E8-89EBA3904A11}" type="presOf" srcId="{BE967A2C-19CF-4448-AF1E-613059D04840}" destId="{A89988CC-1EA4-BB43-A457-FE0F38768D8C}" srcOrd="0" destOrd="0" presId="urn:microsoft.com/office/officeart/2005/8/layout/process4"/>
    <dgm:cxn modelId="{ADD842B8-FF38-45CE-BA62-C6C3C5A8141C}" srcId="{BE967A2C-19CF-4448-AF1E-613059D04840}" destId="{B504FB28-F4C7-467A-ADA7-7D19FBBA3132}" srcOrd="1" destOrd="0" parTransId="{687C95CC-1061-4809-BCD1-ED88C2A0ECF4}" sibTransId="{7C361C84-FACE-4DD1-A80E-56B0214EDB5B}"/>
    <dgm:cxn modelId="{406679D9-6646-D24B-B58E-6F0D3E01511D}" type="presParOf" srcId="{A89988CC-1EA4-BB43-A457-FE0F38768D8C}" destId="{497C36F7-E3C0-244D-8177-0CA064512FDB}" srcOrd="0" destOrd="0" presId="urn:microsoft.com/office/officeart/2005/8/layout/process4"/>
    <dgm:cxn modelId="{82BE5FA8-0417-FB4A-8F40-D9CB197C07DD}" type="presParOf" srcId="{497C36F7-E3C0-244D-8177-0CA064512FDB}" destId="{086CFBA9-A4B5-1440-9FE0-EF12A98C7CC7}" srcOrd="0" destOrd="0" presId="urn:microsoft.com/office/officeart/2005/8/layout/process4"/>
    <dgm:cxn modelId="{29761621-C8B1-6D49-A15F-F2F5B3532C3B}" type="presParOf" srcId="{A89988CC-1EA4-BB43-A457-FE0F38768D8C}" destId="{D087A596-55F3-6A46-89AE-22F152AE3CBC}" srcOrd="1" destOrd="0" presId="urn:microsoft.com/office/officeart/2005/8/layout/process4"/>
    <dgm:cxn modelId="{93C0BDF6-A3A9-404F-9E8C-77D7D0C55388}" type="presParOf" srcId="{A89988CC-1EA4-BB43-A457-FE0F38768D8C}" destId="{2E5653F5-FD29-8A44-B3EC-5A864370E63B}" srcOrd="2" destOrd="0" presId="urn:microsoft.com/office/officeart/2005/8/layout/process4"/>
    <dgm:cxn modelId="{633FD516-C70F-AA4B-A0AC-262B966CC890}" type="presParOf" srcId="{2E5653F5-FD29-8A44-B3EC-5A864370E63B}" destId="{9A26A396-6775-7240-909B-140878A2F25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67A9E9-483F-4D05-B494-510C47C375C2}"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AB155512-C881-4C0F-8A9C-DBC587E57FF6}">
      <dgm:prSet/>
      <dgm:spPr/>
      <dgm:t>
        <a:bodyPr/>
        <a:lstStyle/>
        <a:p>
          <a:r>
            <a:rPr lang="en-GB" b="0" i="0"/>
            <a:t>For example, JLR may send an email with a clear and direct message, but the Chinese partner may interpret the message differently because they are accustomed to indirect communication. The Chinese partner may not feel comfortable saying "no" directly, so they may respond with vague language or simply not respond at all, which can be frustrating for JLR.</a:t>
          </a:r>
          <a:endParaRPr lang="en-US"/>
        </a:p>
      </dgm:t>
    </dgm:pt>
    <dgm:pt modelId="{665093DB-1658-4627-A7A6-5BC897903695}" type="parTrans" cxnId="{6101DE2D-964E-4D8F-83C2-E1937E52D561}">
      <dgm:prSet/>
      <dgm:spPr/>
      <dgm:t>
        <a:bodyPr/>
        <a:lstStyle/>
        <a:p>
          <a:endParaRPr lang="en-US"/>
        </a:p>
      </dgm:t>
    </dgm:pt>
    <dgm:pt modelId="{8F83D3E8-5CE6-44CE-9608-F51557B4785B}" type="sibTrans" cxnId="{6101DE2D-964E-4D8F-83C2-E1937E52D561}">
      <dgm:prSet/>
      <dgm:spPr/>
      <dgm:t>
        <a:bodyPr/>
        <a:lstStyle/>
        <a:p>
          <a:endParaRPr lang="en-US"/>
        </a:p>
      </dgm:t>
    </dgm:pt>
    <dgm:pt modelId="{03C813F0-0597-432B-BB3F-02D31F75E6E8}">
      <dgm:prSet/>
      <dgm:spPr/>
      <dgm:t>
        <a:bodyPr/>
        <a:lstStyle/>
        <a:p>
          <a:r>
            <a:rPr lang="en-GB" b="0" i="0"/>
            <a:t>To address this challenge, JLR can adapt its communication style to better suit the Chinese partner's communication preferences. JLR can use more context and explanation in its messages, avoid direct confrontation, and use nonverbal cues to convey the message's tone and intent (Li et al., 2019).</a:t>
          </a:r>
          <a:endParaRPr lang="en-US"/>
        </a:p>
      </dgm:t>
    </dgm:pt>
    <dgm:pt modelId="{7A73C7B4-2E20-4481-AC51-7E516D779193}" type="parTrans" cxnId="{E625CBD8-9DE5-4026-8697-9DB1C290CB45}">
      <dgm:prSet/>
      <dgm:spPr/>
      <dgm:t>
        <a:bodyPr/>
        <a:lstStyle/>
        <a:p>
          <a:endParaRPr lang="en-US"/>
        </a:p>
      </dgm:t>
    </dgm:pt>
    <dgm:pt modelId="{7EF710FA-70B1-465E-A8FF-E57FC64D6B28}" type="sibTrans" cxnId="{E625CBD8-9DE5-4026-8697-9DB1C290CB45}">
      <dgm:prSet/>
      <dgm:spPr/>
      <dgm:t>
        <a:bodyPr/>
        <a:lstStyle/>
        <a:p>
          <a:endParaRPr lang="en-US"/>
        </a:p>
      </dgm:t>
    </dgm:pt>
    <dgm:pt modelId="{EF4E1C26-B34F-7F46-9910-D2411D4F492C}" type="pres">
      <dgm:prSet presAssocID="{B067A9E9-483F-4D05-B494-510C47C375C2}" presName="outerComposite" presStyleCnt="0">
        <dgm:presLayoutVars>
          <dgm:chMax val="5"/>
          <dgm:dir/>
          <dgm:resizeHandles val="exact"/>
        </dgm:presLayoutVars>
      </dgm:prSet>
      <dgm:spPr/>
    </dgm:pt>
    <dgm:pt modelId="{BDBEBA27-EA6B-B74F-84BE-E1F0D75F7B70}" type="pres">
      <dgm:prSet presAssocID="{B067A9E9-483F-4D05-B494-510C47C375C2}" presName="dummyMaxCanvas" presStyleCnt="0">
        <dgm:presLayoutVars/>
      </dgm:prSet>
      <dgm:spPr/>
    </dgm:pt>
    <dgm:pt modelId="{2BC88B23-4089-5B4E-A057-C2B4DB709457}" type="pres">
      <dgm:prSet presAssocID="{B067A9E9-483F-4D05-B494-510C47C375C2}" presName="TwoNodes_1" presStyleLbl="node1" presStyleIdx="0" presStyleCnt="2">
        <dgm:presLayoutVars>
          <dgm:bulletEnabled val="1"/>
        </dgm:presLayoutVars>
      </dgm:prSet>
      <dgm:spPr/>
    </dgm:pt>
    <dgm:pt modelId="{88488958-83BB-A045-A689-CBA9997089B9}" type="pres">
      <dgm:prSet presAssocID="{B067A9E9-483F-4D05-B494-510C47C375C2}" presName="TwoNodes_2" presStyleLbl="node1" presStyleIdx="1" presStyleCnt="2">
        <dgm:presLayoutVars>
          <dgm:bulletEnabled val="1"/>
        </dgm:presLayoutVars>
      </dgm:prSet>
      <dgm:spPr/>
    </dgm:pt>
    <dgm:pt modelId="{5328C671-6202-DE42-BD80-84BBA8718B18}" type="pres">
      <dgm:prSet presAssocID="{B067A9E9-483F-4D05-B494-510C47C375C2}" presName="TwoConn_1-2" presStyleLbl="fgAccFollowNode1" presStyleIdx="0" presStyleCnt="1">
        <dgm:presLayoutVars>
          <dgm:bulletEnabled val="1"/>
        </dgm:presLayoutVars>
      </dgm:prSet>
      <dgm:spPr/>
    </dgm:pt>
    <dgm:pt modelId="{C5BABC1B-A4FB-7241-933D-B125DC374CF3}" type="pres">
      <dgm:prSet presAssocID="{B067A9E9-483F-4D05-B494-510C47C375C2}" presName="TwoNodes_1_text" presStyleLbl="node1" presStyleIdx="1" presStyleCnt="2">
        <dgm:presLayoutVars>
          <dgm:bulletEnabled val="1"/>
        </dgm:presLayoutVars>
      </dgm:prSet>
      <dgm:spPr/>
    </dgm:pt>
    <dgm:pt modelId="{F4B4E7C6-53AC-D147-B5DE-371BB02746C7}" type="pres">
      <dgm:prSet presAssocID="{B067A9E9-483F-4D05-B494-510C47C375C2}" presName="TwoNodes_2_text" presStyleLbl="node1" presStyleIdx="1" presStyleCnt="2">
        <dgm:presLayoutVars>
          <dgm:bulletEnabled val="1"/>
        </dgm:presLayoutVars>
      </dgm:prSet>
      <dgm:spPr/>
    </dgm:pt>
  </dgm:ptLst>
  <dgm:cxnLst>
    <dgm:cxn modelId="{98464101-2BA3-A04E-9C99-95D1BB532BE7}" type="presOf" srcId="{AB155512-C881-4C0F-8A9C-DBC587E57FF6}" destId="{C5BABC1B-A4FB-7241-933D-B125DC374CF3}" srcOrd="1" destOrd="0" presId="urn:microsoft.com/office/officeart/2005/8/layout/vProcess5"/>
    <dgm:cxn modelId="{C7D78803-D2C5-0841-A6CB-AEF35793E632}" type="presOf" srcId="{03C813F0-0597-432B-BB3F-02D31F75E6E8}" destId="{F4B4E7C6-53AC-D147-B5DE-371BB02746C7}" srcOrd="1" destOrd="0" presId="urn:microsoft.com/office/officeart/2005/8/layout/vProcess5"/>
    <dgm:cxn modelId="{4A8AC304-8433-D94A-A0F2-E08B8896A2D0}" type="presOf" srcId="{03C813F0-0597-432B-BB3F-02D31F75E6E8}" destId="{88488958-83BB-A045-A689-CBA9997089B9}" srcOrd="0" destOrd="0" presId="urn:microsoft.com/office/officeart/2005/8/layout/vProcess5"/>
    <dgm:cxn modelId="{415EE025-34E6-B747-A838-9716EF8D8FC7}" type="presOf" srcId="{AB155512-C881-4C0F-8A9C-DBC587E57FF6}" destId="{2BC88B23-4089-5B4E-A057-C2B4DB709457}" srcOrd="0" destOrd="0" presId="urn:microsoft.com/office/officeart/2005/8/layout/vProcess5"/>
    <dgm:cxn modelId="{6101DE2D-964E-4D8F-83C2-E1937E52D561}" srcId="{B067A9E9-483F-4D05-B494-510C47C375C2}" destId="{AB155512-C881-4C0F-8A9C-DBC587E57FF6}" srcOrd="0" destOrd="0" parTransId="{665093DB-1658-4627-A7A6-5BC897903695}" sibTransId="{8F83D3E8-5CE6-44CE-9608-F51557B4785B}"/>
    <dgm:cxn modelId="{E625CBD8-9DE5-4026-8697-9DB1C290CB45}" srcId="{B067A9E9-483F-4D05-B494-510C47C375C2}" destId="{03C813F0-0597-432B-BB3F-02D31F75E6E8}" srcOrd="1" destOrd="0" parTransId="{7A73C7B4-2E20-4481-AC51-7E516D779193}" sibTransId="{7EF710FA-70B1-465E-A8FF-E57FC64D6B28}"/>
    <dgm:cxn modelId="{94DB58E4-0C3E-7049-B433-8A4B6C05B4C4}" type="presOf" srcId="{8F83D3E8-5CE6-44CE-9608-F51557B4785B}" destId="{5328C671-6202-DE42-BD80-84BBA8718B18}" srcOrd="0" destOrd="0" presId="urn:microsoft.com/office/officeart/2005/8/layout/vProcess5"/>
    <dgm:cxn modelId="{2304F4E6-03CC-2649-A1C6-A9C240D7D714}" type="presOf" srcId="{B067A9E9-483F-4D05-B494-510C47C375C2}" destId="{EF4E1C26-B34F-7F46-9910-D2411D4F492C}" srcOrd="0" destOrd="0" presId="urn:microsoft.com/office/officeart/2005/8/layout/vProcess5"/>
    <dgm:cxn modelId="{6150C892-481D-0B43-874D-00BA6840E283}" type="presParOf" srcId="{EF4E1C26-B34F-7F46-9910-D2411D4F492C}" destId="{BDBEBA27-EA6B-B74F-84BE-E1F0D75F7B70}" srcOrd="0" destOrd="0" presId="urn:microsoft.com/office/officeart/2005/8/layout/vProcess5"/>
    <dgm:cxn modelId="{DB57AD27-362E-E54B-8EFF-CEBE661A7F1E}" type="presParOf" srcId="{EF4E1C26-B34F-7F46-9910-D2411D4F492C}" destId="{2BC88B23-4089-5B4E-A057-C2B4DB709457}" srcOrd="1" destOrd="0" presId="urn:microsoft.com/office/officeart/2005/8/layout/vProcess5"/>
    <dgm:cxn modelId="{D31ED95E-1CD3-C048-A14D-AE9E6B635C18}" type="presParOf" srcId="{EF4E1C26-B34F-7F46-9910-D2411D4F492C}" destId="{88488958-83BB-A045-A689-CBA9997089B9}" srcOrd="2" destOrd="0" presId="urn:microsoft.com/office/officeart/2005/8/layout/vProcess5"/>
    <dgm:cxn modelId="{4960415E-8E33-1848-BB1D-02D976BD2C6B}" type="presParOf" srcId="{EF4E1C26-B34F-7F46-9910-D2411D4F492C}" destId="{5328C671-6202-DE42-BD80-84BBA8718B18}" srcOrd="3" destOrd="0" presId="urn:microsoft.com/office/officeart/2005/8/layout/vProcess5"/>
    <dgm:cxn modelId="{9EF38613-D63F-5A44-B7E5-939B7F086F1C}" type="presParOf" srcId="{EF4E1C26-B34F-7F46-9910-D2411D4F492C}" destId="{C5BABC1B-A4FB-7241-933D-B125DC374CF3}" srcOrd="4" destOrd="0" presId="urn:microsoft.com/office/officeart/2005/8/layout/vProcess5"/>
    <dgm:cxn modelId="{5F2D7913-1070-E747-8E07-D67A25FF65B9}" type="presParOf" srcId="{EF4E1C26-B34F-7F46-9910-D2411D4F492C}" destId="{F4B4E7C6-53AC-D147-B5DE-371BB02746C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005AB3-7853-4353-A24D-A50E2292D32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6771894-AF2C-4F04-BCA9-7EA964CAA930}">
      <dgm:prSet/>
      <dgm:spPr/>
      <dgm:t>
        <a:bodyPr/>
        <a:lstStyle/>
        <a:p>
          <a:r>
            <a:rPr lang="en-GB" b="0" i="0"/>
            <a:t>The concept of time is also different in China compared to the UK. In the UK, time is often viewed as a commodity that must be used efficiently, while in China, time is viewed as a cycle that cannot be controlled (Hofstede Insights, 2021). This difference can lead to different expectations regarding punctuality and deadlines.</a:t>
          </a:r>
          <a:endParaRPr lang="en-US"/>
        </a:p>
      </dgm:t>
    </dgm:pt>
    <dgm:pt modelId="{E024A860-EF94-4988-85EB-DB8FE78F6DAA}" type="parTrans" cxnId="{181750AD-DCEC-4717-8E67-89C77233F609}">
      <dgm:prSet/>
      <dgm:spPr/>
      <dgm:t>
        <a:bodyPr/>
        <a:lstStyle/>
        <a:p>
          <a:endParaRPr lang="en-US"/>
        </a:p>
      </dgm:t>
    </dgm:pt>
    <dgm:pt modelId="{FAA9462D-F48B-46A9-A231-E2621EC4BA98}" type="sibTrans" cxnId="{181750AD-DCEC-4717-8E67-89C77233F609}">
      <dgm:prSet/>
      <dgm:spPr/>
      <dgm:t>
        <a:bodyPr/>
        <a:lstStyle/>
        <a:p>
          <a:endParaRPr lang="en-US"/>
        </a:p>
      </dgm:t>
    </dgm:pt>
    <dgm:pt modelId="{EB94D267-03A1-4F2E-B32C-4A5222003FD4}">
      <dgm:prSet/>
      <dgm:spPr/>
      <dgm:t>
        <a:bodyPr/>
        <a:lstStyle/>
        <a:p>
          <a:r>
            <a:rPr lang="en-GB" b="0" i="0"/>
            <a:t>For example, JLR may set a deadline for a project and expect the Chinese partner to meet the deadline, but the Chinese partner may view the deadline as flexible and not a priority. This can lead to delays and frustration on JLR's part.</a:t>
          </a:r>
          <a:endParaRPr lang="en-US"/>
        </a:p>
      </dgm:t>
    </dgm:pt>
    <dgm:pt modelId="{8643F2A4-76B2-4CDF-B91A-5B004D329AFE}" type="parTrans" cxnId="{77E20EAD-4F08-4BA8-BE8D-CC28F32B791B}">
      <dgm:prSet/>
      <dgm:spPr/>
      <dgm:t>
        <a:bodyPr/>
        <a:lstStyle/>
        <a:p>
          <a:endParaRPr lang="en-US"/>
        </a:p>
      </dgm:t>
    </dgm:pt>
    <dgm:pt modelId="{16BA1958-7234-449C-A34D-CD870A6BE14B}" type="sibTrans" cxnId="{77E20EAD-4F08-4BA8-BE8D-CC28F32B791B}">
      <dgm:prSet/>
      <dgm:spPr/>
      <dgm:t>
        <a:bodyPr/>
        <a:lstStyle/>
        <a:p>
          <a:endParaRPr lang="en-US"/>
        </a:p>
      </dgm:t>
    </dgm:pt>
    <dgm:pt modelId="{86FA1544-6A6E-460C-9695-80DACC9DF754}">
      <dgm:prSet/>
      <dgm:spPr/>
      <dgm:t>
        <a:bodyPr/>
        <a:lstStyle/>
        <a:p>
          <a:r>
            <a:rPr lang="en-GB" b="0" i="0"/>
            <a:t>To address this challenge, JLR can be flexible with its deadlines and communicate its expectations clearly to the Chinese partner. JLR can also</a:t>
          </a:r>
          <a:r>
            <a:rPr lang="en-GB"/>
            <a:t> </a:t>
          </a:r>
          <a:r>
            <a:rPr lang="en-GB" b="0" i="0"/>
            <a:t>understand that the Chinese partner may prioritize building relationships over meeting deadlines and adapt its approach accordingly (Li et al., 2019)</a:t>
          </a:r>
          <a:endParaRPr lang="en-US"/>
        </a:p>
      </dgm:t>
    </dgm:pt>
    <dgm:pt modelId="{FF146C5D-B211-4818-9979-C968D3D5E526}" type="parTrans" cxnId="{E137F834-8281-40A7-9A01-7B1703296EEF}">
      <dgm:prSet/>
      <dgm:spPr/>
      <dgm:t>
        <a:bodyPr/>
        <a:lstStyle/>
        <a:p>
          <a:endParaRPr lang="en-US"/>
        </a:p>
      </dgm:t>
    </dgm:pt>
    <dgm:pt modelId="{1D1B9A51-C380-45C0-AE5C-DBCA6E7092F4}" type="sibTrans" cxnId="{E137F834-8281-40A7-9A01-7B1703296EEF}">
      <dgm:prSet/>
      <dgm:spPr/>
      <dgm:t>
        <a:bodyPr/>
        <a:lstStyle/>
        <a:p>
          <a:endParaRPr lang="en-US"/>
        </a:p>
      </dgm:t>
    </dgm:pt>
    <dgm:pt modelId="{BF756632-0158-5F4B-B7B3-208EBAEAA73C}" type="pres">
      <dgm:prSet presAssocID="{DA005AB3-7853-4353-A24D-A50E2292D32E}" presName="linear" presStyleCnt="0">
        <dgm:presLayoutVars>
          <dgm:animLvl val="lvl"/>
          <dgm:resizeHandles val="exact"/>
        </dgm:presLayoutVars>
      </dgm:prSet>
      <dgm:spPr/>
    </dgm:pt>
    <dgm:pt modelId="{A65755C1-C9A0-A149-A354-8D9C76411137}" type="pres">
      <dgm:prSet presAssocID="{E6771894-AF2C-4F04-BCA9-7EA964CAA930}" presName="parentText" presStyleLbl="node1" presStyleIdx="0" presStyleCnt="3">
        <dgm:presLayoutVars>
          <dgm:chMax val="0"/>
          <dgm:bulletEnabled val="1"/>
        </dgm:presLayoutVars>
      </dgm:prSet>
      <dgm:spPr/>
    </dgm:pt>
    <dgm:pt modelId="{C9293C19-2B9C-E44F-AB89-C18794D490B1}" type="pres">
      <dgm:prSet presAssocID="{FAA9462D-F48B-46A9-A231-E2621EC4BA98}" presName="spacer" presStyleCnt="0"/>
      <dgm:spPr/>
    </dgm:pt>
    <dgm:pt modelId="{E8C32200-C509-1F49-88A7-02A5376BE54A}" type="pres">
      <dgm:prSet presAssocID="{EB94D267-03A1-4F2E-B32C-4A5222003FD4}" presName="parentText" presStyleLbl="node1" presStyleIdx="1" presStyleCnt="3">
        <dgm:presLayoutVars>
          <dgm:chMax val="0"/>
          <dgm:bulletEnabled val="1"/>
        </dgm:presLayoutVars>
      </dgm:prSet>
      <dgm:spPr/>
    </dgm:pt>
    <dgm:pt modelId="{B88771FC-5626-F64C-9928-BFC3F30E1A96}" type="pres">
      <dgm:prSet presAssocID="{16BA1958-7234-449C-A34D-CD870A6BE14B}" presName="spacer" presStyleCnt="0"/>
      <dgm:spPr/>
    </dgm:pt>
    <dgm:pt modelId="{3F1CEFF6-A800-D743-B433-7CAAF6D7FBA4}" type="pres">
      <dgm:prSet presAssocID="{86FA1544-6A6E-460C-9695-80DACC9DF754}" presName="parentText" presStyleLbl="node1" presStyleIdx="2" presStyleCnt="3">
        <dgm:presLayoutVars>
          <dgm:chMax val="0"/>
          <dgm:bulletEnabled val="1"/>
        </dgm:presLayoutVars>
      </dgm:prSet>
      <dgm:spPr/>
    </dgm:pt>
  </dgm:ptLst>
  <dgm:cxnLst>
    <dgm:cxn modelId="{4942922B-4851-F34C-AAFB-E6621619BE8D}" type="presOf" srcId="{E6771894-AF2C-4F04-BCA9-7EA964CAA930}" destId="{A65755C1-C9A0-A149-A354-8D9C76411137}" srcOrd="0" destOrd="0" presId="urn:microsoft.com/office/officeart/2005/8/layout/vList2"/>
    <dgm:cxn modelId="{D868FB33-B3D0-F246-9F6D-F68B4A074925}" type="presOf" srcId="{DA005AB3-7853-4353-A24D-A50E2292D32E}" destId="{BF756632-0158-5F4B-B7B3-208EBAEAA73C}" srcOrd="0" destOrd="0" presId="urn:microsoft.com/office/officeart/2005/8/layout/vList2"/>
    <dgm:cxn modelId="{E137F834-8281-40A7-9A01-7B1703296EEF}" srcId="{DA005AB3-7853-4353-A24D-A50E2292D32E}" destId="{86FA1544-6A6E-460C-9695-80DACC9DF754}" srcOrd="2" destOrd="0" parTransId="{FF146C5D-B211-4818-9979-C968D3D5E526}" sibTransId="{1D1B9A51-C380-45C0-AE5C-DBCA6E7092F4}"/>
    <dgm:cxn modelId="{8288E53B-5296-8846-A4B2-CA3BCE46F32E}" type="presOf" srcId="{EB94D267-03A1-4F2E-B32C-4A5222003FD4}" destId="{E8C32200-C509-1F49-88A7-02A5376BE54A}" srcOrd="0" destOrd="0" presId="urn:microsoft.com/office/officeart/2005/8/layout/vList2"/>
    <dgm:cxn modelId="{3369368E-4763-4F43-85C5-7C29C5D3842B}" type="presOf" srcId="{86FA1544-6A6E-460C-9695-80DACC9DF754}" destId="{3F1CEFF6-A800-D743-B433-7CAAF6D7FBA4}" srcOrd="0" destOrd="0" presId="urn:microsoft.com/office/officeart/2005/8/layout/vList2"/>
    <dgm:cxn modelId="{77E20EAD-4F08-4BA8-BE8D-CC28F32B791B}" srcId="{DA005AB3-7853-4353-A24D-A50E2292D32E}" destId="{EB94D267-03A1-4F2E-B32C-4A5222003FD4}" srcOrd="1" destOrd="0" parTransId="{8643F2A4-76B2-4CDF-B91A-5B004D329AFE}" sibTransId="{16BA1958-7234-449C-A34D-CD870A6BE14B}"/>
    <dgm:cxn modelId="{181750AD-DCEC-4717-8E67-89C77233F609}" srcId="{DA005AB3-7853-4353-A24D-A50E2292D32E}" destId="{E6771894-AF2C-4F04-BCA9-7EA964CAA930}" srcOrd="0" destOrd="0" parTransId="{E024A860-EF94-4988-85EB-DB8FE78F6DAA}" sibTransId="{FAA9462D-F48B-46A9-A231-E2621EC4BA98}"/>
    <dgm:cxn modelId="{F993BDFA-E9B8-3A45-A7CF-0BF148318A32}" type="presParOf" srcId="{BF756632-0158-5F4B-B7B3-208EBAEAA73C}" destId="{A65755C1-C9A0-A149-A354-8D9C76411137}" srcOrd="0" destOrd="0" presId="urn:microsoft.com/office/officeart/2005/8/layout/vList2"/>
    <dgm:cxn modelId="{8E8B9E31-4639-9F4A-A95A-281AA3B37FB3}" type="presParOf" srcId="{BF756632-0158-5F4B-B7B3-208EBAEAA73C}" destId="{C9293C19-2B9C-E44F-AB89-C18794D490B1}" srcOrd="1" destOrd="0" presId="urn:microsoft.com/office/officeart/2005/8/layout/vList2"/>
    <dgm:cxn modelId="{23A248AF-E516-004C-9688-E889A6FBFADF}" type="presParOf" srcId="{BF756632-0158-5F4B-B7B3-208EBAEAA73C}" destId="{E8C32200-C509-1F49-88A7-02A5376BE54A}" srcOrd="2" destOrd="0" presId="urn:microsoft.com/office/officeart/2005/8/layout/vList2"/>
    <dgm:cxn modelId="{6CAB378D-2859-A348-87B1-25774E5B9758}" type="presParOf" srcId="{BF756632-0158-5F4B-B7B3-208EBAEAA73C}" destId="{B88771FC-5626-F64C-9928-BFC3F30E1A96}" srcOrd="3" destOrd="0" presId="urn:microsoft.com/office/officeart/2005/8/layout/vList2"/>
    <dgm:cxn modelId="{2FAC4F37-C852-FE49-ABF6-36CA927E530F}" type="presParOf" srcId="{BF756632-0158-5F4B-B7B3-208EBAEAA73C}" destId="{3F1CEFF6-A800-D743-B433-7CAAF6D7FBA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6CFBA9-A4B5-1440-9FE0-EF12A98C7CC7}">
      <dsp:nvSpPr>
        <dsp:cNvPr id="0" name=""/>
        <dsp:cNvSpPr/>
      </dsp:nvSpPr>
      <dsp:spPr>
        <a:xfrm>
          <a:off x="0" y="2042452"/>
          <a:ext cx="11565227" cy="23618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i="0" kern="1200" dirty="0"/>
            <a:t>One of the biggest cultural challenges JLR may face in China is the difference in communication styles. In the UK, communication tends to be direct and straightforward, while in China, communication is more indirect and often relies on nonverbal cues (Hofstede Insights, 2021). This difference can lead to misunderstandings and affect the smooth flow of information between the two parties.</a:t>
          </a:r>
          <a:endParaRPr lang="en-US" sz="2400" kern="1200" dirty="0"/>
        </a:p>
      </dsp:txBody>
      <dsp:txXfrm>
        <a:off x="0" y="2042452"/>
        <a:ext cx="11565227" cy="2361864"/>
      </dsp:txXfrm>
    </dsp:sp>
    <dsp:sp modelId="{9A26A396-6775-7240-909B-140878A2F250}">
      <dsp:nvSpPr>
        <dsp:cNvPr id="0" name=""/>
        <dsp:cNvSpPr/>
      </dsp:nvSpPr>
      <dsp:spPr>
        <a:xfrm rot="10800000">
          <a:off x="0" y="771"/>
          <a:ext cx="11565227" cy="208502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i="0" kern="1200"/>
            <a:t>Communication Styles</a:t>
          </a:r>
          <a:endParaRPr lang="en-US" sz="2400" kern="1200"/>
        </a:p>
      </dsp:txBody>
      <dsp:txXfrm rot="10800000">
        <a:off x="0" y="771"/>
        <a:ext cx="11565227" cy="1354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88B23-4089-5B4E-A057-C2B4DB709457}">
      <dsp:nvSpPr>
        <dsp:cNvPr id="0" name=""/>
        <dsp:cNvSpPr/>
      </dsp:nvSpPr>
      <dsp:spPr>
        <a:xfrm>
          <a:off x="0" y="0"/>
          <a:ext cx="9655754" cy="23267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For example, JLR may send an email with a clear and direct message, but the Chinese partner may interpret the message differently because they are accustomed to indirect communication. The Chinese partner may not feel comfortable saying "no" directly, so they may respond with vague language or simply not respond at all, which can be frustrating for JLR.</a:t>
          </a:r>
          <a:endParaRPr lang="en-US" sz="2000" kern="1200"/>
        </a:p>
      </dsp:txBody>
      <dsp:txXfrm>
        <a:off x="68149" y="68149"/>
        <a:ext cx="7250835" cy="2190492"/>
      </dsp:txXfrm>
    </dsp:sp>
    <dsp:sp modelId="{88488958-83BB-A045-A689-CBA9997089B9}">
      <dsp:nvSpPr>
        <dsp:cNvPr id="0" name=""/>
        <dsp:cNvSpPr/>
      </dsp:nvSpPr>
      <dsp:spPr>
        <a:xfrm>
          <a:off x="1703956" y="2843855"/>
          <a:ext cx="9655754" cy="232679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To address this challenge, JLR can adapt its communication style to better suit the Chinese partner's communication preferences. JLR can use more context and explanation in its messages, avoid direct confrontation, and use nonverbal cues to convey the message's tone and intent (Li et al., 2019).</a:t>
          </a:r>
          <a:endParaRPr lang="en-US" sz="2000" kern="1200"/>
        </a:p>
      </dsp:txBody>
      <dsp:txXfrm>
        <a:off x="1772105" y="2912004"/>
        <a:ext cx="6303085" cy="2190492"/>
      </dsp:txXfrm>
    </dsp:sp>
    <dsp:sp modelId="{5328C671-6202-DE42-BD80-84BBA8718B18}">
      <dsp:nvSpPr>
        <dsp:cNvPr id="0" name=""/>
        <dsp:cNvSpPr/>
      </dsp:nvSpPr>
      <dsp:spPr>
        <a:xfrm>
          <a:off x="8143340" y="1829116"/>
          <a:ext cx="1512413" cy="1512413"/>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83633" y="1829116"/>
        <a:ext cx="831827" cy="11380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5755C1-C9A0-A149-A354-8D9C76411137}">
      <dsp:nvSpPr>
        <dsp:cNvPr id="0" name=""/>
        <dsp:cNvSpPr/>
      </dsp:nvSpPr>
      <dsp:spPr>
        <a:xfrm>
          <a:off x="0" y="404483"/>
          <a:ext cx="10820400" cy="1427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The concept of time is also different in China compared to the UK. In the UK, time is often viewed as a commodity that must be used efficiently, while in China, time is viewed as a cycle that cannot be controlled (Hofstede Insights, 2021). This difference can lead to different expectations regarding punctuality and deadlines.</a:t>
          </a:r>
          <a:endParaRPr lang="en-US" sz="2000" kern="1200"/>
        </a:p>
      </dsp:txBody>
      <dsp:txXfrm>
        <a:off x="69680" y="474163"/>
        <a:ext cx="10681040" cy="1288040"/>
      </dsp:txXfrm>
    </dsp:sp>
    <dsp:sp modelId="{E8C32200-C509-1F49-88A7-02A5376BE54A}">
      <dsp:nvSpPr>
        <dsp:cNvPr id="0" name=""/>
        <dsp:cNvSpPr/>
      </dsp:nvSpPr>
      <dsp:spPr>
        <a:xfrm>
          <a:off x="0" y="1889483"/>
          <a:ext cx="10820400" cy="1427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For example, JLR may set a deadline for a project and expect the Chinese partner to meet the deadline, but the Chinese partner may view the deadline as flexible and not a priority. This can lead to delays and frustration on JLR's part.</a:t>
          </a:r>
          <a:endParaRPr lang="en-US" sz="2000" kern="1200"/>
        </a:p>
      </dsp:txBody>
      <dsp:txXfrm>
        <a:off x="69680" y="1959163"/>
        <a:ext cx="10681040" cy="1288040"/>
      </dsp:txXfrm>
    </dsp:sp>
    <dsp:sp modelId="{3F1CEFF6-A800-D743-B433-7CAAF6D7FBA4}">
      <dsp:nvSpPr>
        <dsp:cNvPr id="0" name=""/>
        <dsp:cNvSpPr/>
      </dsp:nvSpPr>
      <dsp:spPr>
        <a:xfrm>
          <a:off x="0" y="3374483"/>
          <a:ext cx="10820400" cy="1427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To address this challenge, JLR can be flexible with its deadlines and communicate its expectations clearly to the Chinese partner. JLR can also</a:t>
          </a:r>
          <a:r>
            <a:rPr lang="en-GB" sz="2000" kern="1200"/>
            <a:t> </a:t>
          </a:r>
          <a:r>
            <a:rPr lang="en-GB" sz="2000" b="0" i="0" kern="1200"/>
            <a:t>understand that the Chinese partner may prioritize building relationships over meeting deadlines and adapt its approach accordingly (Li et al., 2019)</a:t>
          </a:r>
          <a:endParaRPr lang="en-US" sz="2000" kern="1200"/>
        </a:p>
      </dsp:txBody>
      <dsp:txXfrm>
        <a:off x="69680" y="3444163"/>
        <a:ext cx="10681040" cy="128804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21CD6E-ED13-0847-8DA5-A2DD809189AB}" type="datetimeFigureOut">
              <a:rPr lang="en-US" smtClean="0"/>
              <a:t>9/6/2023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798FA9-71FA-A54D-9FA4-97D7B1343384}" type="slidenum">
              <a:rPr lang="en-US" smtClean="0"/>
              <a:t>‹#›</a:t>
            </a:fld>
            <a:endParaRPr lang="en-US"/>
          </a:p>
        </p:txBody>
      </p:sp>
    </p:spTree>
    <p:extLst>
      <p:ext uri="{BB962C8B-B14F-4D97-AF65-F5344CB8AC3E}">
        <p14:creationId xmlns:p14="http://schemas.microsoft.com/office/powerpoint/2010/main" val="3445789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hofstede-insights.com/country-comparison/china,uk/"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D1D5DB"/>
                </a:solidFill>
                <a:effectLst/>
                <a:latin typeface="Söhne"/>
              </a:rPr>
              <a:t>In the UK and China, there are several types of communication in business, and the approaches to communication can differ significantly between the two countries.</a:t>
            </a:r>
          </a:p>
          <a:p>
            <a:r>
              <a:rPr lang="en-GB" b="0" i="0" u="none" strike="noStrike" dirty="0">
                <a:solidFill>
                  <a:srgbClr val="D1D5DB"/>
                </a:solidFill>
                <a:effectLst/>
                <a:latin typeface="Söhne"/>
              </a:rPr>
              <a:t>In the UK, business communication tends to be direct, efficient, and concise. UK businesses value clear and concise communication, and they often use direct language to convey their message. In addition, UK businesses use a range of communication channels, including face-to-face meetings, emails, phone calls, and video conferences.</a:t>
            </a:r>
          </a:p>
          <a:p>
            <a:r>
              <a:rPr lang="en-GB" b="0" i="0" u="none" strike="noStrike" dirty="0">
                <a:solidFill>
                  <a:srgbClr val="D1D5DB"/>
                </a:solidFill>
                <a:effectLst/>
                <a:latin typeface="Söhne"/>
              </a:rPr>
              <a:t>In contrast, in China, communication tends to be more indirect and relies on nonverbal cues and implicit meanings. In Chinese business culture, building relationships and maintaining face is essential, and this can impact the communication style used. Chinese businesses often prefer to communicate face-to-face, using indirect language and nonverbal cues to convey their message. In addition, Chinese businesses may use formal communication channels, such as letters or official documents, to convey important information.</a:t>
            </a:r>
          </a:p>
          <a:p>
            <a:endParaRPr lang="en-US" dirty="0"/>
          </a:p>
        </p:txBody>
      </p:sp>
      <p:sp>
        <p:nvSpPr>
          <p:cNvPr id="4" name="Slide Number Placeholder 3"/>
          <p:cNvSpPr>
            <a:spLocks noGrp="1"/>
          </p:cNvSpPr>
          <p:nvPr>
            <p:ph type="sldNum" sz="quarter" idx="5"/>
          </p:nvPr>
        </p:nvSpPr>
        <p:spPr/>
        <p:txBody>
          <a:bodyPr/>
          <a:lstStyle/>
          <a:p>
            <a:fld id="{A9798FA9-71FA-A54D-9FA4-97D7B1343384}" type="slidenum">
              <a:rPr lang="en-US" smtClean="0"/>
              <a:t>5</a:t>
            </a:fld>
            <a:endParaRPr lang="en-US"/>
          </a:p>
        </p:txBody>
      </p:sp>
    </p:spTree>
    <p:extLst>
      <p:ext uri="{BB962C8B-B14F-4D97-AF65-F5344CB8AC3E}">
        <p14:creationId xmlns:p14="http://schemas.microsoft.com/office/powerpoint/2010/main" val="4240957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D1D5DB"/>
                </a:solidFill>
                <a:effectLst/>
                <a:latin typeface="Söhne"/>
              </a:rPr>
              <a:t>When it comes to business negotiations, the approach can also differ between the UK and China. In the UK, negotiations tend to be direct, efficient, and focused on achieving the best deal for both parties. In contrast, in China, negotiations are often viewed as a process of building a relationship, rather than merely exchanging information. Chinese negotiators may use a range of tactics, including building rapport and establishing trust, to achieve their objectives.</a:t>
            </a:r>
          </a:p>
          <a:p>
            <a:r>
              <a:rPr lang="en-GB" b="0" i="0" u="none" strike="noStrike" dirty="0">
                <a:solidFill>
                  <a:srgbClr val="D1D5DB"/>
                </a:solidFill>
                <a:effectLst/>
                <a:latin typeface="Söhne"/>
              </a:rPr>
              <a:t>Overall, while the approaches to communication in business can differ between the UK and China, both countries value clear communication and building relationships. Understanding the differences in communication styles and adapting to them can be crucial to establishing successful partnerships between UK and Chinese businesses.</a:t>
            </a:r>
          </a:p>
          <a:p>
            <a:endParaRPr lang="en-US" dirty="0"/>
          </a:p>
        </p:txBody>
      </p:sp>
      <p:sp>
        <p:nvSpPr>
          <p:cNvPr id="4" name="Slide Number Placeholder 3"/>
          <p:cNvSpPr>
            <a:spLocks noGrp="1"/>
          </p:cNvSpPr>
          <p:nvPr>
            <p:ph type="sldNum" sz="quarter" idx="5"/>
          </p:nvPr>
        </p:nvSpPr>
        <p:spPr/>
        <p:txBody>
          <a:bodyPr/>
          <a:lstStyle/>
          <a:p>
            <a:fld id="{A9798FA9-71FA-A54D-9FA4-97D7B1343384}" type="slidenum">
              <a:rPr lang="en-US" smtClean="0"/>
              <a:t>6</a:t>
            </a:fld>
            <a:endParaRPr lang="en-US"/>
          </a:p>
        </p:txBody>
      </p:sp>
    </p:spTree>
    <p:extLst>
      <p:ext uri="{BB962C8B-B14F-4D97-AF65-F5344CB8AC3E}">
        <p14:creationId xmlns:p14="http://schemas.microsoft.com/office/powerpoint/2010/main" val="2914195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Chinese society values hierarchy (</a:t>
            </a:r>
            <a:r>
              <a:rPr lang="en-US" dirty="0" err="1"/>
              <a:t>Jandt</a:t>
            </a:r>
            <a:r>
              <a:rPr lang="en-US" dirty="0"/>
              <a:t>, 2016). If China is hierarchical, JLR may struggle to make choices. JLR may struggle to settle crucial economic issues if they don't understand the Chinese partner's hierarchy.</a:t>
            </a:r>
          </a:p>
          <a:p>
            <a:r>
              <a:rPr lang="en-US" dirty="0"/>
              <a:t>JLR may make a crucial decision without involving the Chinese partner's senior executives. In hierarchical China, this may be offensive. Coordination may deteriorate.</a:t>
            </a:r>
          </a:p>
          <a:p>
            <a:r>
              <a:rPr lang="en-US" dirty="0"/>
              <a:t>JLR may overcome this by respecting its Chinese partner's hierarchy. JLR may respect Chinese hierarchy:</a:t>
            </a:r>
          </a:p>
          <a:p>
            <a:r>
              <a:rPr lang="en-US" dirty="0"/>
              <a:t>JLR may consult with Chinese partner executives before making major decisions. This may help JLR understand the Chinese partner's </a:t>
            </a:r>
            <a:r>
              <a:rPr lang="en-US" dirty="0" err="1"/>
              <a:t>organisation</a:t>
            </a:r>
            <a:r>
              <a:rPr lang="en-US" dirty="0"/>
              <a:t> and decision-making processes and secure agreement.</a:t>
            </a:r>
          </a:p>
          <a:p>
            <a:r>
              <a:rPr lang="en-US" dirty="0"/>
              <a:t>JLR may approach the Chinese partner's senior executives. This respects business authority.</a:t>
            </a:r>
          </a:p>
          <a:p>
            <a:r>
              <a:rPr lang="en-US" dirty="0"/>
              <a:t>JLR shouldn't make decisions without the Chinese partner's senior executives. This may prevent misunderstandings and respect the Chinese partner's hierarchy.</a:t>
            </a:r>
          </a:p>
          <a:p>
            <a:r>
              <a:rPr lang="en-US" dirty="0"/>
              <a:t>JLR may respect hierarchy by consulting the Chinese partner's senior executives before making important decisions. JLR may discuss a large joint venture investment or change with the Chinese partner's senior executives.</a:t>
            </a:r>
          </a:p>
          <a:p>
            <a:r>
              <a:rPr lang="en-US" dirty="0"/>
              <a:t>JLR may manage senior Chinese partners well. JLR may call Chinese partner executives "Director" or "Manager" to </a:t>
            </a:r>
            <a:r>
              <a:rPr lang="en-US" dirty="0" err="1"/>
              <a:t>honour</a:t>
            </a:r>
            <a:r>
              <a:rPr lang="en-US" dirty="0"/>
              <a:t> them.</a:t>
            </a:r>
          </a:p>
          <a:p>
            <a:r>
              <a:rPr lang="en-US" dirty="0"/>
              <a:t>JLR must respect the Chinese partner's authority and business position since Chinese culture </a:t>
            </a:r>
            <a:r>
              <a:rPr lang="en-US" dirty="0" err="1"/>
              <a:t>emphasises</a:t>
            </a:r>
            <a:r>
              <a:rPr lang="en-US" dirty="0"/>
              <a:t> hierarchy. By interacting with senior executives, using formal addresses, and not bypassing them, JLR may transcend hierarchy in intercultural communication and collaborate with the Chinese partner.</a:t>
            </a:r>
          </a:p>
        </p:txBody>
      </p:sp>
      <p:sp>
        <p:nvSpPr>
          <p:cNvPr id="4" name="Slide Number Placeholder 3"/>
          <p:cNvSpPr>
            <a:spLocks noGrp="1"/>
          </p:cNvSpPr>
          <p:nvPr>
            <p:ph type="sldNum" sz="quarter" idx="5"/>
          </p:nvPr>
        </p:nvSpPr>
        <p:spPr/>
        <p:txBody>
          <a:bodyPr/>
          <a:lstStyle/>
          <a:p>
            <a:fld id="{A9798FA9-71FA-A54D-9FA4-97D7B1343384}" type="slidenum">
              <a:rPr lang="en-US" smtClean="0"/>
              <a:t>7</a:t>
            </a:fld>
            <a:endParaRPr lang="en-US"/>
          </a:p>
        </p:txBody>
      </p:sp>
    </p:spTree>
    <p:extLst>
      <p:ext uri="{BB962C8B-B14F-4D97-AF65-F5344CB8AC3E}">
        <p14:creationId xmlns:p14="http://schemas.microsoft.com/office/powerpoint/2010/main" val="5273817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Britain and China see time differently (Hofstede Insights, 2021). This might delay deadlines.</a:t>
            </a:r>
          </a:p>
          <a:p>
            <a:r>
              <a:rPr lang="en-US" dirty="0"/>
              <a:t>JLR may set a project deadline and expect the Chinese partner to meet it, but the Chinese partner may not care. JLR may not understand why the Chinese partner isn't </a:t>
            </a:r>
            <a:r>
              <a:rPr lang="en-US" dirty="0" err="1"/>
              <a:t>prioritising</a:t>
            </a:r>
            <a:r>
              <a:rPr lang="en-US" dirty="0"/>
              <a:t> the deadline, generating delays and unhappiness.</a:t>
            </a:r>
          </a:p>
          <a:p>
            <a:r>
              <a:rPr lang="en-US" dirty="0"/>
              <a:t>JLR can solve this issue by being flexible with timetables and communicating with the Chinese partner. JLR may fix time perception issues by:</a:t>
            </a:r>
          </a:p>
          <a:p>
            <a:r>
              <a:rPr lang="en-US" dirty="0"/>
              <a:t>Variable Deadlines: JLR meets Chinese partner deadlines. JLR may </a:t>
            </a:r>
            <a:r>
              <a:rPr lang="en-US" dirty="0" err="1"/>
              <a:t>emphasise</a:t>
            </a:r>
            <a:r>
              <a:rPr lang="en-US" dirty="0"/>
              <a:t> deadlines and consequences. JLR should be flexible if China needs more time.</a:t>
            </a:r>
          </a:p>
          <a:p>
            <a:r>
              <a:rPr lang="en-US" dirty="0"/>
              <a:t>Predict Clearly: JLR may inform the Chinese partner of its timetables and timeliness. JLR can explain the deadline's effects.</a:t>
            </a:r>
          </a:p>
          <a:p>
            <a:r>
              <a:rPr lang="en-US" dirty="0"/>
              <a:t>JLR knows that Chinese partners may </a:t>
            </a:r>
            <a:r>
              <a:rPr lang="en-US" dirty="0" err="1"/>
              <a:t>prioritise</a:t>
            </a:r>
            <a:r>
              <a:rPr lang="en-US" dirty="0"/>
              <a:t> relationships over schedules. JLR can boost performance through building trust with China.</a:t>
            </a:r>
          </a:p>
          <a:p>
            <a:r>
              <a:rPr lang="en-US" dirty="0"/>
              <a:t>Flexible deadlines may help JLR manage time. JLR may advise the Chinese partner of the deadline's importance and implications. If China needs more time, JLR may extend the deadline.</a:t>
            </a:r>
          </a:p>
          <a:p>
            <a:r>
              <a:rPr lang="en-US" dirty="0"/>
              <a:t>JLR may convey to the Chinese partner why the deadline is crucial and the consequences of missing it. This may motivate the Chinese partner to meet the deadline.</a:t>
            </a:r>
          </a:p>
        </p:txBody>
      </p:sp>
      <p:sp>
        <p:nvSpPr>
          <p:cNvPr id="4" name="Slide Number Placeholder 3"/>
          <p:cNvSpPr>
            <a:spLocks noGrp="1"/>
          </p:cNvSpPr>
          <p:nvPr>
            <p:ph type="sldNum" sz="quarter" idx="5"/>
          </p:nvPr>
        </p:nvSpPr>
        <p:spPr/>
        <p:txBody>
          <a:bodyPr/>
          <a:lstStyle/>
          <a:p>
            <a:fld id="{A9798FA9-71FA-A54D-9FA4-97D7B1343384}" type="slidenum">
              <a:rPr lang="en-US" smtClean="0"/>
              <a:t>8</a:t>
            </a:fld>
            <a:endParaRPr lang="en-US"/>
          </a:p>
        </p:txBody>
      </p:sp>
    </p:spTree>
    <p:extLst>
      <p:ext uri="{BB962C8B-B14F-4D97-AF65-F5344CB8AC3E}">
        <p14:creationId xmlns:p14="http://schemas.microsoft.com/office/powerpoint/2010/main" val="3532350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dirty="0"/>
              <a:t>In Chinese culture, "face" denotes social standing and reputation, and one must constantly retain it (Chen, 2018). Chinese company culture values "guanxi"—reputation and connections. JLR may struggle to build guanxi with the Chinese partner due to cultural and language differences.</a:t>
            </a:r>
          </a:p>
          <a:p>
            <a:r>
              <a:rPr lang="en-GB" dirty="0"/>
              <a:t>JLR may send a gift to the Chinese partner, but it may not be appropriate. JLR may not realise the importance of building relationships before doing business, which might cause communication problems and partnership failure.</a:t>
            </a:r>
          </a:p>
          <a:p>
            <a:r>
              <a:rPr lang="en-GB" dirty="0"/>
              <a:t>JLR can fix this by building guanxi with China. JLR may build guanxi:</a:t>
            </a:r>
          </a:p>
          <a:p>
            <a:r>
              <a:rPr lang="en-GB" dirty="0"/>
              <a:t>Through studying Chinese culture, JLR may enjoy it. This may help JLR avoid cultural errors and appreciate the Chinese partner.</a:t>
            </a:r>
          </a:p>
          <a:p>
            <a:r>
              <a:rPr lang="en-GB" dirty="0"/>
              <a:t>JLR may seek feedback, ask questions, and be open-minded to learn and improve. JLR can build trust with China.</a:t>
            </a:r>
          </a:p>
          <a:p>
            <a:r>
              <a:rPr lang="en-GB" dirty="0"/>
              <a:t>JLR may meet the Chinese partner before doing business. JLR may consume, gift, and attend cultural activities. JLR can gain China's trust.</a:t>
            </a:r>
          </a:p>
          <a:p>
            <a:r>
              <a:rPr lang="en-GB" dirty="0"/>
              <a:t>Respecting Chinese culture helps JLR build guanxi. JLR may study Chinese gift-giving and executive-approach habits. This may help JLR avoid cultural missteps and appreciate their Chinese partner.</a:t>
            </a:r>
            <a:endParaRPr lang="en-US" dirty="0"/>
          </a:p>
        </p:txBody>
      </p:sp>
      <p:sp>
        <p:nvSpPr>
          <p:cNvPr id="4" name="Slide Number Placeholder 3"/>
          <p:cNvSpPr>
            <a:spLocks noGrp="1"/>
          </p:cNvSpPr>
          <p:nvPr>
            <p:ph type="sldNum" sz="quarter" idx="5"/>
          </p:nvPr>
        </p:nvSpPr>
        <p:spPr/>
        <p:txBody>
          <a:bodyPr/>
          <a:lstStyle/>
          <a:p>
            <a:fld id="{A9798FA9-71FA-A54D-9FA4-97D7B1343384}" type="slidenum">
              <a:rPr lang="en-US" smtClean="0"/>
              <a:t>9</a:t>
            </a:fld>
            <a:endParaRPr lang="en-US"/>
          </a:p>
        </p:txBody>
      </p:sp>
    </p:spTree>
    <p:extLst>
      <p:ext uri="{BB962C8B-B14F-4D97-AF65-F5344CB8AC3E}">
        <p14:creationId xmlns:p14="http://schemas.microsoft.com/office/powerpoint/2010/main" val="24223045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UK and Chinese negotiation styles may differ. China uses dialogues to build connections rather than communicate information (Li et al., 2019). Negotiations may be delayed if the Chinese partner wants to learn about JLR first.</a:t>
            </a:r>
          </a:p>
          <a:p>
            <a:r>
              <a:rPr lang="en-US" dirty="0"/>
              <a:t>JLR may want to negotiate quickly, but the Chinese partner may prefer to build a relationship first. Both sides may be puzzled and irritated.</a:t>
            </a:r>
          </a:p>
          <a:p>
            <a:r>
              <a:rPr lang="en-US" dirty="0"/>
              <a:t>JLR can fix this by being patient and connecting with the Chinese partner before doing business. JLR may bargain with China:</a:t>
            </a:r>
          </a:p>
          <a:p>
            <a:r>
              <a:rPr lang="en-US" dirty="0"/>
              <a:t>Connect: JLR may meet the Chinese partner via cultural events, lunches, or gifts. This may help negotiate.</a:t>
            </a:r>
          </a:p>
          <a:p>
            <a:r>
              <a:rPr lang="en-US" dirty="0"/>
              <a:t>Patience: JLR understands talks may take longer than normal. JLR may avoid Chinese partner annoyance and misunderstandings.</a:t>
            </a:r>
          </a:p>
          <a:p>
            <a:r>
              <a:rPr lang="en-US" dirty="0"/>
              <a:t>JLR may negotiate relationship-</a:t>
            </a:r>
            <a:r>
              <a:rPr lang="en-US" dirty="0" err="1"/>
              <a:t>focusedly</a:t>
            </a:r>
            <a:r>
              <a:rPr lang="en-US" dirty="0"/>
              <a:t> with China. JLR may establish trust before discussing commerce.</a:t>
            </a:r>
          </a:p>
          <a:p>
            <a:r>
              <a:rPr lang="en-US" dirty="0"/>
              <a:t>JLR may negotiate with China through connecting. JLR may host Chinese partner dinners, cultural events, and gifts. This may help negotiate.</a:t>
            </a:r>
          </a:p>
          <a:p>
            <a:r>
              <a:rPr lang="en-US" dirty="0"/>
              <a:t>JLR may be tolerant of prolonged discussions. Instead of pushing decisions, JLR may interact with the Chinese partner.</a:t>
            </a:r>
          </a:p>
          <a:p>
            <a:r>
              <a:rPr lang="en-US" dirty="0"/>
              <a:t>JLR can accommodate China's relationship-focused talks. JLR may establish trust before discussing commerce.</a:t>
            </a:r>
          </a:p>
          <a:p>
            <a:r>
              <a:rPr lang="en-US" dirty="0"/>
              <a:t>Chinese negotiations are key. JLR can work with China by connecting, being patient, and changing negotiating approach.</a:t>
            </a:r>
          </a:p>
        </p:txBody>
      </p:sp>
      <p:sp>
        <p:nvSpPr>
          <p:cNvPr id="4" name="Slide Number Placeholder 3"/>
          <p:cNvSpPr>
            <a:spLocks noGrp="1"/>
          </p:cNvSpPr>
          <p:nvPr>
            <p:ph type="sldNum" sz="quarter" idx="5"/>
          </p:nvPr>
        </p:nvSpPr>
        <p:spPr/>
        <p:txBody>
          <a:bodyPr/>
          <a:lstStyle/>
          <a:p>
            <a:fld id="{A9798FA9-71FA-A54D-9FA4-97D7B1343384}" type="slidenum">
              <a:rPr lang="en-US" smtClean="0"/>
              <a:t>10</a:t>
            </a:fld>
            <a:endParaRPr lang="en-US"/>
          </a:p>
        </p:txBody>
      </p:sp>
    </p:spTree>
    <p:extLst>
      <p:ext uri="{BB962C8B-B14F-4D97-AF65-F5344CB8AC3E}">
        <p14:creationId xmlns:p14="http://schemas.microsoft.com/office/powerpoint/2010/main" val="2539051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D1D5DB"/>
                </a:solidFill>
                <a:effectLst/>
                <a:latin typeface="Söhne"/>
              </a:rPr>
              <a:t>By understanding the cultural dimensions of the UK and China, JLR can better anticipate and prepare for potential challenges in communication and decision-making processes. For example, JLR can use this theory to identify the high power distance in China and adapt its communication style to show respect for the Chinese partner's authority.</a:t>
            </a:r>
          </a:p>
          <a:p>
            <a:r>
              <a:rPr lang="en-GB" b="0" i="0" u="none" strike="noStrike" dirty="0">
                <a:solidFill>
                  <a:srgbClr val="D1D5DB"/>
                </a:solidFill>
                <a:effectLst/>
                <a:latin typeface="Söhne"/>
              </a:rPr>
              <a:t>The Cultural Dimensions Theory by Geert </a:t>
            </a:r>
            <a:r>
              <a:rPr lang="en-GB" b="0" i="0" u="none" strike="noStrike" dirty="0" err="1">
                <a:solidFill>
                  <a:srgbClr val="D1D5DB"/>
                </a:solidFill>
                <a:effectLst/>
                <a:latin typeface="Söhne"/>
              </a:rPr>
              <a:t>Hofstede</a:t>
            </a:r>
            <a:r>
              <a:rPr lang="en-GB" b="0" i="0" u="none" strike="noStrike" dirty="0">
                <a:solidFill>
                  <a:srgbClr val="D1D5DB"/>
                </a:solidFill>
                <a:effectLst/>
                <a:latin typeface="Söhne"/>
              </a:rPr>
              <a:t> identifies six cultural dimensions that can affect communication and interaction between cultures. These dimensions include power distance, individualism vs collectivism, masculinity vs femininity, uncertainty avoidance, long-term vs short-term orientation, and indulgence vs restraint.</a:t>
            </a:r>
            <a:endParaRPr lang="en-US" dirty="0"/>
          </a:p>
        </p:txBody>
      </p:sp>
      <p:sp>
        <p:nvSpPr>
          <p:cNvPr id="4" name="Slide Number Placeholder 3"/>
          <p:cNvSpPr>
            <a:spLocks noGrp="1"/>
          </p:cNvSpPr>
          <p:nvPr>
            <p:ph type="sldNum" sz="quarter" idx="5"/>
          </p:nvPr>
        </p:nvSpPr>
        <p:spPr/>
        <p:txBody>
          <a:bodyPr/>
          <a:lstStyle/>
          <a:p>
            <a:fld id="{A9798FA9-71FA-A54D-9FA4-97D7B1343384}" type="slidenum">
              <a:rPr lang="en-US" smtClean="0"/>
              <a:t>11</a:t>
            </a:fld>
            <a:endParaRPr lang="en-US"/>
          </a:p>
        </p:txBody>
      </p:sp>
    </p:spTree>
    <p:extLst>
      <p:ext uri="{BB962C8B-B14F-4D97-AF65-F5344CB8AC3E}">
        <p14:creationId xmlns:p14="http://schemas.microsoft.com/office/powerpoint/2010/main" val="2670162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Context and explanation may help JLR communicate. This method can connect JLR's low-context style with the Chinese partner's high-context style.</a:t>
            </a:r>
          </a:p>
          <a:p>
            <a:r>
              <a:rPr lang="en-US" dirty="0"/>
              <a:t>Intercultural communication uses high- and low-context strategies. High-context nations like China use nonverbal cues and implicit meanings (Hall, 1976). UK low-context communication is simpler.</a:t>
            </a:r>
          </a:p>
          <a:p>
            <a:r>
              <a:rPr lang="en-US" dirty="0"/>
              <a:t>JLR may be direct with China. Nonverbal cues and inferred implications may mislead the Chinese partner.</a:t>
            </a:r>
          </a:p>
          <a:p>
            <a:r>
              <a:rPr lang="en-US" dirty="0"/>
              <a:t>JLR can match the Chinese partner's high-context communication to solve this. JLR handles high- and low-context communication in different ways:</a:t>
            </a:r>
          </a:p>
          <a:p>
            <a:r>
              <a:rPr lang="en-US" dirty="0"/>
              <a:t>JLR may use body language, tone of voice, and facial expressions to communicate. JLR can better understand the Chinese partner's nonverbal cues.</a:t>
            </a:r>
          </a:p>
          <a:p>
            <a:r>
              <a:rPr lang="en-US" dirty="0"/>
              <a:t>JLR may explain cultural references and underlying meanings in their interactions. This aids Chinese comprehension.</a:t>
            </a:r>
          </a:p>
          <a:p>
            <a:r>
              <a:rPr lang="en-US" dirty="0"/>
              <a:t>JLR can talk to China without friction. Indirect language and questions may help JLR communicate.</a:t>
            </a:r>
          </a:p>
          <a:p>
            <a:r>
              <a:rPr lang="en-US" dirty="0"/>
              <a:t>JLR may converse with high- and low-context persons nonverbally. JLR may improve communication through body language, voice, and facial expressions. JLR can better understand the Chinese partner's nonverbal cues.</a:t>
            </a:r>
          </a:p>
          <a:p>
            <a:r>
              <a:rPr lang="en-US" dirty="0"/>
              <a:t>JLR may explain cultural references and hidden meanings. This aids Chinese comprehension.</a:t>
            </a:r>
          </a:p>
          <a:p>
            <a:r>
              <a:rPr lang="en-US" dirty="0"/>
              <a:t>JLR can also talk to China without conflict. Indirect language and questions may help JLR communicate. This helps JLR avoid irritating China.</a:t>
            </a:r>
          </a:p>
          <a:p>
            <a:r>
              <a:rPr lang="en-US" dirty="0"/>
              <a:t>Multicultural communication needs high- and low-context techniques. JLR can build a successful partnership with China by using nonverbal cues, context, and avoiding conflict.</a:t>
            </a:r>
          </a:p>
        </p:txBody>
      </p:sp>
      <p:sp>
        <p:nvSpPr>
          <p:cNvPr id="4" name="Slide Number Placeholder 3"/>
          <p:cNvSpPr>
            <a:spLocks noGrp="1"/>
          </p:cNvSpPr>
          <p:nvPr>
            <p:ph type="sldNum" sz="quarter" idx="5"/>
          </p:nvPr>
        </p:nvSpPr>
        <p:spPr/>
        <p:txBody>
          <a:bodyPr/>
          <a:lstStyle/>
          <a:p>
            <a:fld id="{A9798FA9-71FA-A54D-9FA4-97D7B1343384}" type="slidenum">
              <a:rPr lang="en-US" smtClean="0"/>
              <a:t>12</a:t>
            </a:fld>
            <a:endParaRPr lang="en-US"/>
          </a:p>
        </p:txBody>
      </p:sp>
    </p:spTree>
    <p:extLst>
      <p:ext uri="{BB962C8B-B14F-4D97-AF65-F5344CB8AC3E}">
        <p14:creationId xmlns:p14="http://schemas.microsoft.com/office/powerpoint/2010/main" val="31380178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Cross-cultural training may enhance JLR workers' cultural competency, eliminate misunderstandings, and boost the chance of a successful relationship with the Chinese firm.</a:t>
            </a:r>
          </a:p>
          <a:p>
            <a:r>
              <a:rPr lang="en-US" dirty="0"/>
              <a:t>Geert Hofstede's Cultural Dimensions Theory explains cultural variances among nations. The idea specifies six cultural characteristics that impact cross-cultural communication:</a:t>
            </a:r>
          </a:p>
          <a:p>
            <a:r>
              <a:rPr lang="en-US" dirty="0"/>
              <a:t>Power Distance: How much a society accepts and expects uneven power and authority. Those in high-power distance cultures like China anticipate a hierarchical structure, whereas those in low-power distance cultures like the UK expect an egalitarian one.</a:t>
            </a:r>
          </a:p>
          <a:p>
            <a:r>
              <a:rPr lang="en-US" dirty="0"/>
              <a:t>Individualism vs. Collectivism: How much a society values individuality versus collectivism. Individualism, like the UK, values personal objectives and successes, whereas collectivism, like China, values collective harmony and collaboration.</a:t>
            </a:r>
          </a:p>
          <a:p>
            <a:r>
              <a:rPr lang="en-US" dirty="0"/>
              <a:t>Masculinity vs. Femininity: How much a society values masculine or feminine attributes. In masculine cultures like the UK, individuals </a:t>
            </a:r>
            <a:r>
              <a:rPr lang="en-US" dirty="0" err="1"/>
              <a:t>emphasise</a:t>
            </a:r>
            <a:r>
              <a:rPr lang="en-US" dirty="0"/>
              <a:t> competition and aggressiveness, whereas feminine cultures like China </a:t>
            </a:r>
            <a:r>
              <a:rPr lang="en-US" dirty="0" err="1"/>
              <a:t>prioritise</a:t>
            </a:r>
            <a:r>
              <a:rPr lang="en-US" dirty="0"/>
              <a:t> collaboration and caring.</a:t>
            </a:r>
          </a:p>
          <a:p>
            <a:r>
              <a:rPr lang="en-US" dirty="0"/>
              <a:t>Uncertainty Avoidance: How much a society fears uncertainty and ambiguity. China prefers definite norms and procedures, whereas the UK prefers ambiguity and change.</a:t>
            </a:r>
          </a:p>
          <a:p>
            <a:r>
              <a:rPr lang="en-US" dirty="0"/>
              <a:t>Long-term vs. Short-term Orientation: How much a culture values long-term planning and the future. Long-term cultures, like China, concentrate on future objectives and outcomes, whereas short-term cultures, like the UK, focus on current results.</a:t>
            </a:r>
          </a:p>
          <a:p>
            <a:r>
              <a:rPr lang="en-US" dirty="0"/>
              <a:t>Excess vs. Restraint: How much a culture values self-expression and pleasure. Indulgent cultures like the UK </a:t>
            </a:r>
            <a:r>
              <a:rPr lang="en-US" dirty="0" err="1"/>
              <a:t>prioritise</a:t>
            </a:r>
            <a:r>
              <a:rPr lang="en-US" dirty="0"/>
              <a:t> personal freedom and self-expression, whereas restrained societies like China value self-discipline and self-restraint.</a:t>
            </a:r>
          </a:p>
        </p:txBody>
      </p:sp>
      <p:sp>
        <p:nvSpPr>
          <p:cNvPr id="4" name="Slide Number Placeholder 3"/>
          <p:cNvSpPr>
            <a:spLocks noGrp="1"/>
          </p:cNvSpPr>
          <p:nvPr>
            <p:ph type="sldNum" sz="quarter" idx="5"/>
          </p:nvPr>
        </p:nvSpPr>
        <p:spPr/>
        <p:txBody>
          <a:bodyPr/>
          <a:lstStyle/>
          <a:p>
            <a:fld id="{A9798FA9-71FA-A54D-9FA4-97D7B1343384}" type="slidenum">
              <a:rPr lang="en-US" smtClean="0"/>
              <a:t>13</a:t>
            </a:fld>
            <a:endParaRPr lang="en-US"/>
          </a:p>
        </p:txBody>
      </p:sp>
    </p:spTree>
    <p:extLst>
      <p:ext uri="{BB962C8B-B14F-4D97-AF65-F5344CB8AC3E}">
        <p14:creationId xmlns:p14="http://schemas.microsoft.com/office/powerpoint/2010/main" val="3311509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D1D5DB"/>
                </a:solidFill>
                <a:effectLst/>
                <a:latin typeface="Söhne"/>
              </a:rPr>
              <a:t>In Chinese culture, it is common for individuals to speak indirectly, particularly in situations where the conversation may be uncomfortable or difficult. This communication style is different from the more direct and straightforward communication style that is often used in the UK. When negotiating with a Chinese partner, JLR's employees may be confused or frustrated by this indirect communication style, which can lead to misunderstandings or misinterpretations.</a:t>
            </a:r>
          </a:p>
          <a:p>
            <a:r>
              <a:rPr lang="en-GB" b="0" i="0" u="none" strike="noStrike" dirty="0">
                <a:solidFill>
                  <a:srgbClr val="D1D5DB"/>
                </a:solidFill>
                <a:effectLst/>
                <a:latin typeface="Söhne"/>
              </a:rPr>
              <a:t>By participating in cross-cultural training, JLR's employees can learn about the differences between communication styles in the UK and China. They can learn about the importance of nonverbal communication, indirect language, and context in Chinese communication. JLR's employees can then apply this knowledge in their interactions with the Chinese partner, adapting their communication style to better fit the cultural norms of the Chinese partner.</a:t>
            </a:r>
          </a:p>
          <a:p>
            <a:endParaRPr lang="en-US" dirty="0"/>
          </a:p>
        </p:txBody>
      </p:sp>
      <p:sp>
        <p:nvSpPr>
          <p:cNvPr id="4" name="Slide Number Placeholder 3"/>
          <p:cNvSpPr>
            <a:spLocks noGrp="1"/>
          </p:cNvSpPr>
          <p:nvPr>
            <p:ph type="sldNum" sz="quarter" idx="5"/>
          </p:nvPr>
        </p:nvSpPr>
        <p:spPr/>
        <p:txBody>
          <a:bodyPr/>
          <a:lstStyle/>
          <a:p>
            <a:fld id="{A9798FA9-71FA-A54D-9FA4-97D7B1343384}" type="slidenum">
              <a:rPr lang="en-US" smtClean="0"/>
              <a:t>14</a:t>
            </a:fld>
            <a:endParaRPr lang="en-US"/>
          </a:p>
        </p:txBody>
      </p:sp>
    </p:spTree>
    <p:extLst>
      <p:ext uri="{BB962C8B-B14F-4D97-AF65-F5344CB8AC3E}">
        <p14:creationId xmlns:p14="http://schemas.microsoft.com/office/powerpoint/2010/main" val="1459361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JLR may take numerous efforts to establish confidence with its Chinese partner, including:</a:t>
            </a:r>
          </a:p>
          <a:p>
            <a:r>
              <a:rPr lang="en-US" dirty="0"/>
              <a:t>JLR must respect Chinese culture to create confidence with the Chinese partner. JLR may do this through studying Chinese cultures, communication, and business. JLR is devoted to learning and adapting to its Chinese partner's culture.</a:t>
            </a:r>
          </a:p>
          <a:p>
            <a:r>
              <a:rPr lang="en-US" dirty="0"/>
              <a:t>Showing Readiness to Learn and Adapt: The Chinese partner may feel more comfortable working with a partner who is eager to adapt to their culture. JLR may prove this by listening to the Chinese partner and adapting their business processes to the Chinese market.</a:t>
            </a:r>
          </a:p>
          <a:p>
            <a:r>
              <a:rPr lang="en-US" dirty="0"/>
              <a:t>Guanxi-building: In Chinese commerce, guanxi—personal relationships—are crucial. JLR might spend time getting to know the Chinese partner before talking business. This might include </a:t>
            </a:r>
            <a:r>
              <a:rPr lang="en-US" dirty="0" err="1"/>
              <a:t>socialising</a:t>
            </a:r>
            <a:r>
              <a:rPr lang="en-US" dirty="0"/>
              <a:t> outside of business, visiting cultural events, and showing JLR's dedication to a solid connection with the Chinese partner.</a:t>
            </a:r>
          </a:p>
          <a:p>
            <a:r>
              <a:rPr lang="en-US" dirty="0"/>
              <a:t>Communication: Trust and connection with Chinese partners depend on communication. JLR may use indirect language, nonverbal clues, and respect for authority to better communicate with the Chinese partner.</a:t>
            </a:r>
          </a:p>
        </p:txBody>
      </p:sp>
      <p:sp>
        <p:nvSpPr>
          <p:cNvPr id="4" name="Slide Number Placeholder 3"/>
          <p:cNvSpPr>
            <a:spLocks noGrp="1"/>
          </p:cNvSpPr>
          <p:nvPr>
            <p:ph type="sldNum" sz="quarter" idx="5"/>
          </p:nvPr>
        </p:nvSpPr>
        <p:spPr/>
        <p:txBody>
          <a:bodyPr/>
          <a:lstStyle/>
          <a:p>
            <a:fld id="{A9798FA9-71FA-A54D-9FA4-97D7B1343384}" type="slidenum">
              <a:rPr lang="en-US" smtClean="0"/>
              <a:t>15</a:t>
            </a:fld>
            <a:endParaRPr lang="en-US"/>
          </a:p>
        </p:txBody>
      </p:sp>
    </p:spTree>
    <p:extLst>
      <p:ext uri="{BB962C8B-B14F-4D97-AF65-F5344CB8AC3E}">
        <p14:creationId xmlns:p14="http://schemas.microsoft.com/office/powerpoint/2010/main" val="1923736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 Additional Context and Explanation: High-context societies like China use implicit communications and nonverbal clues. JLR can provide greater context and explanation in its communications with China. JLR can provide context and background to help the Chinese partner understand the message.</a:t>
            </a:r>
          </a:p>
          <a:p>
            <a:endParaRPr lang="en-US" dirty="0"/>
          </a:p>
          <a:p>
            <a:r>
              <a:rPr lang="en-US" dirty="0"/>
              <a:t>Avoid direct confrontation in high-context communication cultures. JLR may avoid direct confrontation and handle sensitive or difficult matters indirectly.</a:t>
            </a:r>
          </a:p>
          <a:p>
            <a:r>
              <a:rPr lang="en-US" dirty="0"/>
              <a:t>JLR might ask the Chinese partner a question to provide feedback or express a concern. JLR may ask the Chinese partner for their viewpoint and provide non-confrontational ideas for development.</a:t>
            </a:r>
          </a:p>
          <a:p>
            <a:r>
              <a:rPr lang="en-US" dirty="0"/>
              <a:t>Respect Authority: Chinese people respect seniority and hierarchy. JLR may respect the Chinese partner's authority by calling top executives by their titles and using polite language and official communication channels where necessary.</a:t>
            </a:r>
          </a:p>
          <a:p>
            <a:r>
              <a:rPr lang="en-US" dirty="0"/>
              <a:t>JLR may address the Chinese partner's top executives as "Director" or "Manager" to demonstrate respect. JLR may also communicate sensitive information through letters or official papers.</a:t>
            </a:r>
          </a:p>
          <a:p>
            <a:r>
              <a:rPr lang="en-US" dirty="0"/>
              <a:t>JLR must adapt to the Chinese partner's high-context communication approach to succeed in China. JLR may enhance communication with the Chinese partner by providing more context, avoiding conflict, and respecting authority.</a:t>
            </a:r>
          </a:p>
        </p:txBody>
      </p:sp>
      <p:sp>
        <p:nvSpPr>
          <p:cNvPr id="4" name="Slide Number Placeholder 3"/>
          <p:cNvSpPr>
            <a:spLocks noGrp="1"/>
          </p:cNvSpPr>
          <p:nvPr>
            <p:ph type="sldNum" sz="quarter" idx="5"/>
          </p:nvPr>
        </p:nvSpPr>
        <p:spPr/>
        <p:txBody>
          <a:bodyPr/>
          <a:lstStyle/>
          <a:p>
            <a:fld id="{A9798FA9-71FA-A54D-9FA4-97D7B1343384}" type="slidenum">
              <a:rPr lang="en-US" smtClean="0"/>
              <a:t>17</a:t>
            </a:fld>
            <a:endParaRPr lang="en-US"/>
          </a:p>
        </p:txBody>
      </p:sp>
    </p:spTree>
    <p:extLst>
      <p:ext uri="{BB962C8B-B14F-4D97-AF65-F5344CB8AC3E}">
        <p14:creationId xmlns:p14="http://schemas.microsoft.com/office/powerpoint/2010/main" val="1160149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JLR may encounter cultural difficulties in communication, hierarchy, face and guanxi, time and planning, and negotiation while dealing with Chinese partners. A translation or cultural consultant may help JLR overcome these obstacles.</a:t>
            </a:r>
          </a:p>
          <a:p>
            <a:r>
              <a:rPr lang="en-US" dirty="0"/>
              <a:t>JLR may use a local intermediary to overcome cultural differences with a Chinese partner:</a:t>
            </a:r>
          </a:p>
          <a:p>
            <a:r>
              <a:rPr lang="en-US" dirty="0"/>
              <a:t>Exploring Chinese Culture: A local middleman can explain Chinese traditions, commerce, and communication. This may assist JLR grasp the Chinese partner's viewpoint, anticipate cultural differences and misconceptions, and adjust its communication and business processes.</a:t>
            </a:r>
          </a:p>
          <a:p>
            <a:r>
              <a:rPr lang="en-US" dirty="0"/>
              <a:t>Communicating and Negotiating: JLR may negotiate with China via a local intermediary. Translation, linguistic and cultural assistance during meetings and negotiations, and JLR-Chinese partner contact are examples.</a:t>
            </a:r>
          </a:p>
          <a:p>
            <a:r>
              <a:rPr lang="en-US" dirty="0"/>
              <a:t>Chinese Partner Guanxi: In Chinese commerce, guanxi—personal relationships—are crucial. A local intermediary may assist JLR create guanxi with the Chinese partner by advising on social etiquette, arranging cultural events, and enabling introductions and networking.</a:t>
            </a:r>
          </a:p>
        </p:txBody>
      </p:sp>
      <p:sp>
        <p:nvSpPr>
          <p:cNvPr id="4" name="Slide Number Placeholder 3"/>
          <p:cNvSpPr>
            <a:spLocks noGrp="1"/>
          </p:cNvSpPr>
          <p:nvPr>
            <p:ph type="sldNum" sz="quarter" idx="5"/>
          </p:nvPr>
        </p:nvSpPr>
        <p:spPr/>
        <p:txBody>
          <a:bodyPr/>
          <a:lstStyle/>
          <a:p>
            <a:fld id="{A9798FA9-71FA-A54D-9FA4-97D7B1343384}" type="slidenum">
              <a:rPr lang="en-US" smtClean="0"/>
              <a:t>19</a:t>
            </a:fld>
            <a:endParaRPr lang="en-US"/>
          </a:p>
        </p:txBody>
      </p:sp>
    </p:spTree>
    <p:extLst>
      <p:ext uri="{BB962C8B-B14F-4D97-AF65-F5344CB8AC3E}">
        <p14:creationId xmlns:p14="http://schemas.microsoft.com/office/powerpoint/2010/main" val="2341044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JLR staff may confront cultural variations in communication, hierarchy, face and guanxi, time and planning, and negotiation while working with a Chinese partner. Cross-cultural training may help JLR overcome these issues. This training may help workers adjust to Chinese culture, develop communication and negotiating skills, and strengthen ties with Chinese partners.</a:t>
            </a:r>
          </a:p>
          <a:p>
            <a:r>
              <a:rPr lang="en-US" dirty="0"/>
              <a:t>Cross-cultural training may help JLR staff negotiate better. JLR may train on Chinese-Western negotiating techniques, for instance. This may assist workers comprehend the value of forming connections and achieving a win-win scenario in Chinese talks, unlike the confrontational and combative approach </a:t>
            </a:r>
            <a:r>
              <a:rPr lang="en-US" dirty="0" err="1"/>
              <a:t>utilised</a:t>
            </a:r>
            <a:r>
              <a:rPr lang="en-US" dirty="0"/>
              <a:t> in the West.</a:t>
            </a:r>
          </a:p>
          <a:p>
            <a:r>
              <a:rPr lang="en-US" dirty="0"/>
              <a:t>JLR may also train staff in Chinese to improve communication with the partner. Learning Mandarin or Cantonese, business jargon, and cultural expressions are examples.</a:t>
            </a:r>
          </a:p>
          <a:p>
            <a:r>
              <a:rPr lang="en-US" dirty="0"/>
              <a:t>Working with a Chinese partner requires cross-cultural training for JLR workers. JLR's workers can help the joint venture succeed and create a long-term collaboration with the Chinese partner by learning Chinese culture, communication, and negotiating skills.</a:t>
            </a:r>
          </a:p>
        </p:txBody>
      </p:sp>
      <p:sp>
        <p:nvSpPr>
          <p:cNvPr id="4" name="Slide Number Placeholder 3"/>
          <p:cNvSpPr>
            <a:spLocks noGrp="1"/>
          </p:cNvSpPr>
          <p:nvPr>
            <p:ph type="sldNum" sz="quarter" idx="5"/>
          </p:nvPr>
        </p:nvSpPr>
        <p:spPr/>
        <p:txBody>
          <a:bodyPr/>
          <a:lstStyle/>
          <a:p>
            <a:fld id="{A9798FA9-71FA-A54D-9FA4-97D7B1343384}" type="slidenum">
              <a:rPr lang="en-US" smtClean="0"/>
              <a:t>21</a:t>
            </a:fld>
            <a:endParaRPr lang="en-US"/>
          </a:p>
        </p:txBody>
      </p:sp>
    </p:spTree>
    <p:extLst>
      <p:ext uri="{BB962C8B-B14F-4D97-AF65-F5344CB8AC3E}">
        <p14:creationId xmlns:p14="http://schemas.microsoft.com/office/powerpoint/2010/main" val="13239929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JLR staff may confront cultural variations in communication, hierarchy, face and guanxi, time and planning, and negotiation while working with a Chinese partner. Cross-cultural training may help JLR overcome these issues. This training may help workers adjust to Chinese culture, develop communication and negotiating skills, and strengthen ties with Chinese partners.</a:t>
            </a:r>
          </a:p>
          <a:p>
            <a:r>
              <a:rPr lang="en-US" dirty="0"/>
              <a:t>Cross-cultural training benefits JLR staff in several ways:</a:t>
            </a:r>
          </a:p>
          <a:p>
            <a:r>
              <a:rPr lang="en-US" dirty="0"/>
              <a:t>Chinese culture: Cross-cultural training may assist JLR personnel grasp Chinese traditions, communication, and business </a:t>
            </a:r>
            <a:r>
              <a:rPr lang="en-US" dirty="0" err="1"/>
              <a:t>practises</a:t>
            </a:r>
            <a:r>
              <a:rPr lang="en-US" dirty="0"/>
              <a:t>. This helps workers anticipate cultural variations and adjust their communication and business methods.</a:t>
            </a:r>
          </a:p>
          <a:p>
            <a:endParaRPr lang="en-US" dirty="0"/>
          </a:p>
          <a:p>
            <a:r>
              <a:rPr lang="en-US" dirty="0"/>
              <a:t>Cross-cultural training may strengthen JLR workers' communication and negotiating abilities. Employees may learn indirect language, nonverbal signs, respect for hierarchy, and avoid direct confrontation.</a:t>
            </a:r>
          </a:p>
          <a:p>
            <a:r>
              <a:rPr lang="en-US" dirty="0"/>
              <a:t>Cross-cultural training may assist JLR staff improve connections with the Chinese partner. Workers may learn guanxi, face, and cultural events.</a:t>
            </a:r>
          </a:p>
        </p:txBody>
      </p:sp>
      <p:sp>
        <p:nvSpPr>
          <p:cNvPr id="4" name="Slide Number Placeholder 3"/>
          <p:cNvSpPr>
            <a:spLocks noGrp="1"/>
          </p:cNvSpPr>
          <p:nvPr>
            <p:ph type="sldNum" sz="quarter" idx="5"/>
          </p:nvPr>
        </p:nvSpPr>
        <p:spPr/>
        <p:txBody>
          <a:bodyPr/>
          <a:lstStyle/>
          <a:p>
            <a:fld id="{A9798FA9-71FA-A54D-9FA4-97D7B1343384}" type="slidenum">
              <a:rPr lang="en-US" smtClean="0"/>
              <a:t>23</a:t>
            </a:fld>
            <a:endParaRPr lang="en-US"/>
          </a:p>
        </p:txBody>
      </p:sp>
    </p:spTree>
    <p:extLst>
      <p:ext uri="{BB962C8B-B14F-4D97-AF65-F5344CB8AC3E}">
        <p14:creationId xmlns:p14="http://schemas.microsoft.com/office/powerpoint/2010/main" val="3950945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D1D5DB"/>
                </a:solidFill>
                <a:effectLst/>
                <a:latin typeface="Söhne"/>
              </a:rPr>
              <a:t>Furthermore, practical steps such as providing cross-cultural training, using local intermediaries, and adapting communication styles can help address cultural and intercultural communication challenges.</a:t>
            </a:r>
          </a:p>
          <a:p>
            <a:r>
              <a:rPr lang="en-GB" b="0" i="0" u="none" strike="noStrike" dirty="0">
                <a:solidFill>
                  <a:srgbClr val="D1D5DB"/>
                </a:solidFill>
                <a:effectLst/>
                <a:latin typeface="Söhne"/>
              </a:rPr>
              <a:t>In conclusion, effective communication across cultures is essential for building successful relationships and achieving mutual goals. By </a:t>
            </a:r>
            <a:r>
              <a:rPr lang="en-GB" b="0" i="0" u="none" strike="noStrike" dirty="0" err="1">
                <a:solidFill>
                  <a:srgbClr val="D1D5DB"/>
                </a:solidFill>
                <a:effectLst/>
                <a:latin typeface="Söhne"/>
              </a:rPr>
              <a:t>recognizing</a:t>
            </a:r>
            <a:r>
              <a:rPr lang="en-GB" b="0" i="0" u="none" strike="noStrike" dirty="0">
                <a:solidFill>
                  <a:srgbClr val="D1D5DB"/>
                </a:solidFill>
                <a:effectLst/>
                <a:latin typeface="Söhne"/>
              </a:rPr>
              <a:t> and addressing cultural differences, individuals and </a:t>
            </a:r>
            <a:r>
              <a:rPr lang="en-GB" b="0" i="0" u="none" strike="noStrike" dirty="0" err="1">
                <a:solidFill>
                  <a:srgbClr val="D1D5DB"/>
                </a:solidFill>
                <a:effectLst/>
                <a:latin typeface="Söhne"/>
              </a:rPr>
              <a:t>organizations</a:t>
            </a:r>
            <a:r>
              <a:rPr lang="en-GB" b="0" i="0" u="none" strike="noStrike" dirty="0">
                <a:solidFill>
                  <a:srgbClr val="D1D5DB"/>
                </a:solidFill>
                <a:effectLst/>
                <a:latin typeface="Söhne"/>
              </a:rPr>
              <a:t> can develop strong partnerships and achieve success in today's diverse and interconnected world.</a:t>
            </a:r>
          </a:p>
          <a:p>
            <a:endParaRPr lang="en-US" dirty="0"/>
          </a:p>
        </p:txBody>
      </p:sp>
      <p:sp>
        <p:nvSpPr>
          <p:cNvPr id="4" name="Slide Number Placeholder 3"/>
          <p:cNvSpPr>
            <a:spLocks noGrp="1"/>
          </p:cNvSpPr>
          <p:nvPr>
            <p:ph type="sldNum" sz="quarter" idx="5"/>
          </p:nvPr>
        </p:nvSpPr>
        <p:spPr/>
        <p:txBody>
          <a:bodyPr/>
          <a:lstStyle/>
          <a:p>
            <a:fld id="{A9798FA9-71FA-A54D-9FA4-97D7B1343384}" type="slidenum">
              <a:rPr lang="en-US" smtClean="0"/>
              <a:t>25</a:t>
            </a:fld>
            <a:endParaRPr lang="en-US"/>
          </a:p>
        </p:txBody>
      </p:sp>
    </p:spTree>
    <p:extLst>
      <p:ext uri="{BB962C8B-B14F-4D97-AF65-F5344CB8AC3E}">
        <p14:creationId xmlns:p14="http://schemas.microsoft.com/office/powerpoint/2010/main" val="33736133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D1D5DB"/>
                </a:solidFill>
                <a:effectLst/>
                <a:latin typeface="Söhne"/>
              </a:rPr>
              <a:t>Geert </a:t>
            </a:r>
            <a:r>
              <a:rPr lang="en-GB" b="0" i="0" u="none" strike="noStrike" dirty="0" err="1">
                <a:solidFill>
                  <a:srgbClr val="D1D5DB"/>
                </a:solidFill>
                <a:effectLst/>
                <a:latin typeface="Söhne"/>
              </a:rPr>
              <a:t>Hofstede</a:t>
            </a:r>
            <a:r>
              <a:rPr lang="en-GB" b="0" i="0" u="none" strike="noStrike" dirty="0">
                <a:solidFill>
                  <a:srgbClr val="D1D5DB"/>
                </a:solidFill>
                <a:effectLst/>
                <a:latin typeface="Söhne"/>
              </a:rPr>
              <a:t> Insights. (2021). Compare countries. </a:t>
            </a:r>
            <a:r>
              <a:rPr lang="en-GB" b="0" i="0" u="sng" strike="noStrike" dirty="0">
                <a:solidFill>
                  <a:srgbClr val="D1D5DB"/>
                </a:solidFill>
                <a:effectLst/>
                <a:latin typeface="Söhne"/>
                <a:hlinkClick r:id="rId3"/>
              </a:rPr>
              <a:t>https://</a:t>
            </a:r>
            <a:r>
              <a:rPr lang="en-GB" b="0" i="0" u="sng" strike="noStrike" dirty="0" err="1">
                <a:solidFill>
                  <a:srgbClr val="D1D5DB"/>
                </a:solidFill>
                <a:effectLst/>
                <a:latin typeface="Söhne"/>
                <a:hlinkClick r:id="rId3"/>
              </a:rPr>
              <a:t>www.hofstede</a:t>
            </a:r>
            <a:r>
              <a:rPr lang="en-GB" b="0" i="0" u="sng" strike="noStrike" dirty="0">
                <a:solidFill>
                  <a:srgbClr val="D1D5DB"/>
                </a:solidFill>
                <a:effectLst/>
                <a:latin typeface="Söhne"/>
                <a:hlinkClick r:id="rId3"/>
              </a:rPr>
              <a:t>-insights.com/country-comparison/</a:t>
            </a:r>
            <a:r>
              <a:rPr lang="en-GB" b="0" i="0" u="sng" strike="noStrike" dirty="0" err="1">
                <a:solidFill>
                  <a:srgbClr val="D1D5DB"/>
                </a:solidFill>
                <a:effectLst/>
                <a:latin typeface="Söhne"/>
                <a:hlinkClick r:id="rId3"/>
              </a:rPr>
              <a:t>china,uk</a:t>
            </a:r>
            <a:r>
              <a:rPr lang="en-GB" b="0" i="0" u="sng" strike="noStrike" dirty="0">
                <a:solidFill>
                  <a:srgbClr val="D1D5DB"/>
                </a:solidFill>
                <a:effectLst/>
                <a:latin typeface="Söhne"/>
                <a:hlinkClick r:id="rId3"/>
              </a:rPr>
              <a:t>/</a:t>
            </a:r>
            <a:endParaRPr lang="en-GB" b="0" i="0" u="none" strike="noStrike" dirty="0">
              <a:solidFill>
                <a:srgbClr val="D1D5DB"/>
              </a:solidFill>
              <a:effectLst/>
              <a:latin typeface="Söhne"/>
            </a:endParaRPr>
          </a:p>
          <a:p>
            <a:r>
              <a:rPr lang="en-GB" b="0" i="0" u="none" strike="noStrike" dirty="0" err="1">
                <a:solidFill>
                  <a:srgbClr val="D1D5DB"/>
                </a:solidFill>
                <a:effectLst/>
                <a:latin typeface="Söhne"/>
              </a:rPr>
              <a:t>Jandt</a:t>
            </a:r>
            <a:r>
              <a:rPr lang="en-GB" b="0" i="0" u="none" strike="noStrike" dirty="0">
                <a:solidFill>
                  <a:srgbClr val="D1D5DB"/>
                </a:solidFill>
                <a:effectLst/>
                <a:latin typeface="Söhne"/>
              </a:rPr>
              <a:t>, F. E. (2016). An introduction to intercultural communication: Identities in a global community. Sage Publications.</a:t>
            </a:r>
          </a:p>
          <a:p>
            <a:r>
              <a:rPr lang="en-GB" b="0" i="0" u="none" strike="noStrike" dirty="0">
                <a:solidFill>
                  <a:srgbClr val="D1D5DB"/>
                </a:solidFill>
                <a:effectLst/>
                <a:latin typeface="Söhne"/>
              </a:rPr>
              <a:t>Chen, Y. (2018). The concept of face and its relevance for intercultural communication. Journal of Intercultural Communication Research, 47(4), 328-345.</a:t>
            </a:r>
          </a:p>
          <a:p>
            <a:r>
              <a:rPr lang="en-GB" b="0" i="0" u="none" strike="noStrike" dirty="0">
                <a:solidFill>
                  <a:srgbClr val="D1D5DB"/>
                </a:solidFill>
                <a:effectLst/>
                <a:latin typeface="Söhne"/>
              </a:rPr>
              <a:t>Hall, E. T. (1976). Beyond culture. Anchor Press.</a:t>
            </a:r>
          </a:p>
          <a:p>
            <a:r>
              <a:rPr lang="en-GB" b="0" i="0" u="none" strike="noStrike" dirty="0">
                <a:solidFill>
                  <a:srgbClr val="D1D5DB"/>
                </a:solidFill>
                <a:effectLst/>
                <a:latin typeface="Söhne"/>
              </a:rPr>
              <a:t>Li, L., Tse, A. C., &amp; Zhang, Y. (2019). Cross-cultural management in China. </a:t>
            </a:r>
            <a:r>
              <a:rPr lang="en-GB" b="0" i="0" u="none" strike="noStrike" dirty="0" err="1">
                <a:solidFill>
                  <a:srgbClr val="D1D5DB"/>
                </a:solidFill>
                <a:effectLst/>
                <a:latin typeface="Söhne"/>
              </a:rPr>
              <a:t>Routledge</a:t>
            </a:r>
            <a:r>
              <a:rPr lang="en-GB" b="0" i="0" u="none" strike="noStrike" dirty="0">
                <a:solidFill>
                  <a:srgbClr val="D1D5DB"/>
                </a:solidFill>
                <a:effectLst/>
                <a:latin typeface="Söhne"/>
              </a:rPr>
              <a:t>.</a:t>
            </a:r>
          </a:p>
          <a:p>
            <a:endParaRPr lang="en-US" dirty="0"/>
          </a:p>
        </p:txBody>
      </p:sp>
      <p:sp>
        <p:nvSpPr>
          <p:cNvPr id="4" name="Slide Number Placeholder 3"/>
          <p:cNvSpPr>
            <a:spLocks noGrp="1"/>
          </p:cNvSpPr>
          <p:nvPr>
            <p:ph type="sldNum" sz="quarter" idx="5"/>
          </p:nvPr>
        </p:nvSpPr>
        <p:spPr/>
        <p:txBody>
          <a:bodyPr/>
          <a:lstStyle/>
          <a:p>
            <a:fld id="{A9798FA9-71FA-A54D-9FA4-97D7B1343384}" type="slidenum">
              <a:rPr lang="en-US" smtClean="0"/>
              <a:t>26</a:t>
            </a:fld>
            <a:endParaRPr lang="en-US"/>
          </a:p>
        </p:txBody>
      </p:sp>
    </p:spTree>
    <p:extLst>
      <p:ext uri="{BB962C8B-B14F-4D97-AF65-F5344CB8AC3E}">
        <p14:creationId xmlns:p14="http://schemas.microsoft.com/office/powerpoint/2010/main" val="25217283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9/6/2023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91929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42819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9/6/2023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34846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63454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6863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87893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71463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49201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87616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7353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9/6/2023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403077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9/6/2023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82844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9/6/2023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8790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33534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859324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684995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9/6/2023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33056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9/6/2023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6120528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C7E7F-CC68-EBD1-AC41-225DC2BEFCDE}"/>
              </a:ext>
            </a:extLst>
          </p:cNvPr>
          <p:cNvSpPr>
            <a:spLocks noGrp="1"/>
          </p:cNvSpPr>
          <p:nvPr>
            <p:ph type="ctrTitle"/>
          </p:nvPr>
        </p:nvSpPr>
        <p:spPr>
          <a:xfrm>
            <a:off x="1197286" y="1400703"/>
            <a:ext cx="9448800" cy="1825096"/>
          </a:xfrm>
        </p:spPr>
        <p:txBody>
          <a:bodyPr>
            <a:normAutofit fontScale="90000"/>
          </a:bodyPr>
          <a:lstStyle/>
          <a:p>
            <a:pPr algn="ctr"/>
            <a:r>
              <a:rPr lang="en-GB" dirty="0"/>
              <a:t> International Business Communications</a:t>
            </a:r>
            <a:br>
              <a:rPr lang="en-GB" dirty="0"/>
            </a:br>
            <a:endParaRPr lang="en-US" dirty="0"/>
          </a:p>
        </p:txBody>
      </p:sp>
      <p:sp>
        <p:nvSpPr>
          <p:cNvPr id="3" name="Subtitle 2">
            <a:extLst>
              <a:ext uri="{FF2B5EF4-FFF2-40B4-BE49-F238E27FC236}">
                <a16:creationId xmlns:a16="http://schemas.microsoft.com/office/drawing/2014/main" id="{5A31352F-061B-C996-9120-BBC4613B626B}"/>
              </a:ext>
            </a:extLst>
          </p:cNvPr>
          <p:cNvSpPr>
            <a:spLocks noGrp="1"/>
          </p:cNvSpPr>
          <p:nvPr>
            <p:ph type="subTitle" idx="1"/>
          </p:nvPr>
        </p:nvSpPr>
        <p:spPr>
          <a:xfrm>
            <a:off x="1371600" y="3632200"/>
            <a:ext cx="9448800" cy="2418975"/>
          </a:xfrm>
        </p:spPr>
        <p:txBody>
          <a:bodyPr>
            <a:normAutofit/>
          </a:bodyPr>
          <a:lstStyle/>
          <a:p>
            <a:r>
              <a:rPr lang="en-GB" dirty="0"/>
              <a:t>Student :CONSTANTIN PATRASCU</a:t>
            </a:r>
          </a:p>
          <a:p>
            <a:r>
              <a:rPr lang="en-GB" dirty="0"/>
              <a:t>Id: 2022567</a:t>
            </a:r>
          </a:p>
          <a:p>
            <a:r>
              <a:rPr lang="en-GB" dirty="0"/>
              <a:t>Moodle Name;</a:t>
            </a:r>
            <a:r>
              <a:rPr lang="en-US" dirty="0"/>
              <a:t> INTERNATIONAL BUSINESS COMMUNICATION</a:t>
            </a:r>
          </a:p>
          <a:p>
            <a:r>
              <a:rPr lang="en-GB" dirty="0"/>
              <a:t>Moodle Code; LCBB6001</a:t>
            </a:r>
          </a:p>
          <a:p>
            <a:r>
              <a:rPr lang="en-GB" dirty="0"/>
              <a:t>Lecture Name; REXON NTING</a:t>
            </a:r>
          </a:p>
          <a:p>
            <a:r>
              <a:rPr lang="en-GB" dirty="0"/>
              <a:t>Assessment 2; INDIVIDUAL PESENTSTION</a:t>
            </a:r>
          </a:p>
        </p:txBody>
      </p:sp>
    </p:spTree>
    <p:extLst>
      <p:ext uri="{BB962C8B-B14F-4D97-AF65-F5344CB8AC3E}">
        <p14:creationId xmlns:p14="http://schemas.microsoft.com/office/powerpoint/2010/main" val="2116341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47F0-1816-0DB0-6AAA-52BFDBD2B9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06B3E2-4FDE-D239-D1F8-121BB7A7F14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47275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D490-F104-F93C-3CFC-39C66D15FDDE}"/>
              </a:ext>
            </a:extLst>
          </p:cNvPr>
          <p:cNvSpPr>
            <a:spLocks noGrp="1"/>
          </p:cNvSpPr>
          <p:nvPr>
            <p:ph type="title"/>
          </p:nvPr>
        </p:nvSpPr>
        <p:spPr>
          <a:xfrm>
            <a:off x="4814721" y="52353"/>
            <a:ext cx="6203227" cy="1173923"/>
          </a:xfrm>
        </p:spPr>
        <p:txBody>
          <a:bodyPr>
            <a:normAutofit/>
          </a:bodyPr>
          <a:lstStyle/>
          <a:p>
            <a:r>
              <a:rPr lang="en-GB" dirty="0"/>
              <a:t>Contents</a:t>
            </a:r>
            <a:endParaRPr lang="en-US" dirty="0"/>
          </a:p>
        </p:txBody>
      </p:sp>
      <p:pic>
        <p:nvPicPr>
          <p:cNvPr id="6" name="Picture 5">
            <a:extLst>
              <a:ext uri="{FF2B5EF4-FFF2-40B4-BE49-F238E27FC236}">
                <a16:creationId xmlns:a16="http://schemas.microsoft.com/office/drawing/2014/main" id="{B533B344-AF29-04FC-D3C6-D76BABBFAEEF}"/>
              </a:ext>
            </a:extLst>
          </p:cNvPr>
          <p:cNvPicPr>
            <a:picLocks noChangeAspect="1"/>
          </p:cNvPicPr>
          <p:nvPr/>
        </p:nvPicPr>
        <p:blipFill rotWithShape="1">
          <a:blip r:embed="rId2"/>
          <a:srcRect r="-3" b="6535"/>
          <a:stretch/>
        </p:blipFill>
        <p:spPr>
          <a:xfrm>
            <a:off x="451136" y="2049077"/>
            <a:ext cx="2935532" cy="4407419"/>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3" name="Content Placeholder 2">
            <a:extLst>
              <a:ext uri="{FF2B5EF4-FFF2-40B4-BE49-F238E27FC236}">
                <a16:creationId xmlns:a16="http://schemas.microsoft.com/office/drawing/2014/main" id="{34481610-222F-4D4C-D979-86D975D4D810}"/>
              </a:ext>
            </a:extLst>
          </p:cNvPr>
          <p:cNvSpPr>
            <a:spLocks noGrp="1"/>
          </p:cNvSpPr>
          <p:nvPr>
            <p:ph idx="1"/>
          </p:nvPr>
        </p:nvSpPr>
        <p:spPr>
          <a:xfrm>
            <a:off x="4275667" y="1431861"/>
            <a:ext cx="7689315" cy="4786822"/>
          </a:xfrm>
        </p:spPr>
        <p:txBody>
          <a:bodyPr>
            <a:normAutofit/>
          </a:bodyPr>
          <a:lstStyle/>
          <a:p>
            <a:r>
              <a:rPr lang="en-GB" sz="1600" b="0" i="0" u="none" strike="noStrike" dirty="0">
                <a:effectLst/>
                <a:latin typeface="Söhne"/>
              </a:rPr>
              <a:t>Introduction</a:t>
            </a:r>
          </a:p>
          <a:p>
            <a:r>
              <a:rPr lang="en-GB" sz="1600" b="0" i="0" u="none" strike="noStrike" dirty="0">
                <a:effectLst/>
                <a:latin typeface="Söhne"/>
              </a:rPr>
              <a:t>Cultural Challenges for JLR in China a. Communication Styles b. Hierarchy c. Face and </a:t>
            </a:r>
            <a:r>
              <a:rPr lang="en-GB" sz="1600" b="0" i="0" u="none" strike="noStrike" dirty="0" err="1">
                <a:effectLst/>
                <a:latin typeface="Söhne"/>
              </a:rPr>
              <a:t>Guanxi</a:t>
            </a:r>
            <a:r>
              <a:rPr lang="en-GB" sz="1600" b="0" i="0" u="none" strike="noStrike" dirty="0">
                <a:effectLst/>
                <a:latin typeface="Söhne"/>
              </a:rPr>
              <a:t> d. Time and Planning e. Negotiation Styles</a:t>
            </a:r>
          </a:p>
          <a:p>
            <a:r>
              <a:rPr lang="en-GB" sz="1600" b="0" i="0" u="none" strike="noStrike" dirty="0">
                <a:effectLst/>
                <a:latin typeface="Söhne"/>
              </a:rPr>
              <a:t>Intercultural Communication Theories and Applications </a:t>
            </a:r>
          </a:p>
          <a:p>
            <a:r>
              <a:rPr lang="en-GB" sz="1600" b="0" i="0" u="none" strike="noStrike" dirty="0">
                <a:effectLst/>
                <a:latin typeface="Söhne"/>
              </a:rPr>
              <a:t>a. Cultural Dimensions Theory by Geert </a:t>
            </a:r>
            <a:r>
              <a:rPr lang="en-GB" sz="1600" b="0" i="0" u="none" strike="noStrike" dirty="0" err="1">
                <a:effectLst/>
                <a:latin typeface="Söhne"/>
              </a:rPr>
              <a:t>Hofstede</a:t>
            </a:r>
            <a:endParaRPr lang="en-GB" sz="1600" b="0" i="0" u="none" strike="noStrike" dirty="0">
              <a:effectLst/>
              <a:latin typeface="Söhne"/>
            </a:endParaRPr>
          </a:p>
          <a:p>
            <a:r>
              <a:rPr lang="en-GB" sz="1600" b="0" i="0" u="none" strike="noStrike" dirty="0">
                <a:effectLst/>
                <a:latin typeface="Söhne"/>
              </a:rPr>
              <a:t> b. High-Context vs Low-Context Communication</a:t>
            </a:r>
          </a:p>
          <a:p>
            <a:r>
              <a:rPr lang="en-GB" sz="1600" b="0" i="0" u="none" strike="noStrike" dirty="0">
                <a:effectLst/>
                <a:latin typeface="Söhne"/>
              </a:rPr>
              <a:t> c. Cross-Cultural Training</a:t>
            </a:r>
          </a:p>
          <a:p>
            <a:r>
              <a:rPr lang="en-GB" sz="1600" b="0" i="0" u="none" strike="noStrike" dirty="0">
                <a:effectLst/>
                <a:latin typeface="Söhne"/>
              </a:rPr>
              <a:t>Business Communication Solutions for JLR </a:t>
            </a:r>
          </a:p>
          <a:p>
            <a:r>
              <a:rPr lang="en-GB" sz="1600" b="0" i="0" u="none" strike="noStrike" dirty="0">
                <a:effectLst/>
                <a:latin typeface="Söhne"/>
              </a:rPr>
              <a:t>a. Build Trust and Relationship </a:t>
            </a:r>
          </a:p>
          <a:p>
            <a:r>
              <a:rPr lang="en-GB" sz="1600" b="0" i="0" u="none" strike="noStrike" dirty="0">
                <a:effectLst/>
                <a:latin typeface="Söhne"/>
              </a:rPr>
              <a:t>b. Adapt Communication Style</a:t>
            </a:r>
          </a:p>
          <a:p>
            <a:r>
              <a:rPr lang="en-GB" sz="1600" b="0" i="0" u="none" strike="noStrike" dirty="0">
                <a:effectLst/>
                <a:latin typeface="Söhne"/>
              </a:rPr>
              <a:t>c. Use a Local Intermediary</a:t>
            </a:r>
          </a:p>
          <a:p>
            <a:r>
              <a:rPr lang="en-GB" sz="1600" b="0" i="0" u="none" strike="noStrike" dirty="0">
                <a:effectLst/>
                <a:latin typeface="Söhne"/>
              </a:rPr>
              <a:t>d. Establish Clear Roles and Responsibilities </a:t>
            </a:r>
          </a:p>
          <a:p>
            <a:r>
              <a:rPr lang="en-GB" sz="1600" b="0" i="0" u="none" strike="noStrike" dirty="0">
                <a:effectLst/>
                <a:latin typeface="Söhne"/>
              </a:rPr>
              <a:t>e. Provide Cross-Cultural Training</a:t>
            </a:r>
          </a:p>
          <a:p>
            <a:r>
              <a:rPr lang="en-GB" sz="1600" b="0" i="0" u="none" strike="noStrike" dirty="0">
                <a:effectLst/>
                <a:latin typeface="Söhne"/>
              </a:rPr>
              <a:t>Conclusion</a:t>
            </a:r>
          </a:p>
          <a:p>
            <a:endParaRPr lang="en-GB" sz="1600" dirty="0"/>
          </a:p>
        </p:txBody>
      </p:sp>
    </p:spTree>
    <p:extLst>
      <p:ext uri="{BB962C8B-B14F-4D97-AF65-F5344CB8AC3E}">
        <p14:creationId xmlns:p14="http://schemas.microsoft.com/office/powerpoint/2010/main" val="445001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CA6E879-F655-AEC9-6D42-D797FE93E09E}"/>
              </a:ext>
            </a:extLst>
          </p:cNvPr>
          <p:cNvPicPr>
            <a:picLocks noChangeAspect="1"/>
          </p:cNvPicPr>
          <p:nvPr/>
        </p:nvPicPr>
        <p:blipFill rotWithShape="1">
          <a:blip r:embed="rId2">
            <a:alphaModFix amt="3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DD8289E-6D0F-045A-BB34-05669F989DAE}"/>
              </a:ext>
            </a:extLst>
          </p:cNvPr>
          <p:cNvSpPr>
            <a:spLocks noGrp="1"/>
          </p:cNvSpPr>
          <p:nvPr>
            <p:ph type="title"/>
          </p:nvPr>
        </p:nvSpPr>
        <p:spPr>
          <a:xfrm>
            <a:off x="0" y="0"/>
            <a:ext cx="8610600" cy="1293028"/>
          </a:xfrm>
        </p:spPr>
        <p:txBody>
          <a:bodyPr>
            <a:normAutofit/>
          </a:bodyPr>
          <a:lstStyle/>
          <a:p>
            <a:r>
              <a:rPr lang="en-GB" dirty="0"/>
              <a:t>Introduction</a:t>
            </a:r>
            <a:endParaRPr lang="en-US" dirty="0"/>
          </a:p>
        </p:txBody>
      </p:sp>
      <p:sp>
        <p:nvSpPr>
          <p:cNvPr id="3" name="Content Placeholder 2">
            <a:extLst>
              <a:ext uri="{FF2B5EF4-FFF2-40B4-BE49-F238E27FC236}">
                <a16:creationId xmlns:a16="http://schemas.microsoft.com/office/drawing/2014/main" id="{DF0ADA66-8EC7-AB33-0C1B-2E3284F0CCC9}"/>
              </a:ext>
            </a:extLst>
          </p:cNvPr>
          <p:cNvSpPr>
            <a:spLocks noGrp="1"/>
          </p:cNvSpPr>
          <p:nvPr>
            <p:ph idx="1"/>
          </p:nvPr>
        </p:nvSpPr>
        <p:spPr>
          <a:xfrm>
            <a:off x="449231" y="1547109"/>
            <a:ext cx="10820400" cy="4024125"/>
          </a:xfrm>
        </p:spPr>
        <p:txBody>
          <a:bodyPr>
            <a:normAutofit/>
          </a:bodyPr>
          <a:lstStyle/>
          <a:p>
            <a:r>
              <a:rPr lang="en-GB" b="0" i="0" u="none" strike="noStrike" dirty="0">
                <a:effectLst/>
                <a:latin typeface="Söhne"/>
              </a:rPr>
              <a:t>Jaguar Land Rover (JLR) is a global company based in the United Kingdom, known for its luxury and high-performance vehicles. As part of its expansion strategy, JLR is contemplating a joint venture with a foreign company based in China. However, entering a new market and working with a foreign partner comes with many challenges, particularly when it comes to cultural differences. This presentation will identify and discuss different aspects of cultural challenges likely to be experienced by JLR in China and provide business communication solutions to enable the partnership to succeed.</a:t>
            </a:r>
            <a:endParaRPr lang="en-GB" dirty="0"/>
          </a:p>
        </p:txBody>
      </p:sp>
    </p:spTree>
    <p:extLst>
      <p:ext uri="{BB962C8B-B14F-4D97-AF65-F5344CB8AC3E}">
        <p14:creationId xmlns:p14="http://schemas.microsoft.com/office/powerpoint/2010/main" val="164220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E8BC5-CBAF-46CD-D480-BC6AF0F91221}"/>
              </a:ext>
            </a:extLst>
          </p:cNvPr>
          <p:cNvSpPr>
            <a:spLocks noGrp="1"/>
          </p:cNvSpPr>
          <p:nvPr>
            <p:ph type="title"/>
          </p:nvPr>
        </p:nvSpPr>
        <p:spPr/>
        <p:txBody>
          <a:bodyPr>
            <a:normAutofit fontScale="90000"/>
          </a:bodyPr>
          <a:lstStyle/>
          <a:p>
            <a:r>
              <a:rPr lang="en-GB" b="0" i="0" u="none" strike="noStrike" dirty="0">
                <a:solidFill>
                  <a:srgbClr val="D1D5DB"/>
                </a:solidFill>
                <a:effectLst/>
                <a:latin typeface="Söhne"/>
              </a:rPr>
              <a:t>Cultural Challenges for JLR in China</a:t>
            </a:r>
            <a:br>
              <a:rPr lang="en-GB" b="0" i="0" u="none" strike="noStrike" dirty="0">
                <a:solidFill>
                  <a:srgbClr val="D1D5DB"/>
                </a:solidFill>
                <a:effectLst/>
                <a:latin typeface="Söhne"/>
              </a:rPr>
            </a:br>
            <a:endParaRPr lang="en-US" dirty="0"/>
          </a:p>
        </p:txBody>
      </p:sp>
      <p:graphicFrame>
        <p:nvGraphicFramePr>
          <p:cNvPr id="5" name="Content Placeholder 2">
            <a:extLst>
              <a:ext uri="{FF2B5EF4-FFF2-40B4-BE49-F238E27FC236}">
                <a16:creationId xmlns:a16="http://schemas.microsoft.com/office/drawing/2014/main" id="{DCB81651-7CC5-5BA9-BB00-2C5084250DB3}"/>
              </a:ext>
            </a:extLst>
          </p:cNvPr>
          <p:cNvGraphicFramePr>
            <a:graphicFrameLocks noGrp="1"/>
          </p:cNvGraphicFramePr>
          <p:nvPr>
            <p:ph idx="1"/>
            <p:extLst>
              <p:ext uri="{D42A27DB-BD31-4B8C-83A1-F6EECF244321}">
                <p14:modId xmlns:p14="http://schemas.microsoft.com/office/powerpoint/2010/main" val="4222180752"/>
              </p:ext>
            </p:extLst>
          </p:nvPr>
        </p:nvGraphicFramePr>
        <p:xfrm>
          <a:off x="309093" y="1803043"/>
          <a:ext cx="11565227" cy="44280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177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2D3520-E919-CCA4-F4D7-7DDE3017E803}"/>
              </a:ext>
            </a:extLst>
          </p:cNvPr>
          <p:cNvSpPr>
            <a:spLocks noGrp="1"/>
          </p:cNvSpPr>
          <p:nvPr>
            <p:ph idx="1"/>
          </p:nvPr>
        </p:nvSpPr>
        <p:spPr>
          <a:xfrm>
            <a:off x="548839" y="2231913"/>
            <a:ext cx="10820400" cy="4024125"/>
          </a:xfrm>
        </p:spPr>
        <p:txBody>
          <a:bodyPr/>
          <a:lstStyle/>
          <a:p>
            <a:endParaRPr lang="en-GB" dirty="0"/>
          </a:p>
          <a:p>
            <a:endParaRPr lang="en-GB" dirty="0"/>
          </a:p>
        </p:txBody>
      </p:sp>
      <p:graphicFrame>
        <p:nvGraphicFramePr>
          <p:cNvPr id="7" name="TextBox 4">
            <a:extLst>
              <a:ext uri="{FF2B5EF4-FFF2-40B4-BE49-F238E27FC236}">
                <a16:creationId xmlns:a16="http://schemas.microsoft.com/office/drawing/2014/main" id="{4EFEE7C1-FD24-6CDE-9516-1CA755548957}"/>
              </a:ext>
            </a:extLst>
          </p:cNvPr>
          <p:cNvGraphicFramePr/>
          <p:nvPr/>
        </p:nvGraphicFramePr>
        <p:xfrm>
          <a:off x="548839" y="1270001"/>
          <a:ext cx="11359711" cy="51706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0676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ars on a road&#10;&#10;Description automatically generated with medium confidence">
            <a:extLst>
              <a:ext uri="{FF2B5EF4-FFF2-40B4-BE49-F238E27FC236}">
                <a16:creationId xmlns:a16="http://schemas.microsoft.com/office/drawing/2014/main" id="{7AF8CB64-3095-95A2-38C9-18B6E9652B36}"/>
              </a:ext>
            </a:extLst>
          </p:cNvPr>
          <p:cNvPicPr>
            <a:picLocks noChangeAspect="1"/>
          </p:cNvPicPr>
          <p:nvPr/>
        </p:nvPicPr>
        <p:blipFill rotWithShape="1">
          <a:blip r:embed="rId3">
            <a:alphaModFix amt="3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DA14C82-EA6D-CCF3-36E3-115C3EB1DE00}"/>
              </a:ext>
            </a:extLst>
          </p:cNvPr>
          <p:cNvSpPr>
            <a:spLocks noGrp="1"/>
          </p:cNvSpPr>
          <p:nvPr>
            <p:ph type="title"/>
          </p:nvPr>
        </p:nvSpPr>
        <p:spPr>
          <a:xfrm>
            <a:off x="2895600" y="764373"/>
            <a:ext cx="8610600" cy="1293028"/>
          </a:xfrm>
        </p:spPr>
        <p:txBody>
          <a:bodyPr>
            <a:normAutofit/>
          </a:bodyPr>
          <a:lstStyle/>
          <a:p>
            <a:r>
              <a:rPr lang="en-GB" b="0" i="0" u="none" strike="noStrike">
                <a:effectLst/>
                <a:latin typeface="Söhne"/>
              </a:rPr>
              <a:t>Hierarchy</a:t>
            </a:r>
            <a:endParaRPr lang="en-US" dirty="0"/>
          </a:p>
        </p:txBody>
      </p:sp>
      <p:sp>
        <p:nvSpPr>
          <p:cNvPr id="3" name="Content Placeholder 2">
            <a:extLst>
              <a:ext uri="{FF2B5EF4-FFF2-40B4-BE49-F238E27FC236}">
                <a16:creationId xmlns:a16="http://schemas.microsoft.com/office/drawing/2014/main" id="{F28A2589-B1C0-6D5D-7201-585E405E98D1}"/>
              </a:ext>
            </a:extLst>
          </p:cNvPr>
          <p:cNvSpPr>
            <a:spLocks noGrp="1"/>
          </p:cNvSpPr>
          <p:nvPr>
            <p:ph idx="1"/>
          </p:nvPr>
        </p:nvSpPr>
        <p:spPr>
          <a:xfrm>
            <a:off x="685800" y="2194560"/>
            <a:ext cx="10820400" cy="4024125"/>
          </a:xfrm>
        </p:spPr>
        <p:txBody>
          <a:bodyPr>
            <a:normAutofit/>
          </a:bodyPr>
          <a:lstStyle/>
          <a:p>
            <a:r>
              <a:rPr lang="en-GB" b="0" i="0" u="none" strike="noStrike">
                <a:effectLst/>
                <a:latin typeface="Söhne"/>
              </a:rPr>
              <a:t>Hierarchy is an essential aspect of Chinese culture, where respect for seniority and authority is expected (</a:t>
            </a:r>
            <a:r>
              <a:rPr lang="en-GB" b="0" i="0" u="none" strike="noStrike" err="1">
                <a:effectLst/>
                <a:latin typeface="Söhne"/>
              </a:rPr>
              <a:t>Jandt</a:t>
            </a:r>
            <a:r>
              <a:rPr lang="en-GB" b="0" i="0" u="none" strike="noStrike">
                <a:effectLst/>
                <a:latin typeface="Söhne"/>
              </a:rPr>
              <a:t>, 2016). This may pose a challenge for JLR in decision-making processes, especially if the Chinese partner has a more hierarchical structure. JLR may find it challenging to negotiate and reach an agreement on important business matters.</a:t>
            </a:r>
          </a:p>
          <a:p>
            <a:r>
              <a:rPr lang="en-GB" b="0" i="0" u="none" strike="noStrike">
                <a:effectLst/>
                <a:latin typeface="Söhne"/>
              </a:rPr>
              <a:t>For example, JLR may want to make a significant decision without first consulting the Chinese partner's senior executives, which could be viewed as disrespectful in the Chinese culture. This may result in a breakdown of communication and a strained partnership.</a:t>
            </a:r>
          </a:p>
          <a:p>
            <a:r>
              <a:rPr lang="en-GB" b="0" i="0" u="none" strike="noStrike">
                <a:effectLst/>
                <a:latin typeface="Söhne"/>
              </a:rPr>
              <a:t>To address this challenge, JLR can show respect for the Chinese partner's authority and hierarchy. JLR can consult with the Chinese partner's senior executives before making important decisions and avoid bypassing them in the decision-making process (Li et al., 2019).</a:t>
            </a:r>
          </a:p>
        </p:txBody>
      </p:sp>
    </p:spTree>
    <p:extLst>
      <p:ext uri="{BB962C8B-B14F-4D97-AF65-F5344CB8AC3E}">
        <p14:creationId xmlns:p14="http://schemas.microsoft.com/office/powerpoint/2010/main" val="3557640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0103F-AD3C-F643-17E5-489738DB2CC4}"/>
              </a:ext>
            </a:extLst>
          </p:cNvPr>
          <p:cNvSpPr>
            <a:spLocks noGrp="1"/>
          </p:cNvSpPr>
          <p:nvPr>
            <p:ph type="title"/>
          </p:nvPr>
        </p:nvSpPr>
        <p:spPr>
          <a:xfrm>
            <a:off x="2367255" y="139891"/>
            <a:ext cx="8610600" cy="1293028"/>
          </a:xfrm>
        </p:spPr>
        <p:txBody>
          <a:bodyPr/>
          <a:lstStyle/>
          <a:p>
            <a:r>
              <a:rPr lang="en-GB" b="0" i="0" u="none" strike="noStrike" dirty="0">
                <a:solidFill>
                  <a:srgbClr val="D1D5DB"/>
                </a:solidFill>
                <a:effectLst/>
                <a:latin typeface="Söhne"/>
              </a:rPr>
              <a:t>Time and Planning</a:t>
            </a:r>
            <a:endParaRPr lang="en-US" dirty="0"/>
          </a:p>
        </p:txBody>
      </p:sp>
      <p:graphicFrame>
        <p:nvGraphicFramePr>
          <p:cNvPr id="5" name="Content Placeholder 2">
            <a:extLst>
              <a:ext uri="{FF2B5EF4-FFF2-40B4-BE49-F238E27FC236}">
                <a16:creationId xmlns:a16="http://schemas.microsoft.com/office/drawing/2014/main" id="{F0D168BC-2F95-453A-02C9-9900F0C0A147}"/>
              </a:ext>
            </a:extLst>
          </p:cNvPr>
          <p:cNvGraphicFramePr>
            <a:graphicFrameLocks noGrp="1"/>
          </p:cNvGraphicFramePr>
          <p:nvPr>
            <p:ph idx="1"/>
          </p:nvPr>
        </p:nvGraphicFramePr>
        <p:xfrm>
          <a:off x="685800" y="1251594"/>
          <a:ext cx="10820400" cy="52063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9471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ars on a road&#10;&#10;Description automatically generated with medium confidence">
            <a:extLst>
              <a:ext uri="{FF2B5EF4-FFF2-40B4-BE49-F238E27FC236}">
                <a16:creationId xmlns:a16="http://schemas.microsoft.com/office/drawing/2014/main" id="{F7F40CC5-EBCA-04CD-6A52-50A595BA064E}"/>
              </a:ext>
            </a:extLst>
          </p:cNvPr>
          <p:cNvPicPr>
            <a:picLocks noChangeAspect="1"/>
          </p:cNvPicPr>
          <p:nvPr/>
        </p:nvPicPr>
        <p:blipFill rotWithShape="1">
          <a:blip r:embed="rId3">
            <a:alphaModFix amt="3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5" name="Title 4">
            <a:extLst>
              <a:ext uri="{FF2B5EF4-FFF2-40B4-BE49-F238E27FC236}">
                <a16:creationId xmlns:a16="http://schemas.microsoft.com/office/drawing/2014/main" id="{37B29B3B-1182-2725-8536-B1126BC91868}"/>
              </a:ext>
            </a:extLst>
          </p:cNvPr>
          <p:cNvSpPr>
            <a:spLocks noGrp="1"/>
          </p:cNvSpPr>
          <p:nvPr>
            <p:ph type="title"/>
          </p:nvPr>
        </p:nvSpPr>
        <p:spPr>
          <a:xfrm>
            <a:off x="2895600" y="764373"/>
            <a:ext cx="8610600" cy="1293028"/>
          </a:xfrm>
        </p:spPr>
        <p:txBody>
          <a:bodyPr>
            <a:normAutofit/>
          </a:bodyPr>
          <a:lstStyle/>
          <a:p>
            <a:r>
              <a:rPr lang="en-GB" b="0" i="0" u="none" strike="noStrike">
                <a:effectLst/>
                <a:latin typeface="Söhne"/>
              </a:rPr>
              <a:t>Face and </a:t>
            </a:r>
            <a:r>
              <a:rPr lang="en-GB" b="0" i="0" u="none" strike="noStrike" err="1">
                <a:effectLst/>
                <a:latin typeface="Söhne"/>
              </a:rPr>
              <a:t>Guanxi</a:t>
            </a:r>
            <a:endParaRPr lang="en-US" dirty="0"/>
          </a:p>
        </p:txBody>
      </p:sp>
      <p:sp>
        <p:nvSpPr>
          <p:cNvPr id="3" name="Content Placeholder 2">
            <a:extLst>
              <a:ext uri="{FF2B5EF4-FFF2-40B4-BE49-F238E27FC236}">
                <a16:creationId xmlns:a16="http://schemas.microsoft.com/office/drawing/2014/main" id="{364574D9-F3F7-C0B4-8808-76002B096437}"/>
              </a:ext>
            </a:extLst>
          </p:cNvPr>
          <p:cNvSpPr>
            <a:spLocks noGrp="1"/>
          </p:cNvSpPr>
          <p:nvPr>
            <p:ph idx="1"/>
          </p:nvPr>
        </p:nvSpPr>
        <p:spPr>
          <a:xfrm>
            <a:off x="685800" y="2194560"/>
            <a:ext cx="10820400" cy="4024125"/>
          </a:xfrm>
        </p:spPr>
        <p:txBody>
          <a:bodyPr>
            <a:normAutofit/>
          </a:bodyPr>
          <a:lstStyle/>
          <a:p>
            <a:r>
              <a:rPr lang="en-GB" b="0" i="0" u="none" strike="noStrike">
                <a:effectLst/>
                <a:latin typeface="Söhne"/>
              </a:rPr>
              <a:t>In Chinese culture, "face" refers to one's social status and reputation, and it is essential to maintain one's face in all situations (Chen, 2018). Building a good reputation and strong relationships, or "</a:t>
            </a:r>
            <a:r>
              <a:rPr lang="en-GB" b="0" i="0" u="none" strike="noStrike" err="1">
                <a:effectLst/>
                <a:latin typeface="Söhne"/>
              </a:rPr>
              <a:t>guanxi</a:t>
            </a:r>
            <a:r>
              <a:rPr lang="en-GB" b="0" i="0" u="none" strike="noStrike">
                <a:effectLst/>
                <a:latin typeface="Söhne"/>
              </a:rPr>
              <a:t>," is critical in Chinese business culture. However, JLR may struggle to build </a:t>
            </a:r>
            <a:r>
              <a:rPr lang="en-GB" b="0" i="0" u="none" strike="noStrike" err="1">
                <a:effectLst/>
                <a:latin typeface="Söhne"/>
              </a:rPr>
              <a:t>guanxi</a:t>
            </a:r>
            <a:r>
              <a:rPr lang="en-GB" b="0" i="0" u="none" strike="noStrike">
                <a:effectLst/>
                <a:latin typeface="Söhne"/>
              </a:rPr>
              <a:t> with the Chinese partner due to cultural and language barriers.</a:t>
            </a:r>
          </a:p>
          <a:p>
            <a:r>
              <a:rPr lang="en-GB" b="0" i="0" u="none" strike="noStrike">
                <a:effectLst/>
                <a:latin typeface="Söhne"/>
              </a:rPr>
              <a:t>For example, JLR may send a gift to the Chinese partner as a gesture of goodwill, but the gift may not be appropriate or appreciated in the Chinese culture. Alternatively, JLR may not understand the importance of building relationships before discussing business matters, which can lead to a breakdown in communication and a failed partnership.</a:t>
            </a:r>
          </a:p>
          <a:p>
            <a:r>
              <a:rPr lang="en-GB" b="0" i="0" u="none" strike="noStrike">
                <a:effectLst/>
                <a:latin typeface="Söhne"/>
              </a:rPr>
              <a:t>To address this challenge, JLR can invest time and effort in building </a:t>
            </a:r>
            <a:r>
              <a:rPr lang="en-GB" b="0" i="0" u="none" strike="noStrike" err="1">
                <a:effectLst/>
                <a:latin typeface="Söhne"/>
              </a:rPr>
              <a:t>guanxi</a:t>
            </a:r>
            <a:r>
              <a:rPr lang="en-GB" b="0" i="0" u="none" strike="noStrike">
                <a:effectLst/>
                <a:latin typeface="Söhne"/>
              </a:rPr>
              <a:t> with the Chinese partner. JLR can show respect for the Chinese culture, demonstrate a willingness to learn and adapt, and build a personal relationship with the Chinese partner before discussing business matters (Li et al., 2019).</a:t>
            </a:r>
          </a:p>
        </p:txBody>
      </p:sp>
    </p:spTree>
    <p:extLst>
      <p:ext uri="{BB962C8B-B14F-4D97-AF65-F5344CB8AC3E}">
        <p14:creationId xmlns:p14="http://schemas.microsoft.com/office/powerpoint/2010/main" val="2780498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88A3-068D-2084-EC69-15BF71C164AB}"/>
              </a:ext>
            </a:extLst>
          </p:cNvPr>
          <p:cNvSpPr>
            <a:spLocks noGrp="1"/>
          </p:cNvSpPr>
          <p:nvPr>
            <p:ph type="title"/>
          </p:nvPr>
        </p:nvSpPr>
        <p:spPr>
          <a:xfrm>
            <a:off x="1956905" y="-174322"/>
            <a:ext cx="8610600" cy="1293028"/>
          </a:xfrm>
        </p:spPr>
        <p:txBody>
          <a:bodyPr/>
          <a:lstStyle/>
          <a:p>
            <a:r>
              <a:rPr lang="en-GB" b="0" i="0" u="none" strike="noStrike" dirty="0">
                <a:solidFill>
                  <a:srgbClr val="D1D5DB"/>
                </a:solidFill>
                <a:effectLst/>
                <a:latin typeface="Söhne"/>
              </a:rPr>
              <a:t>Negotiation Styles</a:t>
            </a:r>
            <a:endParaRPr lang="en-US" dirty="0"/>
          </a:p>
        </p:txBody>
      </p:sp>
      <p:sp>
        <p:nvSpPr>
          <p:cNvPr id="3" name="Content Placeholder 2">
            <a:extLst>
              <a:ext uri="{FF2B5EF4-FFF2-40B4-BE49-F238E27FC236}">
                <a16:creationId xmlns:a16="http://schemas.microsoft.com/office/drawing/2014/main" id="{20765204-87FA-5FD0-CB93-C4686D62F355}"/>
              </a:ext>
            </a:extLst>
          </p:cNvPr>
          <p:cNvSpPr>
            <a:spLocks noGrp="1"/>
          </p:cNvSpPr>
          <p:nvPr>
            <p:ph idx="1"/>
          </p:nvPr>
        </p:nvSpPr>
        <p:spPr>
          <a:xfrm>
            <a:off x="-124613" y="1435652"/>
            <a:ext cx="12316613" cy="4693478"/>
          </a:xfrm>
        </p:spPr>
        <p:txBody>
          <a:bodyPr>
            <a:noAutofit/>
          </a:bodyPr>
          <a:lstStyle/>
          <a:p>
            <a:r>
              <a:rPr lang="en-GB" sz="2600" b="0" i="0" u="none" strike="noStrike" dirty="0">
                <a:solidFill>
                  <a:srgbClr val="D1D5DB"/>
                </a:solidFill>
                <a:effectLst/>
                <a:latin typeface="Söhne"/>
              </a:rPr>
              <a:t>Finally, negotiation styles in China may differ significantly from those in the UK. In China, negotiations are often viewed as a process of building a relationship, rather than merely exchanging information (Li et al., 2019). This may result in a slower negotiation process, as the Chinese partner may want to establish a relationship with JLR before discussing business matters.</a:t>
            </a:r>
          </a:p>
          <a:p>
            <a:r>
              <a:rPr lang="en-GB" sz="2600" b="0" i="0" u="none" strike="noStrike" dirty="0">
                <a:solidFill>
                  <a:srgbClr val="D1D5DB"/>
                </a:solidFill>
                <a:effectLst/>
                <a:latin typeface="Söhne"/>
              </a:rPr>
              <a:t>For example, JLR may be accustomed to a more direct and efficient negotiation process, but the Chinese partner may want to take more time to build a relationship before discussing business matters. This can lead to frustration and misunderstandings on both sides.</a:t>
            </a:r>
          </a:p>
          <a:p>
            <a:r>
              <a:rPr lang="en-GB" sz="2600" b="0" i="0" u="none" strike="noStrike" dirty="0">
                <a:solidFill>
                  <a:srgbClr val="D1D5DB"/>
                </a:solidFill>
                <a:effectLst/>
                <a:latin typeface="Söhne"/>
              </a:rPr>
              <a:t>To address this challenge, JLR can show patience and a willingness to build a relationship with the Chinese partner before discussing business matters. JLR can also adapt its negotiation style to accommodate the Chinese partner's preference for a more relationship-focused negotiation process (Li et al., 2019).</a:t>
            </a:r>
          </a:p>
          <a:p>
            <a:endParaRPr lang="en-US" sz="2600" dirty="0"/>
          </a:p>
        </p:txBody>
      </p:sp>
    </p:spTree>
    <p:extLst>
      <p:ext uri="{BB962C8B-B14F-4D97-AF65-F5344CB8AC3E}">
        <p14:creationId xmlns:p14="http://schemas.microsoft.com/office/powerpoint/2010/main" val="3103495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774A9-C532-5DDB-1AFD-8735715973F7}"/>
              </a:ext>
            </a:extLst>
          </p:cNvPr>
          <p:cNvSpPr>
            <a:spLocks noGrp="1"/>
          </p:cNvSpPr>
          <p:nvPr>
            <p:ph type="title"/>
          </p:nvPr>
        </p:nvSpPr>
        <p:spPr>
          <a:xfrm>
            <a:off x="2895600" y="359445"/>
            <a:ext cx="8610600" cy="1293028"/>
          </a:xfrm>
        </p:spPr>
        <p:txBody>
          <a:bodyPr>
            <a:normAutofit fontScale="90000"/>
          </a:bodyPr>
          <a:lstStyle/>
          <a:p>
            <a:r>
              <a:rPr lang="en-GB" b="0" i="0" u="none" strike="noStrike" dirty="0">
                <a:solidFill>
                  <a:srgbClr val="D1D5DB"/>
                </a:solidFill>
                <a:effectLst/>
                <a:latin typeface="Söhne"/>
              </a:rPr>
              <a:t>Intercultural Communication Theories and Applications</a:t>
            </a:r>
            <a:br>
              <a:rPr lang="en-GB" b="0" i="0" u="none" strike="noStrike" dirty="0">
                <a:solidFill>
                  <a:srgbClr val="D1D5DB"/>
                </a:solidFill>
                <a:effectLst/>
                <a:latin typeface="Söhne"/>
              </a:rPr>
            </a:br>
            <a:endParaRPr lang="en-US" dirty="0"/>
          </a:p>
        </p:txBody>
      </p:sp>
      <p:sp>
        <p:nvSpPr>
          <p:cNvPr id="3" name="Content Placeholder 2">
            <a:extLst>
              <a:ext uri="{FF2B5EF4-FFF2-40B4-BE49-F238E27FC236}">
                <a16:creationId xmlns:a16="http://schemas.microsoft.com/office/drawing/2014/main" id="{41918A2C-638F-ECD3-54A6-451181E663A6}"/>
              </a:ext>
            </a:extLst>
          </p:cNvPr>
          <p:cNvSpPr>
            <a:spLocks noGrp="1"/>
          </p:cNvSpPr>
          <p:nvPr>
            <p:ph idx="1"/>
          </p:nvPr>
        </p:nvSpPr>
        <p:spPr>
          <a:xfrm>
            <a:off x="276087" y="1817048"/>
            <a:ext cx="11835487" cy="4401638"/>
          </a:xfrm>
        </p:spPr>
        <p:txBody>
          <a:bodyPr>
            <a:normAutofit/>
          </a:bodyPr>
          <a:lstStyle/>
          <a:p>
            <a:r>
              <a:rPr lang="en-GB" sz="3000" b="0" i="0" u="none" strike="noStrike" dirty="0">
                <a:effectLst/>
                <a:latin typeface="Söhne"/>
              </a:rPr>
              <a:t>Intercultural Communication Theories and Applications</a:t>
            </a:r>
          </a:p>
          <a:p>
            <a:pPr marL="0" indent="0">
              <a:buNone/>
            </a:pPr>
            <a:r>
              <a:rPr lang="en-GB" sz="3000" b="0" i="0" u="none" strike="noStrike" dirty="0">
                <a:effectLst/>
                <a:latin typeface="Söhne"/>
              </a:rPr>
              <a:t>a. Cultural Dimensions Theory by Geert </a:t>
            </a:r>
            <a:r>
              <a:rPr lang="en-GB" sz="3000" b="0" i="0" u="none" strike="noStrike" dirty="0" err="1">
                <a:effectLst/>
                <a:latin typeface="Söhne"/>
              </a:rPr>
              <a:t>Hofstede</a:t>
            </a:r>
            <a:endParaRPr lang="en-GB" sz="3000" b="0" i="0" u="none" strike="noStrike" dirty="0">
              <a:effectLst/>
              <a:latin typeface="Söhne"/>
            </a:endParaRPr>
          </a:p>
          <a:p>
            <a:r>
              <a:rPr lang="en-GB" sz="3000" b="0" i="0" u="none" strike="noStrike" dirty="0">
                <a:effectLst/>
                <a:latin typeface="Söhne"/>
              </a:rPr>
              <a:t>To better understand the cultural differences between the UK and China, JLR can use the Cultural Dimensions Theory by Geert </a:t>
            </a:r>
            <a:r>
              <a:rPr lang="en-GB" sz="3000" b="0" i="0" u="none" strike="noStrike" dirty="0" err="1">
                <a:effectLst/>
                <a:latin typeface="Söhne"/>
              </a:rPr>
              <a:t>Hofstede</a:t>
            </a:r>
            <a:r>
              <a:rPr lang="en-GB" sz="3000" b="0" i="0" u="none" strike="noStrike" dirty="0">
                <a:effectLst/>
                <a:latin typeface="Söhne"/>
              </a:rPr>
              <a:t>. This theory identifies six cultural</a:t>
            </a:r>
            <a:r>
              <a:rPr lang="en-GB" sz="3000" dirty="0">
                <a:latin typeface="Söhne"/>
              </a:rPr>
              <a:t> </a:t>
            </a:r>
            <a:r>
              <a:rPr lang="en-GB" sz="3000" b="0" i="0" u="none" strike="noStrike" dirty="0">
                <a:effectLst/>
                <a:latin typeface="Söhne"/>
              </a:rPr>
              <a:t>dimensions that can affect communication and interaction between cultures, including power distance, individualism vs collectivism, masculinity vs femininity, uncertainty avoidance, long-term vs short-term orientation, and indulgence vs restraint (</a:t>
            </a:r>
            <a:r>
              <a:rPr lang="en-GB" sz="3000" b="0" i="0" u="none" strike="noStrike" dirty="0" err="1">
                <a:effectLst/>
                <a:latin typeface="Söhne"/>
              </a:rPr>
              <a:t>Hofstede</a:t>
            </a:r>
            <a:r>
              <a:rPr lang="en-GB" sz="3000" b="0" i="0" u="none" strike="noStrike" dirty="0">
                <a:effectLst/>
                <a:latin typeface="Söhne"/>
              </a:rPr>
              <a:t> Insights, 2021)</a:t>
            </a:r>
          </a:p>
          <a:p>
            <a:endParaRPr lang="en-US" sz="3000" dirty="0"/>
          </a:p>
        </p:txBody>
      </p:sp>
    </p:spTree>
    <p:extLst>
      <p:ext uri="{BB962C8B-B14F-4D97-AF65-F5344CB8AC3E}">
        <p14:creationId xmlns:p14="http://schemas.microsoft.com/office/powerpoint/2010/main" val="3473212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4D889-B03B-CAA7-4D63-BB500F70AD81}"/>
              </a:ext>
            </a:extLst>
          </p:cNvPr>
          <p:cNvSpPr>
            <a:spLocks noGrp="1"/>
          </p:cNvSpPr>
          <p:nvPr>
            <p:ph type="title"/>
          </p:nvPr>
        </p:nvSpPr>
        <p:spPr/>
        <p:txBody>
          <a:bodyPr/>
          <a:lstStyle/>
          <a:p>
            <a:r>
              <a:rPr lang="en-GB" b="0" i="0" u="none" strike="noStrike" dirty="0">
                <a:solidFill>
                  <a:srgbClr val="D1D5DB"/>
                </a:solidFill>
                <a:effectLst/>
                <a:latin typeface="Söhne"/>
              </a:rPr>
              <a:t>High-Context vs Low-Context Communication</a:t>
            </a:r>
            <a:endParaRPr lang="en-US" dirty="0"/>
          </a:p>
        </p:txBody>
      </p:sp>
      <p:sp>
        <p:nvSpPr>
          <p:cNvPr id="3" name="Content Placeholder 2">
            <a:extLst>
              <a:ext uri="{FF2B5EF4-FFF2-40B4-BE49-F238E27FC236}">
                <a16:creationId xmlns:a16="http://schemas.microsoft.com/office/drawing/2014/main" id="{FECFD81F-45FA-004C-57B3-542DDEB1FA44}"/>
              </a:ext>
            </a:extLst>
          </p:cNvPr>
          <p:cNvSpPr>
            <a:spLocks noGrp="1"/>
          </p:cNvSpPr>
          <p:nvPr>
            <p:ph idx="1"/>
          </p:nvPr>
        </p:nvSpPr>
        <p:spPr/>
        <p:txBody>
          <a:bodyPr>
            <a:normAutofit/>
          </a:bodyPr>
          <a:lstStyle/>
          <a:p>
            <a:r>
              <a:rPr lang="en-GB" sz="3300" b="0" i="0" u="none" strike="noStrike" dirty="0">
                <a:solidFill>
                  <a:srgbClr val="D1D5DB"/>
                </a:solidFill>
                <a:effectLst/>
                <a:latin typeface="Söhne"/>
              </a:rPr>
              <a:t>Another important aspect of intercultural communication is the difference between high-context and low-context communication styles. In high-context cultures like China, communication relies heavily on nonverbal cues and implicit meanings (Hall, 1976). In contrast, low-context cultures like the UK tend to rely more on explicit and direct communication.</a:t>
            </a:r>
            <a:endParaRPr lang="en-US" sz="3300" dirty="0"/>
          </a:p>
        </p:txBody>
      </p:sp>
    </p:spTree>
    <p:extLst>
      <p:ext uri="{BB962C8B-B14F-4D97-AF65-F5344CB8AC3E}">
        <p14:creationId xmlns:p14="http://schemas.microsoft.com/office/powerpoint/2010/main" val="3315566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4C49-9A77-BA01-73A8-AA9436825B25}"/>
              </a:ext>
            </a:extLst>
          </p:cNvPr>
          <p:cNvSpPr>
            <a:spLocks noGrp="1"/>
          </p:cNvSpPr>
          <p:nvPr>
            <p:ph type="title"/>
          </p:nvPr>
        </p:nvSpPr>
        <p:spPr>
          <a:xfrm>
            <a:off x="2895600" y="308010"/>
            <a:ext cx="8610600" cy="1293028"/>
          </a:xfrm>
        </p:spPr>
        <p:txBody>
          <a:bodyPr/>
          <a:lstStyle/>
          <a:p>
            <a:r>
              <a:rPr lang="en-GB" b="0" i="0" u="none" strike="noStrike" dirty="0">
                <a:solidFill>
                  <a:srgbClr val="D1D5DB"/>
                </a:solidFill>
                <a:effectLst/>
                <a:latin typeface="Söhne"/>
              </a:rPr>
              <a:t>Cross-Cultural Training</a:t>
            </a:r>
            <a:endParaRPr lang="en-US" dirty="0"/>
          </a:p>
        </p:txBody>
      </p:sp>
      <p:sp>
        <p:nvSpPr>
          <p:cNvPr id="3" name="Content Placeholder 2">
            <a:extLst>
              <a:ext uri="{FF2B5EF4-FFF2-40B4-BE49-F238E27FC236}">
                <a16:creationId xmlns:a16="http://schemas.microsoft.com/office/drawing/2014/main" id="{3FC508EA-17E5-14DD-41DF-D83ABBD9E635}"/>
              </a:ext>
            </a:extLst>
          </p:cNvPr>
          <p:cNvSpPr>
            <a:spLocks noGrp="1"/>
          </p:cNvSpPr>
          <p:nvPr>
            <p:ph idx="1"/>
          </p:nvPr>
        </p:nvSpPr>
        <p:spPr/>
        <p:txBody>
          <a:bodyPr>
            <a:normAutofit/>
          </a:bodyPr>
          <a:lstStyle/>
          <a:p>
            <a:r>
              <a:rPr lang="en-GB" sz="3200" b="0" i="0" u="none" strike="noStrike" dirty="0">
                <a:solidFill>
                  <a:srgbClr val="D1D5DB"/>
                </a:solidFill>
                <a:effectLst/>
                <a:latin typeface="Söhne"/>
              </a:rPr>
              <a:t>Cross-cultural training is another effective way to address cultural challenges in intercultural communication. This training can help JLR's employees understand and adapt to Chinese cultural practices, including communication styles, negotiation tactics, and social etiquette</a:t>
            </a:r>
            <a:endParaRPr lang="en-US" sz="3200" dirty="0"/>
          </a:p>
        </p:txBody>
      </p:sp>
    </p:spTree>
    <p:extLst>
      <p:ext uri="{BB962C8B-B14F-4D97-AF65-F5344CB8AC3E}">
        <p14:creationId xmlns:p14="http://schemas.microsoft.com/office/powerpoint/2010/main" val="3886751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179E9-D99F-485C-7F0A-6F01EF0F3D81}"/>
              </a:ext>
            </a:extLst>
          </p:cNvPr>
          <p:cNvSpPr>
            <a:spLocks noGrp="1"/>
          </p:cNvSpPr>
          <p:nvPr>
            <p:ph type="title"/>
          </p:nvPr>
        </p:nvSpPr>
        <p:spPr/>
        <p:txBody>
          <a:bodyPr/>
          <a:lstStyle/>
          <a:p>
            <a:r>
              <a:rPr lang="en-GB" dirty="0"/>
              <a:t>Example</a:t>
            </a:r>
            <a:endParaRPr lang="en-US" dirty="0"/>
          </a:p>
        </p:txBody>
      </p:sp>
      <p:sp>
        <p:nvSpPr>
          <p:cNvPr id="3" name="Content Placeholder 2">
            <a:extLst>
              <a:ext uri="{FF2B5EF4-FFF2-40B4-BE49-F238E27FC236}">
                <a16:creationId xmlns:a16="http://schemas.microsoft.com/office/drawing/2014/main" id="{30C0B81C-AFF9-890E-0D35-2E25F1EAE6D2}"/>
              </a:ext>
            </a:extLst>
          </p:cNvPr>
          <p:cNvSpPr>
            <a:spLocks noGrp="1"/>
          </p:cNvSpPr>
          <p:nvPr>
            <p:ph idx="1"/>
          </p:nvPr>
        </p:nvSpPr>
        <p:spPr/>
        <p:txBody>
          <a:bodyPr/>
          <a:lstStyle/>
          <a:p>
            <a:r>
              <a:rPr lang="en-GB" dirty="0"/>
              <a:t>For instance, JLR staff can take a Chinese partner's hesitation to accept a proposal as a lack of desire or zeal. They may be able to understand that the Chinese partner is employing indirect communication, and that social or cultural variables may be affecting their reaction, if they have had cross-cultural training. They might then modify their strategy by speaking informally, posing open-ended questions, and concentrating on forging a connection with the Chinese partner.</a:t>
            </a:r>
          </a:p>
          <a:p>
            <a:endParaRPr lang="en-US" dirty="0"/>
          </a:p>
        </p:txBody>
      </p:sp>
    </p:spTree>
    <p:extLst>
      <p:ext uri="{BB962C8B-B14F-4D97-AF65-F5344CB8AC3E}">
        <p14:creationId xmlns:p14="http://schemas.microsoft.com/office/powerpoint/2010/main" val="3106570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C1336-E607-145B-E7B0-5B17C175F617}"/>
              </a:ext>
            </a:extLst>
          </p:cNvPr>
          <p:cNvSpPr>
            <a:spLocks noGrp="1"/>
          </p:cNvSpPr>
          <p:nvPr>
            <p:ph type="title"/>
          </p:nvPr>
        </p:nvSpPr>
        <p:spPr/>
        <p:txBody>
          <a:bodyPr>
            <a:normAutofit fontScale="90000"/>
          </a:bodyPr>
          <a:lstStyle/>
          <a:p>
            <a:pPr algn="ctr"/>
            <a:r>
              <a:rPr lang="en-GB" b="0" i="0" u="none" strike="noStrike" dirty="0">
                <a:solidFill>
                  <a:srgbClr val="D1D5DB"/>
                </a:solidFill>
                <a:effectLst/>
                <a:latin typeface="Söhne"/>
              </a:rPr>
              <a:t>Solutions for Business Communications at JLR</a:t>
            </a:r>
            <a:br>
              <a:rPr lang="en-GB" b="0" i="0" u="none" strike="noStrike" dirty="0">
                <a:solidFill>
                  <a:srgbClr val="D1D5DB"/>
                </a:solidFill>
                <a:effectLst/>
                <a:latin typeface="Söhne"/>
              </a:rPr>
            </a:br>
            <a:endParaRPr lang="en-US" dirty="0"/>
          </a:p>
        </p:txBody>
      </p:sp>
      <p:sp>
        <p:nvSpPr>
          <p:cNvPr id="3" name="Content Placeholder 2">
            <a:extLst>
              <a:ext uri="{FF2B5EF4-FFF2-40B4-BE49-F238E27FC236}">
                <a16:creationId xmlns:a16="http://schemas.microsoft.com/office/drawing/2014/main" id="{274A369D-87B5-5E59-A3B9-E1AD093E41FC}"/>
              </a:ext>
            </a:extLst>
          </p:cNvPr>
          <p:cNvSpPr>
            <a:spLocks noGrp="1"/>
          </p:cNvSpPr>
          <p:nvPr>
            <p:ph idx="1"/>
          </p:nvPr>
        </p:nvSpPr>
        <p:spPr/>
        <p:txBody>
          <a:bodyPr>
            <a:normAutofit/>
          </a:bodyPr>
          <a:lstStyle/>
          <a:p>
            <a:r>
              <a:rPr lang="en-GB" sz="3400" dirty="0"/>
              <a:t>Increase Relationships and Trust</a:t>
            </a:r>
          </a:p>
          <a:p>
            <a:r>
              <a:rPr lang="en-GB" sz="3400" dirty="0"/>
              <a:t>For the joint venture to be a success, developing a good rapport with the Chinese partner is crucial. JLR may do this by devoting time and energy to forging guanxi with the Chinese partner, exhibiting respect for their way of life, and displaying a readiness to learn and adjust.</a:t>
            </a:r>
            <a:endParaRPr lang="en-US" sz="3400" dirty="0"/>
          </a:p>
        </p:txBody>
      </p:sp>
    </p:spTree>
    <p:extLst>
      <p:ext uri="{BB962C8B-B14F-4D97-AF65-F5344CB8AC3E}">
        <p14:creationId xmlns:p14="http://schemas.microsoft.com/office/powerpoint/2010/main" val="1909076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CEECB-3AFF-4296-7D76-F8FAE4BC2EEB}"/>
              </a:ext>
            </a:extLst>
          </p:cNvPr>
          <p:cNvSpPr>
            <a:spLocks noGrp="1"/>
          </p:cNvSpPr>
          <p:nvPr>
            <p:ph type="title"/>
          </p:nvPr>
        </p:nvSpPr>
        <p:spPr>
          <a:xfrm>
            <a:off x="2895600" y="806219"/>
            <a:ext cx="8331936" cy="1251182"/>
          </a:xfrm>
        </p:spPr>
        <p:txBody>
          <a:bodyPr/>
          <a:lstStyle/>
          <a:p>
            <a:r>
              <a:rPr lang="en-GB" dirty="0"/>
              <a:t>Example</a:t>
            </a:r>
            <a:endParaRPr lang="en-US" dirty="0"/>
          </a:p>
        </p:txBody>
      </p:sp>
      <p:sp>
        <p:nvSpPr>
          <p:cNvPr id="3" name="Content Placeholder 2">
            <a:extLst>
              <a:ext uri="{FF2B5EF4-FFF2-40B4-BE49-F238E27FC236}">
                <a16:creationId xmlns:a16="http://schemas.microsoft.com/office/drawing/2014/main" id="{D1B215F6-64EE-04E4-B6DE-0B6F97914450}"/>
              </a:ext>
            </a:extLst>
          </p:cNvPr>
          <p:cNvSpPr>
            <a:spLocks noGrp="1"/>
          </p:cNvSpPr>
          <p:nvPr>
            <p:ph idx="1"/>
          </p:nvPr>
        </p:nvSpPr>
        <p:spPr/>
        <p:txBody>
          <a:bodyPr/>
          <a:lstStyle/>
          <a:p>
            <a:r>
              <a:rPr lang="en-GB" dirty="0"/>
              <a:t>Participating in cultural events and activities is one way JLR may develop a relationship of trust with its Chinese partner. To demonstrate respect for Chinese culture and foster ties with the Chinese partner, JLR may, for instance, participate in Chinese festivals or cultural events like the Chinese New Year. JLR can show its dedication to forging a solid connection with the Chinese partner by taking part in these activities, as well as better understand Chinese traditions and customs.</a:t>
            </a:r>
            <a:endParaRPr lang="en-US" dirty="0"/>
          </a:p>
        </p:txBody>
      </p:sp>
    </p:spTree>
    <p:extLst>
      <p:ext uri="{BB962C8B-B14F-4D97-AF65-F5344CB8AC3E}">
        <p14:creationId xmlns:p14="http://schemas.microsoft.com/office/powerpoint/2010/main" val="4030516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4463B-D417-ADA6-BD01-54E91976FD14}"/>
              </a:ext>
            </a:extLst>
          </p:cNvPr>
          <p:cNvSpPr>
            <a:spLocks noGrp="1"/>
          </p:cNvSpPr>
          <p:nvPr>
            <p:ph type="title"/>
          </p:nvPr>
        </p:nvSpPr>
        <p:spPr/>
        <p:txBody>
          <a:bodyPr/>
          <a:lstStyle/>
          <a:p>
            <a:r>
              <a:rPr lang="en-GB" b="0" i="0" u="none" strike="noStrike" dirty="0">
                <a:solidFill>
                  <a:srgbClr val="D1D5DB"/>
                </a:solidFill>
                <a:effectLst/>
                <a:latin typeface="Söhne"/>
              </a:rPr>
              <a:t>Adapt Communication Style</a:t>
            </a:r>
            <a:br>
              <a:rPr lang="en-GB" b="0" i="0" u="none" strike="noStrike" dirty="0">
                <a:solidFill>
                  <a:srgbClr val="D1D5DB"/>
                </a:solidFill>
                <a:effectLst/>
                <a:latin typeface="Söhne"/>
              </a:rPr>
            </a:br>
            <a:endParaRPr lang="en-US" dirty="0"/>
          </a:p>
        </p:txBody>
      </p:sp>
      <p:sp>
        <p:nvSpPr>
          <p:cNvPr id="3" name="Content Placeholder 2">
            <a:extLst>
              <a:ext uri="{FF2B5EF4-FFF2-40B4-BE49-F238E27FC236}">
                <a16:creationId xmlns:a16="http://schemas.microsoft.com/office/drawing/2014/main" id="{6894A314-262F-B8A6-8D55-698549054B91}"/>
              </a:ext>
            </a:extLst>
          </p:cNvPr>
          <p:cNvSpPr>
            <a:spLocks noGrp="1"/>
          </p:cNvSpPr>
          <p:nvPr>
            <p:ph idx="1"/>
          </p:nvPr>
        </p:nvSpPr>
        <p:spPr/>
        <p:txBody>
          <a:bodyPr>
            <a:normAutofit/>
          </a:bodyPr>
          <a:lstStyle/>
          <a:p>
            <a:r>
              <a:rPr lang="en-GB" sz="3600" dirty="0"/>
              <a:t>As previously stated, it is critical to modify JLR's communication style to more effectively accommodate the Chinese partner's high-context communication style. JLR may do this by avoiding direct conflict, providing greater context and explanation in its messaging, and by respecting the Chinese partner's authority.</a:t>
            </a:r>
            <a:endParaRPr lang="en-US" sz="3600" dirty="0"/>
          </a:p>
        </p:txBody>
      </p:sp>
    </p:spTree>
    <p:extLst>
      <p:ext uri="{BB962C8B-B14F-4D97-AF65-F5344CB8AC3E}">
        <p14:creationId xmlns:p14="http://schemas.microsoft.com/office/powerpoint/2010/main" val="3005741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30722-C4FF-A76D-1E4D-01B9BACEC0E7}"/>
              </a:ext>
            </a:extLst>
          </p:cNvPr>
          <p:cNvSpPr>
            <a:spLocks noGrp="1"/>
          </p:cNvSpPr>
          <p:nvPr>
            <p:ph type="title"/>
          </p:nvPr>
        </p:nvSpPr>
        <p:spPr/>
        <p:txBody>
          <a:bodyPr/>
          <a:lstStyle/>
          <a:p>
            <a:r>
              <a:rPr lang="en-GB" dirty="0"/>
              <a:t>Examples</a:t>
            </a:r>
            <a:endParaRPr lang="en-US" dirty="0"/>
          </a:p>
        </p:txBody>
      </p:sp>
      <p:sp>
        <p:nvSpPr>
          <p:cNvPr id="3" name="Content Placeholder 2">
            <a:extLst>
              <a:ext uri="{FF2B5EF4-FFF2-40B4-BE49-F238E27FC236}">
                <a16:creationId xmlns:a16="http://schemas.microsoft.com/office/drawing/2014/main" id="{C8429EBC-AB23-F494-FA1B-02DB258EC378}"/>
              </a:ext>
            </a:extLst>
          </p:cNvPr>
          <p:cNvSpPr>
            <a:spLocks noGrp="1"/>
          </p:cNvSpPr>
          <p:nvPr>
            <p:ph idx="1"/>
          </p:nvPr>
        </p:nvSpPr>
        <p:spPr/>
        <p:txBody>
          <a:bodyPr/>
          <a:lstStyle/>
          <a:p>
            <a:r>
              <a:rPr lang="en-GB" dirty="0"/>
              <a:t>For instance, JLR can offer more context and explanation to the Chinese partner in place of sending a brief and straight email with a proposal or request to assist them grasp the message's purpose. JLR can give further context, outline the advantages of the idea, and give instances of how it would benefit both sides.</a:t>
            </a:r>
          </a:p>
          <a:p>
            <a:r>
              <a:rPr lang="en-GB" dirty="0"/>
              <a:t>If JLR wishes to share feedback or voice a concern with the Chinese partner, for instance, JLR can take a more deceptive approach by phrasing the information as a question. In a non-confrontational manner, JLR can ask the Chinese partner for their viewpoint or opinion on the situation and offer recommendations for change.</a:t>
            </a:r>
          </a:p>
          <a:p>
            <a:endParaRPr lang="en-US" dirty="0"/>
          </a:p>
        </p:txBody>
      </p:sp>
    </p:spTree>
    <p:extLst>
      <p:ext uri="{BB962C8B-B14F-4D97-AF65-F5344CB8AC3E}">
        <p14:creationId xmlns:p14="http://schemas.microsoft.com/office/powerpoint/2010/main" val="1986686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8504-47A6-C782-0EBE-DA3E891BE039}"/>
              </a:ext>
            </a:extLst>
          </p:cNvPr>
          <p:cNvSpPr>
            <a:spLocks noGrp="1"/>
          </p:cNvSpPr>
          <p:nvPr>
            <p:ph type="title"/>
          </p:nvPr>
        </p:nvSpPr>
        <p:spPr/>
        <p:txBody>
          <a:bodyPr/>
          <a:lstStyle/>
          <a:p>
            <a:r>
              <a:rPr lang="en-US" dirty="0" err="1"/>
              <a:t>Utilise</a:t>
            </a:r>
            <a:r>
              <a:rPr lang="en-US" dirty="0"/>
              <a:t> a regional intermediary</a:t>
            </a:r>
          </a:p>
        </p:txBody>
      </p:sp>
      <p:sp>
        <p:nvSpPr>
          <p:cNvPr id="3" name="Content Placeholder 2">
            <a:extLst>
              <a:ext uri="{FF2B5EF4-FFF2-40B4-BE49-F238E27FC236}">
                <a16:creationId xmlns:a16="http://schemas.microsoft.com/office/drawing/2014/main" id="{0424DA64-D3EA-D103-92F0-FC5572190261}"/>
              </a:ext>
            </a:extLst>
          </p:cNvPr>
          <p:cNvSpPr>
            <a:spLocks noGrp="1"/>
          </p:cNvSpPr>
          <p:nvPr>
            <p:ph idx="1"/>
          </p:nvPr>
        </p:nvSpPr>
        <p:spPr/>
        <p:txBody>
          <a:bodyPr>
            <a:normAutofit lnSpcReduction="10000"/>
          </a:bodyPr>
          <a:lstStyle/>
          <a:p>
            <a:r>
              <a:rPr lang="en-GB" sz="3600" dirty="0"/>
              <a:t>JLR can get through the cultural stumbling blocks of working with a Chinese partner by using a local intermediary, such a translator or cultural consultant. A local intermediary may aid in communication and negotiating procedures, give insightful information about Chinese culture, and help develop guanxi with the Chinese partner.</a:t>
            </a:r>
          </a:p>
          <a:p>
            <a:endParaRPr lang="en-US" sz="3600" dirty="0"/>
          </a:p>
        </p:txBody>
      </p:sp>
    </p:spTree>
    <p:extLst>
      <p:ext uri="{BB962C8B-B14F-4D97-AF65-F5344CB8AC3E}">
        <p14:creationId xmlns:p14="http://schemas.microsoft.com/office/powerpoint/2010/main" val="729488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8D04-C983-1CA7-82DF-1036D89E107A}"/>
              </a:ext>
            </a:extLst>
          </p:cNvPr>
          <p:cNvSpPr>
            <a:spLocks noGrp="1"/>
          </p:cNvSpPr>
          <p:nvPr>
            <p:ph type="title"/>
          </p:nvPr>
        </p:nvSpPr>
        <p:spPr/>
        <p:txBody>
          <a:bodyPr/>
          <a:lstStyle/>
          <a:p>
            <a:r>
              <a:rPr lang="en-GB" dirty="0"/>
              <a:t>Example</a:t>
            </a:r>
            <a:endParaRPr lang="en-US" dirty="0"/>
          </a:p>
        </p:txBody>
      </p:sp>
      <p:sp>
        <p:nvSpPr>
          <p:cNvPr id="3" name="Content Placeholder 2">
            <a:extLst>
              <a:ext uri="{FF2B5EF4-FFF2-40B4-BE49-F238E27FC236}">
                <a16:creationId xmlns:a16="http://schemas.microsoft.com/office/drawing/2014/main" id="{3C7DBA22-0171-B22E-69D1-5FFE7F7B6D6F}"/>
              </a:ext>
            </a:extLst>
          </p:cNvPr>
          <p:cNvSpPr>
            <a:spLocks noGrp="1"/>
          </p:cNvSpPr>
          <p:nvPr>
            <p:ph idx="1"/>
          </p:nvPr>
        </p:nvSpPr>
        <p:spPr/>
        <p:txBody>
          <a:bodyPr>
            <a:normAutofit/>
          </a:bodyPr>
          <a:lstStyle/>
          <a:p>
            <a:r>
              <a:rPr lang="en-GB" dirty="0"/>
              <a:t>By offering linguistic and cultural assistance during meetings and negotiations, for instance, a local intermediary can assist JLR in navigating the difficulties of doing business with a Chinese partner. For instance, a local middleman can assist JLR in understanding the Chinese partner's communication style and offer real-time translation services during talks. As a result, JLR will be better able to comprehend the Chinese partner's stance, establish a rapport, and bargain more </a:t>
            </a:r>
            <a:r>
              <a:rPr lang="en-GB" dirty="0" err="1"/>
              <a:t>successfully.A</a:t>
            </a:r>
            <a:r>
              <a:rPr lang="en-GB" dirty="0"/>
              <a:t> local middleman can also assist JLR in navigating any cultural differences and preventing misunderstandings. For instance, a local mediator can advise JLR on how to respect the Chinese partner's authority and hierarchy or give advice on suitable gift-giving practises.</a:t>
            </a:r>
            <a:endParaRPr lang="en-US" dirty="0"/>
          </a:p>
        </p:txBody>
      </p:sp>
    </p:spTree>
    <p:extLst>
      <p:ext uri="{BB962C8B-B14F-4D97-AF65-F5344CB8AC3E}">
        <p14:creationId xmlns:p14="http://schemas.microsoft.com/office/powerpoint/2010/main" val="3549177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AE339-0CF8-CDAE-E495-0A963E69B91C}"/>
              </a:ext>
            </a:extLst>
          </p:cNvPr>
          <p:cNvSpPr>
            <a:spLocks noGrp="1"/>
          </p:cNvSpPr>
          <p:nvPr>
            <p:ph type="title"/>
          </p:nvPr>
        </p:nvSpPr>
        <p:spPr/>
        <p:txBody>
          <a:bodyPr/>
          <a:lstStyle/>
          <a:p>
            <a:r>
              <a:rPr lang="en-GB" dirty="0"/>
              <a:t>Create Clearly Defined Roles and Responsibilities</a:t>
            </a:r>
            <a:endParaRPr lang="en-US" dirty="0"/>
          </a:p>
        </p:txBody>
      </p:sp>
      <p:sp>
        <p:nvSpPr>
          <p:cNvPr id="3" name="Content Placeholder 2">
            <a:extLst>
              <a:ext uri="{FF2B5EF4-FFF2-40B4-BE49-F238E27FC236}">
                <a16:creationId xmlns:a16="http://schemas.microsoft.com/office/drawing/2014/main" id="{DB618565-B66D-CC3E-DDF2-95241C838426}"/>
              </a:ext>
            </a:extLst>
          </p:cNvPr>
          <p:cNvSpPr>
            <a:spLocks noGrp="1"/>
          </p:cNvSpPr>
          <p:nvPr>
            <p:ph idx="1"/>
          </p:nvPr>
        </p:nvSpPr>
        <p:spPr/>
        <p:txBody>
          <a:bodyPr>
            <a:normAutofit/>
          </a:bodyPr>
          <a:lstStyle/>
          <a:p>
            <a:r>
              <a:rPr lang="en-GB" sz="3600" dirty="0"/>
              <a:t>JLR and the Chinese partner must define clear roles and duties early on to prevent misunderstandings and confrontations. This strategy can facilitate clearer decision-making and lessen misunderstanding.</a:t>
            </a:r>
          </a:p>
          <a:p>
            <a:endParaRPr lang="en-US" sz="3600" dirty="0"/>
          </a:p>
        </p:txBody>
      </p:sp>
    </p:spTree>
    <p:extLst>
      <p:ext uri="{BB962C8B-B14F-4D97-AF65-F5344CB8AC3E}">
        <p14:creationId xmlns:p14="http://schemas.microsoft.com/office/powerpoint/2010/main" val="3317840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7D1CB-4017-2AC9-A625-2E4AC06446E9}"/>
              </a:ext>
            </a:extLst>
          </p:cNvPr>
          <p:cNvSpPr>
            <a:spLocks noGrp="1"/>
          </p:cNvSpPr>
          <p:nvPr>
            <p:ph type="title"/>
          </p:nvPr>
        </p:nvSpPr>
        <p:spPr/>
        <p:txBody>
          <a:bodyPr/>
          <a:lstStyle/>
          <a:p>
            <a:r>
              <a:rPr lang="en-GB" dirty="0"/>
              <a:t>Examples</a:t>
            </a:r>
            <a:endParaRPr lang="en-US" dirty="0"/>
          </a:p>
        </p:txBody>
      </p:sp>
      <p:sp>
        <p:nvSpPr>
          <p:cNvPr id="3" name="Content Placeholder 2">
            <a:extLst>
              <a:ext uri="{FF2B5EF4-FFF2-40B4-BE49-F238E27FC236}">
                <a16:creationId xmlns:a16="http://schemas.microsoft.com/office/drawing/2014/main" id="{9144DA2E-34DE-548F-BA92-7B7DB316D94A}"/>
              </a:ext>
            </a:extLst>
          </p:cNvPr>
          <p:cNvSpPr>
            <a:spLocks noGrp="1"/>
          </p:cNvSpPr>
          <p:nvPr>
            <p:ph idx="1"/>
          </p:nvPr>
        </p:nvSpPr>
        <p:spPr/>
        <p:txBody>
          <a:bodyPr/>
          <a:lstStyle/>
          <a:p>
            <a:r>
              <a:rPr lang="en-GB" b="0" i="0" u="none" strike="noStrike" dirty="0">
                <a:solidFill>
                  <a:srgbClr val="D1D5DB"/>
                </a:solidFill>
                <a:effectLst/>
                <a:latin typeface="Söhne"/>
              </a:rPr>
              <a:t>Define the Scope of Work: JLR and the Chinese partner should specify the particular duties and obligations that each party will be responsible for. This can help avoid misunderstandings and guarantee that everyone is aware of their own tasks and duties.</a:t>
            </a:r>
          </a:p>
          <a:p>
            <a:r>
              <a:rPr lang="en-GB" b="0" i="0" u="none" strike="noStrike" dirty="0">
                <a:solidFill>
                  <a:srgbClr val="D1D5DB"/>
                </a:solidFill>
                <a:effectLst/>
                <a:latin typeface="Söhne"/>
              </a:rPr>
              <a:t>Establish Clearly Defined Expectations: JLR and the Chinese partner should establish clearly defined expectations for one another, including delivery schedules, criteria for quality, and communication practises. This can help avoid misunderstandings and guarantee that everyone is on the same page regarding the aims and objectives of the project.</a:t>
            </a:r>
          </a:p>
          <a:p>
            <a:r>
              <a:rPr lang="en-GB" b="0" i="0" u="none" strike="noStrike" dirty="0">
                <a:solidFill>
                  <a:srgbClr val="D1D5DB"/>
                </a:solidFill>
                <a:effectLst/>
                <a:latin typeface="Söhne"/>
              </a:rPr>
              <a:t>Clarify Who Has ultimate Decision-Making power: JLR and the Chinese partner should specify who has ultimate decision-making power and the mechanisms used to make decisions. By doing so, disagreements may be avoided and choices can be made quickly and effectively.</a:t>
            </a:r>
          </a:p>
        </p:txBody>
      </p:sp>
    </p:spTree>
    <p:extLst>
      <p:ext uri="{BB962C8B-B14F-4D97-AF65-F5344CB8AC3E}">
        <p14:creationId xmlns:p14="http://schemas.microsoft.com/office/powerpoint/2010/main" val="42788968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A6CB7-8DB0-EAC4-8B16-7304ED449659}"/>
              </a:ext>
            </a:extLst>
          </p:cNvPr>
          <p:cNvSpPr>
            <a:spLocks noGrp="1"/>
          </p:cNvSpPr>
          <p:nvPr>
            <p:ph type="title"/>
          </p:nvPr>
        </p:nvSpPr>
        <p:spPr/>
        <p:txBody>
          <a:bodyPr/>
          <a:lstStyle/>
          <a:p>
            <a:r>
              <a:rPr lang="en-US" dirty="0"/>
              <a:t>Training in Cross-Cultural </a:t>
            </a:r>
            <a:r>
              <a:rPr lang="en-US" dirty="0" err="1"/>
              <a:t>Practise</a:t>
            </a:r>
            <a:endParaRPr lang="en-US" dirty="0"/>
          </a:p>
        </p:txBody>
      </p:sp>
      <p:sp>
        <p:nvSpPr>
          <p:cNvPr id="3" name="Content Placeholder 2">
            <a:extLst>
              <a:ext uri="{FF2B5EF4-FFF2-40B4-BE49-F238E27FC236}">
                <a16:creationId xmlns:a16="http://schemas.microsoft.com/office/drawing/2014/main" id="{CC1B2AEA-847E-0C73-112B-EEA960EA051E}"/>
              </a:ext>
            </a:extLst>
          </p:cNvPr>
          <p:cNvSpPr>
            <a:spLocks noGrp="1"/>
          </p:cNvSpPr>
          <p:nvPr>
            <p:ph idx="1"/>
          </p:nvPr>
        </p:nvSpPr>
        <p:spPr/>
        <p:txBody>
          <a:bodyPr>
            <a:normAutofit/>
          </a:bodyPr>
          <a:lstStyle/>
          <a:p>
            <a:r>
              <a:rPr lang="en-GB" sz="3500" b="0" i="0" u="none" strike="noStrike" dirty="0">
                <a:solidFill>
                  <a:srgbClr val="D1D5DB"/>
                </a:solidFill>
                <a:effectLst/>
                <a:latin typeface="Söhne"/>
              </a:rPr>
              <a:t>. Last but not least, offering cross-cultural training to JLR's staff can assist in resolving many of the cultural issues mentioned previously. Employees of JLR may benefit from this training in understanding and adjusting to Chinese cultural norms, developing their communication and negotiating abilities, and strengthening their connections with the Chinese partner.</a:t>
            </a:r>
            <a:endParaRPr lang="en-US" sz="3500" dirty="0"/>
          </a:p>
        </p:txBody>
      </p:sp>
    </p:spTree>
    <p:extLst>
      <p:ext uri="{BB962C8B-B14F-4D97-AF65-F5344CB8AC3E}">
        <p14:creationId xmlns:p14="http://schemas.microsoft.com/office/powerpoint/2010/main" val="1432302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AD342-BE3F-DCC6-1199-713506085BA1}"/>
              </a:ext>
            </a:extLst>
          </p:cNvPr>
          <p:cNvSpPr>
            <a:spLocks noGrp="1"/>
          </p:cNvSpPr>
          <p:nvPr>
            <p:ph type="title"/>
          </p:nvPr>
        </p:nvSpPr>
        <p:spPr/>
        <p:txBody>
          <a:bodyPr/>
          <a:lstStyle/>
          <a:p>
            <a:r>
              <a:rPr lang="en-GB" dirty="0"/>
              <a:t>Example</a:t>
            </a:r>
            <a:endParaRPr lang="en-US" dirty="0"/>
          </a:p>
        </p:txBody>
      </p:sp>
      <p:sp>
        <p:nvSpPr>
          <p:cNvPr id="3" name="Content Placeholder 2">
            <a:extLst>
              <a:ext uri="{FF2B5EF4-FFF2-40B4-BE49-F238E27FC236}">
                <a16:creationId xmlns:a16="http://schemas.microsoft.com/office/drawing/2014/main" id="{944B585E-BE6D-30C8-B066-3EF67A715FBB}"/>
              </a:ext>
            </a:extLst>
          </p:cNvPr>
          <p:cNvSpPr>
            <a:spLocks noGrp="1"/>
          </p:cNvSpPr>
          <p:nvPr>
            <p:ph idx="1"/>
          </p:nvPr>
        </p:nvSpPr>
        <p:spPr/>
        <p:txBody>
          <a:bodyPr/>
          <a:lstStyle/>
          <a:p>
            <a:r>
              <a:rPr lang="en-GB" dirty="0"/>
              <a:t>Employees at JLR can gain from cross-cultural training by developing their bargaining abilities, for instance. JLR, for instance, may offer training on how Chinese and Western negotiation techniques vary. In contrast to the more direct and combative style sometimes utilised in the West, this can assist employees realise the significance of developing connections and achieving a win-win scenario in Chinese talks.</a:t>
            </a:r>
          </a:p>
          <a:p>
            <a:r>
              <a:rPr lang="en-GB" dirty="0"/>
              <a:t>JLR may also train staff members in a foreign language to improve communication with the Chinese partner. Learning Mandarin or Cantonese, as well as how to utilise slang and other cultural idioms properly, may all contribute to this.</a:t>
            </a:r>
            <a:endParaRPr lang="en-US" dirty="0"/>
          </a:p>
        </p:txBody>
      </p:sp>
    </p:spTree>
    <p:extLst>
      <p:ext uri="{BB962C8B-B14F-4D97-AF65-F5344CB8AC3E}">
        <p14:creationId xmlns:p14="http://schemas.microsoft.com/office/powerpoint/2010/main" val="34178625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B56D1-1F3B-D76A-C2DC-D02E009039C4}"/>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DC24670D-F6C2-38D8-4DB9-877FBBA1689A}"/>
              </a:ext>
            </a:extLst>
          </p:cNvPr>
          <p:cNvSpPr>
            <a:spLocks noGrp="1"/>
          </p:cNvSpPr>
          <p:nvPr>
            <p:ph idx="1"/>
          </p:nvPr>
        </p:nvSpPr>
        <p:spPr/>
        <p:txBody>
          <a:bodyPr/>
          <a:lstStyle/>
          <a:p>
            <a:r>
              <a:rPr lang="en-GB" dirty="0"/>
              <a:t>Open-mindedness, respect, and a desire to learn about other cultures are necessary for effective cross-cultural communication. People from many cultures may form enduring connections and productive collaborations with individuals and organisations by embracing diversity and understanding the cultural subtleties of various communication methods.</a:t>
            </a:r>
          </a:p>
          <a:p>
            <a:r>
              <a:rPr lang="en-GB" dirty="0"/>
              <a:t>Due to variations in communication methods, attitudes, beliefs, and expectations, cultural and intercultural communication issues can occur. Individuals and organisations can use intercultural communication theories, such as Geert Hofstede's Cultural Dimensions Theory, to better identify potential cultural disparities between individuals and groups in order to manage these issues.</a:t>
            </a:r>
          </a:p>
          <a:p>
            <a:endParaRPr lang="en-US" dirty="0"/>
          </a:p>
        </p:txBody>
      </p:sp>
    </p:spTree>
    <p:extLst>
      <p:ext uri="{BB962C8B-B14F-4D97-AF65-F5344CB8AC3E}">
        <p14:creationId xmlns:p14="http://schemas.microsoft.com/office/powerpoint/2010/main" val="34136000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ars on a road&#10;&#10;Description automatically generated with medium confidence">
            <a:extLst>
              <a:ext uri="{FF2B5EF4-FFF2-40B4-BE49-F238E27FC236}">
                <a16:creationId xmlns:a16="http://schemas.microsoft.com/office/drawing/2014/main" id="{35B36141-1608-CA88-6B94-7B539D9272BC}"/>
              </a:ext>
            </a:extLst>
          </p:cNvPr>
          <p:cNvPicPr>
            <a:picLocks noChangeAspect="1"/>
          </p:cNvPicPr>
          <p:nvPr/>
        </p:nvPicPr>
        <p:blipFill rotWithShape="1">
          <a:blip r:embed="rId3">
            <a:alphaModFix amt="30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D4E1CB37-B485-EC72-8C7D-2283D597CCA1}"/>
              </a:ext>
            </a:extLst>
          </p:cNvPr>
          <p:cNvSpPr>
            <a:spLocks noGrp="1"/>
          </p:cNvSpPr>
          <p:nvPr>
            <p:ph idx="1"/>
          </p:nvPr>
        </p:nvSpPr>
        <p:spPr>
          <a:xfrm>
            <a:off x="3493394" y="378639"/>
            <a:ext cx="10820400" cy="4024125"/>
          </a:xfrm>
        </p:spPr>
        <p:txBody>
          <a:bodyPr>
            <a:normAutofit/>
          </a:bodyPr>
          <a:lstStyle/>
          <a:p>
            <a:r>
              <a:rPr lang="en-GB" sz="5400" dirty="0"/>
              <a:t>Thank you !</a:t>
            </a:r>
            <a:endParaRPr lang="en-US" sz="5400" dirty="0"/>
          </a:p>
        </p:txBody>
      </p:sp>
    </p:spTree>
    <p:extLst>
      <p:ext uri="{BB962C8B-B14F-4D97-AF65-F5344CB8AC3E}">
        <p14:creationId xmlns:p14="http://schemas.microsoft.com/office/powerpoint/2010/main" val="325426774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5395</Words>
  <Application>Microsoft Office PowerPoint</Application>
  <PresentationFormat>Widescreen</PresentationFormat>
  <Paragraphs>196</Paragraphs>
  <Slides>26</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Century Gothic</vt:lpstr>
      <vt:lpstr>Söhne</vt:lpstr>
      <vt:lpstr>Vapor Trail</vt:lpstr>
      <vt:lpstr> International Business Communications </vt:lpstr>
      <vt:lpstr>PowerPoint Presentation</vt:lpstr>
      <vt:lpstr>Contents</vt:lpstr>
      <vt:lpstr>Introduction</vt:lpstr>
      <vt:lpstr>Cultural Challenges for JLR in China </vt:lpstr>
      <vt:lpstr>PowerPoint Presentation</vt:lpstr>
      <vt:lpstr>Hierarchy</vt:lpstr>
      <vt:lpstr>Time and Planning</vt:lpstr>
      <vt:lpstr>Face and Guanxi</vt:lpstr>
      <vt:lpstr>Negotiation Styles</vt:lpstr>
      <vt:lpstr>Intercultural Communication Theories and Applications </vt:lpstr>
      <vt:lpstr>High-Context vs Low-Context Communication</vt:lpstr>
      <vt:lpstr>Cross-Cultural Training</vt:lpstr>
      <vt:lpstr>Example</vt:lpstr>
      <vt:lpstr>Solutions for Business Communications at JLR </vt:lpstr>
      <vt:lpstr>Example</vt:lpstr>
      <vt:lpstr>Adapt Communication Style </vt:lpstr>
      <vt:lpstr>Examples</vt:lpstr>
      <vt:lpstr>Utilise a regional intermediary</vt:lpstr>
      <vt:lpstr>Example</vt:lpstr>
      <vt:lpstr>Create Clearly Defined Roles and Responsibilities</vt:lpstr>
      <vt:lpstr>Examples</vt:lpstr>
      <vt:lpstr>Training in Cross-Cultural Practise</vt:lpstr>
      <vt:lpstr>Example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Specialist project</dc:title>
  <dc:creator>Alina Craciun</dc:creator>
  <cp:lastModifiedBy>Constantin Patrascu</cp:lastModifiedBy>
  <cp:revision>7</cp:revision>
  <dcterms:created xsi:type="dcterms:W3CDTF">2023-02-28T14:53:27Z</dcterms:created>
  <dcterms:modified xsi:type="dcterms:W3CDTF">2023-09-06T20:50:27Z</dcterms:modified>
</cp:coreProperties>
</file>