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56C64D-E260-4D17-B9C7-76D2C58DE377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3BAB06F-1D2B-47D6-80DD-47B47913C58B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This presentation focuses on communication because it is one of the most important professional skills in health and social care.</a:t>
          </a:r>
        </a:p>
      </dgm:t>
    </dgm:pt>
    <dgm:pt modelId="{0026B5CE-9BB5-4AB6-B616-B59ED581232E}" type="parTrans" cxnId="{1731018F-1C0A-4499-8A60-383A386D01F6}">
      <dgm:prSet/>
      <dgm:spPr/>
      <dgm:t>
        <a:bodyPr/>
        <a:lstStyle/>
        <a:p>
          <a:endParaRPr lang="en-US"/>
        </a:p>
      </dgm:t>
    </dgm:pt>
    <dgm:pt modelId="{F860142A-9106-4AAB-AB14-C84A33335E07}" type="sibTrans" cxnId="{1731018F-1C0A-4499-8A60-383A386D01F6}">
      <dgm:prSet/>
      <dgm:spPr/>
      <dgm:t>
        <a:bodyPr/>
        <a:lstStyle/>
        <a:p>
          <a:endParaRPr lang="en-US"/>
        </a:p>
      </dgm:t>
    </dgm:pt>
    <dgm:pt modelId="{DAA05689-33C1-4244-8120-8D292185D413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I will explain what communication means and how it is used in everyday practice with patients, service users and colleagues.</a:t>
          </a:r>
        </a:p>
      </dgm:t>
    </dgm:pt>
    <dgm:pt modelId="{CDC9B127-B8A8-4AF6-92FE-CFA765B43E49}" type="parTrans" cxnId="{4479FC31-6F0A-4332-A4D3-2AC8479D91B0}">
      <dgm:prSet/>
      <dgm:spPr/>
      <dgm:t>
        <a:bodyPr/>
        <a:lstStyle/>
        <a:p>
          <a:endParaRPr lang="en-US"/>
        </a:p>
      </dgm:t>
    </dgm:pt>
    <dgm:pt modelId="{697588B7-D8E2-4E58-947A-0D3C57E692A4}" type="sibTrans" cxnId="{4479FC31-6F0A-4332-A4D3-2AC8479D91B0}">
      <dgm:prSet/>
      <dgm:spPr/>
      <dgm:t>
        <a:bodyPr/>
        <a:lstStyle/>
        <a:p>
          <a:endParaRPr lang="en-US"/>
        </a:p>
      </dgm:t>
    </dgm:pt>
    <dgm:pt modelId="{6B14FE1A-559B-46D4-9BF0-0AD625ED264C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I will discuss why communication supports safe care, person-centred practice and effective teamwork (Moss, 2017).</a:t>
          </a:r>
        </a:p>
      </dgm:t>
    </dgm:pt>
    <dgm:pt modelId="{4CCC1F00-AF73-4AFB-A56E-062EC0EF8C45}" type="parTrans" cxnId="{D14CA92C-F6E6-44D4-A6EF-0BBEB074B7A8}">
      <dgm:prSet/>
      <dgm:spPr/>
      <dgm:t>
        <a:bodyPr/>
        <a:lstStyle/>
        <a:p>
          <a:endParaRPr lang="en-US"/>
        </a:p>
      </dgm:t>
    </dgm:pt>
    <dgm:pt modelId="{9F2439A0-0F79-4469-88E3-56459B0AC6E9}" type="sibTrans" cxnId="{D14CA92C-F6E6-44D4-A6EF-0BBEB074B7A8}">
      <dgm:prSet/>
      <dgm:spPr/>
      <dgm:t>
        <a:bodyPr/>
        <a:lstStyle/>
        <a:p>
          <a:endParaRPr lang="en-US"/>
        </a:p>
      </dgm:t>
    </dgm:pt>
    <dgm:pt modelId="{4B2E405C-0BC8-4403-A6D7-C7D29088D2E6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I will use the SBAR framework and a practical care-assistant example to show how communication can improve safety and quality of care.</a:t>
          </a:r>
        </a:p>
      </dgm:t>
    </dgm:pt>
    <dgm:pt modelId="{09B2FF7E-9990-4310-903C-0C443BDDD125}" type="parTrans" cxnId="{5518FEEB-1397-4EC0-85D2-00771A800269}">
      <dgm:prSet/>
      <dgm:spPr/>
      <dgm:t>
        <a:bodyPr/>
        <a:lstStyle/>
        <a:p>
          <a:endParaRPr lang="en-US"/>
        </a:p>
      </dgm:t>
    </dgm:pt>
    <dgm:pt modelId="{02F57708-DC57-4CE0-9AFE-4516A7AA38C5}" type="sibTrans" cxnId="{5518FEEB-1397-4EC0-85D2-00771A800269}">
      <dgm:prSet/>
      <dgm:spPr/>
      <dgm:t>
        <a:bodyPr/>
        <a:lstStyle/>
        <a:p>
          <a:endParaRPr lang="en-US"/>
        </a:p>
      </dgm:t>
    </dgm:pt>
    <dgm:pt modelId="{2729B364-ECEA-40AE-A82D-9EBBDCA01D7E}" type="pres">
      <dgm:prSet presAssocID="{D056C64D-E260-4D17-B9C7-76D2C58DE377}" presName="root" presStyleCnt="0">
        <dgm:presLayoutVars>
          <dgm:dir/>
          <dgm:resizeHandles val="exact"/>
        </dgm:presLayoutVars>
      </dgm:prSet>
      <dgm:spPr/>
    </dgm:pt>
    <dgm:pt modelId="{0614913D-5023-4028-B144-AC658F62AD17}" type="pres">
      <dgm:prSet presAssocID="{23BAB06F-1D2B-47D6-80DD-47B47913C58B}" presName="compNode" presStyleCnt="0"/>
      <dgm:spPr/>
    </dgm:pt>
    <dgm:pt modelId="{8057A5CB-15E9-4B40-8422-31C03500CA65}" type="pres">
      <dgm:prSet presAssocID="{23BAB06F-1D2B-47D6-80DD-47B47913C58B}" presName="bgRect" presStyleLbl="bgShp" presStyleIdx="0" presStyleCnt="4"/>
      <dgm:spPr/>
    </dgm:pt>
    <dgm:pt modelId="{D2185BD4-FBCB-4CC4-A409-C7AC4A83780A}" type="pres">
      <dgm:prSet presAssocID="{23BAB06F-1D2B-47D6-80DD-47B47913C58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16F1B78-6CB6-4A4D-BBAA-93C05FB2C4CB}" type="pres">
      <dgm:prSet presAssocID="{23BAB06F-1D2B-47D6-80DD-47B47913C58B}" presName="spaceRect" presStyleCnt="0"/>
      <dgm:spPr/>
    </dgm:pt>
    <dgm:pt modelId="{AA270994-0340-468C-AC4D-DA6B9E29EBD3}" type="pres">
      <dgm:prSet presAssocID="{23BAB06F-1D2B-47D6-80DD-47B47913C58B}" presName="parTx" presStyleLbl="revTx" presStyleIdx="0" presStyleCnt="4">
        <dgm:presLayoutVars>
          <dgm:chMax val="0"/>
          <dgm:chPref val="0"/>
        </dgm:presLayoutVars>
      </dgm:prSet>
      <dgm:spPr/>
    </dgm:pt>
    <dgm:pt modelId="{A3AD7A8F-65CE-40FE-A6F5-C4B8D9E10036}" type="pres">
      <dgm:prSet presAssocID="{F860142A-9106-4AAB-AB14-C84A33335E07}" presName="sibTrans" presStyleCnt="0"/>
      <dgm:spPr/>
    </dgm:pt>
    <dgm:pt modelId="{4F93F966-E35E-4EC8-9030-495D053417A9}" type="pres">
      <dgm:prSet presAssocID="{DAA05689-33C1-4244-8120-8D292185D413}" presName="compNode" presStyleCnt="0"/>
      <dgm:spPr/>
    </dgm:pt>
    <dgm:pt modelId="{E8595A00-7E68-47E4-B973-92888D31A884}" type="pres">
      <dgm:prSet presAssocID="{DAA05689-33C1-4244-8120-8D292185D413}" presName="bgRect" presStyleLbl="bgShp" presStyleIdx="1" presStyleCnt="4"/>
      <dgm:spPr/>
    </dgm:pt>
    <dgm:pt modelId="{E7369D4D-2977-4B16-BAE4-03AB41142327}" type="pres">
      <dgm:prSet presAssocID="{DAA05689-33C1-4244-8120-8D292185D41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2102EAFE-AA07-4527-99CD-573B01AF2EF1}" type="pres">
      <dgm:prSet presAssocID="{DAA05689-33C1-4244-8120-8D292185D413}" presName="spaceRect" presStyleCnt="0"/>
      <dgm:spPr/>
    </dgm:pt>
    <dgm:pt modelId="{BEFF0F13-25D8-4407-8F53-476164328159}" type="pres">
      <dgm:prSet presAssocID="{DAA05689-33C1-4244-8120-8D292185D413}" presName="parTx" presStyleLbl="revTx" presStyleIdx="1" presStyleCnt="4">
        <dgm:presLayoutVars>
          <dgm:chMax val="0"/>
          <dgm:chPref val="0"/>
        </dgm:presLayoutVars>
      </dgm:prSet>
      <dgm:spPr/>
    </dgm:pt>
    <dgm:pt modelId="{BD61C861-D02B-4177-9F78-F0F415B3BC48}" type="pres">
      <dgm:prSet presAssocID="{697588B7-D8E2-4E58-947A-0D3C57E692A4}" presName="sibTrans" presStyleCnt="0"/>
      <dgm:spPr/>
    </dgm:pt>
    <dgm:pt modelId="{007C90CA-CB99-429C-A889-7B0473CE4979}" type="pres">
      <dgm:prSet presAssocID="{6B14FE1A-559B-46D4-9BF0-0AD625ED264C}" presName="compNode" presStyleCnt="0"/>
      <dgm:spPr/>
    </dgm:pt>
    <dgm:pt modelId="{3DD7544A-DA5C-44DF-8037-6F0D2C23B4CF}" type="pres">
      <dgm:prSet presAssocID="{6B14FE1A-559B-46D4-9BF0-0AD625ED264C}" presName="bgRect" presStyleLbl="bgShp" presStyleIdx="2" presStyleCnt="4"/>
      <dgm:spPr/>
    </dgm:pt>
    <dgm:pt modelId="{CCFBE5FA-8D06-40FC-BB10-C8D04132B86B}" type="pres">
      <dgm:prSet presAssocID="{6B14FE1A-559B-46D4-9BF0-0AD625ED264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9856BBD7-29DF-44C9-85AC-F2C6AD055BFC}" type="pres">
      <dgm:prSet presAssocID="{6B14FE1A-559B-46D4-9BF0-0AD625ED264C}" presName="spaceRect" presStyleCnt="0"/>
      <dgm:spPr/>
    </dgm:pt>
    <dgm:pt modelId="{74A52AEE-7185-4B5E-8202-39C93A917956}" type="pres">
      <dgm:prSet presAssocID="{6B14FE1A-559B-46D4-9BF0-0AD625ED264C}" presName="parTx" presStyleLbl="revTx" presStyleIdx="2" presStyleCnt="4">
        <dgm:presLayoutVars>
          <dgm:chMax val="0"/>
          <dgm:chPref val="0"/>
        </dgm:presLayoutVars>
      </dgm:prSet>
      <dgm:spPr/>
    </dgm:pt>
    <dgm:pt modelId="{0C72C8E9-6EAE-48FF-9BA7-5482564561CE}" type="pres">
      <dgm:prSet presAssocID="{9F2439A0-0F79-4469-88E3-56459B0AC6E9}" presName="sibTrans" presStyleCnt="0"/>
      <dgm:spPr/>
    </dgm:pt>
    <dgm:pt modelId="{751FBE42-6E08-4B89-96CB-616D29FB11CE}" type="pres">
      <dgm:prSet presAssocID="{4B2E405C-0BC8-4403-A6D7-C7D29088D2E6}" presName="compNode" presStyleCnt="0"/>
      <dgm:spPr/>
    </dgm:pt>
    <dgm:pt modelId="{F8F96E04-FAB9-484E-9F0E-39B04550177F}" type="pres">
      <dgm:prSet presAssocID="{4B2E405C-0BC8-4403-A6D7-C7D29088D2E6}" presName="bgRect" presStyleLbl="bgShp" presStyleIdx="3" presStyleCnt="4"/>
      <dgm:spPr/>
    </dgm:pt>
    <dgm:pt modelId="{CF530E60-4C3D-4274-B96A-C31AB201B41F}" type="pres">
      <dgm:prSet presAssocID="{4B2E405C-0BC8-4403-A6D7-C7D29088D2E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E22C6C27-763C-47F5-9932-08F44E02CE5D}" type="pres">
      <dgm:prSet presAssocID="{4B2E405C-0BC8-4403-A6D7-C7D29088D2E6}" presName="spaceRect" presStyleCnt="0"/>
      <dgm:spPr/>
    </dgm:pt>
    <dgm:pt modelId="{58DDF192-1783-4DBE-9334-D9BFCF6ABC11}" type="pres">
      <dgm:prSet presAssocID="{4B2E405C-0BC8-4403-A6D7-C7D29088D2E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688B727-72AB-4F3F-99C4-CA89DCECAA37}" type="presOf" srcId="{D056C64D-E260-4D17-B9C7-76D2C58DE377}" destId="{2729B364-ECEA-40AE-A82D-9EBBDCA01D7E}" srcOrd="0" destOrd="0" presId="urn:microsoft.com/office/officeart/2018/2/layout/IconVerticalSolidList"/>
    <dgm:cxn modelId="{5947FB27-2FA3-4A56-A34B-255D3FE88A7D}" type="presOf" srcId="{23BAB06F-1D2B-47D6-80DD-47B47913C58B}" destId="{AA270994-0340-468C-AC4D-DA6B9E29EBD3}" srcOrd="0" destOrd="0" presId="urn:microsoft.com/office/officeart/2018/2/layout/IconVerticalSolidList"/>
    <dgm:cxn modelId="{D14CA92C-F6E6-44D4-A6EF-0BBEB074B7A8}" srcId="{D056C64D-E260-4D17-B9C7-76D2C58DE377}" destId="{6B14FE1A-559B-46D4-9BF0-0AD625ED264C}" srcOrd="2" destOrd="0" parTransId="{4CCC1F00-AF73-4AFB-A56E-062EC0EF8C45}" sibTransId="{9F2439A0-0F79-4469-88E3-56459B0AC6E9}"/>
    <dgm:cxn modelId="{4479FC31-6F0A-4332-A4D3-2AC8479D91B0}" srcId="{D056C64D-E260-4D17-B9C7-76D2C58DE377}" destId="{DAA05689-33C1-4244-8120-8D292185D413}" srcOrd="1" destOrd="0" parTransId="{CDC9B127-B8A8-4AF6-92FE-CFA765B43E49}" sibTransId="{697588B7-D8E2-4E58-947A-0D3C57E692A4}"/>
    <dgm:cxn modelId="{FC9CE841-6073-4AFB-89E6-62C96AE743D2}" type="presOf" srcId="{6B14FE1A-559B-46D4-9BF0-0AD625ED264C}" destId="{74A52AEE-7185-4B5E-8202-39C93A917956}" srcOrd="0" destOrd="0" presId="urn:microsoft.com/office/officeart/2018/2/layout/IconVerticalSolidList"/>
    <dgm:cxn modelId="{F79CCA42-B285-4CC2-A8B3-69611C3D2C79}" type="presOf" srcId="{DAA05689-33C1-4244-8120-8D292185D413}" destId="{BEFF0F13-25D8-4407-8F53-476164328159}" srcOrd="0" destOrd="0" presId="urn:microsoft.com/office/officeart/2018/2/layout/IconVerticalSolidList"/>
    <dgm:cxn modelId="{C75F5D72-9A81-489C-974B-7571BF9710D0}" type="presOf" srcId="{4B2E405C-0BC8-4403-A6D7-C7D29088D2E6}" destId="{58DDF192-1783-4DBE-9334-D9BFCF6ABC11}" srcOrd="0" destOrd="0" presId="urn:microsoft.com/office/officeart/2018/2/layout/IconVerticalSolidList"/>
    <dgm:cxn modelId="{1731018F-1C0A-4499-8A60-383A386D01F6}" srcId="{D056C64D-E260-4D17-B9C7-76D2C58DE377}" destId="{23BAB06F-1D2B-47D6-80DD-47B47913C58B}" srcOrd="0" destOrd="0" parTransId="{0026B5CE-9BB5-4AB6-B616-B59ED581232E}" sibTransId="{F860142A-9106-4AAB-AB14-C84A33335E07}"/>
    <dgm:cxn modelId="{5518FEEB-1397-4EC0-85D2-00771A800269}" srcId="{D056C64D-E260-4D17-B9C7-76D2C58DE377}" destId="{4B2E405C-0BC8-4403-A6D7-C7D29088D2E6}" srcOrd="3" destOrd="0" parTransId="{09B2FF7E-9990-4310-903C-0C443BDDD125}" sibTransId="{02F57708-DC57-4CE0-9AFE-4516A7AA38C5}"/>
    <dgm:cxn modelId="{2277B848-1B5E-4B92-97AF-C1C392121ED0}" type="presParOf" srcId="{2729B364-ECEA-40AE-A82D-9EBBDCA01D7E}" destId="{0614913D-5023-4028-B144-AC658F62AD17}" srcOrd="0" destOrd="0" presId="urn:microsoft.com/office/officeart/2018/2/layout/IconVerticalSolidList"/>
    <dgm:cxn modelId="{B405A91B-6F1E-4AAD-8263-BAFE67633B79}" type="presParOf" srcId="{0614913D-5023-4028-B144-AC658F62AD17}" destId="{8057A5CB-15E9-4B40-8422-31C03500CA65}" srcOrd="0" destOrd="0" presId="urn:microsoft.com/office/officeart/2018/2/layout/IconVerticalSolidList"/>
    <dgm:cxn modelId="{B2B29145-B5BA-476D-9211-43A910670578}" type="presParOf" srcId="{0614913D-5023-4028-B144-AC658F62AD17}" destId="{D2185BD4-FBCB-4CC4-A409-C7AC4A83780A}" srcOrd="1" destOrd="0" presId="urn:microsoft.com/office/officeart/2018/2/layout/IconVerticalSolidList"/>
    <dgm:cxn modelId="{D82F55D4-05E0-4DBD-9F28-B7EA92C29BD1}" type="presParOf" srcId="{0614913D-5023-4028-B144-AC658F62AD17}" destId="{316F1B78-6CB6-4A4D-BBAA-93C05FB2C4CB}" srcOrd="2" destOrd="0" presId="urn:microsoft.com/office/officeart/2018/2/layout/IconVerticalSolidList"/>
    <dgm:cxn modelId="{2F04F1E0-08F3-4BDB-8D32-332BC090D025}" type="presParOf" srcId="{0614913D-5023-4028-B144-AC658F62AD17}" destId="{AA270994-0340-468C-AC4D-DA6B9E29EBD3}" srcOrd="3" destOrd="0" presId="urn:microsoft.com/office/officeart/2018/2/layout/IconVerticalSolidList"/>
    <dgm:cxn modelId="{B875C729-D648-4B9C-9AE1-0D90E174740B}" type="presParOf" srcId="{2729B364-ECEA-40AE-A82D-9EBBDCA01D7E}" destId="{A3AD7A8F-65CE-40FE-A6F5-C4B8D9E10036}" srcOrd="1" destOrd="0" presId="urn:microsoft.com/office/officeart/2018/2/layout/IconVerticalSolidList"/>
    <dgm:cxn modelId="{26FA0867-B948-46DD-BFD3-485CC9F31C38}" type="presParOf" srcId="{2729B364-ECEA-40AE-A82D-9EBBDCA01D7E}" destId="{4F93F966-E35E-4EC8-9030-495D053417A9}" srcOrd="2" destOrd="0" presId="urn:microsoft.com/office/officeart/2018/2/layout/IconVerticalSolidList"/>
    <dgm:cxn modelId="{CE0ABEE3-A287-4367-98A8-3D9B379E011B}" type="presParOf" srcId="{4F93F966-E35E-4EC8-9030-495D053417A9}" destId="{E8595A00-7E68-47E4-B973-92888D31A884}" srcOrd="0" destOrd="0" presId="urn:microsoft.com/office/officeart/2018/2/layout/IconVerticalSolidList"/>
    <dgm:cxn modelId="{FA132DA6-F27E-4280-8540-96BB57D59AD1}" type="presParOf" srcId="{4F93F966-E35E-4EC8-9030-495D053417A9}" destId="{E7369D4D-2977-4B16-BAE4-03AB41142327}" srcOrd="1" destOrd="0" presId="urn:microsoft.com/office/officeart/2018/2/layout/IconVerticalSolidList"/>
    <dgm:cxn modelId="{CA2395D0-60B0-4953-8C19-A9B7A499AF06}" type="presParOf" srcId="{4F93F966-E35E-4EC8-9030-495D053417A9}" destId="{2102EAFE-AA07-4527-99CD-573B01AF2EF1}" srcOrd="2" destOrd="0" presId="urn:microsoft.com/office/officeart/2018/2/layout/IconVerticalSolidList"/>
    <dgm:cxn modelId="{D92A4413-AC05-4718-BC29-ABF774A65A29}" type="presParOf" srcId="{4F93F966-E35E-4EC8-9030-495D053417A9}" destId="{BEFF0F13-25D8-4407-8F53-476164328159}" srcOrd="3" destOrd="0" presId="urn:microsoft.com/office/officeart/2018/2/layout/IconVerticalSolidList"/>
    <dgm:cxn modelId="{A468CAAC-2EB5-43E6-B77B-CB10F531B225}" type="presParOf" srcId="{2729B364-ECEA-40AE-A82D-9EBBDCA01D7E}" destId="{BD61C861-D02B-4177-9F78-F0F415B3BC48}" srcOrd="3" destOrd="0" presId="urn:microsoft.com/office/officeart/2018/2/layout/IconVerticalSolidList"/>
    <dgm:cxn modelId="{6F813DFE-C282-44EF-88A1-F2777A7F676A}" type="presParOf" srcId="{2729B364-ECEA-40AE-A82D-9EBBDCA01D7E}" destId="{007C90CA-CB99-429C-A889-7B0473CE4979}" srcOrd="4" destOrd="0" presId="urn:microsoft.com/office/officeart/2018/2/layout/IconVerticalSolidList"/>
    <dgm:cxn modelId="{D30CE1D3-0007-41DF-8262-D9FDB043F643}" type="presParOf" srcId="{007C90CA-CB99-429C-A889-7B0473CE4979}" destId="{3DD7544A-DA5C-44DF-8037-6F0D2C23B4CF}" srcOrd="0" destOrd="0" presId="urn:microsoft.com/office/officeart/2018/2/layout/IconVerticalSolidList"/>
    <dgm:cxn modelId="{95172D79-8033-4838-8498-486E4C7AEEEC}" type="presParOf" srcId="{007C90CA-CB99-429C-A889-7B0473CE4979}" destId="{CCFBE5FA-8D06-40FC-BB10-C8D04132B86B}" srcOrd="1" destOrd="0" presId="urn:microsoft.com/office/officeart/2018/2/layout/IconVerticalSolidList"/>
    <dgm:cxn modelId="{F943654D-B4C0-4161-992D-5145FDA282AF}" type="presParOf" srcId="{007C90CA-CB99-429C-A889-7B0473CE4979}" destId="{9856BBD7-29DF-44C9-85AC-F2C6AD055BFC}" srcOrd="2" destOrd="0" presId="urn:microsoft.com/office/officeart/2018/2/layout/IconVerticalSolidList"/>
    <dgm:cxn modelId="{DF75C723-16E2-4902-A4E1-E04A2C3327A6}" type="presParOf" srcId="{007C90CA-CB99-429C-A889-7B0473CE4979}" destId="{74A52AEE-7185-4B5E-8202-39C93A917956}" srcOrd="3" destOrd="0" presId="urn:microsoft.com/office/officeart/2018/2/layout/IconVerticalSolidList"/>
    <dgm:cxn modelId="{F719BE01-CEC7-4746-A141-A3AE6B73CCAD}" type="presParOf" srcId="{2729B364-ECEA-40AE-A82D-9EBBDCA01D7E}" destId="{0C72C8E9-6EAE-48FF-9BA7-5482564561CE}" srcOrd="5" destOrd="0" presId="urn:microsoft.com/office/officeart/2018/2/layout/IconVerticalSolidList"/>
    <dgm:cxn modelId="{5E6F624E-1907-4D6E-8253-FC54632C61F7}" type="presParOf" srcId="{2729B364-ECEA-40AE-A82D-9EBBDCA01D7E}" destId="{751FBE42-6E08-4B89-96CB-616D29FB11CE}" srcOrd="6" destOrd="0" presId="urn:microsoft.com/office/officeart/2018/2/layout/IconVerticalSolidList"/>
    <dgm:cxn modelId="{FEBE9617-3860-4F3F-86F5-8D2C3AEA985C}" type="presParOf" srcId="{751FBE42-6E08-4B89-96CB-616D29FB11CE}" destId="{F8F96E04-FAB9-484E-9F0E-39B04550177F}" srcOrd="0" destOrd="0" presId="urn:microsoft.com/office/officeart/2018/2/layout/IconVerticalSolidList"/>
    <dgm:cxn modelId="{496CBB47-3DEF-40ED-B2E6-2BAFB42B7561}" type="presParOf" srcId="{751FBE42-6E08-4B89-96CB-616D29FB11CE}" destId="{CF530E60-4C3D-4274-B96A-C31AB201B41F}" srcOrd="1" destOrd="0" presId="urn:microsoft.com/office/officeart/2018/2/layout/IconVerticalSolidList"/>
    <dgm:cxn modelId="{250EB874-DD19-478F-8E48-1E0B46F78E97}" type="presParOf" srcId="{751FBE42-6E08-4B89-96CB-616D29FB11CE}" destId="{E22C6C27-763C-47F5-9932-08F44E02CE5D}" srcOrd="2" destOrd="0" presId="urn:microsoft.com/office/officeart/2018/2/layout/IconVerticalSolidList"/>
    <dgm:cxn modelId="{F3978295-4E55-4552-91BA-A5F768F466F9}" type="presParOf" srcId="{751FBE42-6E08-4B89-96CB-616D29FB11CE}" destId="{58DDF192-1783-4DBE-9334-D9BFCF6ABC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588EC6-DAA5-4EB3-8263-A035314BE05F}" type="doc">
      <dgm:prSet loTypeId="urn:microsoft.com/office/officeart/2005/8/layout/hList6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CE5DFBE8-DDDB-41D6-B051-ADA9C45102E0}">
      <dgm:prSet custT="1"/>
      <dgm:spPr/>
      <dgm:t>
        <a:bodyPr/>
        <a:lstStyle/>
        <a:p>
          <a:r>
            <a:rPr lang="en-US" sz="1400"/>
            <a:t>My chosen skill is communication, which means sharing information clearly, respectfully and accurately through speaking, listening, writing and non-verbal behaviour (Moss, 2017). </a:t>
          </a:r>
        </a:p>
      </dgm:t>
    </dgm:pt>
    <dgm:pt modelId="{D1A41F15-6C83-4065-B367-515E1F87E4FF}" type="parTrans" cxnId="{E747A3A2-EFD5-4E1D-BFD4-EA2FB2F690E9}">
      <dgm:prSet/>
      <dgm:spPr/>
      <dgm:t>
        <a:bodyPr/>
        <a:lstStyle/>
        <a:p>
          <a:endParaRPr lang="en-US"/>
        </a:p>
      </dgm:t>
    </dgm:pt>
    <dgm:pt modelId="{D5B583D8-C4C2-4F5F-96C7-B92DF6C0856D}" type="sibTrans" cxnId="{E747A3A2-EFD5-4E1D-BFD4-EA2FB2F690E9}">
      <dgm:prSet/>
      <dgm:spPr/>
      <dgm:t>
        <a:bodyPr/>
        <a:lstStyle/>
        <a:p>
          <a:endParaRPr lang="en-US"/>
        </a:p>
      </dgm:t>
    </dgm:pt>
    <dgm:pt modelId="{E68DE587-9807-4F9D-87E9-EFFF91F3C3C0}">
      <dgm:prSet custT="1"/>
      <dgm:spPr/>
      <dgm:t>
        <a:bodyPr/>
        <a:lstStyle/>
        <a:p>
          <a:r>
            <a:rPr lang="en-US" sz="1400"/>
            <a:t>In everyday practice, communication involves active listening, asking appropriate questions, checking understanding, recording information and responding with empathy. </a:t>
          </a:r>
        </a:p>
      </dgm:t>
    </dgm:pt>
    <dgm:pt modelId="{F2D546B7-400D-4254-94AF-8D8609D452EA}" type="parTrans" cxnId="{7D9CA802-93D5-457D-A64E-58A2084D488F}">
      <dgm:prSet/>
      <dgm:spPr/>
      <dgm:t>
        <a:bodyPr/>
        <a:lstStyle/>
        <a:p>
          <a:endParaRPr lang="en-US"/>
        </a:p>
      </dgm:t>
    </dgm:pt>
    <dgm:pt modelId="{914FCDC7-EF05-49C1-8D84-3255AEB48D06}" type="sibTrans" cxnId="{7D9CA802-93D5-457D-A64E-58A2084D488F}">
      <dgm:prSet/>
      <dgm:spPr/>
      <dgm:t>
        <a:bodyPr/>
        <a:lstStyle/>
        <a:p>
          <a:endParaRPr lang="en-US"/>
        </a:p>
      </dgm:t>
    </dgm:pt>
    <dgm:pt modelId="{99746FA0-15BC-4571-98B7-192F0CE57F19}">
      <dgm:prSet custT="1"/>
      <dgm:spPr/>
      <dgm:t>
        <a:bodyPr/>
        <a:lstStyle/>
        <a:p>
          <a:r>
            <a:rPr lang="en-US" sz="1400"/>
            <a:t>In health and social care, communication also means adapting language to meet individual needs, including disability, age, culture, language and health literacy (NMC, 2018). </a:t>
          </a:r>
        </a:p>
      </dgm:t>
    </dgm:pt>
    <dgm:pt modelId="{0575EE90-9EEA-426B-A947-9396DF13419F}" type="parTrans" cxnId="{5AE29DA0-1071-45CD-9882-2A6283693EE6}">
      <dgm:prSet/>
      <dgm:spPr/>
      <dgm:t>
        <a:bodyPr/>
        <a:lstStyle/>
        <a:p>
          <a:endParaRPr lang="en-US"/>
        </a:p>
      </dgm:t>
    </dgm:pt>
    <dgm:pt modelId="{3B6A1710-1D45-4774-9DA9-2B4CA184990F}" type="sibTrans" cxnId="{5AE29DA0-1071-45CD-9882-2A6283693EE6}">
      <dgm:prSet/>
      <dgm:spPr/>
      <dgm:t>
        <a:bodyPr/>
        <a:lstStyle/>
        <a:p>
          <a:endParaRPr lang="en-US"/>
        </a:p>
      </dgm:t>
    </dgm:pt>
    <dgm:pt modelId="{0AD714B0-3F7D-4A22-9136-4CA3A2F3E93A}">
      <dgm:prSet custT="1"/>
      <dgm:spPr/>
      <dgm:t>
        <a:bodyPr/>
        <a:lstStyle/>
        <a:p>
          <a:r>
            <a:rPr lang="en-US" sz="1400"/>
            <a:t>I have developed this skill through classroom learning, group discussions, feedback, observing professionals and practicing respectful conversations in daily life. </a:t>
          </a:r>
        </a:p>
      </dgm:t>
    </dgm:pt>
    <dgm:pt modelId="{620945BB-0E13-49CE-BA00-F702A049C30F}" type="parTrans" cxnId="{47DED668-8717-4D8B-ADD9-6AB7B7AD6889}">
      <dgm:prSet/>
      <dgm:spPr/>
      <dgm:t>
        <a:bodyPr/>
        <a:lstStyle/>
        <a:p>
          <a:endParaRPr lang="en-US"/>
        </a:p>
      </dgm:t>
    </dgm:pt>
    <dgm:pt modelId="{38B546AA-DC06-4BC2-B6E6-E7EE33A8B52D}" type="sibTrans" cxnId="{47DED668-8717-4D8B-ADD9-6AB7B7AD6889}">
      <dgm:prSet/>
      <dgm:spPr/>
      <dgm:t>
        <a:bodyPr/>
        <a:lstStyle/>
        <a:p>
          <a:endParaRPr lang="en-US"/>
        </a:p>
      </dgm:t>
    </dgm:pt>
    <dgm:pt modelId="{70378AB0-F14D-4DAF-AFE0-77E5D9217686}" type="pres">
      <dgm:prSet presAssocID="{6C588EC6-DAA5-4EB3-8263-A035314BE05F}" presName="Name0" presStyleCnt="0">
        <dgm:presLayoutVars>
          <dgm:dir/>
          <dgm:resizeHandles val="exact"/>
        </dgm:presLayoutVars>
      </dgm:prSet>
      <dgm:spPr/>
    </dgm:pt>
    <dgm:pt modelId="{726A770C-723B-44CD-A95C-24A95B896C39}" type="pres">
      <dgm:prSet presAssocID="{CE5DFBE8-DDDB-41D6-B051-ADA9C45102E0}" presName="node" presStyleLbl="node1" presStyleIdx="0" presStyleCnt="4">
        <dgm:presLayoutVars>
          <dgm:bulletEnabled val="1"/>
        </dgm:presLayoutVars>
      </dgm:prSet>
      <dgm:spPr/>
    </dgm:pt>
    <dgm:pt modelId="{B30BE64A-3FFE-415A-9D2E-A44FA6F7F1AC}" type="pres">
      <dgm:prSet presAssocID="{D5B583D8-C4C2-4F5F-96C7-B92DF6C0856D}" presName="sibTrans" presStyleCnt="0"/>
      <dgm:spPr/>
    </dgm:pt>
    <dgm:pt modelId="{2D243CFA-00BA-4D0D-92D3-B4498A826042}" type="pres">
      <dgm:prSet presAssocID="{E68DE587-9807-4F9D-87E9-EFFF91F3C3C0}" presName="node" presStyleLbl="node1" presStyleIdx="1" presStyleCnt="4">
        <dgm:presLayoutVars>
          <dgm:bulletEnabled val="1"/>
        </dgm:presLayoutVars>
      </dgm:prSet>
      <dgm:spPr/>
    </dgm:pt>
    <dgm:pt modelId="{C2DEE9F1-A654-4A38-8508-2A220E728C7E}" type="pres">
      <dgm:prSet presAssocID="{914FCDC7-EF05-49C1-8D84-3255AEB48D06}" presName="sibTrans" presStyleCnt="0"/>
      <dgm:spPr/>
    </dgm:pt>
    <dgm:pt modelId="{C1D1152C-2B3F-4C6C-A04C-9A0B4E58AA02}" type="pres">
      <dgm:prSet presAssocID="{99746FA0-15BC-4571-98B7-192F0CE57F19}" presName="node" presStyleLbl="node1" presStyleIdx="2" presStyleCnt="4">
        <dgm:presLayoutVars>
          <dgm:bulletEnabled val="1"/>
        </dgm:presLayoutVars>
      </dgm:prSet>
      <dgm:spPr/>
    </dgm:pt>
    <dgm:pt modelId="{06877403-6239-472C-ABE5-04422B771E6D}" type="pres">
      <dgm:prSet presAssocID="{3B6A1710-1D45-4774-9DA9-2B4CA184990F}" presName="sibTrans" presStyleCnt="0"/>
      <dgm:spPr/>
    </dgm:pt>
    <dgm:pt modelId="{E60F0DE2-E32F-46DB-A405-A0FF927FA2EA}" type="pres">
      <dgm:prSet presAssocID="{0AD714B0-3F7D-4A22-9136-4CA3A2F3E93A}" presName="node" presStyleLbl="node1" presStyleIdx="3" presStyleCnt="4">
        <dgm:presLayoutVars>
          <dgm:bulletEnabled val="1"/>
        </dgm:presLayoutVars>
      </dgm:prSet>
      <dgm:spPr/>
    </dgm:pt>
  </dgm:ptLst>
  <dgm:cxnLst>
    <dgm:cxn modelId="{7D9CA802-93D5-457D-A64E-58A2084D488F}" srcId="{6C588EC6-DAA5-4EB3-8263-A035314BE05F}" destId="{E68DE587-9807-4F9D-87E9-EFFF91F3C3C0}" srcOrd="1" destOrd="0" parTransId="{F2D546B7-400D-4254-94AF-8D8609D452EA}" sibTransId="{914FCDC7-EF05-49C1-8D84-3255AEB48D06}"/>
    <dgm:cxn modelId="{3E5B8D5B-7179-4DBC-9E81-AFA7586FBC9F}" type="presOf" srcId="{CE5DFBE8-DDDB-41D6-B051-ADA9C45102E0}" destId="{726A770C-723B-44CD-A95C-24A95B896C39}" srcOrd="0" destOrd="0" presId="urn:microsoft.com/office/officeart/2005/8/layout/hList6"/>
    <dgm:cxn modelId="{17C23748-4E36-4581-B068-77D993EAC7B4}" type="presOf" srcId="{6C588EC6-DAA5-4EB3-8263-A035314BE05F}" destId="{70378AB0-F14D-4DAF-AFE0-77E5D9217686}" srcOrd="0" destOrd="0" presId="urn:microsoft.com/office/officeart/2005/8/layout/hList6"/>
    <dgm:cxn modelId="{47DED668-8717-4D8B-ADD9-6AB7B7AD6889}" srcId="{6C588EC6-DAA5-4EB3-8263-A035314BE05F}" destId="{0AD714B0-3F7D-4A22-9136-4CA3A2F3E93A}" srcOrd="3" destOrd="0" parTransId="{620945BB-0E13-49CE-BA00-F702A049C30F}" sibTransId="{38B546AA-DC06-4BC2-B6E6-E7EE33A8B52D}"/>
    <dgm:cxn modelId="{0DC54194-8D37-4797-9B3C-D59A92293828}" type="presOf" srcId="{99746FA0-15BC-4571-98B7-192F0CE57F19}" destId="{C1D1152C-2B3F-4C6C-A04C-9A0B4E58AA02}" srcOrd="0" destOrd="0" presId="urn:microsoft.com/office/officeart/2005/8/layout/hList6"/>
    <dgm:cxn modelId="{195C2198-E0ED-4399-B947-DC7A95840E44}" type="presOf" srcId="{0AD714B0-3F7D-4A22-9136-4CA3A2F3E93A}" destId="{E60F0DE2-E32F-46DB-A405-A0FF927FA2EA}" srcOrd="0" destOrd="0" presId="urn:microsoft.com/office/officeart/2005/8/layout/hList6"/>
    <dgm:cxn modelId="{F05F5A9B-159C-4005-8F17-5634954E8B83}" type="presOf" srcId="{E68DE587-9807-4F9D-87E9-EFFF91F3C3C0}" destId="{2D243CFA-00BA-4D0D-92D3-B4498A826042}" srcOrd="0" destOrd="0" presId="urn:microsoft.com/office/officeart/2005/8/layout/hList6"/>
    <dgm:cxn modelId="{5AE29DA0-1071-45CD-9882-2A6283693EE6}" srcId="{6C588EC6-DAA5-4EB3-8263-A035314BE05F}" destId="{99746FA0-15BC-4571-98B7-192F0CE57F19}" srcOrd="2" destOrd="0" parTransId="{0575EE90-9EEA-426B-A947-9396DF13419F}" sibTransId="{3B6A1710-1D45-4774-9DA9-2B4CA184990F}"/>
    <dgm:cxn modelId="{E747A3A2-EFD5-4E1D-BFD4-EA2FB2F690E9}" srcId="{6C588EC6-DAA5-4EB3-8263-A035314BE05F}" destId="{CE5DFBE8-DDDB-41D6-B051-ADA9C45102E0}" srcOrd="0" destOrd="0" parTransId="{D1A41F15-6C83-4065-B367-515E1F87E4FF}" sibTransId="{D5B583D8-C4C2-4F5F-96C7-B92DF6C0856D}"/>
    <dgm:cxn modelId="{2459DB6A-E977-44D7-9339-C67CE67F9795}" type="presParOf" srcId="{70378AB0-F14D-4DAF-AFE0-77E5D9217686}" destId="{726A770C-723B-44CD-A95C-24A95B896C39}" srcOrd="0" destOrd="0" presId="urn:microsoft.com/office/officeart/2005/8/layout/hList6"/>
    <dgm:cxn modelId="{728520F8-FE2B-4847-89C2-C53C2267A5D8}" type="presParOf" srcId="{70378AB0-F14D-4DAF-AFE0-77E5D9217686}" destId="{B30BE64A-3FFE-415A-9D2E-A44FA6F7F1AC}" srcOrd="1" destOrd="0" presId="urn:microsoft.com/office/officeart/2005/8/layout/hList6"/>
    <dgm:cxn modelId="{A6A46A5C-0218-4D26-8D7B-6E17AF913360}" type="presParOf" srcId="{70378AB0-F14D-4DAF-AFE0-77E5D9217686}" destId="{2D243CFA-00BA-4D0D-92D3-B4498A826042}" srcOrd="2" destOrd="0" presId="urn:microsoft.com/office/officeart/2005/8/layout/hList6"/>
    <dgm:cxn modelId="{3C51E976-28EC-42BB-A6A6-EA390DE413AC}" type="presParOf" srcId="{70378AB0-F14D-4DAF-AFE0-77E5D9217686}" destId="{C2DEE9F1-A654-4A38-8508-2A220E728C7E}" srcOrd="3" destOrd="0" presId="urn:microsoft.com/office/officeart/2005/8/layout/hList6"/>
    <dgm:cxn modelId="{34B54B64-A1F4-492E-9B7D-AC5CF89B6B6A}" type="presParOf" srcId="{70378AB0-F14D-4DAF-AFE0-77E5D9217686}" destId="{C1D1152C-2B3F-4C6C-A04C-9A0B4E58AA02}" srcOrd="4" destOrd="0" presId="urn:microsoft.com/office/officeart/2005/8/layout/hList6"/>
    <dgm:cxn modelId="{9B304388-938D-4C67-A98C-ACC4E7F59C91}" type="presParOf" srcId="{70378AB0-F14D-4DAF-AFE0-77E5D9217686}" destId="{06877403-6239-472C-ABE5-04422B771E6D}" srcOrd="5" destOrd="0" presId="urn:microsoft.com/office/officeart/2005/8/layout/hList6"/>
    <dgm:cxn modelId="{02E0D981-6921-4209-A6F9-9A4C4348767A}" type="presParOf" srcId="{70378AB0-F14D-4DAF-AFE0-77E5D9217686}" destId="{E60F0DE2-E32F-46DB-A405-A0FF927FA2EA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D4A467-6424-4774-9BF5-CBA42E5010E4}" type="doc">
      <dgm:prSet loTypeId="urn:microsoft.com/office/officeart/2005/8/layout/process4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44CF5963-01BD-44B4-B5FE-EC5F00DF508E}">
      <dgm:prSet/>
      <dgm:spPr/>
      <dgm:t>
        <a:bodyPr/>
        <a:lstStyle/>
        <a:p>
          <a:r>
            <a:rPr lang="en-US"/>
            <a:t>Communication is essential because unsafe care is often linked to missed information, unclear handovers and misunderstanding, while WHO reports that around 1 in 10 patients is harmed in healthcare (WHO, 2023). </a:t>
          </a:r>
        </a:p>
      </dgm:t>
    </dgm:pt>
    <dgm:pt modelId="{174E111E-4A05-4276-B06F-7D1CE82DC390}" type="parTrans" cxnId="{30378ADF-E25E-49BF-9673-CC1BF61E2155}">
      <dgm:prSet/>
      <dgm:spPr/>
      <dgm:t>
        <a:bodyPr/>
        <a:lstStyle/>
        <a:p>
          <a:endParaRPr lang="en-US"/>
        </a:p>
      </dgm:t>
    </dgm:pt>
    <dgm:pt modelId="{71FCCDA5-1D09-415C-B599-84607076D04B}" type="sibTrans" cxnId="{30378ADF-E25E-49BF-9673-CC1BF61E2155}">
      <dgm:prSet/>
      <dgm:spPr/>
      <dgm:t>
        <a:bodyPr/>
        <a:lstStyle/>
        <a:p>
          <a:endParaRPr lang="en-US"/>
        </a:p>
      </dgm:t>
    </dgm:pt>
    <dgm:pt modelId="{1A7003B7-213E-4EF1-9036-E0170A457874}">
      <dgm:prSet/>
      <dgm:spPr/>
      <dgm:t>
        <a:bodyPr/>
        <a:lstStyle/>
        <a:p>
          <a:r>
            <a:rPr lang="en-US"/>
            <a:t>Good communication supports safe and effective care because staff can share risks, changes in condition, medication information and safeguarding concerns quickly (Müller et al., 2018). </a:t>
          </a:r>
        </a:p>
      </dgm:t>
    </dgm:pt>
    <dgm:pt modelId="{FA41AFD2-CA6B-40F9-85DD-BE1132B72BD1}" type="parTrans" cxnId="{2A8D086A-2F74-4905-ADA2-9437B2DB7BD1}">
      <dgm:prSet/>
      <dgm:spPr/>
      <dgm:t>
        <a:bodyPr/>
        <a:lstStyle/>
        <a:p>
          <a:endParaRPr lang="en-US"/>
        </a:p>
      </dgm:t>
    </dgm:pt>
    <dgm:pt modelId="{85D1C9A9-6590-4C05-A028-BA8A22088806}" type="sibTrans" cxnId="{2A8D086A-2F74-4905-ADA2-9437B2DB7BD1}">
      <dgm:prSet/>
      <dgm:spPr/>
      <dgm:t>
        <a:bodyPr/>
        <a:lstStyle/>
        <a:p>
          <a:endParaRPr lang="en-US"/>
        </a:p>
      </dgm:t>
    </dgm:pt>
    <dgm:pt modelId="{BF69A3C6-92B8-44E6-A985-E4F5632717C1}">
      <dgm:prSet/>
      <dgm:spPr/>
      <dgm:t>
        <a:bodyPr/>
        <a:lstStyle/>
        <a:p>
          <a:r>
            <a:rPr lang="en-US"/>
            <a:t>Service users benefit because clear explanations and active listening help them feel respected, involved and more confident in decisions about their care (Sharkiya, 2023). </a:t>
          </a:r>
        </a:p>
      </dgm:t>
    </dgm:pt>
    <dgm:pt modelId="{5B26FB96-7364-42E9-B929-76B16107D0A9}" type="parTrans" cxnId="{6B396481-1940-4FAC-90C2-D12A6D17888D}">
      <dgm:prSet/>
      <dgm:spPr/>
      <dgm:t>
        <a:bodyPr/>
        <a:lstStyle/>
        <a:p>
          <a:endParaRPr lang="en-US"/>
        </a:p>
      </dgm:t>
    </dgm:pt>
    <dgm:pt modelId="{DC7488F9-7FB7-4E2D-8198-E3BF3AA9BDCC}" type="sibTrans" cxnId="{6B396481-1940-4FAC-90C2-D12A6D17888D}">
      <dgm:prSet/>
      <dgm:spPr/>
      <dgm:t>
        <a:bodyPr/>
        <a:lstStyle/>
        <a:p>
          <a:endParaRPr lang="en-US"/>
        </a:p>
      </dgm:t>
    </dgm:pt>
    <dgm:pt modelId="{408229F4-62F7-4383-8378-7A85FCC065DA}">
      <dgm:prSet/>
      <dgm:spPr/>
      <dgm:t>
        <a:bodyPr/>
        <a:lstStyle/>
        <a:p>
          <a:r>
            <a:rPr lang="en-US"/>
            <a:t>Poor communication can damage trust, delay treatment, increase complaints and affect staff teamwork, especially when services are under workforce pressure (Skills for Care, 2025). </a:t>
          </a:r>
        </a:p>
      </dgm:t>
    </dgm:pt>
    <dgm:pt modelId="{5E2E2BC2-24B2-4AB9-A158-DF54F7A787D8}" type="parTrans" cxnId="{63F995DD-8E3F-4BFD-9870-EA292C7907F2}">
      <dgm:prSet/>
      <dgm:spPr/>
      <dgm:t>
        <a:bodyPr/>
        <a:lstStyle/>
        <a:p>
          <a:endParaRPr lang="en-US"/>
        </a:p>
      </dgm:t>
    </dgm:pt>
    <dgm:pt modelId="{44018CB3-7B71-433F-B7D2-E48A1A82E60C}" type="sibTrans" cxnId="{63F995DD-8E3F-4BFD-9870-EA292C7907F2}">
      <dgm:prSet/>
      <dgm:spPr/>
      <dgm:t>
        <a:bodyPr/>
        <a:lstStyle/>
        <a:p>
          <a:endParaRPr lang="en-US"/>
        </a:p>
      </dgm:t>
    </dgm:pt>
    <dgm:pt modelId="{CB57EBE0-0AA9-4541-8CEC-DFC4F91F6F07}" type="pres">
      <dgm:prSet presAssocID="{31D4A467-6424-4774-9BF5-CBA42E5010E4}" presName="Name0" presStyleCnt="0">
        <dgm:presLayoutVars>
          <dgm:dir/>
          <dgm:animLvl val="lvl"/>
          <dgm:resizeHandles val="exact"/>
        </dgm:presLayoutVars>
      </dgm:prSet>
      <dgm:spPr/>
    </dgm:pt>
    <dgm:pt modelId="{EDAA603B-E3B9-4C62-B15D-5682CE84E8B9}" type="pres">
      <dgm:prSet presAssocID="{408229F4-62F7-4383-8378-7A85FCC065DA}" presName="boxAndChildren" presStyleCnt="0"/>
      <dgm:spPr/>
    </dgm:pt>
    <dgm:pt modelId="{C20659C9-A31D-4A97-BEE0-D378B0A3B67F}" type="pres">
      <dgm:prSet presAssocID="{408229F4-62F7-4383-8378-7A85FCC065DA}" presName="parentTextBox" presStyleLbl="node1" presStyleIdx="0" presStyleCnt="4"/>
      <dgm:spPr/>
    </dgm:pt>
    <dgm:pt modelId="{DD4328FE-E524-4A27-9E84-E701B721954A}" type="pres">
      <dgm:prSet presAssocID="{DC7488F9-7FB7-4E2D-8198-E3BF3AA9BDCC}" presName="sp" presStyleCnt="0"/>
      <dgm:spPr/>
    </dgm:pt>
    <dgm:pt modelId="{FE48ED6E-6612-4936-8C02-A088EC5AB90F}" type="pres">
      <dgm:prSet presAssocID="{BF69A3C6-92B8-44E6-A985-E4F5632717C1}" presName="arrowAndChildren" presStyleCnt="0"/>
      <dgm:spPr/>
    </dgm:pt>
    <dgm:pt modelId="{EDF3679E-1D5E-4A4C-9002-0BB6E9E08C3D}" type="pres">
      <dgm:prSet presAssocID="{BF69A3C6-92B8-44E6-A985-E4F5632717C1}" presName="parentTextArrow" presStyleLbl="node1" presStyleIdx="1" presStyleCnt="4"/>
      <dgm:spPr/>
    </dgm:pt>
    <dgm:pt modelId="{6743EE8A-7FE5-468A-AAFE-2A0DB338CDA2}" type="pres">
      <dgm:prSet presAssocID="{85D1C9A9-6590-4C05-A028-BA8A22088806}" presName="sp" presStyleCnt="0"/>
      <dgm:spPr/>
    </dgm:pt>
    <dgm:pt modelId="{BBFFD441-E13E-4BD1-821A-385B84FF752A}" type="pres">
      <dgm:prSet presAssocID="{1A7003B7-213E-4EF1-9036-E0170A457874}" presName="arrowAndChildren" presStyleCnt="0"/>
      <dgm:spPr/>
    </dgm:pt>
    <dgm:pt modelId="{446C46FD-C196-43B9-A51F-3648A52B387D}" type="pres">
      <dgm:prSet presAssocID="{1A7003B7-213E-4EF1-9036-E0170A457874}" presName="parentTextArrow" presStyleLbl="node1" presStyleIdx="2" presStyleCnt="4"/>
      <dgm:spPr/>
    </dgm:pt>
    <dgm:pt modelId="{92E14552-F158-40E0-A498-D65ABBFB14E5}" type="pres">
      <dgm:prSet presAssocID="{71FCCDA5-1D09-415C-B599-84607076D04B}" presName="sp" presStyleCnt="0"/>
      <dgm:spPr/>
    </dgm:pt>
    <dgm:pt modelId="{5DDCFB5F-85E8-4B33-967B-D2E976B16BA9}" type="pres">
      <dgm:prSet presAssocID="{44CF5963-01BD-44B4-B5FE-EC5F00DF508E}" presName="arrowAndChildren" presStyleCnt="0"/>
      <dgm:spPr/>
    </dgm:pt>
    <dgm:pt modelId="{520A5157-F62A-4492-A2CE-F500915950E5}" type="pres">
      <dgm:prSet presAssocID="{44CF5963-01BD-44B4-B5FE-EC5F00DF508E}" presName="parentTextArrow" presStyleLbl="node1" presStyleIdx="3" presStyleCnt="4" custLinFactNeighborX="0" custLinFactNeighborY="-123"/>
      <dgm:spPr/>
    </dgm:pt>
  </dgm:ptLst>
  <dgm:cxnLst>
    <dgm:cxn modelId="{A93CE00B-3A00-484C-801F-E51AA5167A77}" type="presOf" srcId="{BF69A3C6-92B8-44E6-A985-E4F5632717C1}" destId="{EDF3679E-1D5E-4A4C-9002-0BB6E9E08C3D}" srcOrd="0" destOrd="0" presId="urn:microsoft.com/office/officeart/2005/8/layout/process4"/>
    <dgm:cxn modelId="{EE0D4840-6374-4F47-9463-CED752D80F8B}" type="presOf" srcId="{1A7003B7-213E-4EF1-9036-E0170A457874}" destId="{446C46FD-C196-43B9-A51F-3648A52B387D}" srcOrd="0" destOrd="0" presId="urn:microsoft.com/office/officeart/2005/8/layout/process4"/>
    <dgm:cxn modelId="{2A8D086A-2F74-4905-ADA2-9437B2DB7BD1}" srcId="{31D4A467-6424-4774-9BF5-CBA42E5010E4}" destId="{1A7003B7-213E-4EF1-9036-E0170A457874}" srcOrd="1" destOrd="0" parTransId="{FA41AFD2-CA6B-40F9-85DD-BE1132B72BD1}" sibTransId="{85D1C9A9-6590-4C05-A028-BA8A22088806}"/>
    <dgm:cxn modelId="{6B396481-1940-4FAC-90C2-D12A6D17888D}" srcId="{31D4A467-6424-4774-9BF5-CBA42E5010E4}" destId="{BF69A3C6-92B8-44E6-A985-E4F5632717C1}" srcOrd="2" destOrd="0" parTransId="{5B26FB96-7364-42E9-B929-76B16107D0A9}" sibTransId="{DC7488F9-7FB7-4E2D-8198-E3BF3AA9BDCC}"/>
    <dgm:cxn modelId="{461422C7-9197-4F1C-B63D-365EAF0EB46D}" type="presOf" srcId="{31D4A467-6424-4774-9BF5-CBA42E5010E4}" destId="{CB57EBE0-0AA9-4541-8CEC-DFC4F91F6F07}" srcOrd="0" destOrd="0" presId="urn:microsoft.com/office/officeart/2005/8/layout/process4"/>
    <dgm:cxn modelId="{63F995DD-8E3F-4BFD-9870-EA292C7907F2}" srcId="{31D4A467-6424-4774-9BF5-CBA42E5010E4}" destId="{408229F4-62F7-4383-8378-7A85FCC065DA}" srcOrd="3" destOrd="0" parTransId="{5E2E2BC2-24B2-4AB9-A158-DF54F7A787D8}" sibTransId="{44018CB3-7B71-433F-B7D2-E48A1A82E60C}"/>
    <dgm:cxn modelId="{30378ADF-E25E-49BF-9673-CC1BF61E2155}" srcId="{31D4A467-6424-4774-9BF5-CBA42E5010E4}" destId="{44CF5963-01BD-44B4-B5FE-EC5F00DF508E}" srcOrd="0" destOrd="0" parTransId="{174E111E-4A05-4276-B06F-7D1CE82DC390}" sibTransId="{71FCCDA5-1D09-415C-B599-84607076D04B}"/>
    <dgm:cxn modelId="{588691E0-AF37-42FD-AD2E-41FE4AB77B96}" type="presOf" srcId="{44CF5963-01BD-44B4-B5FE-EC5F00DF508E}" destId="{520A5157-F62A-4492-A2CE-F500915950E5}" srcOrd="0" destOrd="0" presId="urn:microsoft.com/office/officeart/2005/8/layout/process4"/>
    <dgm:cxn modelId="{F27783EA-D2BB-4B9C-8906-A422BCB0D882}" type="presOf" srcId="{408229F4-62F7-4383-8378-7A85FCC065DA}" destId="{C20659C9-A31D-4A97-BEE0-D378B0A3B67F}" srcOrd="0" destOrd="0" presId="urn:microsoft.com/office/officeart/2005/8/layout/process4"/>
    <dgm:cxn modelId="{E448EB12-43DB-4E44-907E-6B5B2618BA1D}" type="presParOf" srcId="{CB57EBE0-0AA9-4541-8CEC-DFC4F91F6F07}" destId="{EDAA603B-E3B9-4C62-B15D-5682CE84E8B9}" srcOrd="0" destOrd="0" presId="urn:microsoft.com/office/officeart/2005/8/layout/process4"/>
    <dgm:cxn modelId="{D8A20ECD-8CAE-4812-8FDE-D04683CDF73C}" type="presParOf" srcId="{EDAA603B-E3B9-4C62-B15D-5682CE84E8B9}" destId="{C20659C9-A31D-4A97-BEE0-D378B0A3B67F}" srcOrd="0" destOrd="0" presId="urn:microsoft.com/office/officeart/2005/8/layout/process4"/>
    <dgm:cxn modelId="{DB619E71-9DCB-4F36-B30A-5B143DF5177C}" type="presParOf" srcId="{CB57EBE0-0AA9-4541-8CEC-DFC4F91F6F07}" destId="{DD4328FE-E524-4A27-9E84-E701B721954A}" srcOrd="1" destOrd="0" presId="urn:microsoft.com/office/officeart/2005/8/layout/process4"/>
    <dgm:cxn modelId="{4A242220-5EA0-4629-AAD3-CEA1E855AA90}" type="presParOf" srcId="{CB57EBE0-0AA9-4541-8CEC-DFC4F91F6F07}" destId="{FE48ED6E-6612-4936-8C02-A088EC5AB90F}" srcOrd="2" destOrd="0" presId="urn:microsoft.com/office/officeart/2005/8/layout/process4"/>
    <dgm:cxn modelId="{AFE12543-A403-46AE-A610-C4114BD7AE08}" type="presParOf" srcId="{FE48ED6E-6612-4936-8C02-A088EC5AB90F}" destId="{EDF3679E-1D5E-4A4C-9002-0BB6E9E08C3D}" srcOrd="0" destOrd="0" presId="urn:microsoft.com/office/officeart/2005/8/layout/process4"/>
    <dgm:cxn modelId="{3F52B9C2-26AB-40C5-B1E4-D6B2A927EB55}" type="presParOf" srcId="{CB57EBE0-0AA9-4541-8CEC-DFC4F91F6F07}" destId="{6743EE8A-7FE5-468A-AAFE-2A0DB338CDA2}" srcOrd="3" destOrd="0" presId="urn:microsoft.com/office/officeart/2005/8/layout/process4"/>
    <dgm:cxn modelId="{E4EDA533-3DFE-4AE3-8FC5-F3A22EC8C650}" type="presParOf" srcId="{CB57EBE0-0AA9-4541-8CEC-DFC4F91F6F07}" destId="{BBFFD441-E13E-4BD1-821A-385B84FF752A}" srcOrd="4" destOrd="0" presId="urn:microsoft.com/office/officeart/2005/8/layout/process4"/>
    <dgm:cxn modelId="{B8C3EF93-8B95-4259-9707-6F2148044C2B}" type="presParOf" srcId="{BBFFD441-E13E-4BD1-821A-385B84FF752A}" destId="{446C46FD-C196-43B9-A51F-3648A52B387D}" srcOrd="0" destOrd="0" presId="urn:microsoft.com/office/officeart/2005/8/layout/process4"/>
    <dgm:cxn modelId="{8B22DD33-25A2-4AAA-8A36-A1C9EB8066DA}" type="presParOf" srcId="{CB57EBE0-0AA9-4541-8CEC-DFC4F91F6F07}" destId="{92E14552-F158-40E0-A498-D65ABBFB14E5}" srcOrd="5" destOrd="0" presId="urn:microsoft.com/office/officeart/2005/8/layout/process4"/>
    <dgm:cxn modelId="{5E74919C-E934-4E6D-B234-AA56475B899B}" type="presParOf" srcId="{CB57EBE0-0AA9-4541-8CEC-DFC4F91F6F07}" destId="{5DDCFB5F-85E8-4B33-967B-D2E976B16BA9}" srcOrd="6" destOrd="0" presId="urn:microsoft.com/office/officeart/2005/8/layout/process4"/>
    <dgm:cxn modelId="{BF684B47-3DDA-4982-8356-3D31FD398589}" type="presParOf" srcId="{5DDCFB5F-85E8-4B33-967B-D2E976B16BA9}" destId="{520A5157-F62A-4492-A2CE-F500915950E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27F3646-56BB-43EF-BF6D-95E3401A6F55}" type="doc">
      <dgm:prSet loTypeId="urn:microsoft.com/office/officeart/2005/8/layout/bProcess3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19E28990-3903-4838-BCAB-956446CF5C4E}">
      <dgm:prSet/>
      <dgm:spPr/>
      <dgm:t>
        <a:bodyPr/>
        <a:lstStyle/>
        <a:p>
          <a:r>
            <a:rPr lang="en-US"/>
            <a:t>The SBAR framework is a structured communication tool used in healthcare to organise important information during handover or escalation (Müller et al., 2018). </a:t>
          </a:r>
        </a:p>
      </dgm:t>
    </dgm:pt>
    <dgm:pt modelId="{ACB2EA57-2D9B-4991-9B9B-363844895770}" type="parTrans" cxnId="{6BB5FCBD-26BF-44D6-B73E-7C9570EAF295}">
      <dgm:prSet/>
      <dgm:spPr/>
      <dgm:t>
        <a:bodyPr/>
        <a:lstStyle/>
        <a:p>
          <a:endParaRPr lang="en-US"/>
        </a:p>
      </dgm:t>
    </dgm:pt>
    <dgm:pt modelId="{6D3018F2-4D71-452F-A39B-C9D84D3FD2D5}" type="sibTrans" cxnId="{6BB5FCBD-26BF-44D6-B73E-7C9570EAF295}">
      <dgm:prSet/>
      <dgm:spPr/>
      <dgm:t>
        <a:bodyPr/>
        <a:lstStyle/>
        <a:p>
          <a:endParaRPr lang="en-US"/>
        </a:p>
      </dgm:t>
    </dgm:pt>
    <dgm:pt modelId="{216BB510-8544-46DC-8290-6844CEA2C371}">
      <dgm:prSet/>
      <dgm:spPr/>
      <dgm:t>
        <a:bodyPr/>
        <a:lstStyle/>
        <a:p>
          <a:r>
            <a:rPr lang="en-US"/>
            <a:t>SBAR means Situation, Background, Assessment and Recommendation, so the professional explains what is happening, gives relevant history, shares their concern and states what action is needed. </a:t>
          </a:r>
        </a:p>
      </dgm:t>
    </dgm:pt>
    <dgm:pt modelId="{13CA663C-6864-40FB-BF2C-3F55F9BB01EA}" type="parTrans" cxnId="{A16DEC0A-6598-4CEF-A099-89EFF29CE31D}">
      <dgm:prSet/>
      <dgm:spPr/>
      <dgm:t>
        <a:bodyPr/>
        <a:lstStyle/>
        <a:p>
          <a:endParaRPr lang="en-US"/>
        </a:p>
      </dgm:t>
    </dgm:pt>
    <dgm:pt modelId="{F2A3700C-CE3B-4B25-98E0-0454E8C66508}" type="sibTrans" cxnId="{A16DEC0A-6598-4CEF-A099-89EFF29CE31D}">
      <dgm:prSet/>
      <dgm:spPr/>
      <dgm:t>
        <a:bodyPr/>
        <a:lstStyle/>
        <a:p>
          <a:endParaRPr lang="en-US"/>
        </a:p>
      </dgm:t>
    </dgm:pt>
    <dgm:pt modelId="{4B6ACE3E-05A6-427C-A216-4FABD4813185}">
      <dgm:prSet/>
      <dgm:spPr/>
      <dgm:t>
        <a:bodyPr/>
        <a:lstStyle/>
        <a:p>
          <a:r>
            <a:rPr lang="en-US"/>
            <a:t>This model helps professionals avoid vague communication because it makes messages brief, focused and clinically useful during busy shifts. </a:t>
          </a:r>
        </a:p>
      </dgm:t>
    </dgm:pt>
    <dgm:pt modelId="{40FEEF61-3F2F-4C1F-B17C-F50330A61A73}" type="parTrans" cxnId="{3EE68803-CC91-4E50-B29C-7716E9791254}">
      <dgm:prSet/>
      <dgm:spPr/>
      <dgm:t>
        <a:bodyPr/>
        <a:lstStyle/>
        <a:p>
          <a:endParaRPr lang="en-US"/>
        </a:p>
      </dgm:t>
    </dgm:pt>
    <dgm:pt modelId="{AE8D6594-DD2D-4F06-8A14-A49D92E2C5BB}" type="sibTrans" cxnId="{3EE68803-CC91-4E50-B29C-7716E9791254}">
      <dgm:prSet/>
      <dgm:spPr/>
      <dgm:t>
        <a:bodyPr/>
        <a:lstStyle/>
        <a:p>
          <a:endParaRPr lang="en-US"/>
        </a:p>
      </dgm:t>
    </dgm:pt>
    <dgm:pt modelId="{76D981E9-8B86-4CE0-8ECF-5D8A666F9B64}">
      <dgm:prSet/>
      <dgm:spPr/>
      <dgm:t>
        <a:bodyPr/>
        <a:lstStyle/>
        <a:p>
          <a:r>
            <a:rPr lang="en-US"/>
            <a:t>SBAR supports good practice because research shows it can improve handover quality, decision-making and patient safety when used consistently (Pazar et al., 2024). </a:t>
          </a:r>
        </a:p>
      </dgm:t>
    </dgm:pt>
    <dgm:pt modelId="{45F3ED50-1D40-45B8-A9CA-EA90CC3A0778}" type="parTrans" cxnId="{FCED3E59-5CDE-4A5B-9176-E077C1907EC1}">
      <dgm:prSet/>
      <dgm:spPr/>
      <dgm:t>
        <a:bodyPr/>
        <a:lstStyle/>
        <a:p>
          <a:endParaRPr lang="en-US"/>
        </a:p>
      </dgm:t>
    </dgm:pt>
    <dgm:pt modelId="{9359CBFF-A86F-4F6E-AD18-1CE5BB1F126E}" type="sibTrans" cxnId="{FCED3E59-5CDE-4A5B-9176-E077C1907EC1}">
      <dgm:prSet/>
      <dgm:spPr/>
      <dgm:t>
        <a:bodyPr/>
        <a:lstStyle/>
        <a:p>
          <a:endParaRPr lang="en-US"/>
        </a:p>
      </dgm:t>
    </dgm:pt>
    <dgm:pt modelId="{FDA102EF-5352-4347-9150-C906DBD470CF}" type="pres">
      <dgm:prSet presAssocID="{E27F3646-56BB-43EF-BF6D-95E3401A6F55}" presName="Name0" presStyleCnt="0">
        <dgm:presLayoutVars>
          <dgm:dir/>
          <dgm:resizeHandles val="exact"/>
        </dgm:presLayoutVars>
      </dgm:prSet>
      <dgm:spPr/>
    </dgm:pt>
    <dgm:pt modelId="{94ED34AF-EB2A-442B-B786-F8B516227AB1}" type="pres">
      <dgm:prSet presAssocID="{19E28990-3903-4838-BCAB-956446CF5C4E}" presName="node" presStyleLbl="node1" presStyleIdx="0" presStyleCnt="4">
        <dgm:presLayoutVars>
          <dgm:bulletEnabled val="1"/>
        </dgm:presLayoutVars>
      </dgm:prSet>
      <dgm:spPr/>
    </dgm:pt>
    <dgm:pt modelId="{D6A62E91-9009-413C-BC28-BB48720600C3}" type="pres">
      <dgm:prSet presAssocID="{6D3018F2-4D71-452F-A39B-C9D84D3FD2D5}" presName="sibTrans" presStyleLbl="sibTrans1D1" presStyleIdx="0" presStyleCnt="3"/>
      <dgm:spPr/>
    </dgm:pt>
    <dgm:pt modelId="{65D557BE-1159-44FD-ABBB-9508ADD8B09A}" type="pres">
      <dgm:prSet presAssocID="{6D3018F2-4D71-452F-A39B-C9D84D3FD2D5}" presName="connectorText" presStyleLbl="sibTrans1D1" presStyleIdx="0" presStyleCnt="3"/>
      <dgm:spPr/>
    </dgm:pt>
    <dgm:pt modelId="{E4E5D59B-C452-4886-BBAD-A31BA317EF17}" type="pres">
      <dgm:prSet presAssocID="{216BB510-8544-46DC-8290-6844CEA2C371}" presName="node" presStyleLbl="node1" presStyleIdx="1" presStyleCnt="4">
        <dgm:presLayoutVars>
          <dgm:bulletEnabled val="1"/>
        </dgm:presLayoutVars>
      </dgm:prSet>
      <dgm:spPr/>
    </dgm:pt>
    <dgm:pt modelId="{0A89F0FA-D826-42C4-A147-C539EE372EDA}" type="pres">
      <dgm:prSet presAssocID="{F2A3700C-CE3B-4B25-98E0-0454E8C66508}" presName="sibTrans" presStyleLbl="sibTrans1D1" presStyleIdx="1" presStyleCnt="3"/>
      <dgm:spPr/>
    </dgm:pt>
    <dgm:pt modelId="{3A18F728-902E-4FA8-9E53-BF78F98144A9}" type="pres">
      <dgm:prSet presAssocID="{F2A3700C-CE3B-4B25-98E0-0454E8C66508}" presName="connectorText" presStyleLbl="sibTrans1D1" presStyleIdx="1" presStyleCnt="3"/>
      <dgm:spPr/>
    </dgm:pt>
    <dgm:pt modelId="{078095EE-9B4A-49E2-89FB-7269016003FB}" type="pres">
      <dgm:prSet presAssocID="{4B6ACE3E-05A6-427C-A216-4FABD4813185}" presName="node" presStyleLbl="node1" presStyleIdx="2" presStyleCnt="4">
        <dgm:presLayoutVars>
          <dgm:bulletEnabled val="1"/>
        </dgm:presLayoutVars>
      </dgm:prSet>
      <dgm:spPr/>
    </dgm:pt>
    <dgm:pt modelId="{0697D330-16F3-4930-B43F-F89DA7217B5C}" type="pres">
      <dgm:prSet presAssocID="{AE8D6594-DD2D-4F06-8A14-A49D92E2C5BB}" presName="sibTrans" presStyleLbl="sibTrans1D1" presStyleIdx="2" presStyleCnt="3"/>
      <dgm:spPr/>
    </dgm:pt>
    <dgm:pt modelId="{28443897-DE08-4768-A646-66E53460336C}" type="pres">
      <dgm:prSet presAssocID="{AE8D6594-DD2D-4F06-8A14-A49D92E2C5BB}" presName="connectorText" presStyleLbl="sibTrans1D1" presStyleIdx="2" presStyleCnt="3"/>
      <dgm:spPr/>
    </dgm:pt>
    <dgm:pt modelId="{08658049-E193-4CC4-8F07-E6BA845D7ADC}" type="pres">
      <dgm:prSet presAssocID="{76D981E9-8B86-4CE0-8ECF-5D8A666F9B64}" presName="node" presStyleLbl="node1" presStyleIdx="3" presStyleCnt="4">
        <dgm:presLayoutVars>
          <dgm:bulletEnabled val="1"/>
        </dgm:presLayoutVars>
      </dgm:prSet>
      <dgm:spPr/>
    </dgm:pt>
  </dgm:ptLst>
  <dgm:cxnLst>
    <dgm:cxn modelId="{3EE68803-CC91-4E50-B29C-7716E9791254}" srcId="{E27F3646-56BB-43EF-BF6D-95E3401A6F55}" destId="{4B6ACE3E-05A6-427C-A216-4FABD4813185}" srcOrd="2" destOrd="0" parTransId="{40FEEF61-3F2F-4C1F-B17C-F50330A61A73}" sibTransId="{AE8D6594-DD2D-4F06-8A14-A49D92E2C5BB}"/>
    <dgm:cxn modelId="{B8C27E05-A40F-4E3A-A46C-A301A4CF6754}" type="presOf" srcId="{76D981E9-8B86-4CE0-8ECF-5D8A666F9B64}" destId="{08658049-E193-4CC4-8F07-E6BA845D7ADC}" srcOrd="0" destOrd="0" presId="urn:microsoft.com/office/officeart/2005/8/layout/bProcess3"/>
    <dgm:cxn modelId="{A16DEC0A-6598-4CEF-A099-89EFF29CE31D}" srcId="{E27F3646-56BB-43EF-BF6D-95E3401A6F55}" destId="{216BB510-8544-46DC-8290-6844CEA2C371}" srcOrd="1" destOrd="0" parTransId="{13CA663C-6864-40FB-BF2C-3F55F9BB01EA}" sibTransId="{F2A3700C-CE3B-4B25-98E0-0454E8C66508}"/>
    <dgm:cxn modelId="{513C5621-9387-4F8D-A4E8-156E73E2B6A6}" type="presOf" srcId="{6D3018F2-4D71-452F-A39B-C9D84D3FD2D5}" destId="{D6A62E91-9009-413C-BC28-BB48720600C3}" srcOrd="0" destOrd="0" presId="urn:microsoft.com/office/officeart/2005/8/layout/bProcess3"/>
    <dgm:cxn modelId="{FF37F62C-4A81-474D-9F1C-77768328B8C6}" type="presOf" srcId="{6D3018F2-4D71-452F-A39B-C9D84D3FD2D5}" destId="{65D557BE-1159-44FD-ABBB-9508ADD8B09A}" srcOrd="1" destOrd="0" presId="urn:microsoft.com/office/officeart/2005/8/layout/bProcess3"/>
    <dgm:cxn modelId="{BD82995E-7298-465A-9C1D-300E713E3E4F}" type="presOf" srcId="{4B6ACE3E-05A6-427C-A216-4FABD4813185}" destId="{078095EE-9B4A-49E2-89FB-7269016003FB}" srcOrd="0" destOrd="0" presId="urn:microsoft.com/office/officeart/2005/8/layout/bProcess3"/>
    <dgm:cxn modelId="{81355D4C-9C1C-49C4-AD9E-F7CAA17C7E29}" type="presOf" srcId="{F2A3700C-CE3B-4B25-98E0-0454E8C66508}" destId="{0A89F0FA-D826-42C4-A147-C539EE372EDA}" srcOrd="0" destOrd="0" presId="urn:microsoft.com/office/officeart/2005/8/layout/bProcess3"/>
    <dgm:cxn modelId="{E2E9666D-51C3-4F0C-8383-58F368211FF6}" type="presOf" srcId="{216BB510-8544-46DC-8290-6844CEA2C371}" destId="{E4E5D59B-C452-4886-BBAD-A31BA317EF17}" srcOrd="0" destOrd="0" presId="urn:microsoft.com/office/officeart/2005/8/layout/bProcess3"/>
    <dgm:cxn modelId="{A64D2C77-7193-46BE-B29E-35FBC8949242}" type="presOf" srcId="{E27F3646-56BB-43EF-BF6D-95E3401A6F55}" destId="{FDA102EF-5352-4347-9150-C906DBD470CF}" srcOrd="0" destOrd="0" presId="urn:microsoft.com/office/officeart/2005/8/layout/bProcess3"/>
    <dgm:cxn modelId="{FCED3E59-5CDE-4A5B-9176-E077C1907EC1}" srcId="{E27F3646-56BB-43EF-BF6D-95E3401A6F55}" destId="{76D981E9-8B86-4CE0-8ECF-5D8A666F9B64}" srcOrd="3" destOrd="0" parTransId="{45F3ED50-1D40-45B8-A9CA-EA90CC3A0778}" sibTransId="{9359CBFF-A86F-4F6E-AD18-1CE5BB1F126E}"/>
    <dgm:cxn modelId="{BAD481AF-3F29-474D-BE2D-C05CE976BCFA}" type="presOf" srcId="{AE8D6594-DD2D-4F06-8A14-A49D92E2C5BB}" destId="{0697D330-16F3-4930-B43F-F89DA7217B5C}" srcOrd="0" destOrd="0" presId="urn:microsoft.com/office/officeart/2005/8/layout/bProcess3"/>
    <dgm:cxn modelId="{6BB5FCBD-26BF-44D6-B73E-7C9570EAF295}" srcId="{E27F3646-56BB-43EF-BF6D-95E3401A6F55}" destId="{19E28990-3903-4838-BCAB-956446CF5C4E}" srcOrd="0" destOrd="0" parTransId="{ACB2EA57-2D9B-4991-9B9B-363844895770}" sibTransId="{6D3018F2-4D71-452F-A39B-C9D84D3FD2D5}"/>
    <dgm:cxn modelId="{870A2BE4-987E-417E-AAE4-1191055DFE15}" type="presOf" srcId="{F2A3700C-CE3B-4B25-98E0-0454E8C66508}" destId="{3A18F728-902E-4FA8-9E53-BF78F98144A9}" srcOrd="1" destOrd="0" presId="urn:microsoft.com/office/officeart/2005/8/layout/bProcess3"/>
    <dgm:cxn modelId="{A7FD2AEB-1CAA-4418-BEFA-007E105B4C7D}" type="presOf" srcId="{19E28990-3903-4838-BCAB-956446CF5C4E}" destId="{94ED34AF-EB2A-442B-B786-F8B516227AB1}" srcOrd="0" destOrd="0" presId="urn:microsoft.com/office/officeart/2005/8/layout/bProcess3"/>
    <dgm:cxn modelId="{2E5CFCF1-7616-4F18-973F-BD96A6C21B2A}" type="presOf" srcId="{AE8D6594-DD2D-4F06-8A14-A49D92E2C5BB}" destId="{28443897-DE08-4768-A646-66E53460336C}" srcOrd="1" destOrd="0" presId="urn:microsoft.com/office/officeart/2005/8/layout/bProcess3"/>
    <dgm:cxn modelId="{F3791434-3E6D-4CF9-AE8E-58F079CD6E4D}" type="presParOf" srcId="{FDA102EF-5352-4347-9150-C906DBD470CF}" destId="{94ED34AF-EB2A-442B-B786-F8B516227AB1}" srcOrd="0" destOrd="0" presId="urn:microsoft.com/office/officeart/2005/8/layout/bProcess3"/>
    <dgm:cxn modelId="{E6101E2E-20D0-480E-8015-801EB845B91E}" type="presParOf" srcId="{FDA102EF-5352-4347-9150-C906DBD470CF}" destId="{D6A62E91-9009-413C-BC28-BB48720600C3}" srcOrd="1" destOrd="0" presId="urn:microsoft.com/office/officeart/2005/8/layout/bProcess3"/>
    <dgm:cxn modelId="{868CCCCA-E916-4A31-B817-9E504FF2FD1B}" type="presParOf" srcId="{D6A62E91-9009-413C-BC28-BB48720600C3}" destId="{65D557BE-1159-44FD-ABBB-9508ADD8B09A}" srcOrd="0" destOrd="0" presId="urn:microsoft.com/office/officeart/2005/8/layout/bProcess3"/>
    <dgm:cxn modelId="{DF97D8E0-8CF7-4C78-812E-4C397D3DB5AD}" type="presParOf" srcId="{FDA102EF-5352-4347-9150-C906DBD470CF}" destId="{E4E5D59B-C452-4886-BBAD-A31BA317EF17}" srcOrd="2" destOrd="0" presId="urn:microsoft.com/office/officeart/2005/8/layout/bProcess3"/>
    <dgm:cxn modelId="{1F19142B-C57F-45BB-BDB1-A77EBC010AC1}" type="presParOf" srcId="{FDA102EF-5352-4347-9150-C906DBD470CF}" destId="{0A89F0FA-D826-42C4-A147-C539EE372EDA}" srcOrd="3" destOrd="0" presId="urn:microsoft.com/office/officeart/2005/8/layout/bProcess3"/>
    <dgm:cxn modelId="{79EC9928-F566-45E2-B56B-73D41DD04A9F}" type="presParOf" srcId="{0A89F0FA-D826-42C4-A147-C539EE372EDA}" destId="{3A18F728-902E-4FA8-9E53-BF78F98144A9}" srcOrd="0" destOrd="0" presId="urn:microsoft.com/office/officeart/2005/8/layout/bProcess3"/>
    <dgm:cxn modelId="{E8A4E045-33BF-4C8B-8988-1DCE45F2626E}" type="presParOf" srcId="{FDA102EF-5352-4347-9150-C906DBD470CF}" destId="{078095EE-9B4A-49E2-89FB-7269016003FB}" srcOrd="4" destOrd="0" presId="urn:microsoft.com/office/officeart/2005/8/layout/bProcess3"/>
    <dgm:cxn modelId="{6069C3D7-108E-494C-94D2-7189DC9ED76B}" type="presParOf" srcId="{FDA102EF-5352-4347-9150-C906DBD470CF}" destId="{0697D330-16F3-4930-B43F-F89DA7217B5C}" srcOrd="5" destOrd="0" presId="urn:microsoft.com/office/officeart/2005/8/layout/bProcess3"/>
    <dgm:cxn modelId="{4480EEBC-B725-4192-974C-4BDF213200A5}" type="presParOf" srcId="{0697D330-16F3-4930-B43F-F89DA7217B5C}" destId="{28443897-DE08-4768-A646-66E53460336C}" srcOrd="0" destOrd="0" presId="urn:microsoft.com/office/officeart/2005/8/layout/bProcess3"/>
    <dgm:cxn modelId="{3C20FA5C-1041-495D-877A-E2AC8BCF313B}" type="presParOf" srcId="{FDA102EF-5352-4347-9150-C906DBD470CF}" destId="{08658049-E193-4CC4-8F07-E6BA845D7ADC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DA384D5-3C14-4D5D-AE2F-6D1DEDDE3671}" type="doc">
      <dgm:prSet loTypeId="urn:microsoft.com/office/officeart/2005/8/layout/hProcess9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CF153528-CEA6-4D11-B941-F60C4945CD00}">
      <dgm:prSet/>
      <dgm:spPr/>
      <dgm:t>
        <a:bodyPr/>
        <a:lstStyle/>
        <a:p>
          <a:r>
            <a:rPr lang="en-US"/>
            <a:t>I would apply communication as a care assistant in a residential care home when supporting an older resident who suddenly becomes confused and refuses food. </a:t>
          </a:r>
        </a:p>
      </dgm:t>
    </dgm:pt>
    <dgm:pt modelId="{7211C447-B239-4895-AE96-06C615D3DBB8}" type="parTrans" cxnId="{3D1D3F8B-4ADE-4E77-AB3A-8B9351FC1D08}">
      <dgm:prSet/>
      <dgm:spPr/>
      <dgm:t>
        <a:bodyPr/>
        <a:lstStyle/>
        <a:p>
          <a:endParaRPr lang="en-US"/>
        </a:p>
      </dgm:t>
    </dgm:pt>
    <dgm:pt modelId="{0279AE40-FB01-4E82-B081-0710DEA6ABF8}" type="sibTrans" cxnId="{3D1D3F8B-4ADE-4E77-AB3A-8B9351FC1D08}">
      <dgm:prSet/>
      <dgm:spPr/>
      <dgm:t>
        <a:bodyPr/>
        <a:lstStyle/>
        <a:p>
          <a:endParaRPr lang="en-US"/>
        </a:p>
      </dgm:t>
    </dgm:pt>
    <dgm:pt modelId="{8A02EE2D-13E6-41B0-9B73-87CBA0E8693F}">
      <dgm:prSet/>
      <dgm:spPr/>
      <dgm:t>
        <a:bodyPr/>
        <a:lstStyle/>
        <a:p>
          <a:r>
            <a:rPr lang="en-US"/>
            <a:t>I would listen calmly, reassure the resident, observe changes, check their care notes and communicate clearly with the senior carer or nurse using SBAR. </a:t>
          </a:r>
        </a:p>
      </dgm:t>
    </dgm:pt>
    <dgm:pt modelId="{2D944B4E-FDA1-4690-9E4A-81649A28FC02}" type="parTrans" cxnId="{4C027E3F-D7B2-4FCD-84F8-144970AEF4BE}">
      <dgm:prSet/>
      <dgm:spPr/>
      <dgm:t>
        <a:bodyPr/>
        <a:lstStyle/>
        <a:p>
          <a:endParaRPr lang="en-US"/>
        </a:p>
      </dgm:t>
    </dgm:pt>
    <dgm:pt modelId="{2A27A92D-BE65-4108-A865-5EC82DE7E833}" type="sibTrans" cxnId="{4C027E3F-D7B2-4FCD-84F8-144970AEF4BE}">
      <dgm:prSet/>
      <dgm:spPr/>
      <dgm:t>
        <a:bodyPr/>
        <a:lstStyle/>
        <a:p>
          <a:endParaRPr lang="en-US"/>
        </a:p>
      </dgm:t>
    </dgm:pt>
    <dgm:pt modelId="{5E97660B-6DEE-4000-9F96-9455F504060C}">
      <dgm:prSet/>
      <dgm:spPr/>
      <dgm:t>
        <a:bodyPr/>
        <a:lstStyle/>
        <a:p>
          <a:r>
            <a:rPr lang="en-US"/>
            <a:t>For example, I would explain the current concern, give background about their usual behaviour, describe my assessment and recommend that the nurse reviews the resident. </a:t>
          </a:r>
        </a:p>
      </dgm:t>
    </dgm:pt>
    <dgm:pt modelId="{2B3E5A6C-9962-45F7-A0EE-A58D8C3D48EC}" type="parTrans" cxnId="{85EA97CF-9157-4C24-BC62-4907E102A9A7}">
      <dgm:prSet/>
      <dgm:spPr/>
      <dgm:t>
        <a:bodyPr/>
        <a:lstStyle/>
        <a:p>
          <a:endParaRPr lang="en-US"/>
        </a:p>
      </dgm:t>
    </dgm:pt>
    <dgm:pt modelId="{7151591E-50E0-4B56-A827-4BC652AD70A8}" type="sibTrans" cxnId="{85EA97CF-9157-4C24-BC62-4907E102A9A7}">
      <dgm:prSet/>
      <dgm:spPr/>
      <dgm:t>
        <a:bodyPr/>
        <a:lstStyle/>
        <a:p>
          <a:endParaRPr lang="en-US"/>
        </a:p>
      </dgm:t>
    </dgm:pt>
    <dgm:pt modelId="{7AEE3354-282B-45E5-A669-05223188CC33}">
      <dgm:prSet/>
      <dgm:spPr/>
      <dgm:t>
        <a:bodyPr/>
        <a:lstStyle/>
        <a:p>
          <a:r>
            <a:rPr lang="en-US"/>
            <a:t>The impact on care would be safer monitoring, quicker response, reduced risk of deterioration and a better experience because the resident feels heard and respected. </a:t>
          </a:r>
        </a:p>
      </dgm:t>
    </dgm:pt>
    <dgm:pt modelId="{1F6798C4-611C-4971-947E-A0E9575974F6}" type="parTrans" cxnId="{01A5206D-D143-4D69-A42E-022A0C1A8270}">
      <dgm:prSet/>
      <dgm:spPr/>
      <dgm:t>
        <a:bodyPr/>
        <a:lstStyle/>
        <a:p>
          <a:endParaRPr lang="en-US"/>
        </a:p>
      </dgm:t>
    </dgm:pt>
    <dgm:pt modelId="{722CA751-724D-4BD7-9756-8A6E7B078843}" type="sibTrans" cxnId="{01A5206D-D143-4D69-A42E-022A0C1A8270}">
      <dgm:prSet/>
      <dgm:spPr/>
      <dgm:t>
        <a:bodyPr/>
        <a:lstStyle/>
        <a:p>
          <a:endParaRPr lang="en-US"/>
        </a:p>
      </dgm:t>
    </dgm:pt>
    <dgm:pt modelId="{C348148B-9987-43E0-AC05-94D33A1359A7}" type="pres">
      <dgm:prSet presAssocID="{EDA384D5-3C14-4D5D-AE2F-6D1DEDDE3671}" presName="CompostProcess" presStyleCnt="0">
        <dgm:presLayoutVars>
          <dgm:dir/>
          <dgm:resizeHandles val="exact"/>
        </dgm:presLayoutVars>
      </dgm:prSet>
      <dgm:spPr/>
    </dgm:pt>
    <dgm:pt modelId="{63F8C7EA-163D-4A7C-B58A-6481212B4598}" type="pres">
      <dgm:prSet presAssocID="{EDA384D5-3C14-4D5D-AE2F-6D1DEDDE3671}" presName="arrow" presStyleLbl="bgShp" presStyleIdx="0" presStyleCnt="1"/>
      <dgm:spPr/>
    </dgm:pt>
    <dgm:pt modelId="{63DB4CDE-9979-4376-9CD5-3E1606FD87B8}" type="pres">
      <dgm:prSet presAssocID="{EDA384D5-3C14-4D5D-AE2F-6D1DEDDE3671}" presName="linearProcess" presStyleCnt="0"/>
      <dgm:spPr/>
    </dgm:pt>
    <dgm:pt modelId="{727B60D4-9676-4B3E-8930-088FDE2E9B3C}" type="pres">
      <dgm:prSet presAssocID="{CF153528-CEA6-4D11-B941-F60C4945CD00}" presName="textNode" presStyleLbl="node1" presStyleIdx="0" presStyleCnt="4">
        <dgm:presLayoutVars>
          <dgm:bulletEnabled val="1"/>
        </dgm:presLayoutVars>
      </dgm:prSet>
      <dgm:spPr/>
    </dgm:pt>
    <dgm:pt modelId="{271255AB-56B9-4B86-B73A-E15EF458FAC9}" type="pres">
      <dgm:prSet presAssocID="{0279AE40-FB01-4E82-B081-0710DEA6ABF8}" presName="sibTrans" presStyleCnt="0"/>
      <dgm:spPr/>
    </dgm:pt>
    <dgm:pt modelId="{12639688-2BB8-4D2B-988E-B51A6E98028E}" type="pres">
      <dgm:prSet presAssocID="{8A02EE2D-13E6-41B0-9B73-87CBA0E8693F}" presName="textNode" presStyleLbl="node1" presStyleIdx="1" presStyleCnt="4">
        <dgm:presLayoutVars>
          <dgm:bulletEnabled val="1"/>
        </dgm:presLayoutVars>
      </dgm:prSet>
      <dgm:spPr/>
    </dgm:pt>
    <dgm:pt modelId="{85106C2B-031D-4E00-8E85-16AE76EBA01A}" type="pres">
      <dgm:prSet presAssocID="{2A27A92D-BE65-4108-A865-5EC82DE7E833}" presName="sibTrans" presStyleCnt="0"/>
      <dgm:spPr/>
    </dgm:pt>
    <dgm:pt modelId="{50E3DF7F-09AF-4326-9574-44F221354698}" type="pres">
      <dgm:prSet presAssocID="{5E97660B-6DEE-4000-9F96-9455F504060C}" presName="textNode" presStyleLbl="node1" presStyleIdx="2" presStyleCnt="4">
        <dgm:presLayoutVars>
          <dgm:bulletEnabled val="1"/>
        </dgm:presLayoutVars>
      </dgm:prSet>
      <dgm:spPr/>
    </dgm:pt>
    <dgm:pt modelId="{CC80E6AE-52A0-4802-A4C3-AB95AC717307}" type="pres">
      <dgm:prSet presAssocID="{7151591E-50E0-4B56-A827-4BC652AD70A8}" presName="sibTrans" presStyleCnt="0"/>
      <dgm:spPr/>
    </dgm:pt>
    <dgm:pt modelId="{9D7C5B5E-0402-47AC-B3E8-98B3CA28FC68}" type="pres">
      <dgm:prSet presAssocID="{7AEE3354-282B-45E5-A669-05223188CC33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4C027E3F-D7B2-4FCD-84F8-144970AEF4BE}" srcId="{EDA384D5-3C14-4D5D-AE2F-6D1DEDDE3671}" destId="{8A02EE2D-13E6-41B0-9B73-87CBA0E8693F}" srcOrd="1" destOrd="0" parTransId="{2D944B4E-FDA1-4690-9E4A-81649A28FC02}" sibTransId="{2A27A92D-BE65-4108-A865-5EC82DE7E833}"/>
    <dgm:cxn modelId="{01A5206D-D143-4D69-A42E-022A0C1A8270}" srcId="{EDA384D5-3C14-4D5D-AE2F-6D1DEDDE3671}" destId="{7AEE3354-282B-45E5-A669-05223188CC33}" srcOrd="3" destOrd="0" parTransId="{1F6798C4-611C-4971-947E-A0E9575974F6}" sibTransId="{722CA751-724D-4BD7-9756-8A6E7B078843}"/>
    <dgm:cxn modelId="{9C9B6D75-11F7-44E8-BD3E-49F14D5E14DA}" type="presOf" srcId="{5E97660B-6DEE-4000-9F96-9455F504060C}" destId="{50E3DF7F-09AF-4326-9574-44F221354698}" srcOrd="0" destOrd="0" presId="urn:microsoft.com/office/officeart/2005/8/layout/hProcess9"/>
    <dgm:cxn modelId="{3D1D3F8B-4ADE-4E77-AB3A-8B9351FC1D08}" srcId="{EDA384D5-3C14-4D5D-AE2F-6D1DEDDE3671}" destId="{CF153528-CEA6-4D11-B941-F60C4945CD00}" srcOrd="0" destOrd="0" parTransId="{7211C447-B239-4895-AE96-06C615D3DBB8}" sibTransId="{0279AE40-FB01-4E82-B081-0710DEA6ABF8}"/>
    <dgm:cxn modelId="{3F8F6791-B7F3-4A24-9965-FF48EB7459A2}" type="presOf" srcId="{CF153528-CEA6-4D11-B941-F60C4945CD00}" destId="{727B60D4-9676-4B3E-8930-088FDE2E9B3C}" srcOrd="0" destOrd="0" presId="urn:microsoft.com/office/officeart/2005/8/layout/hProcess9"/>
    <dgm:cxn modelId="{8E2B2FB3-113E-4F6B-83DC-6469AAFC06D7}" type="presOf" srcId="{EDA384D5-3C14-4D5D-AE2F-6D1DEDDE3671}" destId="{C348148B-9987-43E0-AC05-94D33A1359A7}" srcOrd="0" destOrd="0" presId="urn:microsoft.com/office/officeart/2005/8/layout/hProcess9"/>
    <dgm:cxn modelId="{A4ED64BE-BBA4-4C28-8657-8E9BBB80D8E7}" type="presOf" srcId="{7AEE3354-282B-45E5-A669-05223188CC33}" destId="{9D7C5B5E-0402-47AC-B3E8-98B3CA28FC68}" srcOrd="0" destOrd="0" presId="urn:microsoft.com/office/officeart/2005/8/layout/hProcess9"/>
    <dgm:cxn modelId="{85EA97CF-9157-4C24-BC62-4907E102A9A7}" srcId="{EDA384D5-3C14-4D5D-AE2F-6D1DEDDE3671}" destId="{5E97660B-6DEE-4000-9F96-9455F504060C}" srcOrd="2" destOrd="0" parTransId="{2B3E5A6C-9962-45F7-A0EE-A58D8C3D48EC}" sibTransId="{7151591E-50E0-4B56-A827-4BC652AD70A8}"/>
    <dgm:cxn modelId="{810203E7-6E53-4C93-BD87-4E51530D1BF5}" type="presOf" srcId="{8A02EE2D-13E6-41B0-9B73-87CBA0E8693F}" destId="{12639688-2BB8-4D2B-988E-B51A6E98028E}" srcOrd="0" destOrd="0" presId="urn:microsoft.com/office/officeart/2005/8/layout/hProcess9"/>
    <dgm:cxn modelId="{AA365C8C-354C-4F74-B1CD-BFB065A062DB}" type="presParOf" srcId="{C348148B-9987-43E0-AC05-94D33A1359A7}" destId="{63F8C7EA-163D-4A7C-B58A-6481212B4598}" srcOrd="0" destOrd="0" presId="urn:microsoft.com/office/officeart/2005/8/layout/hProcess9"/>
    <dgm:cxn modelId="{CCA43D17-0FF2-41DC-B5F0-25B3B31388CD}" type="presParOf" srcId="{C348148B-9987-43E0-AC05-94D33A1359A7}" destId="{63DB4CDE-9979-4376-9CD5-3E1606FD87B8}" srcOrd="1" destOrd="0" presId="urn:microsoft.com/office/officeart/2005/8/layout/hProcess9"/>
    <dgm:cxn modelId="{8E4293F7-A4B7-4E40-8298-E4A4F463EB89}" type="presParOf" srcId="{63DB4CDE-9979-4376-9CD5-3E1606FD87B8}" destId="{727B60D4-9676-4B3E-8930-088FDE2E9B3C}" srcOrd="0" destOrd="0" presId="urn:microsoft.com/office/officeart/2005/8/layout/hProcess9"/>
    <dgm:cxn modelId="{591F5FCE-C1A3-4665-BF62-67617202AFED}" type="presParOf" srcId="{63DB4CDE-9979-4376-9CD5-3E1606FD87B8}" destId="{271255AB-56B9-4B86-B73A-E15EF458FAC9}" srcOrd="1" destOrd="0" presId="urn:microsoft.com/office/officeart/2005/8/layout/hProcess9"/>
    <dgm:cxn modelId="{252D8197-6F66-4DBA-8717-AE4C82119338}" type="presParOf" srcId="{63DB4CDE-9979-4376-9CD5-3E1606FD87B8}" destId="{12639688-2BB8-4D2B-988E-B51A6E98028E}" srcOrd="2" destOrd="0" presId="urn:microsoft.com/office/officeart/2005/8/layout/hProcess9"/>
    <dgm:cxn modelId="{F6D13DC2-5697-4E9D-A9C0-1EB73D817C3C}" type="presParOf" srcId="{63DB4CDE-9979-4376-9CD5-3E1606FD87B8}" destId="{85106C2B-031D-4E00-8E85-16AE76EBA01A}" srcOrd="3" destOrd="0" presId="urn:microsoft.com/office/officeart/2005/8/layout/hProcess9"/>
    <dgm:cxn modelId="{03660EC5-7749-46E1-A69F-7012B6B779C8}" type="presParOf" srcId="{63DB4CDE-9979-4376-9CD5-3E1606FD87B8}" destId="{50E3DF7F-09AF-4326-9574-44F221354698}" srcOrd="4" destOrd="0" presId="urn:microsoft.com/office/officeart/2005/8/layout/hProcess9"/>
    <dgm:cxn modelId="{032A0740-FF9E-4348-AB00-4A10B128BA77}" type="presParOf" srcId="{63DB4CDE-9979-4376-9CD5-3E1606FD87B8}" destId="{CC80E6AE-52A0-4802-A4C3-AB95AC717307}" srcOrd="5" destOrd="0" presId="urn:microsoft.com/office/officeart/2005/8/layout/hProcess9"/>
    <dgm:cxn modelId="{5CE98D01-0EE3-4372-B3F9-F974FE8F97BB}" type="presParOf" srcId="{63DB4CDE-9979-4376-9CD5-3E1606FD87B8}" destId="{9D7C5B5E-0402-47AC-B3E8-98B3CA28FC68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BFB14A-3248-4885-8347-B8114ED5A604}" type="doc">
      <dgm:prSet loTypeId="urn:microsoft.com/office/officeart/2018/2/layout/IconCircleList" loCatId="icon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E3B0B70-ED7D-44CF-BA31-C0BD91B8FCCC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Communication supports my employability because health and social care employers need staff who can work with service users, families and multi-disciplinary teams professionally. </a:t>
          </a:r>
        </a:p>
      </dgm:t>
    </dgm:pt>
    <dgm:pt modelId="{ED85929E-C16A-4038-9C92-0A2344A2B6AE}" type="parTrans" cxnId="{137DC425-2E77-40AE-8461-F9E359E4EF6E}">
      <dgm:prSet/>
      <dgm:spPr/>
      <dgm:t>
        <a:bodyPr/>
        <a:lstStyle/>
        <a:p>
          <a:endParaRPr lang="en-US"/>
        </a:p>
      </dgm:t>
    </dgm:pt>
    <dgm:pt modelId="{42CE1F61-0E73-4024-8D5D-92DF36985E58}" type="sibTrans" cxnId="{137DC425-2E77-40AE-8461-F9E359E4EF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95A3A7-9591-4386-921D-4DCC0613CE67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It is important for my future role because I will need to report concerns, record accurately, build trust and communicate respectfully with vulnerable people. </a:t>
          </a:r>
        </a:p>
      </dgm:t>
    </dgm:pt>
    <dgm:pt modelId="{64BB6A14-0933-4DE8-B9C6-1873079B29DD}" type="parTrans" cxnId="{7BC4C645-F4A1-440E-85BB-519BAF3B98D9}">
      <dgm:prSet/>
      <dgm:spPr/>
      <dgm:t>
        <a:bodyPr/>
        <a:lstStyle/>
        <a:p>
          <a:endParaRPr lang="en-US"/>
        </a:p>
      </dgm:t>
    </dgm:pt>
    <dgm:pt modelId="{12511D0E-BCEE-40B5-BF9C-BB21C56E3EDD}" type="sibTrans" cxnId="{7BC4C645-F4A1-440E-85BB-519BAF3B98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E3C9D5-48CE-4F2A-9B25-111293E838DD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I see communication as a developing strength because I am confident in listening and speaking politely, but I still want to improve professional handover and written recording. </a:t>
          </a:r>
        </a:p>
      </dgm:t>
    </dgm:pt>
    <dgm:pt modelId="{EB3C2180-55DD-4091-B74A-C10FAD9C7341}" type="parTrans" cxnId="{92F3F625-856B-4D4D-B0FC-658B1C75ADDB}">
      <dgm:prSet/>
      <dgm:spPr/>
      <dgm:t>
        <a:bodyPr/>
        <a:lstStyle/>
        <a:p>
          <a:endParaRPr lang="en-US"/>
        </a:p>
      </dgm:t>
    </dgm:pt>
    <dgm:pt modelId="{A3EF0906-5CEE-4F41-8481-62C0F565DD95}" type="sibTrans" cxnId="{92F3F625-856B-4D4D-B0FC-658B1C75AD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BF2A14-1DC0-4DB5-A8C7-9DB6D99D0FC5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My action plan is to practice SBAR, request feedback, read professional guidance and improve confidence in speaking during team discussions, which supports readiness for practice and career development. </a:t>
          </a:r>
        </a:p>
      </dgm:t>
    </dgm:pt>
    <dgm:pt modelId="{326283CF-2792-4B6C-B699-9AAA10C7AEBC}" type="parTrans" cxnId="{3F3F3024-C238-4D91-9F01-44EFAD5EABA9}">
      <dgm:prSet/>
      <dgm:spPr/>
      <dgm:t>
        <a:bodyPr/>
        <a:lstStyle/>
        <a:p>
          <a:endParaRPr lang="en-US"/>
        </a:p>
      </dgm:t>
    </dgm:pt>
    <dgm:pt modelId="{17D14A45-AA60-4362-B7CA-67227F425718}" type="sibTrans" cxnId="{3F3F3024-C238-4D91-9F01-44EFAD5EABA9}">
      <dgm:prSet/>
      <dgm:spPr/>
      <dgm:t>
        <a:bodyPr/>
        <a:lstStyle/>
        <a:p>
          <a:endParaRPr lang="en-US"/>
        </a:p>
      </dgm:t>
    </dgm:pt>
    <dgm:pt modelId="{66AEB463-B6AF-48AA-9163-EBAD82D44C0D}" type="pres">
      <dgm:prSet presAssocID="{0EBFB14A-3248-4885-8347-B8114ED5A604}" presName="root" presStyleCnt="0">
        <dgm:presLayoutVars>
          <dgm:dir/>
          <dgm:resizeHandles val="exact"/>
        </dgm:presLayoutVars>
      </dgm:prSet>
      <dgm:spPr/>
    </dgm:pt>
    <dgm:pt modelId="{8097D950-D70B-486D-A834-F8569919F372}" type="pres">
      <dgm:prSet presAssocID="{0EBFB14A-3248-4885-8347-B8114ED5A604}" presName="container" presStyleCnt="0">
        <dgm:presLayoutVars>
          <dgm:dir/>
          <dgm:resizeHandles val="exact"/>
        </dgm:presLayoutVars>
      </dgm:prSet>
      <dgm:spPr/>
    </dgm:pt>
    <dgm:pt modelId="{2061AD92-FFF1-4DE4-AB71-04775E4563AD}" type="pres">
      <dgm:prSet presAssocID="{6E3B0B70-ED7D-44CF-BA31-C0BD91B8FCCC}" presName="compNode" presStyleCnt="0"/>
      <dgm:spPr/>
    </dgm:pt>
    <dgm:pt modelId="{DB6740BA-2EB0-4357-ADFE-AE30FC70B120}" type="pres">
      <dgm:prSet presAssocID="{6E3B0B70-ED7D-44CF-BA31-C0BD91B8FCCC}" presName="iconBgRect" presStyleLbl="bgShp" presStyleIdx="0" presStyleCnt="4"/>
      <dgm:spPr/>
    </dgm:pt>
    <dgm:pt modelId="{5A617E6F-029C-46AA-A048-B9CB4CE8E218}" type="pres">
      <dgm:prSet presAssocID="{6E3B0B70-ED7D-44CF-BA31-C0BD91B8FCC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58A2D72E-0987-4470-BDFE-F70156A90B4A}" type="pres">
      <dgm:prSet presAssocID="{6E3B0B70-ED7D-44CF-BA31-C0BD91B8FCCC}" presName="spaceRect" presStyleCnt="0"/>
      <dgm:spPr/>
    </dgm:pt>
    <dgm:pt modelId="{DCCF73A6-06B8-460F-BA7C-6A274DD8364E}" type="pres">
      <dgm:prSet presAssocID="{6E3B0B70-ED7D-44CF-BA31-C0BD91B8FCCC}" presName="textRect" presStyleLbl="revTx" presStyleIdx="0" presStyleCnt="4">
        <dgm:presLayoutVars>
          <dgm:chMax val="1"/>
          <dgm:chPref val="1"/>
        </dgm:presLayoutVars>
      </dgm:prSet>
      <dgm:spPr/>
    </dgm:pt>
    <dgm:pt modelId="{331B9965-24B5-405E-9816-419CEFEF37FE}" type="pres">
      <dgm:prSet presAssocID="{42CE1F61-0E73-4024-8D5D-92DF36985E58}" presName="sibTrans" presStyleLbl="sibTrans2D1" presStyleIdx="0" presStyleCnt="0"/>
      <dgm:spPr/>
    </dgm:pt>
    <dgm:pt modelId="{1FB5D50D-DA17-4059-92F5-FB5A48B981BC}" type="pres">
      <dgm:prSet presAssocID="{FC95A3A7-9591-4386-921D-4DCC0613CE67}" presName="compNode" presStyleCnt="0"/>
      <dgm:spPr/>
    </dgm:pt>
    <dgm:pt modelId="{A00968C6-6F13-4FEE-BF3A-143A78325609}" type="pres">
      <dgm:prSet presAssocID="{FC95A3A7-9591-4386-921D-4DCC0613CE67}" presName="iconBgRect" presStyleLbl="bgShp" presStyleIdx="1" presStyleCnt="4"/>
      <dgm:spPr/>
    </dgm:pt>
    <dgm:pt modelId="{95AB761B-B0AD-48F9-96CF-66B3C9EB25F6}" type="pres">
      <dgm:prSet presAssocID="{FC95A3A7-9591-4386-921D-4DCC0613CE6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F0DC261-5993-4690-97C7-40AE1B0381A8}" type="pres">
      <dgm:prSet presAssocID="{FC95A3A7-9591-4386-921D-4DCC0613CE67}" presName="spaceRect" presStyleCnt="0"/>
      <dgm:spPr/>
    </dgm:pt>
    <dgm:pt modelId="{0960EE34-F67C-42F1-B2CA-47D68B1A9551}" type="pres">
      <dgm:prSet presAssocID="{FC95A3A7-9591-4386-921D-4DCC0613CE67}" presName="textRect" presStyleLbl="revTx" presStyleIdx="1" presStyleCnt="4">
        <dgm:presLayoutVars>
          <dgm:chMax val="1"/>
          <dgm:chPref val="1"/>
        </dgm:presLayoutVars>
      </dgm:prSet>
      <dgm:spPr/>
    </dgm:pt>
    <dgm:pt modelId="{624F9A57-104C-4B05-A383-7279E21E8C85}" type="pres">
      <dgm:prSet presAssocID="{12511D0E-BCEE-40B5-BF9C-BB21C56E3EDD}" presName="sibTrans" presStyleLbl="sibTrans2D1" presStyleIdx="0" presStyleCnt="0"/>
      <dgm:spPr/>
    </dgm:pt>
    <dgm:pt modelId="{DE39B8D7-6E69-4909-B616-00CE8AA3207F}" type="pres">
      <dgm:prSet presAssocID="{CCE3C9D5-48CE-4F2A-9B25-111293E838DD}" presName="compNode" presStyleCnt="0"/>
      <dgm:spPr/>
    </dgm:pt>
    <dgm:pt modelId="{5A9C1DE0-5C40-4439-9377-60E8B0E5F924}" type="pres">
      <dgm:prSet presAssocID="{CCE3C9D5-48CE-4F2A-9B25-111293E838DD}" presName="iconBgRect" presStyleLbl="bgShp" presStyleIdx="2" presStyleCnt="4"/>
      <dgm:spPr/>
    </dgm:pt>
    <dgm:pt modelId="{51933BBD-5F7D-4E89-8CEC-6590F7DD8DFC}" type="pres">
      <dgm:prSet presAssocID="{CCE3C9D5-48CE-4F2A-9B25-111293E838D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1F4CE7FA-DBBD-4C03-A4CB-6AE3F472EFE9}" type="pres">
      <dgm:prSet presAssocID="{CCE3C9D5-48CE-4F2A-9B25-111293E838DD}" presName="spaceRect" presStyleCnt="0"/>
      <dgm:spPr/>
    </dgm:pt>
    <dgm:pt modelId="{1ABBC437-12BB-4056-A223-75ADED0F3B92}" type="pres">
      <dgm:prSet presAssocID="{CCE3C9D5-48CE-4F2A-9B25-111293E838DD}" presName="textRect" presStyleLbl="revTx" presStyleIdx="2" presStyleCnt="4">
        <dgm:presLayoutVars>
          <dgm:chMax val="1"/>
          <dgm:chPref val="1"/>
        </dgm:presLayoutVars>
      </dgm:prSet>
      <dgm:spPr/>
    </dgm:pt>
    <dgm:pt modelId="{FF131514-1DD1-41EA-89AA-16E2A292694D}" type="pres">
      <dgm:prSet presAssocID="{A3EF0906-5CEE-4F41-8481-62C0F565DD95}" presName="sibTrans" presStyleLbl="sibTrans2D1" presStyleIdx="0" presStyleCnt="0"/>
      <dgm:spPr/>
    </dgm:pt>
    <dgm:pt modelId="{AE9CF4BB-2C9A-40BD-A8A3-10C4BAB9D8BF}" type="pres">
      <dgm:prSet presAssocID="{CEBF2A14-1DC0-4DB5-A8C7-9DB6D99D0FC5}" presName="compNode" presStyleCnt="0"/>
      <dgm:spPr/>
    </dgm:pt>
    <dgm:pt modelId="{FE8B6F76-E498-41F7-8CEE-AB7C299E618C}" type="pres">
      <dgm:prSet presAssocID="{CEBF2A14-1DC0-4DB5-A8C7-9DB6D99D0FC5}" presName="iconBgRect" presStyleLbl="bgShp" presStyleIdx="3" presStyleCnt="4"/>
      <dgm:spPr/>
    </dgm:pt>
    <dgm:pt modelId="{89A5504C-5708-4E09-97F7-EDF199C98517}" type="pres">
      <dgm:prSet presAssocID="{CEBF2A14-1DC0-4DB5-A8C7-9DB6D99D0FC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D41056A-C0D3-422B-8426-AA99D8230D9C}" type="pres">
      <dgm:prSet presAssocID="{CEBF2A14-1DC0-4DB5-A8C7-9DB6D99D0FC5}" presName="spaceRect" presStyleCnt="0"/>
      <dgm:spPr/>
    </dgm:pt>
    <dgm:pt modelId="{B1F25A8F-9240-40BB-9397-D7376FA44F1C}" type="pres">
      <dgm:prSet presAssocID="{CEBF2A14-1DC0-4DB5-A8C7-9DB6D99D0FC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F3F3024-C238-4D91-9F01-44EFAD5EABA9}" srcId="{0EBFB14A-3248-4885-8347-B8114ED5A604}" destId="{CEBF2A14-1DC0-4DB5-A8C7-9DB6D99D0FC5}" srcOrd="3" destOrd="0" parTransId="{326283CF-2792-4B6C-B699-9AAA10C7AEBC}" sibTransId="{17D14A45-AA60-4362-B7CA-67227F425718}"/>
    <dgm:cxn modelId="{137DC425-2E77-40AE-8461-F9E359E4EF6E}" srcId="{0EBFB14A-3248-4885-8347-B8114ED5A604}" destId="{6E3B0B70-ED7D-44CF-BA31-C0BD91B8FCCC}" srcOrd="0" destOrd="0" parTransId="{ED85929E-C16A-4038-9C92-0A2344A2B6AE}" sibTransId="{42CE1F61-0E73-4024-8D5D-92DF36985E58}"/>
    <dgm:cxn modelId="{92F3F625-856B-4D4D-B0FC-658B1C75ADDB}" srcId="{0EBFB14A-3248-4885-8347-B8114ED5A604}" destId="{CCE3C9D5-48CE-4F2A-9B25-111293E838DD}" srcOrd="2" destOrd="0" parTransId="{EB3C2180-55DD-4091-B74A-C10FAD9C7341}" sibTransId="{A3EF0906-5CEE-4F41-8481-62C0F565DD95}"/>
    <dgm:cxn modelId="{DAB4FA3E-7877-4995-BFC7-3B0150425BE8}" type="presOf" srcId="{CEBF2A14-1DC0-4DB5-A8C7-9DB6D99D0FC5}" destId="{B1F25A8F-9240-40BB-9397-D7376FA44F1C}" srcOrd="0" destOrd="0" presId="urn:microsoft.com/office/officeart/2018/2/layout/IconCircleList"/>
    <dgm:cxn modelId="{7BC4C645-F4A1-440E-85BB-519BAF3B98D9}" srcId="{0EBFB14A-3248-4885-8347-B8114ED5A604}" destId="{FC95A3A7-9591-4386-921D-4DCC0613CE67}" srcOrd="1" destOrd="0" parTransId="{64BB6A14-0933-4DE8-B9C6-1873079B29DD}" sibTransId="{12511D0E-BCEE-40B5-BF9C-BB21C56E3EDD}"/>
    <dgm:cxn modelId="{6A24CD4F-09C1-4C74-B9ED-E89FFA433389}" type="presOf" srcId="{6E3B0B70-ED7D-44CF-BA31-C0BD91B8FCCC}" destId="{DCCF73A6-06B8-460F-BA7C-6A274DD8364E}" srcOrd="0" destOrd="0" presId="urn:microsoft.com/office/officeart/2018/2/layout/IconCircleList"/>
    <dgm:cxn modelId="{3ADE7E7B-898F-4F2D-B8E0-3BEA9F945D35}" type="presOf" srcId="{42CE1F61-0E73-4024-8D5D-92DF36985E58}" destId="{331B9965-24B5-405E-9816-419CEFEF37FE}" srcOrd="0" destOrd="0" presId="urn:microsoft.com/office/officeart/2018/2/layout/IconCircleList"/>
    <dgm:cxn modelId="{A6E79FAB-FD5F-49FF-9E38-2E7D2BEA8BD4}" type="presOf" srcId="{FC95A3A7-9591-4386-921D-4DCC0613CE67}" destId="{0960EE34-F67C-42F1-B2CA-47D68B1A9551}" srcOrd="0" destOrd="0" presId="urn:microsoft.com/office/officeart/2018/2/layout/IconCircleList"/>
    <dgm:cxn modelId="{32980ED0-E120-4186-B570-D830F0D52587}" type="presOf" srcId="{12511D0E-BCEE-40B5-BF9C-BB21C56E3EDD}" destId="{624F9A57-104C-4B05-A383-7279E21E8C85}" srcOrd="0" destOrd="0" presId="urn:microsoft.com/office/officeart/2018/2/layout/IconCircleList"/>
    <dgm:cxn modelId="{6C8154E3-286B-4363-BD62-8B02D06FE458}" type="presOf" srcId="{A3EF0906-5CEE-4F41-8481-62C0F565DD95}" destId="{FF131514-1DD1-41EA-89AA-16E2A292694D}" srcOrd="0" destOrd="0" presId="urn:microsoft.com/office/officeart/2018/2/layout/IconCircleList"/>
    <dgm:cxn modelId="{6D058AF4-9D52-4F1A-ABB9-DAB7A8DBE1B8}" type="presOf" srcId="{0EBFB14A-3248-4885-8347-B8114ED5A604}" destId="{66AEB463-B6AF-48AA-9163-EBAD82D44C0D}" srcOrd="0" destOrd="0" presId="urn:microsoft.com/office/officeart/2018/2/layout/IconCircleList"/>
    <dgm:cxn modelId="{9903BFFB-B06C-4CE1-A968-9036EAA1D05B}" type="presOf" srcId="{CCE3C9D5-48CE-4F2A-9B25-111293E838DD}" destId="{1ABBC437-12BB-4056-A223-75ADED0F3B92}" srcOrd="0" destOrd="0" presId="urn:microsoft.com/office/officeart/2018/2/layout/IconCircleList"/>
    <dgm:cxn modelId="{0052E5FC-0240-470B-9874-6271DC403A4B}" type="presParOf" srcId="{66AEB463-B6AF-48AA-9163-EBAD82D44C0D}" destId="{8097D950-D70B-486D-A834-F8569919F372}" srcOrd="0" destOrd="0" presId="urn:microsoft.com/office/officeart/2018/2/layout/IconCircleList"/>
    <dgm:cxn modelId="{F39612C4-B324-40A2-A57B-62DC4CD343F0}" type="presParOf" srcId="{8097D950-D70B-486D-A834-F8569919F372}" destId="{2061AD92-FFF1-4DE4-AB71-04775E4563AD}" srcOrd="0" destOrd="0" presId="urn:microsoft.com/office/officeart/2018/2/layout/IconCircleList"/>
    <dgm:cxn modelId="{82592DC3-6912-434E-A955-E5A0B73511ED}" type="presParOf" srcId="{2061AD92-FFF1-4DE4-AB71-04775E4563AD}" destId="{DB6740BA-2EB0-4357-ADFE-AE30FC70B120}" srcOrd="0" destOrd="0" presId="urn:microsoft.com/office/officeart/2018/2/layout/IconCircleList"/>
    <dgm:cxn modelId="{85731284-57DA-48A6-BF30-4A82AD012D7C}" type="presParOf" srcId="{2061AD92-FFF1-4DE4-AB71-04775E4563AD}" destId="{5A617E6F-029C-46AA-A048-B9CB4CE8E218}" srcOrd="1" destOrd="0" presId="urn:microsoft.com/office/officeart/2018/2/layout/IconCircleList"/>
    <dgm:cxn modelId="{7BE4D143-32FD-4280-A3A5-088AFE36576C}" type="presParOf" srcId="{2061AD92-FFF1-4DE4-AB71-04775E4563AD}" destId="{58A2D72E-0987-4470-BDFE-F70156A90B4A}" srcOrd="2" destOrd="0" presId="urn:microsoft.com/office/officeart/2018/2/layout/IconCircleList"/>
    <dgm:cxn modelId="{6BA4A06D-83EE-4E46-BA30-C347F7230AFC}" type="presParOf" srcId="{2061AD92-FFF1-4DE4-AB71-04775E4563AD}" destId="{DCCF73A6-06B8-460F-BA7C-6A274DD8364E}" srcOrd="3" destOrd="0" presId="urn:microsoft.com/office/officeart/2018/2/layout/IconCircleList"/>
    <dgm:cxn modelId="{23D4F174-EB2A-4356-9291-0101E7C4636A}" type="presParOf" srcId="{8097D950-D70B-486D-A834-F8569919F372}" destId="{331B9965-24B5-405E-9816-419CEFEF37FE}" srcOrd="1" destOrd="0" presId="urn:microsoft.com/office/officeart/2018/2/layout/IconCircleList"/>
    <dgm:cxn modelId="{8F7D5C10-0BB1-4E1B-AB8E-E87D12F637AF}" type="presParOf" srcId="{8097D950-D70B-486D-A834-F8569919F372}" destId="{1FB5D50D-DA17-4059-92F5-FB5A48B981BC}" srcOrd="2" destOrd="0" presId="urn:microsoft.com/office/officeart/2018/2/layout/IconCircleList"/>
    <dgm:cxn modelId="{8085ED32-6D47-43E5-9D47-24D5752490FA}" type="presParOf" srcId="{1FB5D50D-DA17-4059-92F5-FB5A48B981BC}" destId="{A00968C6-6F13-4FEE-BF3A-143A78325609}" srcOrd="0" destOrd="0" presId="urn:microsoft.com/office/officeart/2018/2/layout/IconCircleList"/>
    <dgm:cxn modelId="{AC7ED5A5-06B5-443F-A3C5-AB28D14F6331}" type="presParOf" srcId="{1FB5D50D-DA17-4059-92F5-FB5A48B981BC}" destId="{95AB761B-B0AD-48F9-96CF-66B3C9EB25F6}" srcOrd="1" destOrd="0" presId="urn:microsoft.com/office/officeart/2018/2/layout/IconCircleList"/>
    <dgm:cxn modelId="{529AC56D-E3D9-456E-969C-0041D9BE3FE8}" type="presParOf" srcId="{1FB5D50D-DA17-4059-92F5-FB5A48B981BC}" destId="{4F0DC261-5993-4690-97C7-40AE1B0381A8}" srcOrd="2" destOrd="0" presId="urn:microsoft.com/office/officeart/2018/2/layout/IconCircleList"/>
    <dgm:cxn modelId="{FA5F80BD-19A9-49B2-B098-74711D21C7A4}" type="presParOf" srcId="{1FB5D50D-DA17-4059-92F5-FB5A48B981BC}" destId="{0960EE34-F67C-42F1-B2CA-47D68B1A9551}" srcOrd="3" destOrd="0" presId="urn:microsoft.com/office/officeart/2018/2/layout/IconCircleList"/>
    <dgm:cxn modelId="{72211367-BD4B-45C3-B6BC-BB314821F233}" type="presParOf" srcId="{8097D950-D70B-486D-A834-F8569919F372}" destId="{624F9A57-104C-4B05-A383-7279E21E8C85}" srcOrd="3" destOrd="0" presId="urn:microsoft.com/office/officeart/2018/2/layout/IconCircleList"/>
    <dgm:cxn modelId="{0D6DE355-C4ED-44BC-9AA8-6373786FCEAB}" type="presParOf" srcId="{8097D950-D70B-486D-A834-F8569919F372}" destId="{DE39B8D7-6E69-4909-B616-00CE8AA3207F}" srcOrd="4" destOrd="0" presId="urn:microsoft.com/office/officeart/2018/2/layout/IconCircleList"/>
    <dgm:cxn modelId="{0F881B8C-D054-41CA-A716-004617C6EF91}" type="presParOf" srcId="{DE39B8D7-6E69-4909-B616-00CE8AA3207F}" destId="{5A9C1DE0-5C40-4439-9377-60E8B0E5F924}" srcOrd="0" destOrd="0" presId="urn:microsoft.com/office/officeart/2018/2/layout/IconCircleList"/>
    <dgm:cxn modelId="{782ED6E2-1986-4ED1-8AC6-C3B6C986DC50}" type="presParOf" srcId="{DE39B8D7-6E69-4909-B616-00CE8AA3207F}" destId="{51933BBD-5F7D-4E89-8CEC-6590F7DD8DFC}" srcOrd="1" destOrd="0" presId="urn:microsoft.com/office/officeart/2018/2/layout/IconCircleList"/>
    <dgm:cxn modelId="{5C5FEC55-8E8C-4066-AFD3-D6CF4FFE54EE}" type="presParOf" srcId="{DE39B8D7-6E69-4909-B616-00CE8AA3207F}" destId="{1F4CE7FA-DBBD-4C03-A4CB-6AE3F472EFE9}" srcOrd="2" destOrd="0" presId="urn:microsoft.com/office/officeart/2018/2/layout/IconCircleList"/>
    <dgm:cxn modelId="{07366B99-A691-4394-B6E2-25A5B70E7F02}" type="presParOf" srcId="{DE39B8D7-6E69-4909-B616-00CE8AA3207F}" destId="{1ABBC437-12BB-4056-A223-75ADED0F3B92}" srcOrd="3" destOrd="0" presId="urn:microsoft.com/office/officeart/2018/2/layout/IconCircleList"/>
    <dgm:cxn modelId="{3EEA6AB9-C0FE-4142-B4F4-7391D3A3AE21}" type="presParOf" srcId="{8097D950-D70B-486D-A834-F8569919F372}" destId="{FF131514-1DD1-41EA-89AA-16E2A292694D}" srcOrd="5" destOrd="0" presId="urn:microsoft.com/office/officeart/2018/2/layout/IconCircleList"/>
    <dgm:cxn modelId="{3CEDC882-CD82-48E9-A16E-F5188AFB8E23}" type="presParOf" srcId="{8097D950-D70B-486D-A834-F8569919F372}" destId="{AE9CF4BB-2C9A-40BD-A8A3-10C4BAB9D8BF}" srcOrd="6" destOrd="0" presId="urn:microsoft.com/office/officeart/2018/2/layout/IconCircleList"/>
    <dgm:cxn modelId="{995BC699-76C3-4625-B832-348758D30B26}" type="presParOf" srcId="{AE9CF4BB-2C9A-40BD-A8A3-10C4BAB9D8BF}" destId="{FE8B6F76-E498-41F7-8CEE-AB7C299E618C}" srcOrd="0" destOrd="0" presId="urn:microsoft.com/office/officeart/2018/2/layout/IconCircleList"/>
    <dgm:cxn modelId="{E4E07B68-F185-443B-BD30-DD1B897A0FEE}" type="presParOf" srcId="{AE9CF4BB-2C9A-40BD-A8A3-10C4BAB9D8BF}" destId="{89A5504C-5708-4E09-97F7-EDF199C98517}" srcOrd="1" destOrd="0" presId="urn:microsoft.com/office/officeart/2018/2/layout/IconCircleList"/>
    <dgm:cxn modelId="{A1D1D1E4-DD83-4749-B3CD-B245B4C6E71D}" type="presParOf" srcId="{AE9CF4BB-2C9A-40BD-A8A3-10C4BAB9D8BF}" destId="{5D41056A-C0D3-422B-8426-AA99D8230D9C}" srcOrd="2" destOrd="0" presId="urn:microsoft.com/office/officeart/2018/2/layout/IconCircleList"/>
    <dgm:cxn modelId="{0AB20918-52FF-4C5C-9373-7A1BB009D46D}" type="presParOf" srcId="{AE9CF4BB-2C9A-40BD-A8A3-10C4BAB9D8BF}" destId="{B1F25A8F-9240-40BB-9397-D7376FA44F1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44208C-6468-47B7-9F58-1FFC74C55611}" type="doc">
      <dgm:prSet loTypeId="urn:microsoft.com/office/officeart/2005/8/layout/hProcess11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C7BEA9C6-01EB-44BA-9422-3BD7D252DF01}">
      <dgm:prSet/>
      <dgm:spPr/>
      <dgm:t>
        <a:bodyPr/>
        <a:lstStyle/>
        <a:p>
          <a:r>
            <a:rPr lang="en-US"/>
            <a:t>In conclusion, this presentation has shown that communication is a core skill for professional practice in health and social care. </a:t>
          </a:r>
        </a:p>
      </dgm:t>
    </dgm:pt>
    <dgm:pt modelId="{F0E5E851-8A3F-452E-AF3C-D2AEEC01E551}" type="parTrans" cxnId="{B0A483EF-C940-46D3-AA58-B6FAB69FE38E}">
      <dgm:prSet/>
      <dgm:spPr/>
      <dgm:t>
        <a:bodyPr/>
        <a:lstStyle/>
        <a:p>
          <a:endParaRPr lang="en-US"/>
        </a:p>
      </dgm:t>
    </dgm:pt>
    <dgm:pt modelId="{2EEAF444-12DC-46F1-9C92-26FF9C178471}" type="sibTrans" cxnId="{B0A483EF-C940-46D3-AA58-B6FAB69FE38E}">
      <dgm:prSet/>
      <dgm:spPr/>
      <dgm:t>
        <a:bodyPr/>
        <a:lstStyle/>
        <a:p>
          <a:endParaRPr lang="en-US"/>
        </a:p>
      </dgm:t>
    </dgm:pt>
    <dgm:pt modelId="{033B51AD-F3C2-4212-8506-ACCCC2CBD150}">
      <dgm:prSet/>
      <dgm:spPr/>
      <dgm:t>
        <a:bodyPr/>
        <a:lstStyle/>
        <a:p>
          <a:r>
            <a:rPr lang="en-US"/>
            <a:t>Communication supports safety, person-centered care, trust, teamwork and better outcomes for patients and service users. </a:t>
          </a:r>
        </a:p>
      </dgm:t>
    </dgm:pt>
    <dgm:pt modelId="{011E54E0-AE94-4453-AD3E-7438F01F121A}" type="parTrans" cxnId="{248A6C7F-B153-495D-8694-DE92CA5B860C}">
      <dgm:prSet/>
      <dgm:spPr/>
      <dgm:t>
        <a:bodyPr/>
        <a:lstStyle/>
        <a:p>
          <a:endParaRPr lang="en-US"/>
        </a:p>
      </dgm:t>
    </dgm:pt>
    <dgm:pt modelId="{F58843A3-8CBE-4BA0-90E9-711AE5E33E99}" type="sibTrans" cxnId="{248A6C7F-B153-495D-8694-DE92CA5B860C}">
      <dgm:prSet/>
      <dgm:spPr/>
      <dgm:t>
        <a:bodyPr/>
        <a:lstStyle/>
        <a:p>
          <a:endParaRPr lang="en-US"/>
        </a:p>
      </dgm:t>
    </dgm:pt>
    <dgm:pt modelId="{D594FE63-6E87-460B-8926-BBEA33DF1D92}">
      <dgm:prSet/>
      <dgm:spPr/>
      <dgm:t>
        <a:bodyPr/>
        <a:lstStyle/>
        <a:p>
          <a:r>
            <a:rPr lang="en-US"/>
            <a:t>The SBAR framework provides a simple way to communicate clearly during handovers and urgent care situations. </a:t>
          </a:r>
        </a:p>
      </dgm:t>
    </dgm:pt>
    <dgm:pt modelId="{12DB9DE1-0336-4A8D-8ADB-B6F9DE2F8440}" type="parTrans" cxnId="{D04F5994-9E03-447B-A2AB-3597E7D0570B}">
      <dgm:prSet/>
      <dgm:spPr/>
      <dgm:t>
        <a:bodyPr/>
        <a:lstStyle/>
        <a:p>
          <a:endParaRPr lang="en-US"/>
        </a:p>
      </dgm:t>
    </dgm:pt>
    <dgm:pt modelId="{4B413B57-9421-4583-A89A-5F08F73EDFF2}" type="sibTrans" cxnId="{D04F5994-9E03-447B-A2AB-3597E7D0570B}">
      <dgm:prSet/>
      <dgm:spPr/>
      <dgm:t>
        <a:bodyPr/>
        <a:lstStyle/>
        <a:p>
          <a:endParaRPr lang="en-US"/>
        </a:p>
      </dgm:t>
    </dgm:pt>
    <dgm:pt modelId="{2A021868-7671-47CE-8135-65567045CFD6}">
      <dgm:prSet/>
      <dgm:spPr/>
      <dgm:t>
        <a:bodyPr/>
        <a:lstStyle/>
        <a:p>
          <a:r>
            <a:rPr lang="en-US"/>
            <a:t>Thus, developing my communication skills will strengthen my employability, professional confidence and ability to provide safe and respectful care. </a:t>
          </a:r>
        </a:p>
      </dgm:t>
    </dgm:pt>
    <dgm:pt modelId="{562E092E-5740-4C0A-9665-E5FF2B2DD538}" type="parTrans" cxnId="{15381E0F-D44A-4DFA-A2E6-26EC51146F51}">
      <dgm:prSet/>
      <dgm:spPr/>
      <dgm:t>
        <a:bodyPr/>
        <a:lstStyle/>
        <a:p>
          <a:endParaRPr lang="en-US"/>
        </a:p>
      </dgm:t>
    </dgm:pt>
    <dgm:pt modelId="{53288915-0C18-4311-B18B-0542BD428FC0}" type="sibTrans" cxnId="{15381E0F-D44A-4DFA-A2E6-26EC51146F51}">
      <dgm:prSet/>
      <dgm:spPr/>
      <dgm:t>
        <a:bodyPr/>
        <a:lstStyle/>
        <a:p>
          <a:endParaRPr lang="en-US"/>
        </a:p>
      </dgm:t>
    </dgm:pt>
    <dgm:pt modelId="{FDEFEADC-13B5-4102-83FD-F4CDAD054E98}" type="pres">
      <dgm:prSet presAssocID="{D044208C-6468-47B7-9F58-1FFC74C55611}" presName="Name0" presStyleCnt="0">
        <dgm:presLayoutVars>
          <dgm:dir/>
          <dgm:resizeHandles val="exact"/>
        </dgm:presLayoutVars>
      </dgm:prSet>
      <dgm:spPr/>
    </dgm:pt>
    <dgm:pt modelId="{D72360E6-3A06-4F78-B809-E70B29931046}" type="pres">
      <dgm:prSet presAssocID="{D044208C-6468-47B7-9F58-1FFC74C55611}" presName="arrow" presStyleLbl="bgShp" presStyleIdx="0" presStyleCnt="1"/>
      <dgm:spPr/>
    </dgm:pt>
    <dgm:pt modelId="{8526AC7F-68CC-4845-844F-E87AF79EF250}" type="pres">
      <dgm:prSet presAssocID="{D044208C-6468-47B7-9F58-1FFC74C55611}" presName="points" presStyleCnt="0"/>
      <dgm:spPr/>
    </dgm:pt>
    <dgm:pt modelId="{71A8C024-147D-4D99-B939-FCAC4EB046EB}" type="pres">
      <dgm:prSet presAssocID="{C7BEA9C6-01EB-44BA-9422-3BD7D252DF01}" presName="compositeA" presStyleCnt="0"/>
      <dgm:spPr/>
    </dgm:pt>
    <dgm:pt modelId="{12416C35-4248-41A9-95AB-B4B39290B9B6}" type="pres">
      <dgm:prSet presAssocID="{C7BEA9C6-01EB-44BA-9422-3BD7D252DF01}" presName="textA" presStyleLbl="revTx" presStyleIdx="0" presStyleCnt="4">
        <dgm:presLayoutVars>
          <dgm:bulletEnabled val="1"/>
        </dgm:presLayoutVars>
      </dgm:prSet>
      <dgm:spPr/>
    </dgm:pt>
    <dgm:pt modelId="{9E2CD2E8-C8F5-4ADD-A11A-F1AE1DC584CA}" type="pres">
      <dgm:prSet presAssocID="{C7BEA9C6-01EB-44BA-9422-3BD7D252DF01}" presName="circleA" presStyleLbl="node1" presStyleIdx="0" presStyleCnt="4"/>
      <dgm:spPr/>
    </dgm:pt>
    <dgm:pt modelId="{01A73AE8-6A62-4B45-B9E3-43CB4B00400E}" type="pres">
      <dgm:prSet presAssocID="{C7BEA9C6-01EB-44BA-9422-3BD7D252DF01}" presName="spaceA" presStyleCnt="0"/>
      <dgm:spPr/>
    </dgm:pt>
    <dgm:pt modelId="{E984DCAF-D140-41A7-A084-1464D8097709}" type="pres">
      <dgm:prSet presAssocID="{2EEAF444-12DC-46F1-9C92-26FF9C178471}" presName="space" presStyleCnt="0"/>
      <dgm:spPr/>
    </dgm:pt>
    <dgm:pt modelId="{7091FCE4-0DC0-45B3-BBFD-EB99CE93CD22}" type="pres">
      <dgm:prSet presAssocID="{033B51AD-F3C2-4212-8506-ACCCC2CBD150}" presName="compositeB" presStyleCnt="0"/>
      <dgm:spPr/>
    </dgm:pt>
    <dgm:pt modelId="{E9380095-A9F7-490B-B764-154F8FF740A4}" type="pres">
      <dgm:prSet presAssocID="{033B51AD-F3C2-4212-8506-ACCCC2CBD150}" presName="textB" presStyleLbl="revTx" presStyleIdx="1" presStyleCnt="4">
        <dgm:presLayoutVars>
          <dgm:bulletEnabled val="1"/>
        </dgm:presLayoutVars>
      </dgm:prSet>
      <dgm:spPr/>
    </dgm:pt>
    <dgm:pt modelId="{7006B8A0-92E1-44E5-B91E-1213163343DD}" type="pres">
      <dgm:prSet presAssocID="{033B51AD-F3C2-4212-8506-ACCCC2CBD150}" presName="circleB" presStyleLbl="node1" presStyleIdx="1" presStyleCnt="4"/>
      <dgm:spPr/>
    </dgm:pt>
    <dgm:pt modelId="{B27C3B93-ACF1-45A2-848A-2AC8B5966297}" type="pres">
      <dgm:prSet presAssocID="{033B51AD-F3C2-4212-8506-ACCCC2CBD150}" presName="spaceB" presStyleCnt="0"/>
      <dgm:spPr/>
    </dgm:pt>
    <dgm:pt modelId="{194624FF-8130-4356-9A79-1A892F37EB3C}" type="pres">
      <dgm:prSet presAssocID="{F58843A3-8CBE-4BA0-90E9-711AE5E33E99}" presName="space" presStyleCnt="0"/>
      <dgm:spPr/>
    </dgm:pt>
    <dgm:pt modelId="{48DDC0D1-F7AF-4FF2-A8DF-E546920DA587}" type="pres">
      <dgm:prSet presAssocID="{D594FE63-6E87-460B-8926-BBEA33DF1D92}" presName="compositeA" presStyleCnt="0"/>
      <dgm:spPr/>
    </dgm:pt>
    <dgm:pt modelId="{4669689C-C7CB-4F5F-93B5-60F80F640133}" type="pres">
      <dgm:prSet presAssocID="{D594FE63-6E87-460B-8926-BBEA33DF1D92}" presName="textA" presStyleLbl="revTx" presStyleIdx="2" presStyleCnt="4">
        <dgm:presLayoutVars>
          <dgm:bulletEnabled val="1"/>
        </dgm:presLayoutVars>
      </dgm:prSet>
      <dgm:spPr/>
    </dgm:pt>
    <dgm:pt modelId="{CA47F8E6-06A3-4A94-9A5F-513FDBE22A32}" type="pres">
      <dgm:prSet presAssocID="{D594FE63-6E87-460B-8926-BBEA33DF1D92}" presName="circleA" presStyleLbl="node1" presStyleIdx="2" presStyleCnt="4"/>
      <dgm:spPr/>
    </dgm:pt>
    <dgm:pt modelId="{7B1BAC5C-0D6D-4C9A-AA88-21BFD0D7D42B}" type="pres">
      <dgm:prSet presAssocID="{D594FE63-6E87-460B-8926-BBEA33DF1D92}" presName="spaceA" presStyleCnt="0"/>
      <dgm:spPr/>
    </dgm:pt>
    <dgm:pt modelId="{ED7AC0FB-1361-48A6-B778-DCDBFC1609E0}" type="pres">
      <dgm:prSet presAssocID="{4B413B57-9421-4583-A89A-5F08F73EDFF2}" presName="space" presStyleCnt="0"/>
      <dgm:spPr/>
    </dgm:pt>
    <dgm:pt modelId="{99F96F60-2AC7-4962-9F84-E17CADDE5DB1}" type="pres">
      <dgm:prSet presAssocID="{2A021868-7671-47CE-8135-65567045CFD6}" presName="compositeB" presStyleCnt="0"/>
      <dgm:spPr/>
    </dgm:pt>
    <dgm:pt modelId="{80A67D38-90A3-4E76-9CE0-E80115209151}" type="pres">
      <dgm:prSet presAssocID="{2A021868-7671-47CE-8135-65567045CFD6}" presName="textB" presStyleLbl="revTx" presStyleIdx="3" presStyleCnt="4">
        <dgm:presLayoutVars>
          <dgm:bulletEnabled val="1"/>
        </dgm:presLayoutVars>
      </dgm:prSet>
      <dgm:spPr/>
    </dgm:pt>
    <dgm:pt modelId="{45AFE88B-CB5E-4355-9EDD-FDED4E41F087}" type="pres">
      <dgm:prSet presAssocID="{2A021868-7671-47CE-8135-65567045CFD6}" presName="circleB" presStyleLbl="node1" presStyleIdx="3" presStyleCnt="4"/>
      <dgm:spPr/>
    </dgm:pt>
    <dgm:pt modelId="{BE7349A9-41BD-46E1-A55D-4C47754C45CB}" type="pres">
      <dgm:prSet presAssocID="{2A021868-7671-47CE-8135-65567045CFD6}" presName="spaceB" presStyleCnt="0"/>
      <dgm:spPr/>
    </dgm:pt>
  </dgm:ptLst>
  <dgm:cxnLst>
    <dgm:cxn modelId="{15381E0F-D44A-4DFA-A2E6-26EC51146F51}" srcId="{D044208C-6468-47B7-9F58-1FFC74C55611}" destId="{2A021868-7671-47CE-8135-65567045CFD6}" srcOrd="3" destOrd="0" parTransId="{562E092E-5740-4C0A-9665-E5FF2B2DD538}" sibTransId="{53288915-0C18-4311-B18B-0542BD428FC0}"/>
    <dgm:cxn modelId="{10F52C10-0BFE-41DF-8642-BF018E2A5075}" type="presOf" srcId="{D594FE63-6E87-460B-8926-BBEA33DF1D92}" destId="{4669689C-C7CB-4F5F-93B5-60F80F640133}" srcOrd="0" destOrd="0" presId="urn:microsoft.com/office/officeart/2005/8/layout/hProcess11"/>
    <dgm:cxn modelId="{248A6C7F-B153-495D-8694-DE92CA5B860C}" srcId="{D044208C-6468-47B7-9F58-1FFC74C55611}" destId="{033B51AD-F3C2-4212-8506-ACCCC2CBD150}" srcOrd="1" destOrd="0" parTransId="{011E54E0-AE94-4453-AD3E-7438F01F121A}" sibTransId="{F58843A3-8CBE-4BA0-90E9-711AE5E33E99}"/>
    <dgm:cxn modelId="{D04F5994-9E03-447B-A2AB-3597E7D0570B}" srcId="{D044208C-6468-47B7-9F58-1FFC74C55611}" destId="{D594FE63-6E87-460B-8926-BBEA33DF1D92}" srcOrd="2" destOrd="0" parTransId="{12DB9DE1-0336-4A8D-8ADB-B6F9DE2F8440}" sibTransId="{4B413B57-9421-4583-A89A-5F08F73EDFF2}"/>
    <dgm:cxn modelId="{4C71F797-1A9F-4D02-9028-69FD6C248621}" type="presOf" srcId="{D044208C-6468-47B7-9F58-1FFC74C55611}" destId="{FDEFEADC-13B5-4102-83FD-F4CDAD054E98}" srcOrd="0" destOrd="0" presId="urn:microsoft.com/office/officeart/2005/8/layout/hProcess11"/>
    <dgm:cxn modelId="{52ABE9BD-7B08-45E3-9B3A-CA5788F70157}" type="presOf" srcId="{C7BEA9C6-01EB-44BA-9422-3BD7D252DF01}" destId="{12416C35-4248-41A9-95AB-B4B39290B9B6}" srcOrd="0" destOrd="0" presId="urn:microsoft.com/office/officeart/2005/8/layout/hProcess11"/>
    <dgm:cxn modelId="{F22785CD-EBEC-402C-BE09-F2B99310038C}" type="presOf" srcId="{033B51AD-F3C2-4212-8506-ACCCC2CBD150}" destId="{E9380095-A9F7-490B-B764-154F8FF740A4}" srcOrd="0" destOrd="0" presId="urn:microsoft.com/office/officeart/2005/8/layout/hProcess11"/>
    <dgm:cxn modelId="{B0A483EF-C940-46D3-AA58-B6FAB69FE38E}" srcId="{D044208C-6468-47B7-9F58-1FFC74C55611}" destId="{C7BEA9C6-01EB-44BA-9422-3BD7D252DF01}" srcOrd="0" destOrd="0" parTransId="{F0E5E851-8A3F-452E-AF3C-D2AEEC01E551}" sibTransId="{2EEAF444-12DC-46F1-9C92-26FF9C178471}"/>
    <dgm:cxn modelId="{083B14FC-9312-4586-A6EF-6B9E4236DC1D}" type="presOf" srcId="{2A021868-7671-47CE-8135-65567045CFD6}" destId="{80A67D38-90A3-4E76-9CE0-E80115209151}" srcOrd="0" destOrd="0" presId="urn:microsoft.com/office/officeart/2005/8/layout/hProcess11"/>
    <dgm:cxn modelId="{8D442C1D-5034-4E47-877C-3DB0F8F83757}" type="presParOf" srcId="{FDEFEADC-13B5-4102-83FD-F4CDAD054E98}" destId="{D72360E6-3A06-4F78-B809-E70B29931046}" srcOrd="0" destOrd="0" presId="urn:microsoft.com/office/officeart/2005/8/layout/hProcess11"/>
    <dgm:cxn modelId="{4E5F935E-9522-40EC-8D7A-9881F4D1D1F3}" type="presParOf" srcId="{FDEFEADC-13B5-4102-83FD-F4CDAD054E98}" destId="{8526AC7F-68CC-4845-844F-E87AF79EF250}" srcOrd="1" destOrd="0" presId="urn:microsoft.com/office/officeart/2005/8/layout/hProcess11"/>
    <dgm:cxn modelId="{D7E64D4F-0DEE-4640-A153-C08F34316C93}" type="presParOf" srcId="{8526AC7F-68CC-4845-844F-E87AF79EF250}" destId="{71A8C024-147D-4D99-B939-FCAC4EB046EB}" srcOrd="0" destOrd="0" presId="urn:microsoft.com/office/officeart/2005/8/layout/hProcess11"/>
    <dgm:cxn modelId="{8AA91230-6C0D-4297-8B06-DDAB56192C4B}" type="presParOf" srcId="{71A8C024-147D-4D99-B939-FCAC4EB046EB}" destId="{12416C35-4248-41A9-95AB-B4B39290B9B6}" srcOrd="0" destOrd="0" presId="urn:microsoft.com/office/officeart/2005/8/layout/hProcess11"/>
    <dgm:cxn modelId="{FF556813-EAA1-472F-A3ED-1C246DD360DC}" type="presParOf" srcId="{71A8C024-147D-4D99-B939-FCAC4EB046EB}" destId="{9E2CD2E8-C8F5-4ADD-A11A-F1AE1DC584CA}" srcOrd="1" destOrd="0" presId="urn:microsoft.com/office/officeart/2005/8/layout/hProcess11"/>
    <dgm:cxn modelId="{AE8D5768-EBD4-41D1-B3D0-29924203B6F8}" type="presParOf" srcId="{71A8C024-147D-4D99-B939-FCAC4EB046EB}" destId="{01A73AE8-6A62-4B45-B9E3-43CB4B00400E}" srcOrd="2" destOrd="0" presId="urn:microsoft.com/office/officeart/2005/8/layout/hProcess11"/>
    <dgm:cxn modelId="{44F30A8F-106E-442C-9678-92F27311F1F4}" type="presParOf" srcId="{8526AC7F-68CC-4845-844F-E87AF79EF250}" destId="{E984DCAF-D140-41A7-A084-1464D8097709}" srcOrd="1" destOrd="0" presId="urn:microsoft.com/office/officeart/2005/8/layout/hProcess11"/>
    <dgm:cxn modelId="{39588357-771A-4380-A3C3-77C45C906594}" type="presParOf" srcId="{8526AC7F-68CC-4845-844F-E87AF79EF250}" destId="{7091FCE4-0DC0-45B3-BBFD-EB99CE93CD22}" srcOrd="2" destOrd="0" presId="urn:microsoft.com/office/officeart/2005/8/layout/hProcess11"/>
    <dgm:cxn modelId="{2487FADC-41DE-4083-ABDB-0F5A6CE543D0}" type="presParOf" srcId="{7091FCE4-0DC0-45B3-BBFD-EB99CE93CD22}" destId="{E9380095-A9F7-490B-B764-154F8FF740A4}" srcOrd="0" destOrd="0" presId="urn:microsoft.com/office/officeart/2005/8/layout/hProcess11"/>
    <dgm:cxn modelId="{8EFA2BB7-9D4B-42D8-AB80-2F25A0401230}" type="presParOf" srcId="{7091FCE4-0DC0-45B3-BBFD-EB99CE93CD22}" destId="{7006B8A0-92E1-44E5-B91E-1213163343DD}" srcOrd="1" destOrd="0" presId="urn:microsoft.com/office/officeart/2005/8/layout/hProcess11"/>
    <dgm:cxn modelId="{3AE0E65E-949B-4E28-95AB-FC3D906D5931}" type="presParOf" srcId="{7091FCE4-0DC0-45B3-BBFD-EB99CE93CD22}" destId="{B27C3B93-ACF1-45A2-848A-2AC8B5966297}" srcOrd="2" destOrd="0" presId="urn:microsoft.com/office/officeart/2005/8/layout/hProcess11"/>
    <dgm:cxn modelId="{5AA6468F-00FA-4CCB-A4E4-ADC8B1632F9C}" type="presParOf" srcId="{8526AC7F-68CC-4845-844F-E87AF79EF250}" destId="{194624FF-8130-4356-9A79-1A892F37EB3C}" srcOrd="3" destOrd="0" presId="urn:microsoft.com/office/officeart/2005/8/layout/hProcess11"/>
    <dgm:cxn modelId="{D4C8C242-24B7-4E34-8999-F3C5D18D8417}" type="presParOf" srcId="{8526AC7F-68CC-4845-844F-E87AF79EF250}" destId="{48DDC0D1-F7AF-4FF2-A8DF-E546920DA587}" srcOrd="4" destOrd="0" presId="urn:microsoft.com/office/officeart/2005/8/layout/hProcess11"/>
    <dgm:cxn modelId="{B1C9899E-C9FC-4E75-8E45-0837C3E15A86}" type="presParOf" srcId="{48DDC0D1-F7AF-4FF2-A8DF-E546920DA587}" destId="{4669689C-C7CB-4F5F-93B5-60F80F640133}" srcOrd="0" destOrd="0" presId="urn:microsoft.com/office/officeart/2005/8/layout/hProcess11"/>
    <dgm:cxn modelId="{819ECA1D-4AF6-4CAB-BC08-CDACEC49EB5B}" type="presParOf" srcId="{48DDC0D1-F7AF-4FF2-A8DF-E546920DA587}" destId="{CA47F8E6-06A3-4A94-9A5F-513FDBE22A32}" srcOrd="1" destOrd="0" presId="urn:microsoft.com/office/officeart/2005/8/layout/hProcess11"/>
    <dgm:cxn modelId="{AB0895E9-402E-4E8E-ADE6-EF32F89B9666}" type="presParOf" srcId="{48DDC0D1-F7AF-4FF2-A8DF-E546920DA587}" destId="{7B1BAC5C-0D6D-4C9A-AA88-21BFD0D7D42B}" srcOrd="2" destOrd="0" presId="urn:microsoft.com/office/officeart/2005/8/layout/hProcess11"/>
    <dgm:cxn modelId="{5081F6AA-C659-48A7-BF2C-462947E7A054}" type="presParOf" srcId="{8526AC7F-68CC-4845-844F-E87AF79EF250}" destId="{ED7AC0FB-1361-48A6-B778-DCDBFC1609E0}" srcOrd="5" destOrd="0" presId="urn:microsoft.com/office/officeart/2005/8/layout/hProcess11"/>
    <dgm:cxn modelId="{4E1370A9-915C-45B7-AB42-64058248FC0D}" type="presParOf" srcId="{8526AC7F-68CC-4845-844F-E87AF79EF250}" destId="{99F96F60-2AC7-4962-9F84-E17CADDE5DB1}" srcOrd="6" destOrd="0" presId="urn:microsoft.com/office/officeart/2005/8/layout/hProcess11"/>
    <dgm:cxn modelId="{B1A8542F-CB59-40F5-8D56-D7BC5E31A69E}" type="presParOf" srcId="{99F96F60-2AC7-4962-9F84-E17CADDE5DB1}" destId="{80A67D38-90A3-4E76-9CE0-E80115209151}" srcOrd="0" destOrd="0" presId="urn:microsoft.com/office/officeart/2005/8/layout/hProcess11"/>
    <dgm:cxn modelId="{C65B772C-409C-412C-AFC5-F09365B79941}" type="presParOf" srcId="{99F96F60-2AC7-4962-9F84-E17CADDE5DB1}" destId="{45AFE88B-CB5E-4355-9EDD-FDED4E41F087}" srcOrd="1" destOrd="0" presId="urn:microsoft.com/office/officeart/2005/8/layout/hProcess11"/>
    <dgm:cxn modelId="{040C6384-68CC-4E4E-82EB-A65DC8F79E2C}" type="presParOf" srcId="{99F96F60-2AC7-4962-9F84-E17CADDE5DB1}" destId="{BE7349A9-41BD-46E1-A55D-4C47754C45CB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57A5CB-15E9-4B40-8422-31C03500CA65}">
      <dsp:nvSpPr>
        <dsp:cNvPr id="0" name=""/>
        <dsp:cNvSpPr/>
      </dsp:nvSpPr>
      <dsp:spPr>
        <a:xfrm>
          <a:off x="0" y="1296"/>
          <a:ext cx="9941318" cy="657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185BD4-FBCB-4CC4-A409-C7AC4A83780A}">
      <dsp:nvSpPr>
        <dsp:cNvPr id="0" name=""/>
        <dsp:cNvSpPr/>
      </dsp:nvSpPr>
      <dsp:spPr>
        <a:xfrm>
          <a:off x="198826" y="149184"/>
          <a:ext cx="361502" cy="3615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70994-0340-468C-AC4D-DA6B9E29EBD3}">
      <dsp:nvSpPr>
        <dsp:cNvPr id="0" name=""/>
        <dsp:cNvSpPr/>
      </dsp:nvSpPr>
      <dsp:spPr>
        <a:xfrm>
          <a:off x="759154" y="1296"/>
          <a:ext cx="9182164" cy="657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2" tIns="69562" rIns="69562" bIns="69562" numCol="1" spcCol="1270" anchor="ctr" anchorCtr="0">
          <a:noAutofit/>
        </a:bodyPr>
        <a:lstStyle/>
        <a:p>
          <a:pPr marL="0" lvl="0" indent="0" algn="just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This presentation focuses on communication because it is one of the most important professional skills in health and social care.</a:t>
          </a:r>
        </a:p>
      </dsp:txBody>
      <dsp:txXfrm>
        <a:off x="759154" y="1296"/>
        <a:ext cx="9182164" cy="657276"/>
      </dsp:txXfrm>
    </dsp:sp>
    <dsp:sp modelId="{E8595A00-7E68-47E4-B973-92888D31A884}">
      <dsp:nvSpPr>
        <dsp:cNvPr id="0" name=""/>
        <dsp:cNvSpPr/>
      </dsp:nvSpPr>
      <dsp:spPr>
        <a:xfrm>
          <a:off x="0" y="822892"/>
          <a:ext cx="9941318" cy="657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69D4D-2977-4B16-BAE4-03AB41142327}">
      <dsp:nvSpPr>
        <dsp:cNvPr id="0" name=""/>
        <dsp:cNvSpPr/>
      </dsp:nvSpPr>
      <dsp:spPr>
        <a:xfrm>
          <a:off x="198826" y="970779"/>
          <a:ext cx="361502" cy="3615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F0F13-25D8-4407-8F53-476164328159}">
      <dsp:nvSpPr>
        <dsp:cNvPr id="0" name=""/>
        <dsp:cNvSpPr/>
      </dsp:nvSpPr>
      <dsp:spPr>
        <a:xfrm>
          <a:off x="759154" y="822892"/>
          <a:ext cx="9182164" cy="657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2" tIns="69562" rIns="69562" bIns="69562" numCol="1" spcCol="1270" anchor="ctr" anchorCtr="0">
          <a:noAutofit/>
        </a:bodyPr>
        <a:lstStyle/>
        <a:p>
          <a:pPr marL="0" lvl="0" indent="0" algn="just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 will explain what communication means and how it is used in everyday practice with patients, service users and colleagues.</a:t>
          </a:r>
        </a:p>
      </dsp:txBody>
      <dsp:txXfrm>
        <a:off x="759154" y="822892"/>
        <a:ext cx="9182164" cy="657276"/>
      </dsp:txXfrm>
    </dsp:sp>
    <dsp:sp modelId="{3DD7544A-DA5C-44DF-8037-6F0D2C23B4CF}">
      <dsp:nvSpPr>
        <dsp:cNvPr id="0" name=""/>
        <dsp:cNvSpPr/>
      </dsp:nvSpPr>
      <dsp:spPr>
        <a:xfrm>
          <a:off x="0" y="1644488"/>
          <a:ext cx="9941318" cy="657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FBE5FA-8D06-40FC-BB10-C8D04132B86B}">
      <dsp:nvSpPr>
        <dsp:cNvPr id="0" name=""/>
        <dsp:cNvSpPr/>
      </dsp:nvSpPr>
      <dsp:spPr>
        <a:xfrm>
          <a:off x="198826" y="1792375"/>
          <a:ext cx="361502" cy="3615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52AEE-7185-4B5E-8202-39C93A917956}">
      <dsp:nvSpPr>
        <dsp:cNvPr id="0" name=""/>
        <dsp:cNvSpPr/>
      </dsp:nvSpPr>
      <dsp:spPr>
        <a:xfrm>
          <a:off x="759154" y="1644488"/>
          <a:ext cx="9182164" cy="657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2" tIns="69562" rIns="69562" bIns="69562" numCol="1" spcCol="1270" anchor="ctr" anchorCtr="0">
          <a:noAutofit/>
        </a:bodyPr>
        <a:lstStyle/>
        <a:p>
          <a:pPr marL="0" lvl="0" indent="0" algn="just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 will discuss why communication supports safe care, person-centred practice and effective teamwork (Moss, 2017).</a:t>
          </a:r>
        </a:p>
      </dsp:txBody>
      <dsp:txXfrm>
        <a:off x="759154" y="1644488"/>
        <a:ext cx="9182164" cy="657276"/>
      </dsp:txXfrm>
    </dsp:sp>
    <dsp:sp modelId="{F8F96E04-FAB9-484E-9F0E-39B04550177F}">
      <dsp:nvSpPr>
        <dsp:cNvPr id="0" name=""/>
        <dsp:cNvSpPr/>
      </dsp:nvSpPr>
      <dsp:spPr>
        <a:xfrm>
          <a:off x="0" y="2466084"/>
          <a:ext cx="9941318" cy="657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530E60-4C3D-4274-B96A-C31AB201B41F}">
      <dsp:nvSpPr>
        <dsp:cNvPr id="0" name=""/>
        <dsp:cNvSpPr/>
      </dsp:nvSpPr>
      <dsp:spPr>
        <a:xfrm>
          <a:off x="198826" y="2613971"/>
          <a:ext cx="361502" cy="3615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DF192-1783-4DBE-9334-D9BFCF6ABC11}">
      <dsp:nvSpPr>
        <dsp:cNvPr id="0" name=""/>
        <dsp:cNvSpPr/>
      </dsp:nvSpPr>
      <dsp:spPr>
        <a:xfrm>
          <a:off x="759154" y="2466084"/>
          <a:ext cx="9182164" cy="657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2" tIns="69562" rIns="69562" bIns="69562" numCol="1" spcCol="1270" anchor="ctr" anchorCtr="0">
          <a:noAutofit/>
        </a:bodyPr>
        <a:lstStyle/>
        <a:p>
          <a:pPr marL="0" lvl="0" indent="0" algn="just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 will use the SBAR framework and a practical care-assistant example to show how communication can improve safety and quality of care.</a:t>
          </a:r>
        </a:p>
      </dsp:txBody>
      <dsp:txXfrm>
        <a:off x="759154" y="2466084"/>
        <a:ext cx="9182164" cy="6572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6A770C-723B-44CD-A95C-24A95B896C39}">
      <dsp:nvSpPr>
        <dsp:cNvPr id="0" name=""/>
        <dsp:cNvSpPr/>
      </dsp:nvSpPr>
      <dsp:spPr>
        <a:xfrm rot="16200000">
          <a:off x="-384012" y="386408"/>
          <a:ext cx="3124658" cy="2351840"/>
        </a:xfrm>
        <a:prstGeom prst="flowChartManualOperati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My chosen skill is communication, which means sharing information clearly, respectfully and accurately through speaking, listening, writing and non-verbal behaviour (Moss, 2017). </a:t>
          </a:r>
        </a:p>
      </dsp:txBody>
      <dsp:txXfrm rot="5400000">
        <a:off x="2397" y="624931"/>
        <a:ext cx="2351840" cy="1874794"/>
      </dsp:txXfrm>
    </dsp:sp>
    <dsp:sp modelId="{2D243CFA-00BA-4D0D-92D3-B4498A826042}">
      <dsp:nvSpPr>
        <dsp:cNvPr id="0" name=""/>
        <dsp:cNvSpPr/>
      </dsp:nvSpPr>
      <dsp:spPr>
        <a:xfrm rot="16200000">
          <a:off x="2144216" y="386408"/>
          <a:ext cx="3124658" cy="2351840"/>
        </a:xfrm>
        <a:prstGeom prst="flowChartManualOperation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 everyday practice, communication involves active listening, asking appropriate questions, checking understanding, recording information and responding with empathy. </a:t>
          </a:r>
        </a:p>
      </dsp:txBody>
      <dsp:txXfrm rot="5400000">
        <a:off x="2530625" y="624931"/>
        <a:ext cx="2351840" cy="1874794"/>
      </dsp:txXfrm>
    </dsp:sp>
    <dsp:sp modelId="{C1D1152C-2B3F-4C6C-A04C-9A0B4E58AA02}">
      <dsp:nvSpPr>
        <dsp:cNvPr id="0" name=""/>
        <dsp:cNvSpPr/>
      </dsp:nvSpPr>
      <dsp:spPr>
        <a:xfrm rot="16200000">
          <a:off x="4672444" y="386408"/>
          <a:ext cx="3124658" cy="2351840"/>
        </a:xfrm>
        <a:prstGeom prst="flowChartManualOperation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 health and social care, communication also means adapting language to meet individual needs, including disability, age, culture, language and health literacy (NMC, 2018). </a:t>
          </a:r>
        </a:p>
      </dsp:txBody>
      <dsp:txXfrm rot="5400000">
        <a:off x="5058853" y="624931"/>
        <a:ext cx="2351840" cy="1874794"/>
      </dsp:txXfrm>
    </dsp:sp>
    <dsp:sp modelId="{E60F0DE2-E32F-46DB-A405-A0FF927FA2EA}">
      <dsp:nvSpPr>
        <dsp:cNvPr id="0" name=""/>
        <dsp:cNvSpPr/>
      </dsp:nvSpPr>
      <dsp:spPr>
        <a:xfrm rot="16200000">
          <a:off x="7200673" y="386408"/>
          <a:ext cx="3124658" cy="2351840"/>
        </a:xfrm>
        <a:prstGeom prst="flowChartManualOperation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 have developed this skill through classroom learning, group discussions, feedback, observing professionals and practicing respectful conversations in daily life. </a:t>
          </a:r>
        </a:p>
      </dsp:txBody>
      <dsp:txXfrm rot="5400000">
        <a:off x="7587082" y="624931"/>
        <a:ext cx="2351840" cy="18747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0659C9-A31D-4A97-BEE0-D378B0A3B67F}">
      <dsp:nvSpPr>
        <dsp:cNvPr id="0" name=""/>
        <dsp:cNvSpPr/>
      </dsp:nvSpPr>
      <dsp:spPr>
        <a:xfrm>
          <a:off x="0" y="2985137"/>
          <a:ext cx="4530898" cy="6530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Poor communication can damage trust, delay treatment, increase complaints and affect staff teamwork, especially when services are under workforce pressure (Skills for Care, 2025). </a:t>
          </a:r>
        </a:p>
      </dsp:txBody>
      <dsp:txXfrm>
        <a:off x="0" y="2985137"/>
        <a:ext cx="4530898" cy="653075"/>
      </dsp:txXfrm>
    </dsp:sp>
    <dsp:sp modelId="{EDF3679E-1D5E-4A4C-9002-0BB6E9E08C3D}">
      <dsp:nvSpPr>
        <dsp:cNvPr id="0" name=""/>
        <dsp:cNvSpPr/>
      </dsp:nvSpPr>
      <dsp:spPr>
        <a:xfrm rot="10800000">
          <a:off x="0" y="1990504"/>
          <a:ext cx="4530898" cy="1004429"/>
        </a:xfrm>
        <a:prstGeom prst="upArrowCallout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Service users benefit because clear explanations and active listening help them feel respected, involved and more confident in decisions about their care (Sharkiya, 2023). </a:t>
          </a:r>
        </a:p>
      </dsp:txBody>
      <dsp:txXfrm rot="10800000">
        <a:off x="0" y="1990504"/>
        <a:ext cx="4530898" cy="652648"/>
      </dsp:txXfrm>
    </dsp:sp>
    <dsp:sp modelId="{446C46FD-C196-43B9-A51F-3648A52B387D}">
      <dsp:nvSpPr>
        <dsp:cNvPr id="0" name=""/>
        <dsp:cNvSpPr/>
      </dsp:nvSpPr>
      <dsp:spPr>
        <a:xfrm rot="10800000">
          <a:off x="0" y="995870"/>
          <a:ext cx="4530898" cy="1004429"/>
        </a:xfrm>
        <a:prstGeom prst="upArrowCallout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Good communication supports safe and effective care because staff can share risks, changes in condition, medication information and safeguarding concerns quickly (Müller et al., 2018). </a:t>
          </a:r>
        </a:p>
      </dsp:txBody>
      <dsp:txXfrm rot="10800000">
        <a:off x="0" y="995870"/>
        <a:ext cx="4530898" cy="652648"/>
      </dsp:txXfrm>
    </dsp:sp>
    <dsp:sp modelId="{520A5157-F62A-4492-A2CE-F500915950E5}">
      <dsp:nvSpPr>
        <dsp:cNvPr id="0" name=""/>
        <dsp:cNvSpPr/>
      </dsp:nvSpPr>
      <dsp:spPr>
        <a:xfrm rot="10800000">
          <a:off x="0" y="1"/>
          <a:ext cx="4530898" cy="1004429"/>
        </a:xfrm>
        <a:prstGeom prst="upArrowCallout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Communication is essential because unsafe care is often linked to missed information, unclear handovers and misunderstanding, while WHO reports that around 1 in 10 patients is harmed in healthcare (WHO, 2023). </a:t>
          </a:r>
        </a:p>
      </dsp:txBody>
      <dsp:txXfrm rot="10800000">
        <a:off x="0" y="1"/>
        <a:ext cx="4530898" cy="6526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A62E91-9009-413C-BC28-BB48720600C3}">
      <dsp:nvSpPr>
        <dsp:cNvPr id="0" name=""/>
        <dsp:cNvSpPr/>
      </dsp:nvSpPr>
      <dsp:spPr>
        <a:xfrm>
          <a:off x="2042883" y="1235063"/>
          <a:ext cx="4394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9457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50861" y="1278433"/>
        <a:ext cx="23502" cy="4700"/>
      </dsp:txXfrm>
    </dsp:sp>
    <dsp:sp modelId="{94ED34AF-EB2A-442B-B786-F8B516227AB1}">
      <dsp:nvSpPr>
        <dsp:cNvPr id="0" name=""/>
        <dsp:cNvSpPr/>
      </dsp:nvSpPr>
      <dsp:spPr>
        <a:xfrm>
          <a:off x="957" y="667665"/>
          <a:ext cx="2043726" cy="122623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The SBAR framework is a structured communication tool used in healthcare to organise important information during handover or escalation (Müller et al., 2018). </a:t>
          </a:r>
        </a:p>
      </dsp:txBody>
      <dsp:txXfrm>
        <a:off x="957" y="667665"/>
        <a:ext cx="2043726" cy="1226235"/>
      </dsp:txXfrm>
    </dsp:sp>
    <dsp:sp modelId="{0A89F0FA-D826-42C4-A147-C539EE372EDA}">
      <dsp:nvSpPr>
        <dsp:cNvPr id="0" name=""/>
        <dsp:cNvSpPr/>
      </dsp:nvSpPr>
      <dsp:spPr>
        <a:xfrm>
          <a:off x="1022820" y="1892101"/>
          <a:ext cx="2513783" cy="439457"/>
        </a:xfrm>
        <a:custGeom>
          <a:avLst/>
          <a:gdLst/>
          <a:ahLst/>
          <a:cxnLst/>
          <a:rect l="0" t="0" r="0" b="0"/>
          <a:pathLst>
            <a:path>
              <a:moveTo>
                <a:pt x="2513783" y="0"/>
              </a:moveTo>
              <a:lnTo>
                <a:pt x="2513783" y="236828"/>
              </a:lnTo>
              <a:lnTo>
                <a:pt x="0" y="236828"/>
              </a:lnTo>
              <a:lnTo>
                <a:pt x="0" y="439457"/>
              </a:lnTo>
            </a:path>
          </a:pathLst>
        </a:custGeom>
        <a:noFill/>
        <a:ln w="6350" cap="flat" cmpd="sng" algn="ctr">
          <a:solidFill>
            <a:schemeClr val="accent4">
              <a:hueOff val="-857133"/>
              <a:satOff val="7260"/>
              <a:lumOff val="-313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15778" y="2109480"/>
        <a:ext cx="127867" cy="4700"/>
      </dsp:txXfrm>
    </dsp:sp>
    <dsp:sp modelId="{E4E5D59B-C452-4886-BBAD-A31BA317EF17}">
      <dsp:nvSpPr>
        <dsp:cNvPr id="0" name=""/>
        <dsp:cNvSpPr/>
      </dsp:nvSpPr>
      <dsp:spPr>
        <a:xfrm>
          <a:off x="2514741" y="667665"/>
          <a:ext cx="2043726" cy="1226235"/>
        </a:xfrm>
        <a:prstGeom prst="rect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SBAR means Situation, Background, Assessment and Recommendation, so the professional explains what is happening, gives relevant history, shares their concern and states what action is needed. </a:t>
          </a:r>
        </a:p>
      </dsp:txBody>
      <dsp:txXfrm>
        <a:off x="2514741" y="667665"/>
        <a:ext cx="2043726" cy="1226235"/>
      </dsp:txXfrm>
    </dsp:sp>
    <dsp:sp modelId="{0697D330-16F3-4930-B43F-F89DA7217B5C}">
      <dsp:nvSpPr>
        <dsp:cNvPr id="0" name=""/>
        <dsp:cNvSpPr/>
      </dsp:nvSpPr>
      <dsp:spPr>
        <a:xfrm>
          <a:off x="2042883" y="2931357"/>
          <a:ext cx="4394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9457" y="45720"/>
              </a:lnTo>
            </a:path>
          </a:pathLst>
        </a:custGeom>
        <a:noFill/>
        <a:ln w="6350" cap="flat" cmpd="sng" algn="ctr">
          <a:solidFill>
            <a:schemeClr val="accent4">
              <a:hueOff val="-1714266"/>
              <a:satOff val="14520"/>
              <a:lumOff val="-627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50861" y="2974726"/>
        <a:ext cx="23502" cy="4700"/>
      </dsp:txXfrm>
    </dsp:sp>
    <dsp:sp modelId="{078095EE-9B4A-49E2-89FB-7269016003FB}">
      <dsp:nvSpPr>
        <dsp:cNvPr id="0" name=""/>
        <dsp:cNvSpPr/>
      </dsp:nvSpPr>
      <dsp:spPr>
        <a:xfrm>
          <a:off x="957" y="2363959"/>
          <a:ext cx="2043726" cy="1226235"/>
        </a:xfrm>
        <a:prstGeom prst="rect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This model helps professionals avoid vague communication because it makes messages brief, focused and clinically useful during busy shifts. </a:t>
          </a:r>
        </a:p>
      </dsp:txBody>
      <dsp:txXfrm>
        <a:off x="957" y="2363959"/>
        <a:ext cx="2043726" cy="1226235"/>
      </dsp:txXfrm>
    </dsp:sp>
    <dsp:sp modelId="{08658049-E193-4CC4-8F07-E6BA845D7ADC}">
      <dsp:nvSpPr>
        <dsp:cNvPr id="0" name=""/>
        <dsp:cNvSpPr/>
      </dsp:nvSpPr>
      <dsp:spPr>
        <a:xfrm>
          <a:off x="2514741" y="2363959"/>
          <a:ext cx="2043726" cy="1226235"/>
        </a:xfrm>
        <a:prstGeom prst="rect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SBAR supports good practice because research shows it can improve handover quality, decision-making and patient safety when used consistently (Pazar et al., 2024). </a:t>
          </a:r>
        </a:p>
      </dsp:txBody>
      <dsp:txXfrm>
        <a:off x="2514741" y="2363959"/>
        <a:ext cx="2043726" cy="12262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F8C7EA-163D-4A7C-B58A-6481212B4598}">
      <dsp:nvSpPr>
        <dsp:cNvPr id="0" name=""/>
        <dsp:cNvSpPr/>
      </dsp:nvSpPr>
      <dsp:spPr>
        <a:xfrm>
          <a:off x="745598" y="0"/>
          <a:ext cx="8450121" cy="3124658"/>
        </a:xfrm>
        <a:prstGeom prst="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7B60D4-9676-4B3E-8930-088FDE2E9B3C}">
      <dsp:nvSpPr>
        <dsp:cNvPr id="0" name=""/>
        <dsp:cNvSpPr/>
      </dsp:nvSpPr>
      <dsp:spPr>
        <a:xfrm>
          <a:off x="4975" y="937397"/>
          <a:ext cx="2393100" cy="124986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 would apply communication as a care assistant in a residential care home when supporting an older resident who suddenly becomes confused and refuses food. </a:t>
          </a:r>
        </a:p>
      </dsp:txBody>
      <dsp:txXfrm>
        <a:off x="65988" y="998410"/>
        <a:ext cx="2271074" cy="1127837"/>
      </dsp:txXfrm>
    </dsp:sp>
    <dsp:sp modelId="{12639688-2BB8-4D2B-988E-B51A6E98028E}">
      <dsp:nvSpPr>
        <dsp:cNvPr id="0" name=""/>
        <dsp:cNvSpPr/>
      </dsp:nvSpPr>
      <dsp:spPr>
        <a:xfrm>
          <a:off x="2517731" y="937397"/>
          <a:ext cx="2393100" cy="1249863"/>
        </a:xfrm>
        <a:prstGeom prst="roundRect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 would listen calmly, reassure the resident, observe changes, check their care notes and communicate clearly with the senior carer or nurse using SBAR. </a:t>
          </a:r>
        </a:p>
      </dsp:txBody>
      <dsp:txXfrm>
        <a:off x="2578744" y="998410"/>
        <a:ext cx="2271074" cy="1127837"/>
      </dsp:txXfrm>
    </dsp:sp>
    <dsp:sp modelId="{50E3DF7F-09AF-4326-9574-44F221354698}">
      <dsp:nvSpPr>
        <dsp:cNvPr id="0" name=""/>
        <dsp:cNvSpPr/>
      </dsp:nvSpPr>
      <dsp:spPr>
        <a:xfrm>
          <a:off x="5030487" y="937397"/>
          <a:ext cx="2393100" cy="1249863"/>
        </a:xfrm>
        <a:prstGeom prst="roundRect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For example, I would explain the current concern, give background about their usual behaviour, describe my assessment and recommend that the nurse reviews the resident. </a:t>
          </a:r>
        </a:p>
      </dsp:txBody>
      <dsp:txXfrm>
        <a:off x="5091500" y="998410"/>
        <a:ext cx="2271074" cy="1127837"/>
      </dsp:txXfrm>
    </dsp:sp>
    <dsp:sp modelId="{9D7C5B5E-0402-47AC-B3E8-98B3CA28FC68}">
      <dsp:nvSpPr>
        <dsp:cNvPr id="0" name=""/>
        <dsp:cNvSpPr/>
      </dsp:nvSpPr>
      <dsp:spPr>
        <a:xfrm>
          <a:off x="7543242" y="937397"/>
          <a:ext cx="2393100" cy="1249863"/>
        </a:xfrm>
        <a:prstGeom prst="roundRect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impact on care would be safer monitoring, quicker response, reduced risk of deterioration and a better experience because the resident feels heard and respected. </a:t>
          </a:r>
        </a:p>
      </dsp:txBody>
      <dsp:txXfrm>
        <a:off x="7604255" y="998410"/>
        <a:ext cx="2271074" cy="11278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6740BA-2EB0-4357-ADFE-AE30FC70B120}">
      <dsp:nvSpPr>
        <dsp:cNvPr id="0" name=""/>
        <dsp:cNvSpPr/>
      </dsp:nvSpPr>
      <dsp:spPr>
        <a:xfrm>
          <a:off x="69254" y="193237"/>
          <a:ext cx="1262067" cy="126206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17E6F-029C-46AA-A048-B9CB4CE8E218}">
      <dsp:nvSpPr>
        <dsp:cNvPr id="0" name=""/>
        <dsp:cNvSpPr/>
      </dsp:nvSpPr>
      <dsp:spPr>
        <a:xfrm>
          <a:off x="334288" y="458272"/>
          <a:ext cx="731998" cy="7319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F73A6-06B8-460F-BA7C-6A274DD8364E}">
      <dsp:nvSpPr>
        <dsp:cNvPr id="0" name=""/>
        <dsp:cNvSpPr/>
      </dsp:nvSpPr>
      <dsp:spPr>
        <a:xfrm>
          <a:off x="1601764" y="193237"/>
          <a:ext cx="2974872" cy="126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Communication supports my employability because health and social care employers need staff who can work with service users, families and multi-disciplinary teams professionally. </a:t>
          </a:r>
        </a:p>
      </dsp:txBody>
      <dsp:txXfrm>
        <a:off x="1601764" y="193237"/>
        <a:ext cx="2974872" cy="1262067"/>
      </dsp:txXfrm>
    </dsp:sp>
    <dsp:sp modelId="{A00968C6-6F13-4FEE-BF3A-143A78325609}">
      <dsp:nvSpPr>
        <dsp:cNvPr id="0" name=""/>
        <dsp:cNvSpPr/>
      </dsp:nvSpPr>
      <dsp:spPr>
        <a:xfrm>
          <a:off x="5094985" y="193237"/>
          <a:ext cx="1262067" cy="126206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AB761B-B0AD-48F9-96CF-66B3C9EB25F6}">
      <dsp:nvSpPr>
        <dsp:cNvPr id="0" name=""/>
        <dsp:cNvSpPr/>
      </dsp:nvSpPr>
      <dsp:spPr>
        <a:xfrm>
          <a:off x="5360020" y="458272"/>
          <a:ext cx="731998" cy="7319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0EE34-F67C-42F1-B2CA-47D68B1A9551}">
      <dsp:nvSpPr>
        <dsp:cNvPr id="0" name=""/>
        <dsp:cNvSpPr/>
      </dsp:nvSpPr>
      <dsp:spPr>
        <a:xfrm>
          <a:off x="6627495" y="193237"/>
          <a:ext cx="2974872" cy="126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It is important for my future role because I will need to report concerns, record accurately, build trust and communicate respectfully with vulnerable people. </a:t>
          </a:r>
        </a:p>
      </dsp:txBody>
      <dsp:txXfrm>
        <a:off x="6627495" y="193237"/>
        <a:ext cx="2974872" cy="1262067"/>
      </dsp:txXfrm>
    </dsp:sp>
    <dsp:sp modelId="{5A9C1DE0-5C40-4439-9377-60E8B0E5F924}">
      <dsp:nvSpPr>
        <dsp:cNvPr id="0" name=""/>
        <dsp:cNvSpPr/>
      </dsp:nvSpPr>
      <dsp:spPr>
        <a:xfrm>
          <a:off x="69254" y="2051454"/>
          <a:ext cx="1262067" cy="126206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933BBD-5F7D-4E89-8CEC-6590F7DD8DFC}">
      <dsp:nvSpPr>
        <dsp:cNvPr id="0" name=""/>
        <dsp:cNvSpPr/>
      </dsp:nvSpPr>
      <dsp:spPr>
        <a:xfrm>
          <a:off x="334288" y="2316488"/>
          <a:ext cx="731998" cy="7319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BC437-12BB-4056-A223-75ADED0F3B92}">
      <dsp:nvSpPr>
        <dsp:cNvPr id="0" name=""/>
        <dsp:cNvSpPr/>
      </dsp:nvSpPr>
      <dsp:spPr>
        <a:xfrm>
          <a:off x="1601764" y="2051454"/>
          <a:ext cx="2974872" cy="126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 see communication as a developing strength because I am confident in listening and speaking politely, but I still want to improve professional handover and written recording. </a:t>
          </a:r>
        </a:p>
      </dsp:txBody>
      <dsp:txXfrm>
        <a:off x="1601764" y="2051454"/>
        <a:ext cx="2974872" cy="1262067"/>
      </dsp:txXfrm>
    </dsp:sp>
    <dsp:sp modelId="{FE8B6F76-E498-41F7-8CEE-AB7C299E618C}">
      <dsp:nvSpPr>
        <dsp:cNvPr id="0" name=""/>
        <dsp:cNvSpPr/>
      </dsp:nvSpPr>
      <dsp:spPr>
        <a:xfrm>
          <a:off x="5094985" y="2051454"/>
          <a:ext cx="1262067" cy="126206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A5504C-5708-4E09-97F7-EDF199C98517}">
      <dsp:nvSpPr>
        <dsp:cNvPr id="0" name=""/>
        <dsp:cNvSpPr/>
      </dsp:nvSpPr>
      <dsp:spPr>
        <a:xfrm>
          <a:off x="5360020" y="2316488"/>
          <a:ext cx="731998" cy="7319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F25A8F-9240-40BB-9397-D7376FA44F1C}">
      <dsp:nvSpPr>
        <dsp:cNvPr id="0" name=""/>
        <dsp:cNvSpPr/>
      </dsp:nvSpPr>
      <dsp:spPr>
        <a:xfrm>
          <a:off x="6627495" y="2051454"/>
          <a:ext cx="2974872" cy="126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My action plan is to practice SBAR, request feedback, read professional guidance and improve confidence in speaking during team discussions, which supports readiness for practice and career development. </a:t>
          </a:r>
        </a:p>
      </dsp:txBody>
      <dsp:txXfrm>
        <a:off x="6627495" y="2051454"/>
        <a:ext cx="2974872" cy="126206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2360E6-3A06-4F78-B809-E70B29931046}">
      <dsp:nvSpPr>
        <dsp:cNvPr id="0" name=""/>
        <dsp:cNvSpPr/>
      </dsp:nvSpPr>
      <dsp:spPr>
        <a:xfrm>
          <a:off x="0" y="992899"/>
          <a:ext cx="10515600" cy="1323866"/>
        </a:xfrm>
        <a:prstGeom prst="notched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416C35-4248-41A9-95AB-B4B39290B9B6}">
      <dsp:nvSpPr>
        <dsp:cNvPr id="0" name=""/>
        <dsp:cNvSpPr/>
      </dsp:nvSpPr>
      <dsp:spPr>
        <a:xfrm>
          <a:off x="4736" y="0"/>
          <a:ext cx="2278208" cy="13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b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 conclusion, this presentation has shown that communication is a core skill for professional practice in health and social care. </a:t>
          </a:r>
        </a:p>
      </dsp:txBody>
      <dsp:txXfrm>
        <a:off x="4736" y="0"/>
        <a:ext cx="2278208" cy="1323866"/>
      </dsp:txXfrm>
    </dsp:sp>
    <dsp:sp modelId="{9E2CD2E8-C8F5-4ADD-A11A-F1AE1DC584CA}">
      <dsp:nvSpPr>
        <dsp:cNvPr id="0" name=""/>
        <dsp:cNvSpPr/>
      </dsp:nvSpPr>
      <dsp:spPr>
        <a:xfrm>
          <a:off x="978357" y="1489349"/>
          <a:ext cx="330966" cy="33096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80095-A9F7-490B-B764-154F8FF740A4}">
      <dsp:nvSpPr>
        <dsp:cNvPr id="0" name=""/>
        <dsp:cNvSpPr/>
      </dsp:nvSpPr>
      <dsp:spPr>
        <a:xfrm>
          <a:off x="2396855" y="1985799"/>
          <a:ext cx="2278208" cy="13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Communication supports safety, person-centered care, trust, teamwork and better outcomes for patients and service users. </a:t>
          </a:r>
        </a:p>
      </dsp:txBody>
      <dsp:txXfrm>
        <a:off x="2396855" y="1985799"/>
        <a:ext cx="2278208" cy="1323866"/>
      </dsp:txXfrm>
    </dsp:sp>
    <dsp:sp modelId="{7006B8A0-92E1-44E5-B91E-1213163343DD}">
      <dsp:nvSpPr>
        <dsp:cNvPr id="0" name=""/>
        <dsp:cNvSpPr/>
      </dsp:nvSpPr>
      <dsp:spPr>
        <a:xfrm>
          <a:off x="3370477" y="1489349"/>
          <a:ext cx="330966" cy="330966"/>
        </a:xfrm>
        <a:prstGeom prst="ellipse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9689C-C7CB-4F5F-93B5-60F80F640133}">
      <dsp:nvSpPr>
        <dsp:cNvPr id="0" name=""/>
        <dsp:cNvSpPr/>
      </dsp:nvSpPr>
      <dsp:spPr>
        <a:xfrm>
          <a:off x="4788975" y="0"/>
          <a:ext cx="2278208" cy="13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b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SBAR framework provides a simple way to communicate clearly during handovers and urgent care situations. </a:t>
          </a:r>
        </a:p>
      </dsp:txBody>
      <dsp:txXfrm>
        <a:off x="4788975" y="0"/>
        <a:ext cx="2278208" cy="1323866"/>
      </dsp:txXfrm>
    </dsp:sp>
    <dsp:sp modelId="{CA47F8E6-06A3-4A94-9A5F-513FDBE22A32}">
      <dsp:nvSpPr>
        <dsp:cNvPr id="0" name=""/>
        <dsp:cNvSpPr/>
      </dsp:nvSpPr>
      <dsp:spPr>
        <a:xfrm>
          <a:off x="5762596" y="1489349"/>
          <a:ext cx="330966" cy="330966"/>
        </a:xfrm>
        <a:prstGeom prst="ellipse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67D38-90A3-4E76-9CE0-E80115209151}">
      <dsp:nvSpPr>
        <dsp:cNvPr id="0" name=""/>
        <dsp:cNvSpPr/>
      </dsp:nvSpPr>
      <dsp:spPr>
        <a:xfrm>
          <a:off x="7181094" y="1985799"/>
          <a:ext cx="2278208" cy="13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Thus, developing my communication skills will strengthen my employability, professional confidence and ability to provide safe and respectful care. </a:t>
          </a:r>
        </a:p>
      </dsp:txBody>
      <dsp:txXfrm>
        <a:off x="7181094" y="1985799"/>
        <a:ext cx="2278208" cy="1323866"/>
      </dsp:txXfrm>
    </dsp:sp>
    <dsp:sp modelId="{45AFE88B-CB5E-4355-9EDD-FDED4E41F087}">
      <dsp:nvSpPr>
        <dsp:cNvPr id="0" name=""/>
        <dsp:cNvSpPr/>
      </dsp:nvSpPr>
      <dsp:spPr>
        <a:xfrm>
          <a:off x="8154715" y="1489349"/>
          <a:ext cx="330966" cy="330966"/>
        </a:xfrm>
        <a:prstGeom prst="ellipse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763F2-5CE1-7B81-65C2-837E0C0D0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6B7A55-5E79-34EA-F90C-3668986EB5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7487E-A518-30D4-48F9-FE28E214C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079AF-D29A-2A9B-CD66-D17D4231D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E0B22-642C-EDF2-6DE2-9034BE12E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416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F0FA3-5C82-E168-5FB9-0A7ABEEE0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F21E-A024-28EC-6687-AA5172EF9D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C2C241-02B2-B608-13DD-A79E09419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CFEDD5-D5C9-0831-B585-0199367F3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70CA7-7C63-BE96-FA82-26D2E91AC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946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73691-44CA-ECC6-A3FD-A22FA88EC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39C484-569C-D733-D157-A31247EFB3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6765EF-D286-2467-55FC-99C60C039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210EF-8AE1-EAE1-1DB7-A71FEE6B5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F5A76-3C20-471C-4A71-8F1A6DE01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472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E92BE-D2FF-5FBD-5C19-64D37591E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4CDD7-FF70-4783-D514-6C76076324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69C128-B914-3F2E-50BC-C63AFA779D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C70820-AE1C-FD13-0B1F-AA887503C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077C35-AAC3-D779-9A98-28317A0B6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F1AEF1-776E-1846-A181-82CD54469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006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D2921-2D38-33F4-5C1C-D04D8F60E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C919F-4FB8-F582-1B9C-03451B6D2A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0D3055-B1E7-C46F-4050-1A93E22C6C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54D361-36A0-96D3-C92B-C00E4D80D3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8FB357-DFF8-6BA8-AFF5-E0C65FC19B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67F59B-5553-3F94-ED3F-7D8B41BB3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6AC2BC-5D4A-DB48-9FD6-472F36662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89AFB6-D9F9-84FE-0C3B-A3D30161A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984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3D969-C244-564F-67AC-066B75AD5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34DC8E-0A95-5874-FB55-5FF96BDA1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51AF6B-8414-5571-B56E-743DE1B7F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BCDDE6-0670-41AD-FE2E-3820BFC7C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31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6E93A2-86DD-29E5-29A5-1E1D54733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6B8D78-C82F-E99F-DCDA-B4FDD328F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8C3619-E999-FC76-A655-6A6EF8ECD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020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A42E0-CE4F-E33C-AD92-E7CDEF589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E94DB-1BEA-0BC5-A1DF-A63BFACB0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65C04E-73C0-BF00-2437-59D40DA149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4E5EC-C8E7-0A75-5166-209D5CDA3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9FA3FE-D4D1-433E-923B-3C78F65CD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BD707C-43D3-BC52-389D-74916FB44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573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524C9-E566-536E-AA4C-2086A2011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847860-2AF5-DE24-76C2-2DF3575D7D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867010-2286-1481-FA13-9468562D58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41F829-7082-C00E-DABE-84EE418A7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3A9A28-3AFB-D3C3-7AA5-1D276C1F7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92E34C-1827-DC62-E346-5326215BD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654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CCA90-F6EC-5AB6-8C9E-93BEDF146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BC0200-DC7A-C608-4B1C-88506CE9DF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1EBDC-31C7-8D7C-7B43-3282006B7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D0F7C-E0D3-05E9-3274-656AD4759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322F8-7427-0D01-4950-A740B7C55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433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E04910-53B6-0588-3280-CCA6C64573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907517-8731-7569-7E28-5CCA099829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C21B-8561-E31B-6D28-8206FF4A4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91B3-4960-47D1-CAB6-96FF72378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35A31-8687-A98C-8C01-BA2944E41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92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68129C-23FB-03AF-0BB0-6DEBC3686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3ED9F-F1C8-2111-3E6E-D013A73D4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3872F-E2C3-3921-F86F-E76733A698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3F605F-6995-4758-B73C-D44E9F3B94F0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8E8E0-007E-4292-C7E6-312FCD158B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48E0C-67FE-800D-9FC5-7C9C757592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563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8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patient-safety" TargetMode="External"/><Relationship Id="rId3" Type="http://schemas.openxmlformats.org/officeDocument/2006/relationships/hyperlink" Target="https://doi.org/10.1136/bmjopen-2018-022202" TargetMode="External"/><Relationship Id="rId7" Type="http://schemas.openxmlformats.org/officeDocument/2006/relationships/hyperlink" Target="https://www.skillsforcare.org.uk/Adult-Social-Care-Workforce-Data/workforceintelligence/Reports-and-visualisations/National-information/The-State-of-report.aspx" TargetMode="External"/><Relationship Id="rId2" Type="http://schemas.openxmlformats.org/officeDocument/2006/relationships/hyperlink" Target="https://doi.org/10.1177/109467052311900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6/s12913-023-09869-8" TargetMode="External"/><Relationship Id="rId5" Type="http://schemas.openxmlformats.org/officeDocument/2006/relationships/hyperlink" Target="https://doi.org/10.1016/j.jopan.2023.12.021" TargetMode="External"/><Relationship Id="rId4" Type="http://schemas.openxmlformats.org/officeDocument/2006/relationships/hyperlink" Target="https://www.nmc.org.uk/standards/code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0AED851-54B9-4765-92D2-F0BE443BE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3C99D5-BD10-8DB6-2C7F-7B1AB6BC14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72883" y="2471881"/>
            <a:ext cx="4715619" cy="1699682"/>
          </a:xfrm>
        </p:spPr>
        <p:txBody>
          <a:bodyPr anchor="t">
            <a:normAutofit/>
          </a:bodyPr>
          <a:lstStyle/>
          <a:p>
            <a:r>
              <a:rPr lang="en-US" sz="2800" b="1"/>
              <a:t>Title: </a:t>
            </a:r>
            <a:br>
              <a:rPr lang="en-US" sz="2800" b="1"/>
            </a:br>
            <a:r>
              <a:rPr lang="en-US" sz="2800"/>
              <a:t>Communication as a Key Professional Skill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76EDAD-1B63-5259-FC9B-DC1A6D9452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2874" y="4171563"/>
            <a:ext cx="4715620" cy="2237401"/>
          </a:xfrm>
        </p:spPr>
        <p:txBody>
          <a:bodyPr anchor="b">
            <a:normAutofit/>
          </a:bodyPr>
          <a:lstStyle/>
          <a:p>
            <a:r>
              <a:rPr lang="en-US" sz="1600" b="1"/>
              <a:t>Presented By: </a:t>
            </a:r>
          </a:p>
          <a:p>
            <a:r>
              <a:rPr lang="en-US" sz="1400" b="1"/>
              <a:t>Module:</a:t>
            </a:r>
            <a:r>
              <a:rPr lang="en-US" sz="1400"/>
              <a:t> LCHS 4009 (LON) - Professional Career Development within H&amp;SC</a:t>
            </a:r>
          </a:p>
          <a:p>
            <a:r>
              <a:rPr lang="en-US" sz="1400" b="1"/>
              <a:t>Assignment No: </a:t>
            </a:r>
            <a:r>
              <a:rPr lang="en-US" sz="1400"/>
              <a:t>1</a:t>
            </a:r>
          </a:p>
          <a:p>
            <a:r>
              <a:rPr lang="en-US" sz="1400" b="1"/>
              <a:t>Student Name &amp; ID: </a:t>
            </a:r>
          </a:p>
          <a:p>
            <a:r>
              <a:rPr lang="en-US" sz="1400" b="1"/>
              <a:t>Lecturer’s Name:</a:t>
            </a:r>
            <a:r>
              <a:rPr lang="en-US" sz="1400"/>
              <a:t> Odette Jack</a:t>
            </a:r>
          </a:p>
          <a:p>
            <a:r>
              <a:rPr lang="en-US" sz="1400" b="1"/>
              <a:t>Dated:</a:t>
            </a:r>
            <a:r>
              <a:rPr lang="en-US" sz="1400"/>
              <a:t> 25/07/2026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824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ictures About Communication Health Care Voalte Mobile Features">
            <a:extLst>
              <a:ext uri="{FF2B5EF4-FFF2-40B4-BE49-F238E27FC236}">
                <a16:creationId xmlns:a16="http://schemas.microsoft.com/office/drawing/2014/main" id="{FA1A5D6F-382E-8DC9-3297-8F011E6EC8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78" r="11951"/>
          <a:stretch>
            <a:fillRect/>
          </a:stretch>
        </p:blipFill>
        <p:spPr>
          <a:xfrm>
            <a:off x="733507" y="1735582"/>
            <a:ext cx="5536001" cy="3328083"/>
          </a:xfrm>
          <a:prstGeom prst="rect">
            <a:avLst/>
          </a:prstGeom>
          <a:ln>
            <a:solidFill>
              <a:schemeClr val="accent4"/>
            </a:solidFill>
          </a:ln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6048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3C6A8002-A55F-017C-9BF4-0DEBCE6C2C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4459" y="391886"/>
            <a:ext cx="1884035" cy="1046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261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AEF96-AC70-EB88-C7D0-C4A0652D4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004" y="2385102"/>
            <a:ext cx="4008586" cy="2087795"/>
          </a:xfrm>
        </p:spPr>
        <p:txBody>
          <a:bodyPr anchor="ctr">
            <a:normAutofit/>
          </a:bodyPr>
          <a:lstStyle/>
          <a:p>
            <a:pPr algn="ctr"/>
            <a:r>
              <a:rPr lang="en-US" sz="5200" b="1"/>
              <a:t>Acknowledge Use of AI:</a:t>
            </a:r>
            <a:endParaRPr lang="en-US" sz="5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2B448-BECD-4B59-70A0-DD31D5714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anchor="ctr">
            <a:normAutofit/>
          </a:bodyPr>
          <a:lstStyle/>
          <a:p>
            <a:pPr algn="just"/>
            <a:r>
              <a:rPr lang="en-US" sz="1600"/>
              <a:t>I acknowledge that I did not use any AI</a:t>
            </a:r>
            <a:r>
              <a:rPr lang="en-US" sz="1600" b="1"/>
              <a:t> tool</a:t>
            </a:r>
            <a:r>
              <a:rPr lang="en-US" sz="1600"/>
              <a:t> to support the development of this presentation content.</a:t>
            </a:r>
          </a:p>
          <a:p>
            <a:pPr algn="just"/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32384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0A26E-4E8A-05EA-E021-3F0698360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715820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b="1"/>
              <a:t>Introduction:</a:t>
            </a:r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93C81EC3-8C94-6D10-C568-15BBB05A07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9277460"/>
              </p:ext>
            </p:extLst>
          </p:nvPr>
        </p:nvGraphicFramePr>
        <p:xfrm>
          <a:off x="1123162" y="3017522"/>
          <a:ext cx="9941319" cy="3124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2385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DB839-DB8D-C955-0820-699619776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783772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b="1"/>
              <a:t>What is your chosen skill?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8048081-64A6-D355-72C1-651E956B7A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409072"/>
              </p:ext>
            </p:extLst>
          </p:nvPr>
        </p:nvGraphicFramePr>
        <p:xfrm>
          <a:off x="1123162" y="2934362"/>
          <a:ext cx="9941319" cy="3124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3751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52C82C-533B-4918-EA25-C5FB799B7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1" y="386930"/>
            <a:ext cx="10268148" cy="1298448"/>
          </a:xfrm>
        </p:spPr>
        <p:txBody>
          <a:bodyPr anchor="b">
            <a:normAutofit/>
          </a:bodyPr>
          <a:lstStyle/>
          <a:p>
            <a:pPr algn="ctr"/>
            <a:r>
              <a:rPr lang="en-US" b="1"/>
              <a:t>Importance of communication in professional practice: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B15471A-A74F-0F15-E2CE-587572B0FD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6860650"/>
              </p:ext>
            </p:extLst>
          </p:nvPr>
        </p:nvGraphicFramePr>
        <p:xfrm>
          <a:off x="793661" y="251734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Top Healthcare Risk Management Software in 2026">
            <a:extLst>
              <a:ext uri="{FF2B5EF4-FFF2-40B4-BE49-F238E27FC236}">
                <a16:creationId xmlns:a16="http://schemas.microsoft.com/office/drawing/2014/main" id="{B778646A-97A1-1E32-2EA6-8961B6B3257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709" r="1654" b="1610"/>
          <a:stretch>
            <a:fillRect/>
          </a:stretch>
        </p:blipFill>
        <p:spPr>
          <a:xfrm>
            <a:off x="6045399" y="3164935"/>
            <a:ext cx="5016410" cy="234534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571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3A5EC0-F486-89D9-B129-7C9476780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3600" b="1"/>
              <a:t>Model or framework linked to communication:</a:t>
            </a:r>
            <a:endParaRPr lang="en-US" sz="360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DDD3230-3D2F-34BF-C0DE-B849216EE2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1624824"/>
              </p:ext>
            </p:extLst>
          </p:nvPr>
        </p:nvGraphicFramePr>
        <p:xfrm>
          <a:off x="590719" y="2090569"/>
          <a:ext cx="4559425" cy="4257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5" name="Rectangle 4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BAR Nursing: Situation, Background, Assessment and Recommendation Example">
            <a:extLst>
              <a:ext uri="{FF2B5EF4-FFF2-40B4-BE49-F238E27FC236}">
                <a16:creationId xmlns:a16="http://schemas.microsoft.com/office/drawing/2014/main" id="{DCBEB683-089C-89D1-0C30-749D2D78574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7655" t="225" r="6438" b="3"/>
          <a:stretch>
            <a:fillRect/>
          </a:stretch>
        </p:blipFill>
        <p:spPr>
          <a:xfrm>
            <a:off x="5982141" y="1462785"/>
            <a:ext cx="5416703" cy="3931794"/>
          </a:xfrm>
          <a:prstGeom prst="rect">
            <a:avLst/>
          </a:prstGeom>
          <a:ln>
            <a:solidFill>
              <a:schemeClr val="accent4"/>
            </a:solidFill>
          </a:ln>
        </p:spPr>
      </p:pic>
    </p:spTree>
    <p:extLst>
      <p:ext uri="{BB962C8B-B14F-4D97-AF65-F5344CB8AC3E}">
        <p14:creationId xmlns:p14="http://schemas.microsoft.com/office/powerpoint/2010/main" val="1999077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579A7-2EF4-1C43-7DA1-7D1C59D52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776087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b="1"/>
              <a:t>Applying this skill in practice: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C772874-F9C0-BBDA-6796-BDA285384D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3432913"/>
              </p:ext>
            </p:extLst>
          </p:nvPr>
        </p:nvGraphicFramePr>
        <p:xfrm>
          <a:off x="1123162" y="2934362"/>
          <a:ext cx="9941319" cy="3124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1176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E72D67-3841-D994-A387-A3D4E65AB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07B74C-F136-5D08-A4CC-050D302AF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7B448C4-7A30-EB53-201F-C338D7753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708AE72-2DC1-2077-71E4-7DD6AC331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B0D301-EE97-16DD-6766-754CABD8E5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0B719AA-C0DD-997B-878C-ABBDCC9FE1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11214FE9-39BC-ACFE-F738-3E4E4AA19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C0AF93-7321-5CBD-8E76-504B7A263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0" y="776087"/>
            <a:ext cx="10310169" cy="1554480"/>
          </a:xfrm>
        </p:spPr>
        <p:txBody>
          <a:bodyPr anchor="ctr">
            <a:normAutofit/>
          </a:bodyPr>
          <a:lstStyle/>
          <a:p>
            <a:r>
              <a:rPr lang="en-US" b="1"/>
              <a:t>How does this skill support my future career?</a:t>
            </a:r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BAB2F04-3B96-DCCF-1152-2BF59C8FE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7FE4B66-C746-2FC8-484C-2317FC3EC5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998716"/>
              </p:ext>
            </p:extLst>
          </p:nvPr>
        </p:nvGraphicFramePr>
        <p:xfrm>
          <a:off x="1250935" y="2801051"/>
          <a:ext cx="9671623" cy="3506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75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3B90F-8E5C-137E-F910-CB07B25D5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776087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b="1"/>
              <a:t>Conclusion: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B328382-EE95-FF78-B26B-6A3510AE73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7473872"/>
              </p:ext>
            </p:extLst>
          </p:nvPr>
        </p:nvGraphicFramePr>
        <p:xfrm>
          <a:off x="838200" y="2934360"/>
          <a:ext cx="10515600" cy="3309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0368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EE9E0-CBE8-2A0F-7F2C-8D81FEE4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004" y="2385102"/>
            <a:ext cx="4008586" cy="2087796"/>
          </a:xfrm>
        </p:spPr>
        <p:txBody>
          <a:bodyPr anchor="ctr">
            <a:normAutofit/>
          </a:bodyPr>
          <a:lstStyle/>
          <a:p>
            <a:r>
              <a:rPr lang="en-US" sz="4800" b="1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F613F-30F7-93F9-1258-8EFC40C862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944545"/>
            <a:ext cx="5163198" cy="5281688"/>
          </a:xfrm>
        </p:spPr>
        <p:txBody>
          <a:bodyPr anchor="ctr">
            <a:normAutofit/>
          </a:bodyPr>
          <a:lstStyle/>
          <a:p>
            <a:pPr algn="just"/>
            <a:r>
              <a:rPr lang="en-US" sz="1100"/>
              <a:t>Danaher, T.S., Gallan, A.S., Baker, T.L., Danaher, P.J. and Wirtz, J. (2023). Improving How Clinicians Communicate With Patients: An Integrative Review and Framework. </a:t>
            </a:r>
            <a:r>
              <a:rPr lang="en-US" sz="1100" i="1"/>
              <a:t>Journal of Service Research</a:t>
            </a:r>
            <a:r>
              <a:rPr lang="en-US" sz="1100"/>
              <a:t>. </a:t>
            </a:r>
            <a:r>
              <a:rPr lang="en-US" sz="1100" err="1"/>
              <a:t>doi</a:t>
            </a:r>
            <a:r>
              <a:rPr lang="en-US" sz="1100"/>
              <a:t>: </a:t>
            </a:r>
            <a:r>
              <a:rPr lang="en-US" sz="1100" u="sng">
                <a:solidFill>
                  <a:schemeClr val="accent4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https://doi.org/10.1177/10946705231190018</a:t>
            </a:r>
            <a:endParaRPr lang="en-US" sz="1100">
              <a:solidFill>
                <a:schemeClr val="accent4">
                  <a:lumMod val="75000"/>
                </a:schemeClr>
              </a:solidFill>
            </a:endParaRPr>
          </a:p>
          <a:p>
            <a:pPr algn="just"/>
            <a:r>
              <a:rPr lang="en-US" sz="1100"/>
              <a:t>Moss, B. (2017). </a:t>
            </a:r>
            <a:r>
              <a:rPr lang="en-US" sz="1100" i="1"/>
              <a:t>Communication Skills in Health and Social Care</a:t>
            </a:r>
            <a:r>
              <a:rPr lang="en-US" sz="1100"/>
              <a:t>. 4th ed. London: SAGE Publications.</a:t>
            </a:r>
          </a:p>
          <a:p>
            <a:pPr algn="just"/>
            <a:r>
              <a:rPr lang="en-US" sz="1100"/>
              <a:t>Müller, M., Jürgens, J., </a:t>
            </a:r>
            <a:r>
              <a:rPr lang="en-US" sz="1100" err="1"/>
              <a:t>Redaèlli</a:t>
            </a:r>
            <a:r>
              <a:rPr lang="en-US" sz="1100"/>
              <a:t>, M., Klingberg, K., Hautz, W.E. and Stock, S. (2018). Impact of the communication and patient hand-off tool SBAR on patient safety: a systematic review. </a:t>
            </a:r>
            <a:r>
              <a:rPr lang="en-US" sz="1100" i="1"/>
              <a:t>BMJ Open</a:t>
            </a:r>
            <a:r>
              <a:rPr lang="en-US" sz="1100"/>
              <a:t>, 8(8), e022202. </a:t>
            </a:r>
            <a:r>
              <a:rPr lang="en-US" sz="1100" err="1"/>
              <a:t>doi</a:t>
            </a:r>
            <a:r>
              <a:rPr lang="en-US" sz="1100"/>
              <a:t>: </a:t>
            </a:r>
            <a:r>
              <a:rPr lang="en-US" sz="1100" u="sng">
                <a:solidFill>
                  <a:schemeClr val="accent4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https://doi.org/10.1136/bmjopen-2018-022202</a:t>
            </a:r>
            <a:endParaRPr lang="en-US" sz="1100">
              <a:solidFill>
                <a:schemeClr val="accent4">
                  <a:lumMod val="75000"/>
                </a:schemeClr>
              </a:solidFill>
            </a:endParaRPr>
          </a:p>
          <a:p>
            <a:pPr algn="just"/>
            <a:r>
              <a:rPr lang="en-US" sz="1100"/>
              <a:t>Nursing and Midwifery Council [NMC] (2018). </a:t>
            </a:r>
            <a:r>
              <a:rPr lang="en-US" sz="1100" i="1"/>
              <a:t>The Code: Professional standards of practice and behaviour for nurses, midwives and nursing associates</a:t>
            </a:r>
            <a:r>
              <a:rPr lang="en-US" sz="1100"/>
              <a:t>. [online] NMC. Available at: </a:t>
            </a:r>
            <a:r>
              <a:rPr lang="en-US" sz="1100" u="sng">
                <a:solidFill>
                  <a:schemeClr val="accent4">
                    <a:lumMod val="7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https://www.nmc.org.uk/standards/code/</a:t>
            </a:r>
            <a:r>
              <a:rPr lang="en-US" sz="1100" u="sng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en-US" sz="1100">
              <a:solidFill>
                <a:schemeClr val="accent4">
                  <a:lumMod val="75000"/>
                </a:schemeClr>
              </a:solidFill>
            </a:endParaRPr>
          </a:p>
          <a:p>
            <a:pPr algn="just"/>
            <a:r>
              <a:rPr lang="en-US" sz="1100"/>
              <a:t>Pazar, B., </a:t>
            </a:r>
            <a:r>
              <a:rPr lang="en-US" sz="1100" err="1"/>
              <a:t>Kavakli</a:t>
            </a:r>
            <a:r>
              <a:rPr lang="en-US" sz="1100"/>
              <a:t>, A. and </a:t>
            </a:r>
            <a:r>
              <a:rPr lang="en-US" sz="1100" err="1"/>
              <a:t>Demiralp</a:t>
            </a:r>
            <a:r>
              <a:rPr lang="en-US" sz="1100"/>
              <a:t>, M. (2024). Implementation and Evaluation of the SBAR Communication Model in Nursing Handover by Pediatric Surgery Nurses. </a:t>
            </a:r>
            <a:r>
              <a:rPr lang="en-US" sz="1100" i="1"/>
              <a:t>Journal of </a:t>
            </a:r>
            <a:r>
              <a:rPr lang="en-US" sz="1100" i="1" err="1"/>
              <a:t>PeriAnesthesia</a:t>
            </a:r>
            <a:r>
              <a:rPr lang="en-US" sz="1100" i="1"/>
              <a:t> Nursing</a:t>
            </a:r>
            <a:r>
              <a:rPr lang="en-US" sz="1100"/>
              <a:t>. </a:t>
            </a:r>
            <a:r>
              <a:rPr lang="en-US" sz="1100" err="1"/>
              <a:t>doi</a:t>
            </a:r>
            <a:r>
              <a:rPr lang="en-US" sz="1100"/>
              <a:t>: </a:t>
            </a:r>
            <a:r>
              <a:rPr lang="en-US" sz="1100">
                <a:solidFill>
                  <a:schemeClr val="accent4">
                    <a:lumMod val="7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https://doi.org/10.1016/j.jopan.2023.12.021</a:t>
            </a:r>
            <a:r>
              <a:rPr lang="en-US" sz="1100">
                <a:solidFill>
                  <a:schemeClr val="accent4">
                    <a:lumMod val="75000"/>
                  </a:schemeClr>
                </a:solidFill>
              </a:rPr>
              <a:t> </a:t>
            </a:r>
          </a:p>
          <a:p>
            <a:pPr algn="just"/>
            <a:r>
              <a:rPr lang="en-US" sz="1100" err="1"/>
              <a:t>Sharkiya</a:t>
            </a:r>
            <a:r>
              <a:rPr lang="en-US" sz="1100"/>
              <a:t>, S.H. (2023). Quality communication can improve patient-</a:t>
            </a:r>
            <a:r>
              <a:rPr lang="en-US" sz="1100" err="1"/>
              <a:t>centred</a:t>
            </a:r>
            <a:r>
              <a:rPr lang="en-US" sz="1100"/>
              <a:t> health outcomes among older patients: a rapid review. </a:t>
            </a:r>
            <a:r>
              <a:rPr lang="en-US" sz="1100" i="1"/>
              <a:t>BMC Health Services Research</a:t>
            </a:r>
            <a:r>
              <a:rPr lang="en-US" sz="1100"/>
              <a:t>, 23, 886. </a:t>
            </a:r>
            <a:r>
              <a:rPr lang="en-US" sz="1100" err="1"/>
              <a:t>doi</a:t>
            </a:r>
            <a:r>
              <a:rPr lang="en-US" sz="1100"/>
              <a:t>: </a:t>
            </a:r>
            <a:r>
              <a:rPr lang="en-US" sz="1100" u="sng">
                <a:solidFill>
                  <a:schemeClr val="accent4">
                    <a:lumMod val="7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https://doi.org/10.1186/s12913-023-09869-8</a:t>
            </a:r>
            <a:endParaRPr lang="en-US" sz="1100">
              <a:solidFill>
                <a:schemeClr val="accent4">
                  <a:lumMod val="75000"/>
                </a:schemeClr>
              </a:solidFill>
            </a:endParaRPr>
          </a:p>
          <a:p>
            <a:pPr algn="just"/>
            <a:r>
              <a:rPr lang="en-US" sz="1100"/>
              <a:t>Skills for Care (2025). </a:t>
            </a:r>
            <a:r>
              <a:rPr lang="en-US" sz="1100" i="1"/>
              <a:t>The state of the adult social care sector and workforce in England</a:t>
            </a:r>
            <a:r>
              <a:rPr lang="en-US" sz="1100"/>
              <a:t>. [online] Skills for Care. Available at: </a:t>
            </a:r>
            <a:r>
              <a:rPr lang="en-US" sz="1100" u="sng">
                <a:solidFill>
                  <a:schemeClr val="accent4">
                    <a:lumMod val="7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https://www.skillsforcare.org.uk/Adult-Social-Care-Workforce-Data/workforceintelligence/Reports-and-visualisations/National-information/The-State-of-report.aspx</a:t>
            </a:r>
            <a:r>
              <a:rPr lang="en-US" sz="1100" u="sng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en-US" sz="1100">
              <a:solidFill>
                <a:schemeClr val="accent4">
                  <a:lumMod val="75000"/>
                </a:schemeClr>
              </a:solidFill>
            </a:endParaRPr>
          </a:p>
          <a:p>
            <a:pPr algn="just"/>
            <a:r>
              <a:rPr lang="en-US" sz="1100"/>
              <a:t>World Health Organization [WHO] (2023). </a:t>
            </a:r>
            <a:r>
              <a:rPr lang="en-US" sz="1100" i="1"/>
              <a:t>Patient safety</a:t>
            </a:r>
            <a:r>
              <a:rPr lang="en-US" sz="1100"/>
              <a:t>. [online] WHO. Available at: </a:t>
            </a:r>
            <a:r>
              <a:rPr lang="en-US" sz="1100" u="sng">
                <a:solidFill>
                  <a:schemeClr val="accent4">
                    <a:lumMod val="75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https://www.who.int/news-room/fact-sheets/detail/patient-safety</a:t>
            </a:r>
            <a:r>
              <a:rPr lang="en-US" sz="1100" u="sng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en-US" sz="110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03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61EC10-8E88-8878-2FBD-D45201761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8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You…!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0822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Title:  Communication as a Key Professional Skill in Health and Social Care</vt:lpstr>
      <vt:lpstr>Acknowledge Use of AI:</vt:lpstr>
      <vt:lpstr>Introduction:</vt:lpstr>
      <vt:lpstr>What is your chosen skill?</vt:lpstr>
      <vt:lpstr>Importance of communication in professional practice:</vt:lpstr>
      <vt:lpstr>Model or framework linked to communication:</vt:lpstr>
      <vt:lpstr>Applying this skill in practice:</vt:lpstr>
      <vt:lpstr>How does this skill support my future career?</vt:lpstr>
      <vt:lpstr>Conclusion:</vt:lpstr>
      <vt:lpstr>References:</vt:lpstr>
      <vt:lpstr>Thank You…!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 Communication as a Key Professional Skill in Health and Social Care</dc:title>
  <dc:creator>Lenovo</dc:creator>
  <cp:revision>1</cp:revision>
  <dcterms:created xsi:type="dcterms:W3CDTF">2026-07-26T16:48:52Z</dcterms:created>
  <dcterms:modified xsi:type="dcterms:W3CDTF">2026-07-26T22:00:34Z</dcterms:modified>
</cp:coreProperties>
</file>