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57" r:id="rId3"/>
    <p:sldId id="258" r:id="rId4"/>
    <p:sldId id="259" r:id="rId5"/>
    <p:sldId id="264" r:id="rId6"/>
    <p:sldId id="265" r:id="rId7"/>
    <p:sldId id="266" r:id="rId8"/>
    <p:sldId id="267" r:id="rId9"/>
    <p:sldId id="260" r:id="rId10"/>
    <p:sldId id="261"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C8E68D-CE99-4B17-A7E6-88A16B62C798}" type="datetimeFigureOut">
              <a:rPr lang="en-US" smtClean="0"/>
              <a:t>5/16/2023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276A26-57F1-48E0-87E0-EB234207790F}" type="slidenum">
              <a:rPr lang="en-US" smtClean="0"/>
              <a:t>‹#›</a:t>
            </a:fld>
            <a:endParaRPr lang="en-US"/>
          </a:p>
        </p:txBody>
      </p:sp>
    </p:spTree>
    <p:extLst>
      <p:ext uri="{BB962C8B-B14F-4D97-AF65-F5344CB8AC3E}">
        <p14:creationId xmlns:p14="http://schemas.microsoft.com/office/powerpoint/2010/main" val="2348615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US" sz="1800" b="1" kern="100" dirty="0">
                <a:effectLst/>
                <a:latin typeface="Times New Roman" panose="02020603050405020304" pitchFamily="18" charset="0"/>
                <a:ea typeface="DengXian Light"/>
                <a:cs typeface="Angsana New"/>
              </a:rPr>
              <a:t>Introduction</a:t>
            </a: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Cordia New"/>
              </a:rPr>
              <a:t>Hospitality service is one of the most emerging industries that has a great impact on the development of a nation. Due to the increased tourism activities around the world, the hospitality service tentatively becomes uplifted as well. In this context, this presentation will discuss the measures that an organisation must follow to enhance their hospitality and guest services for the maintenance of their market positions. Along with this, the identification of the appropriate consumers is another crucial aspect of this scenario. The description of the targeted customers and the role of guest services in the context of uplifting the brand image will also be discussed in this presentation. Further, the importance of hospitality regarding the enhancement of guest services of the organisation is another core aspect of this presentation as well.</a:t>
            </a:r>
            <a:endParaRPr lang="en-US" sz="1800" dirty="0">
              <a:effectLst/>
              <a:latin typeface="Times New Roman" panose="02020603050405020304" pitchFamily="18" charset="0"/>
              <a:ea typeface="Calibri" panose="020F0502020204030204" pitchFamily="34" charset="0"/>
              <a:cs typeface="Cordia New"/>
            </a:endParaRPr>
          </a:p>
          <a:p>
            <a:endParaRPr lang="en-US" dirty="0"/>
          </a:p>
        </p:txBody>
      </p:sp>
      <p:sp>
        <p:nvSpPr>
          <p:cNvPr id="4" name="Slide Number Placeholder 3"/>
          <p:cNvSpPr>
            <a:spLocks noGrp="1"/>
          </p:cNvSpPr>
          <p:nvPr>
            <p:ph type="sldNum" sz="quarter" idx="5"/>
          </p:nvPr>
        </p:nvSpPr>
        <p:spPr/>
        <p:txBody>
          <a:bodyPr/>
          <a:lstStyle/>
          <a:p>
            <a:fld id="{2F276A26-57F1-48E0-87E0-EB234207790F}" type="slidenum">
              <a:rPr lang="en-US" smtClean="0"/>
              <a:t>3</a:t>
            </a:fld>
            <a:endParaRPr lang="en-US"/>
          </a:p>
        </p:txBody>
      </p:sp>
    </p:spTree>
    <p:extLst>
      <p:ext uri="{BB962C8B-B14F-4D97-AF65-F5344CB8AC3E}">
        <p14:creationId xmlns:p14="http://schemas.microsoft.com/office/powerpoint/2010/main" val="1071465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US" sz="1800" b="1" kern="100" dirty="0">
                <a:effectLst/>
                <a:latin typeface="Times New Roman" panose="02020603050405020304" pitchFamily="18" charset="0"/>
                <a:ea typeface="DengXian Light"/>
                <a:cs typeface="Angsana New"/>
              </a:rPr>
              <a:t>Overview of the hospitality service provider</a:t>
            </a: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Cordia New"/>
              </a:rPr>
              <a:t>With high-class resorts and five-star hotels, Conrad Hotels &amp; Resorts is an American international business owned by Marriott Brand Worldwide. Conrad was measured to be the finest flagship brand within the Marriott Brand until The Waldorf-Astoria Group combined it in 2006. As of December 31, 2021, it has 42 sites with 15,085 accommodations throughout 21 nations and terrains. Of those, two had been possessed or rented and had 778 accommodations, 38 were accomplished and had 12,152 lodgings, and the other two had been licenced and had 2,155 housings. The hospitality service provider gives guests admission to a world of unbounded influences, dynamic amenities, and innovative involvements while they are on their explorations.</a:t>
            </a:r>
            <a:endParaRPr lang="en-US" sz="1800" dirty="0">
              <a:effectLst/>
              <a:latin typeface="Times New Roman" panose="02020603050405020304" pitchFamily="18" charset="0"/>
              <a:ea typeface="Calibri" panose="020F0502020204030204" pitchFamily="34" charset="0"/>
              <a:cs typeface="Cordia New"/>
            </a:endParaRPr>
          </a:p>
          <a:p>
            <a:endParaRPr lang="en-US" dirty="0"/>
          </a:p>
        </p:txBody>
      </p:sp>
      <p:sp>
        <p:nvSpPr>
          <p:cNvPr id="4" name="Slide Number Placeholder 3"/>
          <p:cNvSpPr>
            <a:spLocks noGrp="1"/>
          </p:cNvSpPr>
          <p:nvPr>
            <p:ph type="sldNum" sz="quarter" idx="5"/>
          </p:nvPr>
        </p:nvSpPr>
        <p:spPr/>
        <p:txBody>
          <a:bodyPr/>
          <a:lstStyle/>
          <a:p>
            <a:fld id="{2F276A26-57F1-48E0-87E0-EB234207790F}" type="slidenum">
              <a:rPr lang="en-US" smtClean="0"/>
              <a:t>4</a:t>
            </a:fld>
            <a:endParaRPr lang="en-US"/>
          </a:p>
        </p:txBody>
      </p:sp>
    </p:spTree>
    <p:extLst>
      <p:ext uri="{BB962C8B-B14F-4D97-AF65-F5344CB8AC3E}">
        <p14:creationId xmlns:p14="http://schemas.microsoft.com/office/powerpoint/2010/main" val="1895670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US" sz="1800" b="1" kern="100" dirty="0">
                <a:effectLst/>
                <a:latin typeface="Times New Roman" panose="02020603050405020304" pitchFamily="18" charset="0"/>
                <a:ea typeface="DengXian Light"/>
                <a:cs typeface="Angsana New"/>
              </a:rPr>
              <a:t>The target consumers of the Conrad Hotels </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Cordia New"/>
              </a:rPr>
              <a:t>The management of this hotel mainly targets the MICE market which consists of incentives, meetings, exhibitions, and conferences. People who are required to travel for business purposes, attend conferences and conduct exhibitions can book this hotel and purchase its effective services. The target customers of this specific hotel are individual tourists, tour groups, small conference groups and business travellers. Management can be aware of the requirements of their customers while targeting a specific customer base of this hotel to provide their services. Target consumers of this hotel bring opportunities to maintain development and sustainability in the global market (</a:t>
            </a:r>
            <a:r>
              <a:rPr lang="en-US" sz="1800" dirty="0" err="1">
                <a:effectLst/>
                <a:latin typeface="Times New Roman" panose="02020603050405020304" pitchFamily="18" charset="0"/>
                <a:ea typeface="Calibri" panose="020F0502020204030204" pitchFamily="34" charset="0"/>
                <a:cs typeface="Cordia New"/>
              </a:rPr>
              <a:t>Businesswire</a:t>
            </a:r>
            <a:r>
              <a:rPr lang="en-US" sz="1800" dirty="0">
                <a:effectLst/>
                <a:latin typeface="Times New Roman" panose="02020603050405020304" pitchFamily="18" charset="0"/>
                <a:ea typeface="Calibri" panose="020F0502020204030204" pitchFamily="34" charset="0"/>
                <a:cs typeface="Cordia New"/>
              </a:rPr>
              <a:t>, 2023). </a:t>
            </a:r>
          </a:p>
          <a:p>
            <a:endParaRPr lang="en-US" dirty="0"/>
          </a:p>
        </p:txBody>
      </p:sp>
      <p:sp>
        <p:nvSpPr>
          <p:cNvPr id="4" name="Slide Number Placeholder 3"/>
          <p:cNvSpPr>
            <a:spLocks noGrp="1"/>
          </p:cNvSpPr>
          <p:nvPr>
            <p:ph type="sldNum" sz="quarter" idx="5"/>
          </p:nvPr>
        </p:nvSpPr>
        <p:spPr/>
        <p:txBody>
          <a:bodyPr/>
          <a:lstStyle/>
          <a:p>
            <a:fld id="{2F276A26-57F1-48E0-87E0-EB234207790F}" type="slidenum">
              <a:rPr lang="en-US" smtClean="0"/>
              <a:t>5</a:t>
            </a:fld>
            <a:endParaRPr lang="en-US"/>
          </a:p>
        </p:txBody>
      </p:sp>
    </p:spTree>
    <p:extLst>
      <p:ext uri="{BB962C8B-B14F-4D97-AF65-F5344CB8AC3E}">
        <p14:creationId xmlns:p14="http://schemas.microsoft.com/office/powerpoint/2010/main" val="2097737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US" sz="1800" b="1" kern="100" dirty="0">
                <a:effectLst/>
                <a:latin typeface="Times New Roman" panose="02020603050405020304" pitchFamily="18" charset="0"/>
                <a:ea typeface="DengXian Light"/>
                <a:cs typeface="Angsana New"/>
              </a:rPr>
              <a:t>Nature, the role of guest services and the scope of Conrad Hotels</a:t>
            </a:r>
          </a:p>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Cordia New"/>
              </a:rPr>
              <a:t>Nature of </a:t>
            </a:r>
            <a:r>
              <a:rPr lang="en-US" sz="1800" b="1" dirty="0" err="1">
                <a:effectLst/>
                <a:latin typeface="Times New Roman" panose="02020603050405020304" pitchFamily="18" charset="0"/>
                <a:ea typeface="Calibri" panose="020F0502020204030204" pitchFamily="34" charset="0"/>
                <a:cs typeface="Cordia New"/>
              </a:rPr>
              <a:t>servcie</a:t>
            </a:r>
            <a:endParaRPr lang="en-US" sz="1800" dirty="0">
              <a:effectLst/>
              <a:latin typeface="Times New Roman" panose="02020603050405020304" pitchFamily="18" charset="0"/>
              <a:ea typeface="Calibri" panose="020F0502020204030204" pitchFamily="34" charset="0"/>
              <a:cs typeface="Cordia New"/>
            </a:endParaRP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Cordia New"/>
              </a:rPr>
              <a:t>The Conrad Hotels belongs to American multinational luxurious hotels and resorts and this brand is owned by the Marriott brand. It is a luxurious hotel which is more famous for its three characteristics such as limitless connections, the world of style and intuitive services. This specific hotel belongs to joint ventures which provide luxurious services for their customers (</a:t>
            </a:r>
            <a:r>
              <a:rPr lang="en-US" sz="1800" dirty="0" err="1">
                <a:effectLst/>
                <a:latin typeface="Times New Roman" panose="02020603050405020304" pitchFamily="18" charset="0"/>
                <a:ea typeface="Calibri" panose="020F0502020204030204" pitchFamily="34" charset="0"/>
                <a:cs typeface="Cordia New"/>
              </a:rPr>
              <a:t>Travellermade</a:t>
            </a:r>
            <a:r>
              <a:rPr lang="en-US" sz="1800" dirty="0">
                <a:effectLst/>
                <a:latin typeface="Times New Roman" panose="02020603050405020304" pitchFamily="18" charset="0"/>
                <a:ea typeface="Calibri" panose="020F0502020204030204" pitchFamily="34" charset="0"/>
                <a:cs typeface="Cordia New"/>
              </a:rPr>
              <a:t>, 2023). </a:t>
            </a:r>
          </a:p>
          <a:p>
            <a:endParaRPr lang="en-US" dirty="0"/>
          </a:p>
        </p:txBody>
      </p:sp>
      <p:sp>
        <p:nvSpPr>
          <p:cNvPr id="4" name="Slide Number Placeholder 3"/>
          <p:cNvSpPr>
            <a:spLocks noGrp="1"/>
          </p:cNvSpPr>
          <p:nvPr>
            <p:ph type="sldNum" sz="quarter" idx="5"/>
          </p:nvPr>
        </p:nvSpPr>
        <p:spPr/>
        <p:txBody>
          <a:bodyPr/>
          <a:lstStyle/>
          <a:p>
            <a:fld id="{2F276A26-57F1-48E0-87E0-EB234207790F}" type="slidenum">
              <a:rPr lang="en-US" smtClean="0"/>
              <a:t>6</a:t>
            </a:fld>
            <a:endParaRPr lang="en-US"/>
          </a:p>
        </p:txBody>
      </p:sp>
    </p:spTree>
    <p:extLst>
      <p:ext uri="{BB962C8B-B14F-4D97-AF65-F5344CB8AC3E}">
        <p14:creationId xmlns:p14="http://schemas.microsoft.com/office/powerpoint/2010/main" val="647571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Cordia New"/>
              </a:rPr>
              <a:t>Scope of the Conrad Hotels</a:t>
            </a:r>
            <a:endParaRPr lang="en-US" sz="1800" dirty="0">
              <a:effectLst/>
              <a:latin typeface="Times New Roman" panose="02020603050405020304" pitchFamily="18" charset="0"/>
              <a:ea typeface="Calibri" panose="020F0502020204030204" pitchFamily="34" charset="0"/>
              <a:cs typeface="Cordia New"/>
            </a:endParaRP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Cordia New"/>
              </a:rPr>
              <a:t>The Conrad Hotel has huge scope in this UK market. There are almost 143,000 hospitality businesses present and it can provide almost 1.8 million job roles in the year 2019. </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Cordia New"/>
              </a:rPr>
              <a:t>It also seems that this hospitality industry has generated approximately £ 40.4 billion in GDP in the UK economy.</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Cordia New"/>
              </a:rPr>
              <a:t>The tourism ratio also is high in the UK so the management of this Conrad Hotel can get scope for their development (Gov, 2023). </a:t>
            </a:r>
          </a:p>
          <a:p>
            <a:endParaRPr lang="en-US" dirty="0"/>
          </a:p>
        </p:txBody>
      </p:sp>
      <p:sp>
        <p:nvSpPr>
          <p:cNvPr id="4" name="Slide Number Placeholder 3"/>
          <p:cNvSpPr>
            <a:spLocks noGrp="1"/>
          </p:cNvSpPr>
          <p:nvPr>
            <p:ph type="sldNum" sz="quarter" idx="5"/>
          </p:nvPr>
        </p:nvSpPr>
        <p:spPr/>
        <p:txBody>
          <a:bodyPr/>
          <a:lstStyle/>
          <a:p>
            <a:fld id="{2F276A26-57F1-48E0-87E0-EB234207790F}" type="slidenum">
              <a:rPr lang="en-US" smtClean="0"/>
              <a:t>7</a:t>
            </a:fld>
            <a:endParaRPr lang="en-US"/>
          </a:p>
        </p:txBody>
      </p:sp>
    </p:spTree>
    <p:extLst>
      <p:ext uri="{BB962C8B-B14F-4D97-AF65-F5344CB8AC3E}">
        <p14:creationId xmlns:p14="http://schemas.microsoft.com/office/powerpoint/2010/main" val="3934179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Cordia New"/>
              </a:rPr>
              <a:t>Role of the guest service and Facilities in The Conrad Hotel</a:t>
            </a:r>
            <a:endParaRPr lang="en-US" sz="1800" dirty="0">
              <a:effectLst/>
              <a:latin typeface="Times New Roman" panose="02020603050405020304" pitchFamily="18" charset="0"/>
              <a:ea typeface="Calibri" panose="020F0502020204030204" pitchFamily="34" charset="0"/>
              <a:cs typeface="Cordia New"/>
            </a:endParaRP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Cordia New"/>
              </a:rPr>
              <a:t>The Conrad Hotel belongs to the Marriott group which is famous for providing luxurious services to their customers. This hotel provides luxurious rooms, effective services, advanced technological support, and a swimming pool. Resorts facilities, and fresh dining services at competitive and premium pricing. The infinite connection and intuitive services make this hotel and brand more attractive to customers. The management trained their employees to follow honesty and fairness so that they can provide optimistic services to their customers effectively.</a:t>
            </a:r>
          </a:p>
          <a:p>
            <a:endParaRPr lang="en-US" dirty="0"/>
          </a:p>
        </p:txBody>
      </p:sp>
      <p:sp>
        <p:nvSpPr>
          <p:cNvPr id="4" name="Slide Number Placeholder 3"/>
          <p:cNvSpPr>
            <a:spLocks noGrp="1"/>
          </p:cNvSpPr>
          <p:nvPr>
            <p:ph type="sldNum" sz="quarter" idx="5"/>
          </p:nvPr>
        </p:nvSpPr>
        <p:spPr/>
        <p:txBody>
          <a:bodyPr/>
          <a:lstStyle/>
          <a:p>
            <a:fld id="{2F276A26-57F1-48E0-87E0-EB234207790F}" type="slidenum">
              <a:rPr lang="en-US" smtClean="0"/>
              <a:t>8</a:t>
            </a:fld>
            <a:endParaRPr lang="en-US"/>
          </a:p>
        </p:txBody>
      </p:sp>
    </p:spTree>
    <p:extLst>
      <p:ext uri="{BB962C8B-B14F-4D97-AF65-F5344CB8AC3E}">
        <p14:creationId xmlns:p14="http://schemas.microsoft.com/office/powerpoint/2010/main" val="186147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US" sz="1800" b="1" kern="100" dirty="0">
                <a:effectLst/>
                <a:latin typeface="Times New Roman" panose="02020603050405020304" pitchFamily="18" charset="0"/>
                <a:ea typeface="DengXian Light"/>
                <a:cs typeface="Angsana New"/>
              </a:rPr>
              <a:t>Role and Function of guest services</a:t>
            </a:r>
          </a:p>
          <a:p>
            <a:pPr algn="just">
              <a:lnSpc>
                <a:spcPct val="200000"/>
              </a:lnSpc>
              <a:spcAft>
                <a:spcPts val="800"/>
              </a:spcAft>
            </a:pPr>
            <a:r>
              <a:rPr lang="en-GB" sz="1800" b="1" dirty="0">
                <a:effectLst/>
                <a:latin typeface="Times New Roman" panose="02020603050405020304" pitchFamily="18" charset="0"/>
                <a:ea typeface="Calibri" panose="020F0502020204030204" pitchFamily="34" charset="0"/>
                <a:cs typeface="Cordia New"/>
              </a:rPr>
              <a:t>Assisting the guests with their requirements</a:t>
            </a:r>
            <a:endParaRPr lang="en-US" sz="1800" dirty="0">
              <a:effectLst/>
              <a:latin typeface="Times New Roman" panose="02020603050405020304" pitchFamily="18" charset="0"/>
              <a:ea typeface="Calibri" panose="020F0502020204030204" pitchFamily="34" charset="0"/>
              <a:cs typeface="Cordia New"/>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Cordia New"/>
              </a:rPr>
              <a:t>The primary function of guest service is to provide assistance to their customers with their respective necessities. This aspect mainly includes the accommodation that travellers required when they visit a country during their tour package. Apart from that, the arrangements of transportation and food also come in this segment that the hospitality service providers give to the clients is also a prime role of the guest service as well (</a:t>
            </a:r>
            <a:r>
              <a:rPr lang="en-GB" sz="1800" dirty="0" err="1">
                <a:effectLst/>
                <a:latin typeface="Times New Roman" panose="02020603050405020304" pitchFamily="18" charset="0"/>
                <a:ea typeface="Calibri" panose="020F0502020204030204" pitchFamily="34" charset="0"/>
                <a:cs typeface="Cordia New"/>
              </a:rPr>
              <a:t>Heppell</a:t>
            </a:r>
            <a:r>
              <a:rPr lang="en-GB" sz="1800" dirty="0">
                <a:effectLst/>
                <a:latin typeface="Times New Roman" panose="02020603050405020304" pitchFamily="18" charset="0"/>
                <a:ea typeface="Calibri" panose="020F0502020204030204" pitchFamily="34" charset="0"/>
                <a:cs typeface="Cordia New"/>
              </a:rPr>
              <a:t>, 2015).</a:t>
            </a:r>
            <a:endParaRPr lang="en-US" sz="1800" dirty="0">
              <a:effectLst/>
              <a:latin typeface="Times New Roman" panose="02020603050405020304" pitchFamily="18" charset="0"/>
              <a:ea typeface="Calibri" panose="020F0502020204030204" pitchFamily="34" charset="0"/>
              <a:cs typeface="Cordia New"/>
            </a:endParaRPr>
          </a:p>
          <a:p>
            <a:pPr algn="just">
              <a:lnSpc>
                <a:spcPct val="200000"/>
              </a:lnSpc>
              <a:spcAft>
                <a:spcPts val="800"/>
              </a:spcAft>
            </a:pPr>
            <a:r>
              <a:rPr lang="en-GB" sz="1800" b="1" dirty="0">
                <a:effectLst/>
                <a:latin typeface="Times New Roman" panose="02020603050405020304" pitchFamily="18" charset="0"/>
                <a:ea typeface="Calibri" panose="020F0502020204030204" pitchFamily="34" charset="0"/>
                <a:cs typeface="Cordia New"/>
              </a:rPr>
              <a:t>Providing the appropriate guidance regarding their visit</a:t>
            </a:r>
            <a:endParaRPr lang="en-US" sz="1800" dirty="0">
              <a:effectLst/>
              <a:latin typeface="Times New Roman" panose="02020603050405020304" pitchFamily="18" charset="0"/>
              <a:ea typeface="Calibri" panose="020F0502020204030204" pitchFamily="34" charset="0"/>
              <a:cs typeface="Cordia New"/>
            </a:endParaRPr>
          </a:p>
          <a:p>
            <a:r>
              <a:rPr lang="en-GB" sz="1800" kern="0" dirty="0">
                <a:effectLst/>
                <a:latin typeface="Times New Roman" panose="02020603050405020304" pitchFamily="18" charset="0"/>
                <a:ea typeface="Calibri" panose="020F0502020204030204" pitchFamily="34" charset="0"/>
                <a:cs typeface="Cordia New"/>
              </a:rPr>
              <a:t>Providing appropriate guidance to the people is another major role of guest service that hospitality service providers must follow to enhance their service quality. Providing guidance also increase their security regarding their visit which is very much crucial. Further, this is also important for the organisation to hold their market position for a long time period (Johnston, 2012).</a:t>
            </a:r>
            <a:endParaRPr lang="en-US" dirty="0"/>
          </a:p>
        </p:txBody>
      </p:sp>
      <p:sp>
        <p:nvSpPr>
          <p:cNvPr id="4" name="Slide Number Placeholder 3"/>
          <p:cNvSpPr>
            <a:spLocks noGrp="1"/>
          </p:cNvSpPr>
          <p:nvPr>
            <p:ph type="sldNum" sz="quarter" idx="5"/>
          </p:nvPr>
        </p:nvSpPr>
        <p:spPr/>
        <p:txBody>
          <a:bodyPr/>
          <a:lstStyle/>
          <a:p>
            <a:fld id="{2F276A26-57F1-48E0-87E0-EB234207790F}" type="slidenum">
              <a:rPr lang="en-US" smtClean="0"/>
              <a:t>9</a:t>
            </a:fld>
            <a:endParaRPr lang="en-US"/>
          </a:p>
        </p:txBody>
      </p:sp>
    </p:spTree>
    <p:extLst>
      <p:ext uri="{BB962C8B-B14F-4D97-AF65-F5344CB8AC3E}">
        <p14:creationId xmlns:p14="http://schemas.microsoft.com/office/powerpoint/2010/main" val="1859863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US" sz="1800" b="1" kern="100" dirty="0">
                <a:effectLst/>
                <a:latin typeface="Times New Roman" panose="02020603050405020304" pitchFamily="18" charset="0"/>
                <a:ea typeface="DengXian Light"/>
                <a:cs typeface="Angsana New"/>
              </a:rPr>
              <a:t>Importance of Hospitality</a:t>
            </a: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Cordia New"/>
              </a:rPr>
              <a:t>Hospitality refers to the excellent welcome service of the travellers that establishes a good relationship with the guests and the organising nation. There are various exclusive measures that hospitality service providers around the world consider in the context of enhancing their hospitality service. Besides there are numerous benefits the organisations can enjoy with the development of their hospitality measures as well (Wood, 2015).</a:t>
            </a:r>
            <a:endParaRPr lang="en-US" sz="1800" dirty="0">
              <a:effectLst/>
              <a:latin typeface="Times New Roman" panose="02020603050405020304" pitchFamily="18" charset="0"/>
              <a:ea typeface="Calibri" panose="020F0502020204030204" pitchFamily="34" charset="0"/>
              <a:cs typeface="Cordia New"/>
            </a:endParaRPr>
          </a:p>
          <a:p>
            <a:pPr algn="just">
              <a:lnSpc>
                <a:spcPct val="200000"/>
              </a:lnSpc>
              <a:spcAft>
                <a:spcPts val="800"/>
              </a:spcAft>
            </a:pPr>
            <a:r>
              <a:rPr lang="en-GB" sz="1800" b="1" dirty="0">
                <a:effectLst/>
                <a:latin typeface="Times New Roman" panose="02020603050405020304" pitchFamily="18" charset="0"/>
                <a:ea typeface="Calibri" panose="020F0502020204030204" pitchFamily="34" charset="0"/>
                <a:cs typeface="Cordia New"/>
              </a:rPr>
              <a:t>Enhance the brand image</a:t>
            </a:r>
            <a:endParaRPr lang="en-US" sz="1800" dirty="0">
              <a:effectLst/>
              <a:latin typeface="Times New Roman" panose="02020603050405020304" pitchFamily="18" charset="0"/>
              <a:ea typeface="Calibri" panose="020F0502020204030204" pitchFamily="34" charset="0"/>
              <a:cs typeface="Cordia New"/>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Cordia New"/>
              </a:rPr>
              <a:t>Well-developed hospitality service is very much effective to enhance the brand image of the hospitality service providers. Fulfilling the needs of the customers along with cordial behaviours is very much essential to uplift the hospitality service. Due to this measure, the brand image of the organisation becomes enhanced to the appropriate fulfilment of the requirements of the customers (</a:t>
            </a:r>
            <a:r>
              <a:rPr lang="en-GB" sz="1800" dirty="0" err="1">
                <a:effectLst/>
                <a:latin typeface="Times New Roman" panose="02020603050405020304" pitchFamily="18" charset="0"/>
                <a:ea typeface="Calibri" panose="020F0502020204030204" pitchFamily="34" charset="0"/>
                <a:cs typeface="Cordia New"/>
              </a:rPr>
              <a:t>Tesone</a:t>
            </a:r>
            <a:r>
              <a:rPr lang="en-GB" sz="1800" dirty="0">
                <a:effectLst/>
                <a:latin typeface="Times New Roman" panose="02020603050405020304" pitchFamily="18" charset="0"/>
                <a:ea typeface="Calibri" panose="020F0502020204030204" pitchFamily="34" charset="0"/>
                <a:cs typeface="Cordia New"/>
              </a:rPr>
              <a:t>, 2014).</a:t>
            </a:r>
            <a:endParaRPr lang="en-US" sz="1800" dirty="0">
              <a:effectLst/>
              <a:latin typeface="Times New Roman" panose="02020603050405020304" pitchFamily="18" charset="0"/>
              <a:ea typeface="Calibri" panose="020F0502020204030204" pitchFamily="34" charset="0"/>
              <a:cs typeface="Cordia New"/>
            </a:endParaRPr>
          </a:p>
          <a:p>
            <a:pPr algn="just">
              <a:lnSpc>
                <a:spcPct val="200000"/>
              </a:lnSpc>
              <a:spcAft>
                <a:spcPts val="800"/>
              </a:spcAft>
            </a:pPr>
            <a:r>
              <a:rPr lang="en-GB" sz="1800" b="1" dirty="0">
                <a:effectLst/>
                <a:latin typeface="Times New Roman" panose="02020603050405020304" pitchFamily="18" charset="0"/>
                <a:ea typeface="Calibri" panose="020F0502020204030204" pitchFamily="34" charset="0"/>
                <a:cs typeface="Cordia New"/>
              </a:rPr>
              <a:t>Ensures loyalty from the clients</a:t>
            </a:r>
            <a:endParaRPr lang="en-US" sz="1800" dirty="0">
              <a:effectLst/>
              <a:latin typeface="Times New Roman" panose="02020603050405020304" pitchFamily="18" charset="0"/>
              <a:ea typeface="Calibri" panose="020F0502020204030204" pitchFamily="34" charset="0"/>
              <a:cs typeface="Cordia New"/>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Cordia New"/>
              </a:rPr>
              <a:t>Another beneficial aspect of premium hospitality service is the increase in the number of loyal customers. Well-developed hospitality service attracts people towards visiting the service of the hospitality service providers. Once the organisation is able to satisfy its clients with its hospitality service tentatively enhances their loyalty which leads them towards visiting the hotels afterwards (Walker, 2013).</a:t>
            </a:r>
            <a:br>
              <a:rPr lang="en-GB" sz="1800" dirty="0">
                <a:effectLst/>
                <a:latin typeface="Times New Roman" panose="02020603050405020304" pitchFamily="18" charset="0"/>
                <a:ea typeface="Calibri" panose="020F0502020204030204" pitchFamily="34" charset="0"/>
                <a:cs typeface="Cordia New"/>
              </a:rPr>
            </a:br>
            <a:endParaRPr lang="en-US" sz="1800" dirty="0">
              <a:effectLst/>
              <a:latin typeface="Times New Roman" panose="02020603050405020304" pitchFamily="18" charset="0"/>
              <a:ea typeface="Calibri" panose="020F0502020204030204" pitchFamily="34" charset="0"/>
              <a:cs typeface="Cordia New"/>
            </a:endParaRPr>
          </a:p>
          <a:p>
            <a:endParaRPr lang="en-US" dirty="0"/>
          </a:p>
        </p:txBody>
      </p:sp>
      <p:sp>
        <p:nvSpPr>
          <p:cNvPr id="4" name="Slide Number Placeholder 3"/>
          <p:cNvSpPr>
            <a:spLocks noGrp="1"/>
          </p:cNvSpPr>
          <p:nvPr>
            <p:ph type="sldNum" sz="quarter" idx="5"/>
          </p:nvPr>
        </p:nvSpPr>
        <p:spPr/>
        <p:txBody>
          <a:bodyPr/>
          <a:lstStyle/>
          <a:p>
            <a:fld id="{2F276A26-57F1-48E0-87E0-EB234207790F}" type="slidenum">
              <a:rPr lang="en-US" smtClean="0"/>
              <a:t>10</a:t>
            </a:fld>
            <a:endParaRPr lang="en-US"/>
          </a:p>
        </p:txBody>
      </p:sp>
    </p:spTree>
    <p:extLst>
      <p:ext uri="{BB962C8B-B14F-4D97-AF65-F5344CB8AC3E}">
        <p14:creationId xmlns:p14="http://schemas.microsoft.com/office/powerpoint/2010/main" val="486010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US" sz="1800" b="1" kern="100" dirty="0">
                <a:effectLst/>
                <a:latin typeface="Times New Roman" panose="02020603050405020304" pitchFamily="18" charset="0"/>
                <a:ea typeface="DengXian Light"/>
                <a:cs typeface="Angsana New"/>
              </a:rPr>
              <a:t>Conclusion</a:t>
            </a: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Cordia New"/>
              </a:rPr>
              <a:t>The overview of the Conrad hotel chains which is undertaken by Marriott International has been discussed in this presentation. With the enhanced hospitality and guest service as is the organisation to maintain its position in the market which has been properly described through this presentation. Besides the consumers of the hospitality service provider is another prime measure of this presentation to ensure the credibility of their services that make them one of the leading hotel chains around the world. Moreover, the role of guest service along with the importance of hospitality has also been included in this presentation which assists the organisation to enhance its brand image in this competitive market situation.</a:t>
            </a:r>
            <a:endParaRPr lang="en-US" sz="1800" dirty="0">
              <a:effectLst/>
              <a:latin typeface="Times New Roman" panose="02020603050405020304" pitchFamily="18" charset="0"/>
              <a:ea typeface="Calibri" panose="020F0502020204030204" pitchFamily="34" charset="0"/>
              <a:cs typeface="Cordia New"/>
            </a:endParaRPr>
          </a:p>
          <a:p>
            <a:endParaRPr lang="en-US" dirty="0"/>
          </a:p>
        </p:txBody>
      </p:sp>
      <p:sp>
        <p:nvSpPr>
          <p:cNvPr id="4" name="Slide Number Placeholder 3"/>
          <p:cNvSpPr>
            <a:spLocks noGrp="1"/>
          </p:cNvSpPr>
          <p:nvPr>
            <p:ph type="sldNum" sz="quarter" idx="5"/>
          </p:nvPr>
        </p:nvSpPr>
        <p:spPr/>
        <p:txBody>
          <a:bodyPr/>
          <a:lstStyle/>
          <a:p>
            <a:fld id="{2F276A26-57F1-48E0-87E0-EB234207790F}" type="slidenum">
              <a:rPr lang="en-US" smtClean="0"/>
              <a:t>11</a:t>
            </a:fld>
            <a:endParaRPr lang="en-US"/>
          </a:p>
        </p:txBody>
      </p:sp>
    </p:spTree>
    <p:extLst>
      <p:ext uri="{BB962C8B-B14F-4D97-AF65-F5344CB8AC3E}">
        <p14:creationId xmlns:p14="http://schemas.microsoft.com/office/powerpoint/2010/main" val="595939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F24B0-3C6B-6EFD-8346-EEAC342297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F5D0571-615B-6AE1-BBF2-A59377E5BC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52CBB7B-8FEC-7547-09BA-2DEBC45B041D}"/>
              </a:ext>
            </a:extLst>
          </p:cNvPr>
          <p:cNvSpPr>
            <a:spLocks noGrp="1"/>
          </p:cNvSpPr>
          <p:nvPr>
            <p:ph type="dt" sz="half" idx="10"/>
          </p:nvPr>
        </p:nvSpPr>
        <p:spPr/>
        <p:txBody>
          <a:bodyPr/>
          <a:lstStyle/>
          <a:p>
            <a:fld id="{3E712733-F073-4FC5-A5A9-78789C4CB7CA}" type="datetimeFigureOut">
              <a:rPr lang="en-US" smtClean="0"/>
              <a:t>5/16/2023</a:t>
            </a:fld>
            <a:endParaRPr lang="en-US"/>
          </a:p>
        </p:txBody>
      </p:sp>
      <p:sp>
        <p:nvSpPr>
          <p:cNvPr id="5" name="Footer Placeholder 4">
            <a:extLst>
              <a:ext uri="{FF2B5EF4-FFF2-40B4-BE49-F238E27FC236}">
                <a16:creationId xmlns:a16="http://schemas.microsoft.com/office/drawing/2014/main" id="{67AE930D-290A-99F2-F7BF-4B410B0451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A1CDD-CEAD-28F5-D3F5-97DD06F29F24}"/>
              </a:ext>
            </a:extLst>
          </p:cNvPr>
          <p:cNvSpPr>
            <a:spLocks noGrp="1"/>
          </p:cNvSpPr>
          <p:nvPr>
            <p:ph type="sldNum" sz="quarter" idx="12"/>
          </p:nvPr>
        </p:nvSpPr>
        <p:spPr/>
        <p:txBody>
          <a:bodyPr/>
          <a:lstStyle/>
          <a:p>
            <a:fld id="{838B53BD-B325-4BCC-9720-AAF94A7DB52A}" type="slidenum">
              <a:rPr lang="en-US" smtClean="0"/>
              <a:t>‹#›</a:t>
            </a:fld>
            <a:endParaRPr lang="en-US"/>
          </a:p>
        </p:txBody>
      </p:sp>
    </p:spTree>
    <p:extLst>
      <p:ext uri="{BB962C8B-B14F-4D97-AF65-F5344CB8AC3E}">
        <p14:creationId xmlns:p14="http://schemas.microsoft.com/office/powerpoint/2010/main" val="2538747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E3120-BDF6-BA5D-D840-6AE859EDE2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80D564-87C6-829D-2AA3-072E49B65F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8BC40F-51F7-A250-724E-0E2995D70439}"/>
              </a:ext>
            </a:extLst>
          </p:cNvPr>
          <p:cNvSpPr>
            <a:spLocks noGrp="1"/>
          </p:cNvSpPr>
          <p:nvPr>
            <p:ph type="dt" sz="half" idx="10"/>
          </p:nvPr>
        </p:nvSpPr>
        <p:spPr/>
        <p:txBody>
          <a:bodyPr/>
          <a:lstStyle/>
          <a:p>
            <a:fld id="{3E712733-F073-4FC5-A5A9-78789C4CB7CA}" type="datetimeFigureOut">
              <a:rPr lang="en-US" smtClean="0"/>
              <a:t>5/16/2023</a:t>
            </a:fld>
            <a:endParaRPr lang="en-US"/>
          </a:p>
        </p:txBody>
      </p:sp>
      <p:sp>
        <p:nvSpPr>
          <p:cNvPr id="5" name="Footer Placeholder 4">
            <a:extLst>
              <a:ext uri="{FF2B5EF4-FFF2-40B4-BE49-F238E27FC236}">
                <a16:creationId xmlns:a16="http://schemas.microsoft.com/office/drawing/2014/main" id="{632294DD-DCB8-A13F-70C5-60CE9BDCC6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20FFB2-C263-2E6B-D71F-DBA486FD8C6F}"/>
              </a:ext>
            </a:extLst>
          </p:cNvPr>
          <p:cNvSpPr>
            <a:spLocks noGrp="1"/>
          </p:cNvSpPr>
          <p:nvPr>
            <p:ph type="sldNum" sz="quarter" idx="12"/>
          </p:nvPr>
        </p:nvSpPr>
        <p:spPr/>
        <p:txBody>
          <a:bodyPr/>
          <a:lstStyle/>
          <a:p>
            <a:fld id="{838B53BD-B325-4BCC-9720-AAF94A7DB52A}" type="slidenum">
              <a:rPr lang="en-US" smtClean="0"/>
              <a:t>‹#›</a:t>
            </a:fld>
            <a:endParaRPr lang="en-US"/>
          </a:p>
        </p:txBody>
      </p:sp>
    </p:spTree>
    <p:extLst>
      <p:ext uri="{BB962C8B-B14F-4D97-AF65-F5344CB8AC3E}">
        <p14:creationId xmlns:p14="http://schemas.microsoft.com/office/powerpoint/2010/main" val="2033801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B68F-DF58-1E67-7E21-4DFEB37C405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F363520-DCD6-E7D2-FE5B-448046E73A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A8847E-2CBE-09D5-B383-98961CE957AD}"/>
              </a:ext>
            </a:extLst>
          </p:cNvPr>
          <p:cNvSpPr>
            <a:spLocks noGrp="1"/>
          </p:cNvSpPr>
          <p:nvPr>
            <p:ph type="dt" sz="half" idx="10"/>
          </p:nvPr>
        </p:nvSpPr>
        <p:spPr/>
        <p:txBody>
          <a:bodyPr/>
          <a:lstStyle/>
          <a:p>
            <a:fld id="{3E712733-F073-4FC5-A5A9-78789C4CB7CA}" type="datetimeFigureOut">
              <a:rPr lang="en-US" smtClean="0"/>
              <a:t>5/16/2023</a:t>
            </a:fld>
            <a:endParaRPr lang="en-US"/>
          </a:p>
        </p:txBody>
      </p:sp>
      <p:sp>
        <p:nvSpPr>
          <p:cNvPr id="5" name="Footer Placeholder 4">
            <a:extLst>
              <a:ext uri="{FF2B5EF4-FFF2-40B4-BE49-F238E27FC236}">
                <a16:creationId xmlns:a16="http://schemas.microsoft.com/office/drawing/2014/main" id="{2F75F3D2-7CF8-5B16-756D-EB4F4FC11D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2D659E-D6B0-C1B3-FEFD-A29D19FC21B0}"/>
              </a:ext>
            </a:extLst>
          </p:cNvPr>
          <p:cNvSpPr>
            <a:spLocks noGrp="1"/>
          </p:cNvSpPr>
          <p:nvPr>
            <p:ph type="sldNum" sz="quarter" idx="12"/>
          </p:nvPr>
        </p:nvSpPr>
        <p:spPr/>
        <p:txBody>
          <a:bodyPr/>
          <a:lstStyle/>
          <a:p>
            <a:fld id="{838B53BD-B325-4BCC-9720-AAF94A7DB52A}" type="slidenum">
              <a:rPr lang="en-US" smtClean="0"/>
              <a:t>‹#›</a:t>
            </a:fld>
            <a:endParaRPr lang="en-US"/>
          </a:p>
        </p:txBody>
      </p:sp>
    </p:spTree>
    <p:extLst>
      <p:ext uri="{BB962C8B-B14F-4D97-AF65-F5344CB8AC3E}">
        <p14:creationId xmlns:p14="http://schemas.microsoft.com/office/powerpoint/2010/main" val="2576057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E18AD-2C2D-286E-1F9D-DAE08E4ABB4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75E3712-6189-167F-9AF4-803AD7CE83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5860DE9-C7EE-3217-CD5F-F2566E3514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E39448-D165-2C68-9E15-661F0EBC1C26}"/>
              </a:ext>
            </a:extLst>
          </p:cNvPr>
          <p:cNvSpPr>
            <a:spLocks noGrp="1"/>
          </p:cNvSpPr>
          <p:nvPr>
            <p:ph type="dt" sz="half" idx="10"/>
          </p:nvPr>
        </p:nvSpPr>
        <p:spPr/>
        <p:txBody>
          <a:bodyPr/>
          <a:lstStyle/>
          <a:p>
            <a:fld id="{3E712733-F073-4FC5-A5A9-78789C4CB7CA}" type="datetimeFigureOut">
              <a:rPr lang="en-US" smtClean="0"/>
              <a:t>5/16/2023</a:t>
            </a:fld>
            <a:endParaRPr lang="en-US"/>
          </a:p>
        </p:txBody>
      </p:sp>
      <p:sp>
        <p:nvSpPr>
          <p:cNvPr id="6" name="Footer Placeholder 5">
            <a:extLst>
              <a:ext uri="{FF2B5EF4-FFF2-40B4-BE49-F238E27FC236}">
                <a16:creationId xmlns:a16="http://schemas.microsoft.com/office/drawing/2014/main" id="{2015C6BB-61DD-CD75-374D-3E981C98E8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5D4E4D-B878-5196-B62A-AF1CB9FEA9E2}"/>
              </a:ext>
            </a:extLst>
          </p:cNvPr>
          <p:cNvSpPr>
            <a:spLocks noGrp="1"/>
          </p:cNvSpPr>
          <p:nvPr>
            <p:ph type="sldNum" sz="quarter" idx="12"/>
          </p:nvPr>
        </p:nvSpPr>
        <p:spPr/>
        <p:txBody>
          <a:bodyPr/>
          <a:lstStyle/>
          <a:p>
            <a:fld id="{838B53BD-B325-4BCC-9720-AAF94A7DB52A}" type="slidenum">
              <a:rPr lang="en-US" smtClean="0"/>
              <a:t>‹#›</a:t>
            </a:fld>
            <a:endParaRPr lang="en-US"/>
          </a:p>
        </p:txBody>
      </p:sp>
    </p:spTree>
    <p:extLst>
      <p:ext uri="{BB962C8B-B14F-4D97-AF65-F5344CB8AC3E}">
        <p14:creationId xmlns:p14="http://schemas.microsoft.com/office/powerpoint/2010/main" val="4055501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42473-3BA3-E6F7-7669-3ABBD1BA5DB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0F78D24-8514-4C0F-A9AB-4BC08F65A0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6A0F3F-5B2A-AECD-FF76-32B899E051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9888C0D-F6FA-ED01-2F47-92C908A389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3AED51-F64C-C86D-DC1B-C421FA76D9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EF6EB0E-A7EA-9606-BD48-BBE6F9F3ECE4}"/>
              </a:ext>
            </a:extLst>
          </p:cNvPr>
          <p:cNvSpPr>
            <a:spLocks noGrp="1"/>
          </p:cNvSpPr>
          <p:nvPr>
            <p:ph type="dt" sz="half" idx="10"/>
          </p:nvPr>
        </p:nvSpPr>
        <p:spPr/>
        <p:txBody>
          <a:bodyPr/>
          <a:lstStyle/>
          <a:p>
            <a:fld id="{3E712733-F073-4FC5-A5A9-78789C4CB7CA}" type="datetimeFigureOut">
              <a:rPr lang="en-US" smtClean="0"/>
              <a:t>5/16/2023</a:t>
            </a:fld>
            <a:endParaRPr lang="en-US"/>
          </a:p>
        </p:txBody>
      </p:sp>
      <p:sp>
        <p:nvSpPr>
          <p:cNvPr id="8" name="Footer Placeholder 7">
            <a:extLst>
              <a:ext uri="{FF2B5EF4-FFF2-40B4-BE49-F238E27FC236}">
                <a16:creationId xmlns:a16="http://schemas.microsoft.com/office/drawing/2014/main" id="{B7482D33-7354-C0E3-4EAE-7EDA79AF83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98F7761-7832-99BC-0FB2-2257C967DE04}"/>
              </a:ext>
            </a:extLst>
          </p:cNvPr>
          <p:cNvSpPr>
            <a:spLocks noGrp="1"/>
          </p:cNvSpPr>
          <p:nvPr>
            <p:ph type="sldNum" sz="quarter" idx="12"/>
          </p:nvPr>
        </p:nvSpPr>
        <p:spPr/>
        <p:txBody>
          <a:bodyPr/>
          <a:lstStyle/>
          <a:p>
            <a:fld id="{838B53BD-B325-4BCC-9720-AAF94A7DB52A}" type="slidenum">
              <a:rPr lang="en-US" smtClean="0"/>
              <a:t>‹#›</a:t>
            </a:fld>
            <a:endParaRPr lang="en-US"/>
          </a:p>
        </p:txBody>
      </p:sp>
    </p:spTree>
    <p:extLst>
      <p:ext uri="{BB962C8B-B14F-4D97-AF65-F5344CB8AC3E}">
        <p14:creationId xmlns:p14="http://schemas.microsoft.com/office/powerpoint/2010/main" val="2863110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04B8-2802-3E79-5DE0-060F3260568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4BBDC6C-7333-2DAF-8807-900EF2BD77D4}"/>
              </a:ext>
            </a:extLst>
          </p:cNvPr>
          <p:cNvSpPr>
            <a:spLocks noGrp="1"/>
          </p:cNvSpPr>
          <p:nvPr>
            <p:ph type="dt" sz="half" idx="10"/>
          </p:nvPr>
        </p:nvSpPr>
        <p:spPr/>
        <p:txBody>
          <a:bodyPr/>
          <a:lstStyle/>
          <a:p>
            <a:fld id="{3E712733-F073-4FC5-A5A9-78789C4CB7CA}" type="datetimeFigureOut">
              <a:rPr lang="en-US" smtClean="0"/>
              <a:t>5/16/2023</a:t>
            </a:fld>
            <a:endParaRPr lang="en-US"/>
          </a:p>
        </p:txBody>
      </p:sp>
      <p:sp>
        <p:nvSpPr>
          <p:cNvPr id="4" name="Footer Placeholder 3">
            <a:extLst>
              <a:ext uri="{FF2B5EF4-FFF2-40B4-BE49-F238E27FC236}">
                <a16:creationId xmlns:a16="http://schemas.microsoft.com/office/drawing/2014/main" id="{389BB4C9-463E-1E94-8FDD-4AF9587AD6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494582-64EB-F853-CD67-7ADFE1684B2F}"/>
              </a:ext>
            </a:extLst>
          </p:cNvPr>
          <p:cNvSpPr>
            <a:spLocks noGrp="1"/>
          </p:cNvSpPr>
          <p:nvPr>
            <p:ph type="sldNum" sz="quarter" idx="12"/>
          </p:nvPr>
        </p:nvSpPr>
        <p:spPr/>
        <p:txBody>
          <a:bodyPr/>
          <a:lstStyle/>
          <a:p>
            <a:fld id="{838B53BD-B325-4BCC-9720-AAF94A7DB52A}" type="slidenum">
              <a:rPr lang="en-US" smtClean="0"/>
              <a:t>‹#›</a:t>
            </a:fld>
            <a:endParaRPr lang="en-US"/>
          </a:p>
        </p:txBody>
      </p:sp>
    </p:spTree>
    <p:extLst>
      <p:ext uri="{BB962C8B-B14F-4D97-AF65-F5344CB8AC3E}">
        <p14:creationId xmlns:p14="http://schemas.microsoft.com/office/powerpoint/2010/main" val="2918596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B3C95A-07A3-A2C9-1C2C-88523F4D2285}"/>
              </a:ext>
            </a:extLst>
          </p:cNvPr>
          <p:cNvSpPr>
            <a:spLocks noGrp="1"/>
          </p:cNvSpPr>
          <p:nvPr>
            <p:ph type="dt" sz="half" idx="10"/>
          </p:nvPr>
        </p:nvSpPr>
        <p:spPr/>
        <p:txBody>
          <a:bodyPr/>
          <a:lstStyle/>
          <a:p>
            <a:fld id="{3E712733-F073-4FC5-A5A9-78789C4CB7CA}" type="datetimeFigureOut">
              <a:rPr lang="en-US" smtClean="0"/>
              <a:t>5/16/2023</a:t>
            </a:fld>
            <a:endParaRPr lang="en-US"/>
          </a:p>
        </p:txBody>
      </p:sp>
      <p:sp>
        <p:nvSpPr>
          <p:cNvPr id="3" name="Footer Placeholder 2">
            <a:extLst>
              <a:ext uri="{FF2B5EF4-FFF2-40B4-BE49-F238E27FC236}">
                <a16:creationId xmlns:a16="http://schemas.microsoft.com/office/drawing/2014/main" id="{AB9E0CD0-282A-43F5-5694-0A0EB75284E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5A6B8-E809-645D-E661-43A00715816D}"/>
              </a:ext>
            </a:extLst>
          </p:cNvPr>
          <p:cNvSpPr>
            <a:spLocks noGrp="1"/>
          </p:cNvSpPr>
          <p:nvPr>
            <p:ph type="sldNum" sz="quarter" idx="12"/>
          </p:nvPr>
        </p:nvSpPr>
        <p:spPr/>
        <p:txBody>
          <a:bodyPr/>
          <a:lstStyle/>
          <a:p>
            <a:fld id="{838B53BD-B325-4BCC-9720-AAF94A7DB52A}" type="slidenum">
              <a:rPr lang="en-US" smtClean="0"/>
              <a:t>‹#›</a:t>
            </a:fld>
            <a:endParaRPr lang="en-US"/>
          </a:p>
        </p:txBody>
      </p:sp>
    </p:spTree>
    <p:extLst>
      <p:ext uri="{BB962C8B-B14F-4D97-AF65-F5344CB8AC3E}">
        <p14:creationId xmlns:p14="http://schemas.microsoft.com/office/powerpoint/2010/main" val="1568309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C6A2D-2042-B3E8-F404-226BF2B020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E1001B0-BBC6-5003-D64A-9E62B465EE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A0906E-29E6-B0AE-E3B7-86FB4450DF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857DF1-2C62-2E63-55E9-7CCA7272098C}"/>
              </a:ext>
            </a:extLst>
          </p:cNvPr>
          <p:cNvSpPr>
            <a:spLocks noGrp="1"/>
          </p:cNvSpPr>
          <p:nvPr>
            <p:ph type="dt" sz="half" idx="10"/>
          </p:nvPr>
        </p:nvSpPr>
        <p:spPr/>
        <p:txBody>
          <a:bodyPr/>
          <a:lstStyle/>
          <a:p>
            <a:fld id="{3E712733-F073-4FC5-A5A9-78789C4CB7CA}" type="datetimeFigureOut">
              <a:rPr lang="en-US" smtClean="0"/>
              <a:t>5/16/2023</a:t>
            </a:fld>
            <a:endParaRPr lang="en-US"/>
          </a:p>
        </p:txBody>
      </p:sp>
      <p:sp>
        <p:nvSpPr>
          <p:cNvPr id="6" name="Footer Placeholder 5">
            <a:extLst>
              <a:ext uri="{FF2B5EF4-FFF2-40B4-BE49-F238E27FC236}">
                <a16:creationId xmlns:a16="http://schemas.microsoft.com/office/drawing/2014/main" id="{D2CB8BBE-AAEF-179A-8CF3-010A0D3515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DACBC3-7F34-DB05-6B03-B4B23E8ED3B0}"/>
              </a:ext>
            </a:extLst>
          </p:cNvPr>
          <p:cNvSpPr>
            <a:spLocks noGrp="1"/>
          </p:cNvSpPr>
          <p:nvPr>
            <p:ph type="sldNum" sz="quarter" idx="12"/>
          </p:nvPr>
        </p:nvSpPr>
        <p:spPr/>
        <p:txBody>
          <a:bodyPr/>
          <a:lstStyle/>
          <a:p>
            <a:fld id="{838B53BD-B325-4BCC-9720-AAF94A7DB52A}" type="slidenum">
              <a:rPr lang="en-US" smtClean="0"/>
              <a:t>‹#›</a:t>
            </a:fld>
            <a:endParaRPr lang="en-US"/>
          </a:p>
        </p:txBody>
      </p:sp>
    </p:spTree>
    <p:extLst>
      <p:ext uri="{BB962C8B-B14F-4D97-AF65-F5344CB8AC3E}">
        <p14:creationId xmlns:p14="http://schemas.microsoft.com/office/powerpoint/2010/main" val="3585047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72C2C-3163-4E11-FBC0-E4BEE961B3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FE90A3B-6AF1-D21A-19DC-1AA930C8F7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6CBB4DD-E2E1-7018-5E55-FF2E273456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66C56A-1044-F3B2-53AC-40F98A3BBFB4}"/>
              </a:ext>
            </a:extLst>
          </p:cNvPr>
          <p:cNvSpPr>
            <a:spLocks noGrp="1"/>
          </p:cNvSpPr>
          <p:nvPr>
            <p:ph type="dt" sz="half" idx="10"/>
          </p:nvPr>
        </p:nvSpPr>
        <p:spPr/>
        <p:txBody>
          <a:bodyPr/>
          <a:lstStyle/>
          <a:p>
            <a:fld id="{3E712733-F073-4FC5-A5A9-78789C4CB7CA}" type="datetimeFigureOut">
              <a:rPr lang="en-US" smtClean="0"/>
              <a:t>5/16/2023</a:t>
            </a:fld>
            <a:endParaRPr lang="en-US"/>
          </a:p>
        </p:txBody>
      </p:sp>
      <p:sp>
        <p:nvSpPr>
          <p:cNvPr id="6" name="Footer Placeholder 5">
            <a:extLst>
              <a:ext uri="{FF2B5EF4-FFF2-40B4-BE49-F238E27FC236}">
                <a16:creationId xmlns:a16="http://schemas.microsoft.com/office/drawing/2014/main" id="{369B9EE0-FD33-D801-77DD-F1B8F88373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1CB71F-F787-02EC-F57F-8D86882D9EE5}"/>
              </a:ext>
            </a:extLst>
          </p:cNvPr>
          <p:cNvSpPr>
            <a:spLocks noGrp="1"/>
          </p:cNvSpPr>
          <p:nvPr>
            <p:ph type="sldNum" sz="quarter" idx="12"/>
          </p:nvPr>
        </p:nvSpPr>
        <p:spPr/>
        <p:txBody>
          <a:bodyPr/>
          <a:lstStyle/>
          <a:p>
            <a:fld id="{838B53BD-B325-4BCC-9720-AAF94A7DB52A}" type="slidenum">
              <a:rPr lang="en-US" smtClean="0"/>
              <a:t>‹#›</a:t>
            </a:fld>
            <a:endParaRPr lang="en-US"/>
          </a:p>
        </p:txBody>
      </p:sp>
    </p:spTree>
    <p:extLst>
      <p:ext uri="{BB962C8B-B14F-4D97-AF65-F5344CB8AC3E}">
        <p14:creationId xmlns:p14="http://schemas.microsoft.com/office/powerpoint/2010/main" val="3838688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852A3-9B13-160E-7B1C-64B1542D8C4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285249-307A-1D45-7802-7F3FD13EAE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42901F-EF70-5BC4-37C3-F67F5EDBC2FA}"/>
              </a:ext>
            </a:extLst>
          </p:cNvPr>
          <p:cNvSpPr>
            <a:spLocks noGrp="1"/>
          </p:cNvSpPr>
          <p:nvPr>
            <p:ph type="dt" sz="half" idx="10"/>
          </p:nvPr>
        </p:nvSpPr>
        <p:spPr/>
        <p:txBody>
          <a:bodyPr/>
          <a:lstStyle/>
          <a:p>
            <a:fld id="{3E712733-F073-4FC5-A5A9-78789C4CB7CA}" type="datetimeFigureOut">
              <a:rPr lang="en-US" smtClean="0"/>
              <a:t>5/16/2023</a:t>
            </a:fld>
            <a:endParaRPr lang="en-US"/>
          </a:p>
        </p:txBody>
      </p:sp>
      <p:sp>
        <p:nvSpPr>
          <p:cNvPr id="5" name="Footer Placeholder 4">
            <a:extLst>
              <a:ext uri="{FF2B5EF4-FFF2-40B4-BE49-F238E27FC236}">
                <a16:creationId xmlns:a16="http://schemas.microsoft.com/office/drawing/2014/main" id="{791FD052-A14B-EA03-66F0-716F269A9C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B73037-D78F-19FC-13EC-16F755EBC0E5}"/>
              </a:ext>
            </a:extLst>
          </p:cNvPr>
          <p:cNvSpPr>
            <a:spLocks noGrp="1"/>
          </p:cNvSpPr>
          <p:nvPr>
            <p:ph type="sldNum" sz="quarter" idx="12"/>
          </p:nvPr>
        </p:nvSpPr>
        <p:spPr/>
        <p:txBody>
          <a:bodyPr/>
          <a:lstStyle/>
          <a:p>
            <a:fld id="{838B53BD-B325-4BCC-9720-AAF94A7DB52A}" type="slidenum">
              <a:rPr lang="en-US" smtClean="0"/>
              <a:t>‹#›</a:t>
            </a:fld>
            <a:endParaRPr lang="en-US"/>
          </a:p>
        </p:txBody>
      </p:sp>
    </p:spTree>
    <p:extLst>
      <p:ext uri="{BB962C8B-B14F-4D97-AF65-F5344CB8AC3E}">
        <p14:creationId xmlns:p14="http://schemas.microsoft.com/office/powerpoint/2010/main" val="4292286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F04E21-FABA-4C31-2D6E-8035F090677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684ED2B-03C4-404B-D15F-C8C3680BA9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1E39AA0-A862-F2F8-F755-43EFEA81F911}"/>
              </a:ext>
            </a:extLst>
          </p:cNvPr>
          <p:cNvSpPr>
            <a:spLocks noGrp="1"/>
          </p:cNvSpPr>
          <p:nvPr>
            <p:ph type="dt" sz="half" idx="10"/>
          </p:nvPr>
        </p:nvSpPr>
        <p:spPr/>
        <p:txBody>
          <a:bodyPr/>
          <a:lstStyle/>
          <a:p>
            <a:fld id="{3E712733-F073-4FC5-A5A9-78789C4CB7CA}" type="datetimeFigureOut">
              <a:rPr lang="en-US" smtClean="0"/>
              <a:t>5/16/2023</a:t>
            </a:fld>
            <a:endParaRPr lang="en-US"/>
          </a:p>
        </p:txBody>
      </p:sp>
      <p:sp>
        <p:nvSpPr>
          <p:cNvPr id="5" name="Footer Placeholder 4">
            <a:extLst>
              <a:ext uri="{FF2B5EF4-FFF2-40B4-BE49-F238E27FC236}">
                <a16:creationId xmlns:a16="http://schemas.microsoft.com/office/drawing/2014/main" id="{11B428DB-1BAC-CC6D-8E18-0D96D18D38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65E7AA-D823-5D5A-810F-5C5855C0BC8F}"/>
              </a:ext>
            </a:extLst>
          </p:cNvPr>
          <p:cNvSpPr>
            <a:spLocks noGrp="1"/>
          </p:cNvSpPr>
          <p:nvPr>
            <p:ph type="sldNum" sz="quarter" idx="12"/>
          </p:nvPr>
        </p:nvSpPr>
        <p:spPr/>
        <p:txBody>
          <a:bodyPr/>
          <a:lstStyle/>
          <a:p>
            <a:fld id="{838B53BD-B325-4BCC-9720-AAF94A7DB52A}" type="slidenum">
              <a:rPr lang="en-US" smtClean="0"/>
              <a:t>‹#›</a:t>
            </a:fld>
            <a:endParaRPr lang="en-US"/>
          </a:p>
        </p:txBody>
      </p:sp>
    </p:spTree>
    <p:extLst>
      <p:ext uri="{BB962C8B-B14F-4D97-AF65-F5344CB8AC3E}">
        <p14:creationId xmlns:p14="http://schemas.microsoft.com/office/powerpoint/2010/main" val="1771124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8000" b="-8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993C29-2A0D-5372-229B-2F43FE57F4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709B947-C4E9-6E86-D249-0A306FF591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F98DEC-D16A-A57C-C5BE-8B9A85B219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712733-F073-4FC5-A5A9-78789C4CB7CA}" type="datetimeFigureOut">
              <a:rPr lang="en-US" smtClean="0"/>
              <a:t>5/16/2023</a:t>
            </a:fld>
            <a:endParaRPr lang="en-US"/>
          </a:p>
        </p:txBody>
      </p:sp>
      <p:sp>
        <p:nvSpPr>
          <p:cNvPr id="5" name="Footer Placeholder 4">
            <a:extLst>
              <a:ext uri="{FF2B5EF4-FFF2-40B4-BE49-F238E27FC236}">
                <a16:creationId xmlns:a16="http://schemas.microsoft.com/office/drawing/2014/main" id="{D91B13B1-828B-62E6-9CCF-D627929462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499C807-D592-8429-798F-A41A6091F6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8B53BD-B325-4BCC-9720-AAF94A7DB52A}" type="slidenum">
              <a:rPr lang="en-US" smtClean="0"/>
              <a:t>‹#›</a:t>
            </a:fld>
            <a:endParaRPr lang="en-US"/>
          </a:p>
        </p:txBody>
      </p:sp>
    </p:spTree>
    <p:extLst>
      <p:ext uri="{BB962C8B-B14F-4D97-AF65-F5344CB8AC3E}">
        <p14:creationId xmlns:p14="http://schemas.microsoft.com/office/powerpoint/2010/main" val="21757949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7DDF22A-E1E5-3E72-B3F1-364E046D0BB1}"/>
              </a:ext>
            </a:extLst>
          </p:cNvPr>
          <p:cNvSpPr txBox="1"/>
          <p:nvPr/>
        </p:nvSpPr>
        <p:spPr>
          <a:xfrm>
            <a:off x="2403422" y="3429000"/>
            <a:ext cx="8354291" cy="1815882"/>
          </a:xfrm>
          <a:prstGeom prst="rect">
            <a:avLst/>
          </a:prstGeom>
          <a:noFill/>
        </p:spPr>
        <p:txBody>
          <a:bodyPr wrap="square">
            <a:spAutoFit/>
          </a:bodyPr>
          <a:lstStyle/>
          <a:p>
            <a:pPr algn="ctr">
              <a:spcAft>
                <a:spcPts val="800"/>
              </a:spcAft>
            </a:pPr>
            <a:r>
              <a:rPr lang="en-GB" sz="2800" b="1" dirty="0">
                <a:effectLst/>
                <a:latin typeface="Times New Roman" panose="02020603050405020304" pitchFamily="18" charset="0"/>
                <a:ea typeface="Calibri" panose="020F0502020204030204" pitchFamily="34" charset="0"/>
                <a:cs typeface="Cordia New"/>
              </a:rPr>
              <a:t>Module title: Hospitality &amp; Guest Services</a:t>
            </a:r>
            <a:endParaRPr lang="en-US" sz="2000" dirty="0">
              <a:effectLst/>
              <a:latin typeface="Times New Roman" panose="02020603050405020304" pitchFamily="18" charset="0"/>
              <a:ea typeface="Calibri" panose="020F0502020204030204" pitchFamily="34" charset="0"/>
              <a:cs typeface="Cordia New"/>
            </a:endParaRPr>
          </a:p>
          <a:p>
            <a:pPr algn="ctr">
              <a:spcAft>
                <a:spcPts val="800"/>
              </a:spcAft>
            </a:pPr>
            <a:r>
              <a:rPr lang="en-GB" sz="2400" b="1" dirty="0">
                <a:effectLst/>
                <a:latin typeface="Times New Roman" panose="02020603050405020304" pitchFamily="18" charset="0"/>
                <a:ea typeface="Calibri" panose="020F0502020204030204" pitchFamily="34" charset="0"/>
                <a:cs typeface="Cordia New"/>
              </a:rPr>
              <a:t>Assignment title: Presentation</a:t>
            </a:r>
            <a:endParaRPr lang="en-US" sz="2000" dirty="0">
              <a:effectLst/>
              <a:latin typeface="Times New Roman" panose="02020603050405020304" pitchFamily="18" charset="0"/>
              <a:ea typeface="Calibri" panose="020F0502020204030204" pitchFamily="34" charset="0"/>
              <a:cs typeface="Cordia New"/>
            </a:endParaRPr>
          </a:p>
          <a:p>
            <a:pPr algn="ctr">
              <a:spcAft>
                <a:spcPts val="800"/>
              </a:spcAft>
            </a:pPr>
            <a:r>
              <a:rPr lang="en-GB" sz="2000" dirty="0">
                <a:effectLst/>
                <a:latin typeface="Times New Roman" panose="02020603050405020304" pitchFamily="18" charset="0"/>
                <a:ea typeface="Calibri" panose="020F0502020204030204" pitchFamily="34" charset="0"/>
                <a:cs typeface="Cordia New"/>
              </a:rPr>
              <a:t>Student name:</a:t>
            </a:r>
            <a:endParaRPr lang="en-US" sz="2000" dirty="0">
              <a:effectLst/>
              <a:latin typeface="Times New Roman" panose="02020603050405020304" pitchFamily="18" charset="0"/>
              <a:ea typeface="Calibri" panose="020F0502020204030204" pitchFamily="34" charset="0"/>
              <a:cs typeface="Cordia New"/>
            </a:endParaRPr>
          </a:p>
          <a:p>
            <a:pPr algn="ctr">
              <a:spcAft>
                <a:spcPts val="800"/>
              </a:spcAft>
            </a:pPr>
            <a:r>
              <a:rPr lang="en-GB" sz="2000" dirty="0">
                <a:effectLst/>
                <a:latin typeface="Times New Roman" panose="02020603050405020304" pitchFamily="18" charset="0"/>
                <a:ea typeface="Calibri" panose="020F0502020204030204" pitchFamily="34" charset="0"/>
                <a:cs typeface="Cordia New"/>
              </a:rPr>
              <a:t>Student ID:</a:t>
            </a:r>
            <a:endParaRPr lang="en-US" sz="2000" dirty="0">
              <a:effectLst/>
              <a:latin typeface="Times New Roman" panose="02020603050405020304" pitchFamily="18" charset="0"/>
              <a:ea typeface="Calibri" panose="020F0502020204030204" pitchFamily="34" charset="0"/>
              <a:cs typeface="Cordia New"/>
            </a:endParaRPr>
          </a:p>
        </p:txBody>
      </p:sp>
    </p:spTree>
    <p:extLst>
      <p:ext uri="{BB962C8B-B14F-4D97-AF65-F5344CB8AC3E}">
        <p14:creationId xmlns:p14="http://schemas.microsoft.com/office/powerpoint/2010/main" val="2200770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828137-1F00-51EA-7E3B-E6C3EC48F8E8}"/>
              </a:ext>
            </a:extLst>
          </p:cNvPr>
          <p:cNvSpPr txBox="1"/>
          <p:nvPr/>
        </p:nvSpPr>
        <p:spPr>
          <a:xfrm>
            <a:off x="2500" y="840329"/>
            <a:ext cx="6093500" cy="523220"/>
          </a:xfrm>
          <a:prstGeom prst="rect">
            <a:avLst/>
          </a:prstGeom>
          <a:noFill/>
        </p:spPr>
        <p:txBody>
          <a:bodyPr wrap="square">
            <a:spAutoFit/>
          </a:bodyPr>
          <a:lstStyle/>
          <a:p>
            <a:r>
              <a:rPr lang="en-US" sz="2800" b="1" kern="100" dirty="0">
                <a:effectLst/>
                <a:latin typeface="Times New Roman" panose="02020603050405020304" pitchFamily="18" charset="0"/>
                <a:ea typeface="DengXian Light"/>
                <a:cs typeface="Angsana New"/>
              </a:rPr>
              <a:t>Table of Contents</a:t>
            </a:r>
            <a:endParaRPr lang="en-US" sz="2800" dirty="0"/>
          </a:p>
        </p:txBody>
      </p:sp>
      <p:sp>
        <p:nvSpPr>
          <p:cNvPr id="5" name="TextBox 4">
            <a:extLst>
              <a:ext uri="{FF2B5EF4-FFF2-40B4-BE49-F238E27FC236}">
                <a16:creationId xmlns:a16="http://schemas.microsoft.com/office/drawing/2014/main" id="{5B652CE9-945F-F5CB-57E1-4C80CAFE43E2}"/>
              </a:ext>
            </a:extLst>
          </p:cNvPr>
          <p:cNvSpPr txBox="1"/>
          <p:nvPr/>
        </p:nvSpPr>
        <p:spPr>
          <a:xfrm>
            <a:off x="769497" y="1726579"/>
            <a:ext cx="6093500" cy="369332"/>
          </a:xfrm>
          <a:prstGeom prst="rect">
            <a:avLst/>
          </a:prstGeom>
          <a:noFill/>
        </p:spPr>
        <p:txBody>
          <a:bodyPr wrap="square">
            <a:spAutoFit/>
          </a:bodyPr>
          <a:lstStyle/>
          <a:p>
            <a:r>
              <a:rPr lang="en-US" sz="1800" b="1" kern="100" dirty="0">
                <a:effectLst/>
                <a:latin typeface="Times New Roman" panose="02020603050405020304" pitchFamily="18" charset="0"/>
                <a:ea typeface="DengXian Light"/>
                <a:cs typeface="Angsana New"/>
              </a:rPr>
              <a:t>Introduction					3</a:t>
            </a:r>
            <a:endParaRPr lang="en-US" dirty="0"/>
          </a:p>
        </p:txBody>
      </p:sp>
      <p:sp>
        <p:nvSpPr>
          <p:cNvPr id="7" name="TextBox 6">
            <a:extLst>
              <a:ext uri="{FF2B5EF4-FFF2-40B4-BE49-F238E27FC236}">
                <a16:creationId xmlns:a16="http://schemas.microsoft.com/office/drawing/2014/main" id="{14DAB60D-6B47-A0CA-E19A-BB130BFC82FC}"/>
              </a:ext>
            </a:extLst>
          </p:cNvPr>
          <p:cNvSpPr txBox="1"/>
          <p:nvPr/>
        </p:nvSpPr>
        <p:spPr>
          <a:xfrm>
            <a:off x="769497" y="2095911"/>
            <a:ext cx="6093500" cy="369332"/>
          </a:xfrm>
          <a:prstGeom prst="rect">
            <a:avLst/>
          </a:prstGeom>
          <a:noFill/>
        </p:spPr>
        <p:txBody>
          <a:bodyPr wrap="square">
            <a:spAutoFit/>
          </a:bodyPr>
          <a:lstStyle/>
          <a:p>
            <a:pPr algn="just">
              <a:spcBef>
                <a:spcPts val="200"/>
              </a:spcBef>
            </a:pPr>
            <a:r>
              <a:rPr lang="en-US" sz="1800" b="1" kern="100" dirty="0">
                <a:effectLst/>
                <a:latin typeface="Times New Roman" panose="02020603050405020304" pitchFamily="18" charset="0"/>
                <a:ea typeface="DengXian Light"/>
                <a:cs typeface="Angsana New"/>
              </a:rPr>
              <a:t>Overview of the hospitality service provider		4</a:t>
            </a:r>
          </a:p>
        </p:txBody>
      </p:sp>
      <p:sp>
        <p:nvSpPr>
          <p:cNvPr id="9" name="TextBox 8">
            <a:extLst>
              <a:ext uri="{FF2B5EF4-FFF2-40B4-BE49-F238E27FC236}">
                <a16:creationId xmlns:a16="http://schemas.microsoft.com/office/drawing/2014/main" id="{1CA5F238-E829-0731-BF1C-C3870DBB4AC2}"/>
              </a:ext>
            </a:extLst>
          </p:cNvPr>
          <p:cNvSpPr txBox="1"/>
          <p:nvPr/>
        </p:nvSpPr>
        <p:spPr>
          <a:xfrm>
            <a:off x="769497" y="2467316"/>
            <a:ext cx="6093500" cy="369332"/>
          </a:xfrm>
          <a:prstGeom prst="rect">
            <a:avLst/>
          </a:prstGeom>
          <a:noFill/>
        </p:spPr>
        <p:txBody>
          <a:bodyPr wrap="square">
            <a:spAutoFit/>
          </a:bodyPr>
          <a:lstStyle/>
          <a:p>
            <a:pPr algn="just">
              <a:spcBef>
                <a:spcPts val="200"/>
              </a:spcBef>
            </a:pPr>
            <a:r>
              <a:rPr lang="en-US" sz="1800" b="1" kern="100" dirty="0">
                <a:effectLst/>
                <a:latin typeface="Times New Roman" panose="02020603050405020304" pitchFamily="18" charset="0"/>
                <a:ea typeface="DengXian Light"/>
                <a:cs typeface="Angsana New"/>
              </a:rPr>
              <a:t>The target consumers of the Conrad Hotels 		5</a:t>
            </a:r>
          </a:p>
        </p:txBody>
      </p:sp>
      <p:sp>
        <p:nvSpPr>
          <p:cNvPr id="11" name="TextBox 10">
            <a:extLst>
              <a:ext uri="{FF2B5EF4-FFF2-40B4-BE49-F238E27FC236}">
                <a16:creationId xmlns:a16="http://schemas.microsoft.com/office/drawing/2014/main" id="{93642632-D836-E092-072B-0A2CAC4987F0}"/>
              </a:ext>
            </a:extLst>
          </p:cNvPr>
          <p:cNvSpPr txBox="1"/>
          <p:nvPr/>
        </p:nvSpPr>
        <p:spPr>
          <a:xfrm>
            <a:off x="769497" y="2834575"/>
            <a:ext cx="6093500" cy="646331"/>
          </a:xfrm>
          <a:prstGeom prst="rect">
            <a:avLst/>
          </a:prstGeom>
          <a:noFill/>
        </p:spPr>
        <p:txBody>
          <a:bodyPr wrap="square">
            <a:spAutoFit/>
          </a:bodyPr>
          <a:lstStyle/>
          <a:p>
            <a:pPr algn="just">
              <a:spcBef>
                <a:spcPts val="200"/>
              </a:spcBef>
            </a:pPr>
            <a:r>
              <a:rPr lang="en-US" sz="1800" b="1" kern="100" dirty="0">
                <a:effectLst/>
                <a:latin typeface="Times New Roman" panose="02020603050405020304" pitchFamily="18" charset="0"/>
                <a:ea typeface="DengXian Light"/>
                <a:cs typeface="Angsana New"/>
              </a:rPr>
              <a:t>Nature, the role of guest services and the scope of Conrad Hotels						6</a:t>
            </a:r>
          </a:p>
        </p:txBody>
      </p:sp>
      <p:sp>
        <p:nvSpPr>
          <p:cNvPr id="13" name="TextBox 12">
            <a:extLst>
              <a:ext uri="{FF2B5EF4-FFF2-40B4-BE49-F238E27FC236}">
                <a16:creationId xmlns:a16="http://schemas.microsoft.com/office/drawing/2014/main" id="{046EF1AA-DDC1-4D58-BD58-D60FD07F3BB5}"/>
              </a:ext>
            </a:extLst>
          </p:cNvPr>
          <p:cNvSpPr txBox="1"/>
          <p:nvPr/>
        </p:nvSpPr>
        <p:spPr>
          <a:xfrm>
            <a:off x="769497" y="3480906"/>
            <a:ext cx="6093500" cy="369332"/>
          </a:xfrm>
          <a:prstGeom prst="rect">
            <a:avLst/>
          </a:prstGeom>
          <a:noFill/>
        </p:spPr>
        <p:txBody>
          <a:bodyPr wrap="square">
            <a:spAutoFit/>
          </a:bodyPr>
          <a:lstStyle/>
          <a:p>
            <a:pPr algn="just">
              <a:spcBef>
                <a:spcPts val="200"/>
              </a:spcBef>
            </a:pPr>
            <a:r>
              <a:rPr lang="en-US" sz="1800" b="1" kern="100" dirty="0">
                <a:effectLst/>
                <a:latin typeface="Times New Roman" panose="02020603050405020304" pitchFamily="18" charset="0"/>
                <a:ea typeface="DengXian Light"/>
                <a:cs typeface="Angsana New"/>
              </a:rPr>
              <a:t>Role and Function of guest services			9</a:t>
            </a:r>
          </a:p>
        </p:txBody>
      </p:sp>
      <p:sp>
        <p:nvSpPr>
          <p:cNvPr id="15" name="TextBox 14">
            <a:extLst>
              <a:ext uri="{FF2B5EF4-FFF2-40B4-BE49-F238E27FC236}">
                <a16:creationId xmlns:a16="http://schemas.microsoft.com/office/drawing/2014/main" id="{04840EFC-E984-D868-4D03-22FBD1CE9F10}"/>
              </a:ext>
            </a:extLst>
          </p:cNvPr>
          <p:cNvSpPr txBox="1"/>
          <p:nvPr/>
        </p:nvSpPr>
        <p:spPr>
          <a:xfrm>
            <a:off x="769497" y="3848165"/>
            <a:ext cx="6093500" cy="369332"/>
          </a:xfrm>
          <a:prstGeom prst="rect">
            <a:avLst/>
          </a:prstGeom>
          <a:noFill/>
        </p:spPr>
        <p:txBody>
          <a:bodyPr wrap="square">
            <a:spAutoFit/>
          </a:bodyPr>
          <a:lstStyle/>
          <a:p>
            <a:pPr algn="just">
              <a:spcBef>
                <a:spcPts val="200"/>
              </a:spcBef>
            </a:pPr>
            <a:r>
              <a:rPr lang="en-US" sz="1800" b="1" kern="100" dirty="0">
                <a:effectLst/>
                <a:latin typeface="Times New Roman" panose="02020603050405020304" pitchFamily="18" charset="0"/>
                <a:ea typeface="DengXian Light"/>
                <a:cs typeface="Angsana New"/>
              </a:rPr>
              <a:t>Importance of Hospitality				10</a:t>
            </a:r>
          </a:p>
        </p:txBody>
      </p:sp>
      <p:sp>
        <p:nvSpPr>
          <p:cNvPr id="17" name="TextBox 16">
            <a:extLst>
              <a:ext uri="{FF2B5EF4-FFF2-40B4-BE49-F238E27FC236}">
                <a16:creationId xmlns:a16="http://schemas.microsoft.com/office/drawing/2014/main" id="{38351610-B08E-D17E-50D4-4151E1D72BF2}"/>
              </a:ext>
            </a:extLst>
          </p:cNvPr>
          <p:cNvSpPr txBox="1"/>
          <p:nvPr/>
        </p:nvSpPr>
        <p:spPr>
          <a:xfrm>
            <a:off x="769497" y="4217497"/>
            <a:ext cx="6093500" cy="369332"/>
          </a:xfrm>
          <a:prstGeom prst="rect">
            <a:avLst/>
          </a:prstGeom>
          <a:noFill/>
        </p:spPr>
        <p:txBody>
          <a:bodyPr wrap="square">
            <a:spAutoFit/>
          </a:bodyPr>
          <a:lstStyle/>
          <a:p>
            <a:r>
              <a:rPr lang="en-GB" sz="1800" b="1" dirty="0">
                <a:effectLst/>
                <a:latin typeface="Times New Roman" panose="02020603050405020304" pitchFamily="18" charset="0"/>
                <a:ea typeface="Calibri" panose="020F0502020204030204" pitchFamily="34" charset="0"/>
                <a:cs typeface="Cordia New"/>
              </a:rPr>
              <a:t>Conclusion					11</a:t>
            </a:r>
            <a:endParaRPr lang="en-US" dirty="0"/>
          </a:p>
        </p:txBody>
      </p:sp>
      <p:sp>
        <p:nvSpPr>
          <p:cNvPr id="19" name="TextBox 18">
            <a:extLst>
              <a:ext uri="{FF2B5EF4-FFF2-40B4-BE49-F238E27FC236}">
                <a16:creationId xmlns:a16="http://schemas.microsoft.com/office/drawing/2014/main" id="{84C4A57A-21EB-1CFA-4786-2DFAED36AE97}"/>
              </a:ext>
            </a:extLst>
          </p:cNvPr>
          <p:cNvSpPr txBox="1"/>
          <p:nvPr/>
        </p:nvSpPr>
        <p:spPr>
          <a:xfrm>
            <a:off x="769497" y="4584756"/>
            <a:ext cx="6093500" cy="369332"/>
          </a:xfrm>
          <a:prstGeom prst="rect">
            <a:avLst/>
          </a:prstGeom>
          <a:noFill/>
        </p:spPr>
        <p:txBody>
          <a:bodyPr wrap="square">
            <a:spAutoFit/>
          </a:bodyPr>
          <a:lstStyle/>
          <a:p>
            <a:r>
              <a:rPr lang="en-US" sz="1800" b="1" kern="100" dirty="0">
                <a:effectLst/>
                <a:latin typeface="Times New Roman" panose="02020603050405020304" pitchFamily="18" charset="0"/>
                <a:ea typeface="DengXian Light"/>
                <a:cs typeface="Angsana New"/>
              </a:rPr>
              <a:t>References					12</a:t>
            </a:r>
            <a:endParaRPr lang="en-US" dirty="0"/>
          </a:p>
        </p:txBody>
      </p:sp>
      <p:pic>
        <p:nvPicPr>
          <p:cNvPr id="10242" name="Picture 2" descr="Largest Hotels in the World | Far &amp; Wide">
            <a:extLst>
              <a:ext uri="{FF2B5EF4-FFF2-40B4-BE49-F238E27FC236}">
                <a16:creationId xmlns:a16="http://schemas.microsoft.com/office/drawing/2014/main" id="{DBD67DF9-6DB5-E49E-FA42-D3B4376F09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2996" y="0"/>
            <a:ext cx="5326503" cy="6858000"/>
          </a:xfrm>
          <a:prstGeom prst="doubleWav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8718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DBA9BA-67B9-ED5A-D38C-5CDE37418948}"/>
              </a:ext>
            </a:extLst>
          </p:cNvPr>
          <p:cNvSpPr txBox="1"/>
          <p:nvPr/>
        </p:nvSpPr>
        <p:spPr>
          <a:xfrm>
            <a:off x="263236" y="549283"/>
            <a:ext cx="6096000" cy="6083717"/>
          </a:xfrm>
          <a:prstGeom prst="rect">
            <a:avLst/>
          </a:prstGeom>
          <a:noFill/>
        </p:spPr>
        <p:txBody>
          <a:bodyPr wrap="square">
            <a:spAutoFit/>
          </a:bodyPr>
          <a:lstStyle/>
          <a:p>
            <a:pPr algn="just">
              <a:spcBef>
                <a:spcPts val="1200"/>
              </a:spcBef>
            </a:pPr>
            <a:r>
              <a:rPr lang="en-US" sz="2800" b="1" kern="100" dirty="0">
                <a:effectLst/>
                <a:latin typeface="Times New Roman" panose="02020603050405020304" pitchFamily="18" charset="0"/>
                <a:ea typeface="DengXian Light"/>
                <a:cs typeface="Angsana New"/>
              </a:rPr>
              <a:t>Introduction</a:t>
            </a:r>
          </a:p>
          <a:p>
            <a:pPr algn="just">
              <a:spcBef>
                <a:spcPts val="1200"/>
              </a:spcBef>
            </a:pPr>
            <a:endParaRPr lang="en-US" sz="2800" b="1" kern="100" dirty="0">
              <a:effectLst/>
              <a:latin typeface="Times New Roman" panose="02020603050405020304" pitchFamily="18" charset="0"/>
              <a:ea typeface="DengXian Light"/>
              <a:cs typeface="Angsan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Hospitality service is one of the most emerging industries that has a great impact on the development of a nation. </a:t>
            </a:r>
          </a:p>
          <a:p>
            <a:pPr marL="285750" indent="-285750" algn="just">
              <a:spcAft>
                <a:spcPts val="800"/>
              </a:spcAft>
              <a:buFont typeface="Arial" panose="020B0604020202020204" pitchFamily="34" charset="0"/>
              <a:buChar char="•"/>
            </a:pPr>
            <a:endParaRPr lang="en-GB"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In this context, this presentation will discuss the measures that an organisation must follow to enhance their hospitality and guest services for the maintenance of their market positions.</a:t>
            </a:r>
          </a:p>
          <a:p>
            <a:pPr marL="285750" indent="-285750" algn="just">
              <a:spcAft>
                <a:spcPts val="800"/>
              </a:spcAft>
              <a:buFont typeface="Arial" panose="020B0604020202020204" pitchFamily="34" charset="0"/>
              <a:buChar char="•"/>
            </a:pPr>
            <a:endParaRPr lang="en-GB"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The description of the targeted customers and the role of guest services in the context of uplifting the brand image will also be discussed in this presentation.</a:t>
            </a:r>
            <a:endParaRPr lang="en-US" sz="1800" dirty="0">
              <a:effectLst/>
              <a:latin typeface="Times New Roman" panose="02020603050405020304" pitchFamily="18" charset="0"/>
              <a:ea typeface="Calibri" panose="020F0502020204030204" pitchFamily="34" charset="0"/>
              <a:cs typeface="Cordia New"/>
            </a:endParaRPr>
          </a:p>
        </p:txBody>
      </p:sp>
      <p:pic>
        <p:nvPicPr>
          <p:cNvPr id="1026" name="Picture 2" descr="Hospitality vs customer service: what is the difference? - Les Roches">
            <a:extLst>
              <a:ext uri="{FF2B5EF4-FFF2-40B4-BE49-F238E27FC236}">
                <a16:creationId xmlns:a16="http://schemas.microsoft.com/office/drawing/2014/main" id="{4C43E2AA-CA1E-DF87-C7F4-177F9EE8A3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9236" y="0"/>
            <a:ext cx="5832764" cy="6858000"/>
          </a:xfrm>
          <a:prstGeom prst="teardrop">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68EFB0B-2D4A-7EEC-DB43-5314DEC709C0}"/>
              </a:ext>
            </a:extLst>
          </p:cNvPr>
          <p:cNvSpPr txBox="1"/>
          <p:nvPr/>
        </p:nvSpPr>
        <p:spPr>
          <a:xfrm>
            <a:off x="8353269" y="6263668"/>
            <a:ext cx="2319728"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cs typeface="Cordia New"/>
              </a:rPr>
              <a:t> (</a:t>
            </a:r>
            <a:r>
              <a:rPr lang="en-US" sz="1800" kern="0" dirty="0" err="1">
                <a:effectLst/>
                <a:latin typeface="Times New Roman" panose="02020603050405020304" pitchFamily="18" charset="0"/>
                <a:ea typeface="Calibri" panose="020F0502020204030204" pitchFamily="34" charset="0"/>
                <a:cs typeface="Cordia New"/>
              </a:rPr>
              <a:t>Businesswire</a:t>
            </a:r>
            <a:r>
              <a:rPr lang="en-US" sz="1800" kern="0" dirty="0">
                <a:effectLst/>
                <a:latin typeface="Times New Roman" panose="02020603050405020304" pitchFamily="18" charset="0"/>
                <a:ea typeface="Calibri" panose="020F0502020204030204" pitchFamily="34" charset="0"/>
                <a:cs typeface="Cordia New"/>
              </a:rPr>
              <a:t>, 2023)</a:t>
            </a:r>
            <a:endParaRPr lang="en-US" dirty="0"/>
          </a:p>
        </p:txBody>
      </p:sp>
    </p:spTree>
    <p:extLst>
      <p:ext uri="{BB962C8B-B14F-4D97-AF65-F5344CB8AC3E}">
        <p14:creationId xmlns:p14="http://schemas.microsoft.com/office/powerpoint/2010/main" val="4180518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967247-1050-7A31-319D-AC786570C76A}"/>
              </a:ext>
            </a:extLst>
          </p:cNvPr>
          <p:cNvSpPr txBox="1"/>
          <p:nvPr/>
        </p:nvSpPr>
        <p:spPr>
          <a:xfrm>
            <a:off x="5804941" y="0"/>
            <a:ext cx="6093500" cy="6596678"/>
          </a:xfrm>
          <a:prstGeom prst="rect">
            <a:avLst/>
          </a:prstGeom>
          <a:noFill/>
        </p:spPr>
        <p:txBody>
          <a:bodyPr wrap="square">
            <a:spAutoFit/>
          </a:bodyPr>
          <a:lstStyle/>
          <a:p>
            <a:pPr algn="just">
              <a:spcBef>
                <a:spcPts val="200"/>
              </a:spcBef>
            </a:pPr>
            <a:r>
              <a:rPr lang="en-US" sz="2800" b="1" kern="100" dirty="0">
                <a:effectLst/>
                <a:latin typeface="Times New Roman" panose="02020603050405020304" pitchFamily="18" charset="0"/>
                <a:ea typeface="DengXian Light"/>
                <a:cs typeface="Angsana New"/>
              </a:rPr>
              <a:t>Overview of the hospitality service provider</a:t>
            </a:r>
          </a:p>
          <a:p>
            <a:pPr algn="just">
              <a:spcBef>
                <a:spcPts val="200"/>
              </a:spcBef>
            </a:pPr>
            <a:endParaRPr lang="en-US" sz="2000" b="1" kern="100" dirty="0">
              <a:latin typeface="Times New Roman" panose="02020603050405020304" pitchFamily="18" charset="0"/>
              <a:ea typeface="DengXian Light"/>
              <a:cs typeface="Angsana New"/>
            </a:endParaRPr>
          </a:p>
          <a:p>
            <a:pPr algn="just">
              <a:spcBef>
                <a:spcPts val="200"/>
              </a:spcBef>
            </a:pPr>
            <a:endParaRPr lang="en-US" sz="2000" b="1" kern="100" dirty="0">
              <a:effectLst/>
              <a:latin typeface="Times New Roman" panose="02020603050405020304" pitchFamily="18" charset="0"/>
              <a:ea typeface="DengXian Light"/>
              <a:cs typeface="Angsan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With high-class resorts and five-star hotels, Conrad Hotels &amp; Resorts is an American international business owned by Marriott Brand Worldwide</a:t>
            </a:r>
            <a:r>
              <a:rPr lang="en-GB" dirty="0">
                <a:latin typeface="Times New Roman" panose="02020603050405020304" pitchFamily="18" charset="0"/>
                <a:ea typeface="Calibri" panose="020F0502020204030204" pitchFamily="34" charset="0"/>
                <a:cs typeface="Cordia New"/>
              </a:rPr>
              <a:t>.</a:t>
            </a:r>
          </a:p>
          <a:p>
            <a:pPr marL="285750" indent="-285750" algn="just">
              <a:spcAft>
                <a:spcPts val="800"/>
              </a:spcAf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GB"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Conrad was measured to be the finest flagship brand within the Marriott Brand until The Waldorf-Astoria Group combined it in 2006. </a:t>
            </a:r>
          </a:p>
          <a:p>
            <a:pPr marL="285750" indent="-285750" algn="just">
              <a:spcAft>
                <a:spcPts val="800"/>
              </a:spcAft>
              <a:buFont typeface="Arial" panose="020B0604020202020204" pitchFamily="34" charset="0"/>
              <a:buChar char="•"/>
            </a:pPr>
            <a:endParaRPr lang="en-GB"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The hospitality service provider gives guests admission to a world of unbounded influences, dynamic amenities, and innovative involvements while they are on their explorations.</a:t>
            </a:r>
            <a:endParaRPr lang="en-US" sz="1800" dirty="0">
              <a:effectLst/>
              <a:latin typeface="Times New Roman" panose="02020603050405020304" pitchFamily="18" charset="0"/>
              <a:ea typeface="Calibri" panose="020F0502020204030204" pitchFamily="34" charset="0"/>
              <a:cs typeface="Cordia New"/>
            </a:endParaRPr>
          </a:p>
        </p:txBody>
      </p:sp>
      <p:pic>
        <p:nvPicPr>
          <p:cNvPr id="2052" name="Picture 4" descr="Conrad Hotels &amp; Resorts - Chermayeff &amp; Geismar &amp; Haviv">
            <a:extLst>
              <a:ext uri="{FF2B5EF4-FFF2-40B4-BE49-F238E27FC236}">
                <a16:creationId xmlns:a16="http://schemas.microsoft.com/office/drawing/2014/main" id="{0E4437CD-4EC8-C745-E101-393F0B8817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804941" cy="6858000"/>
          </a:xfrm>
          <a:prstGeom prst="flowChartPunchedTap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B71E910-F338-4C7D-A0D4-4DD52D947334}"/>
              </a:ext>
            </a:extLst>
          </p:cNvPr>
          <p:cNvSpPr txBox="1"/>
          <p:nvPr/>
        </p:nvSpPr>
        <p:spPr>
          <a:xfrm>
            <a:off x="3028012" y="5769404"/>
            <a:ext cx="2394679"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cs typeface="Cordia New"/>
              </a:rPr>
              <a:t> (</a:t>
            </a:r>
            <a:r>
              <a:rPr lang="en-US" sz="1800" kern="0" dirty="0" err="1">
                <a:effectLst/>
                <a:latin typeface="Times New Roman" panose="02020603050405020304" pitchFamily="18" charset="0"/>
                <a:ea typeface="Calibri" panose="020F0502020204030204" pitchFamily="34" charset="0"/>
                <a:cs typeface="Cordia New"/>
              </a:rPr>
              <a:t>Travellermade</a:t>
            </a:r>
            <a:r>
              <a:rPr lang="en-US" sz="1800" kern="0" dirty="0">
                <a:effectLst/>
                <a:latin typeface="Times New Roman" panose="02020603050405020304" pitchFamily="18" charset="0"/>
                <a:ea typeface="Calibri" panose="020F0502020204030204" pitchFamily="34" charset="0"/>
                <a:cs typeface="Cordia New"/>
              </a:rPr>
              <a:t>, 2023)</a:t>
            </a:r>
            <a:endParaRPr lang="en-US" dirty="0"/>
          </a:p>
        </p:txBody>
      </p:sp>
    </p:spTree>
    <p:extLst>
      <p:ext uri="{BB962C8B-B14F-4D97-AF65-F5344CB8AC3E}">
        <p14:creationId xmlns:p14="http://schemas.microsoft.com/office/powerpoint/2010/main" val="1211970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53B36B-F2AE-1BE6-1C6E-7F9C87C8DADD}"/>
              </a:ext>
            </a:extLst>
          </p:cNvPr>
          <p:cNvSpPr txBox="1"/>
          <p:nvPr/>
        </p:nvSpPr>
        <p:spPr>
          <a:xfrm>
            <a:off x="213610" y="728260"/>
            <a:ext cx="7131570" cy="5401479"/>
          </a:xfrm>
          <a:prstGeom prst="rect">
            <a:avLst/>
          </a:prstGeom>
          <a:noFill/>
        </p:spPr>
        <p:txBody>
          <a:bodyPr wrap="square">
            <a:spAutoFit/>
          </a:bodyPr>
          <a:lstStyle/>
          <a:p>
            <a:pPr algn="just">
              <a:spcBef>
                <a:spcPts val="200"/>
              </a:spcBef>
            </a:pPr>
            <a:r>
              <a:rPr lang="en-US" sz="2800" b="1" kern="100" dirty="0">
                <a:effectLst/>
                <a:latin typeface="Times New Roman" panose="02020603050405020304" pitchFamily="18" charset="0"/>
                <a:ea typeface="DengXian Light"/>
                <a:cs typeface="Angsana New"/>
              </a:rPr>
              <a:t>The target consumers of the Conrad Hotels </a:t>
            </a:r>
          </a:p>
          <a:p>
            <a:pPr algn="just">
              <a:spcBef>
                <a:spcPts val="200"/>
              </a:spcBef>
            </a:pPr>
            <a:endParaRPr lang="en-US" sz="2800" b="1" kern="100" dirty="0">
              <a:effectLst/>
              <a:latin typeface="Times New Roman" panose="02020603050405020304" pitchFamily="18" charset="0"/>
              <a:ea typeface="DengXian Light"/>
              <a:cs typeface="Angsan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The management of this hotel mainly targets the MICE market which consists of incentives, meetings, exhibitions, and conferences.</a:t>
            </a:r>
          </a:p>
          <a:p>
            <a:pPr marL="285750" indent="-285750" algn="just">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The target customers of this specific hotel are individual tourists, tour groups, small conference groups and business travellers. </a:t>
            </a:r>
          </a:p>
          <a:p>
            <a:pPr marL="285750" indent="-285750" algn="just">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Target consumers of this hotel bring opportunities to maintain development and sustainability in the global market (</a:t>
            </a:r>
            <a:r>
              <a:rPr lang="en-US" sz="1800" dirty="0" err="1">
                <a:effectLst/>
                <a:latin typeface="Times New Roman" panose="02020603050405020304" pitchFamily="18" charset="0"/>
                <a:ea typeface="Calibri" panose="020F0502020204030204" pitchFamily="34" charset="0"/>
                <a:cs typeface="Cordia New"/>
              </a:rPr>
              <a:t>Businesswire</a:t>
            </a:r>
            <a:r>
              <a:rPr lang="en-US" sz="1800" dirty="0">
                <a:effectLst/>
                <a:latin typeface="Times New Roman" panose="02020603050405020304" pitchFamily="18" charset="0"/>
                <a:ea typeface="Calibri" panose="020F0502020204030204" pitchFamily="34" charset="0"/>
                <a:cs typeface="Cordia New"/>
              </a:rPr>
              <a:t>, 2023). </a:t>
            </a:r>
          </a:p>
        </p:txBody>
      </p:sp>
      <p:pic>
        <p:nvPicPr>
          <p:cNvPr id="3074" name="Picture 2" descr="What is a Target Market? Definition, Strategy &amp; Examples | Sender">
            <a:extLst>
              <a:ext uri="{FF2B5EF4-FFF2-40B4-BE49-F238E27FC236}">
                <a16:creationId xmlns:a16="http://schemas.microsoft.com/office/drawing/2014/main" id="{AC5DC74C-57F8-4E5E-45B5-BD7AF2C1E2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5180" y="-3748"/>
            <a:ext cx="4846820" cy="6858000"/>
          </a:xfrm>
          <a:prstGeom prst="flowChartOnlineStorag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04847EC-4D12-356C-850F-2F44224715AF}"/>
              </a:ext>
            </a:extLst>
          </p:cNvPr>
          <p:cNvSpPr txBox="1"/>
          <p:nvPr/>
        </p:nvSpPr>
        <p:spPr>
          <a:xfrm>
            <a:off x="9526247" y="6163668"/>
            <a:ext cx="1645170"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cs typeface="Cordia New"/>
              </a:rPr>
              <a:t> (Gov, 2023)</a:t>
            </a:r>
            <a:endParaRPr lang="en-US" dirty="0"/>
          </a:p>
        </p:txBody>
      </p:sp>
    </p:spTree>
    <p:extLst>
      <p:ext uri="{BB962C8B-B14F-4D97-AF65-F5344CB8AC3E}">
        <p14:creationId xmlns:p14="http://schemas.microsoft.com/office/powerpoint/2010/main" val="1366901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1889F6-CB16-233D-3EDE-5C838EC67DFF}"/>
              </a:ext>
            </a:extLst>
          </p:cNvPr>
          <p:cNvSpPr txBox="1"/>
          <p:nvPr/>
        </p:nvSpPr>
        <p:spPr>
          <a:xfrm>
            <a:off x="5070423" y="512817"/>
            <a:ext cx="6846757" cy="5832366"/>
          </a:xfrm>
          <a:prstGeom prst="rect">
            <a:avLst/>
          </a:prstGeom>
          <a:noFill/>
        </p:spPr>
        <p:txBody>
          <a:bodyPr wrap="square">
            <a:spAutoFit/>
          </a:bodyPr>
          <a:lstStyle/>
          <a:p>
            <a:pPr algn="just">
              <a:spcBef>
                <a:spcPts val="200"/>
              </a:spcBef>
            </a:pPr>
            <a:r>
              <a:rPr lang="en-US" sz="2800" b="1" kern="100" dirty="0">
                <a:effectLst/>
                <a:latin typeface="Times New Roman" panose="02020603050405020304" pitchFamily="18" charset="0"/>
                <a:ea typeface="DengXian Light"/>
                <a:cs typeface="Angsana New"/>
              </a:rPr>
              <a:t>Nature, the role of guest services and the scope of Conrad Hotels</a:t>
            </a:r>
          </a:p>
          <a:p>
            <a:pPr algn="just">
              <a:spcBef>
                <a:spcPts val="200"/>
              </a:spcBef>
            </a:pPr>
            <a:endParaRPr lang="en-US" sz="2800" b="1" kern="100" dirty="0">
              <a:effectLst/>
              <a:latin typeface="Times New Roman" panose="02020603050405020304" pitchFamily="18" charset="0"/>
              <a:ea typeface="DengXian Light"/>
              <a:cs typeface="Angsana New"/>
            </a:endParaRPr>
          </a:p>
          <a:p>
            <a:pPr algn="just">
              <a:spcAft>
                <a:spcPts val="800"/>
              </a:spcAft>
            </a:pPr>
            <a:r>
              <a:rPr lang="en-US" sz="1800" b="1" dirty="0">
                <a:effectLst/>
                <a:latin typeface="Times New Roman" panose="02020603050405020304" pitchFamily="18" charset="0"/>
                <a:ea typeface="Calibri" panose="020F0502020204030204" pitchFamily="34" charset="0"/>
                <a:cs typeface="Cordia New"/>
              </a:rPr>
              <a:t>Nature of service</a:t>
            </a:r>
          </a:p>
          <a:p>
            <a:pPr algn="just">
              <a:spcAft>
                <a:spcPts val="800"/>
              </a:spcAft>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The Conrad Hotels belongs to American multinational luxurious hotels and resorts and this brand is owned by the Marriott brand. </a:t>
            </a:r>
          </a:p>
          <a:p>
            <a:pPr marL="285750" indent="-285750" algn="just">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It is a luxurious hotel which is more famous for its three characteristics such as limitless connections, the world of style and intuitive services. </a:t>
            </a:r>
          </a:p>
          <a:p>
            <a:pPr marL="285750" indent="-285750" algn="just">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This specific hotel belongs to joint ventures which provide luxurious services for their customers (</a:t>
            </a:r>
            <a:r>
              <a:rPr lang="en-US" sz="1800" dirty="0" err="1">
                <a:effectLst/>
                <a:latin typeface="Times New Roman" panose="02020603050405020304" pitchFamily="18" charset="0"/>
                <a:ea typeface="Calibri" panose="020F0502020204030204" pitchFamily="34" charset="0"/>
                <a:cs typeface="Cordia New"/>
              </a:rPr>
              <a:t>Travellermade</a:t>
            </a:r>
            <a:r>
              <a:rPr lang="en-US" sz="1800" dirty="0">
                <a:effectLst/>
                <a:latin typeface="Times New Roman" panose="02020603050405020304" pitchFamily="18" charset="0"/>
                <a:ea typeface="Calibri" panose="020F0502020204030204" pitchFamily="34" charset="0"/>
                <a:cs typeface="Cordia New"/>
              </a:rPr>
              <a:t>, 2023). </a:t>
            </a:r>
          </a:p>
        </p:txBody>
      </p:sp>
      <p:pic>
        <p:nvPicPr>
          <p:cNvPr id="4098" name="Picture 2" descr="What is the Definition of Excellent Guest Service?">
            <a:extLst>
              <a:ext uri="{FF2B5EF4-FFF2-40B4-BE49-F238E27FC236}">
                <a16:creationId xmlns:a16="http://schemas.microsoft.com/office/drawing/2014/main" id="{1D7F9F0B-3EB1-E361-68DA-59667D5416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070423" cy="6858000"/>
          </a:xfrm>
          <a:prstGeom prst="flowChartDelay">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E4506F3-EA82-D830-6D13-0F7BE859E9D9}"/>
              </a:ext>
            </a:extLst>
          </p:cNvPr>
          <p:cNvSpPr txBox="1"/>
          <p:nvPr/>
        </p:nvSpPr>
        <p:spPr>
          <a:xfrm>
            <a:off x="274820" y="6160517"/>
            <a:ext cx="2319728" cy="369332"/>
          </a:xfrm>
          <a:prstGeom prst="rect">
            <a:avLst/>
          </a:prstGeom>
          <a:noFill/>
        </p:spPr>
        <p:txBody>
          <a:bodyPr wrap="square">
            <a:spAutoFit/>
          </a:bodyPr>
          <a:lstStyle/>
          <a:p>
            <a:r>
              <a:rPr lang="en-US" sz="1800" kern="0" dirty="0">
                <a:solidFill>
                  <a:schemeClr val="bg1"/>
                </a:solidFill>
                <a:effectLst/>
                <a:latin typeface="Times New Roman" panose="02020603050405020304" pitchFamily="18" charset="0"/>
                <a:ea typeface="Calibri" panose="020F0502020204030204" pitchFamily="34" charset="0"/>
                <a:cs typeface="Cordia New"/>
              </a:rPr>
              <a:t> (</a:t>
            </a:r>
            <a:r>
              <a:rPr lang="en-US" sz="1800" kern="0" dirty="0" err="1">
                <a:solidFill>
                  <a:schemeClr val="bg1"/>
                </a:solidFill>
                <a:effectLst/>
                <a:latin typeface="Times New Roman" panose="02020603050405020304" pitchFamily="18" charset="0"/>
                <a:ea typeface="Calibri" panose="020F0502020204030204" pitchFamily="34" charset="0"/>
                <a:cs typeface="Cordia New"/>
              </a:rPr>
              <a:t>Businesswire</a:t>
            </a:r>
            <a:r>
              <a:rPr lang="en-US" sz="1800" kern="0" dirty="0">
                <a:solidFill>
                  <a:schemeClr val="bg1"/>
                </a:solidFill>
                <a:effectLst/>
                <a:latin typeface="Times New Roman" panose="02020603050405020304" pitchFamily="18" charset="0"/>
                <a:ea typeface="Calibri" panose="020F0502020204030204" pitchFamily="34" charset="0"/>
                <a:cs typeface="Cordia New"/>
              </a:rPr>
              <a:t>, 2023)</a:t>
            </a:r>
            <a:endParaRPr lang="en-US" dirty="0">
              <a:solidFill>
                <a:schemeClr val="bg1"/>
              </a:solidFill>
            </a:endParaRPr>
          </a:p>
        </p:txBody>
      </p:sp>
    </p:spTree>
    <p:extLst>
      <p:ext uri="{BB962C8B-B14F-4D97-AF65-F5344CB8AC3E}">
        <p14:creationId xmlns:p14="http://schemas.microsoft.com/office/powerpoint/2010/main" val="651344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F99FF7-927D-8BEC-38DE-E8439E261031}"/>
              </a:ext>
            </a:extLst>
          </p:cNvPr>
          <p:cNvSpPr txBox="1"/>
          <p:nvPr/>
        </p:nvSpPr>
        <p:spPr>
          <a:xfrm>
            <a:off x="213610" y="653881"/>
            <a:ext cx="6093500" cy="5550237"/>
          </a:xfrm>
          <a:prstGeom prst="rect">
            <a:avLst/>
          </a:prstGeom>
          <a:noFill/>
        </p:spPr>
        <p:txBody>
          <a:bodyPr wrap="square">
            <a:spAutoFit/>
          </a:bodyPr>
          <a:lstStyle/>
          <a:p>
            <a:pPr algn="just">
              <a:spcAft>
                <a:spcPts val="800"/>
              </a:spcAft>
            </a:pPr>
            <a:r>
              <a:rPr lang="en-US" sz="1800" b="1" dirty="0">
                <a:effectLst/>
                <a:latin typeface="Times New Roman" panose="02020603050405020304" pitchFamily="18" charset="0"/>
                <a:ea typeface="Calibri" panose="020F0502020204030204" pitchFamily="34" charset="0"/>
                <a:cs typeface="Cordia New"/>
              </a:rPr>
              <a:t>Scope of the Conrad Hotels</a:t>
            </a:r>
          </a:p>
          <a:p>
            <a:pPr algn="just">
              <a:spcAft>
                <a:spcPts val="800"/>
              </a:spcAft>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The Conrad Hotel has huge scope in this UK market. There are almost 143,000 hospitality businesses present and it can provide almost 1.8 million job roles in the year 2019. </a:t>
            </a:r>
          </a:p>
          <a:p>
            <a:pPr marL="285750" indent="-285750" algn="just">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It also seems that this hospitality industry has generated approximately £ 40.4 billion in GDP in the UK economy.</a:t>
            </a:r>
          </a:p>
          <a:p>
            <a:pPr marL="285750" indent="-285750" algn="just">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The tourism ratio also is high in the UK so the management of this Conrad Hotel can get scope for their development (Gov, 2023). </a:t>
            </a:r>
          </a:p>
        </p:txBody>
      </p:sp>
      <p:sp>
        <p:nvSpPr>
          <p:cNvPr id="5" name="TextBox 4">
            <a:extLst>
              <a:ext uri="{FF2B5EF4-FFF2-40B4-BE49-F238E27FC236}">
                <a16:creationId xmlns:a16="http://schemas.microsoft.com/office/drawing/2014/main" id="{9F32F9FD-FC54-DDB3-3FA9-91189505020D}"/>
              </a:ext>
            </a:extLst>
          </p:cNvPr>
          <p:cNvSpPr txBox="1"/>
          <p:nvPr/>
        </p:nvSpPr>
        <p:spPr>
          <a:xfrm>
            <a:off x="0" y="0"/>
            <a:ext cx="1600200" cy="523220"/>
          </a:xfrm>
          <a:prstGeom prst="rect">
            <a:avLst/>
          </a:prstGeom>
          <a:noFill/>
        </p:spPr>
        <p:txBody>
          <a:bodyPr wrap="square">
            <a:spAutoFit/>
          </a:bodyPr>
          <a:lstStyle/>
          <a:p>
            <a:r>
              <a:rPr lang="en-US" sz="2800" b="1" kern="100" dirty="0">
                <a:effectLst/>
                <a:latin typeface="Times New Roman" panose="02020603050405020304" pitchFamily="18" charset="0"/>
                <a:ea typeface="DengXian Light"/>
                <a:cs typeface="Angsana New"/>
              </a:rPr>
              <a:t>Contd…</a:t>
            </a:r>
            <a:endParaRPr lang="en-US" sz="2800" dirty="0"/>
          </a:p>
        </p:txBody>
      </p:sp>
      <p:pic>
        <p:nvPicPr>
          <p:cNvPr id="8" name="Picture 7">
            <a:extLst>
              <a:ext uri="{FF2B5EF4-FFF2-40B4-BE49-F238E27FC236}">
                <a16:creationId xmlns:a16="http://schemas.microsoft.com/office/drawing/2014/main" id="{223FE301-4459-FDFF-88F1-A5584F733183}"/>
              </a:ext>
            </a:extLst>
          </p:cNvPr>
          <p:cNvPicPr>
            <a:picLocks noChangeAspect="1"/>
          </p:cNvPicPr>
          <p:nvPr/>
        </p:nvPicPr>
        <p:blipFill>
          <a:blip r:embed="rId3"/>
          <a:stretch>
            <a:fillRect/>
          </a:stretch>
        </p:blipFill>
        <p:spPr>
          <a:xfrm>
            <a:off x="6307110" y="0"/>
            <a:ext cx="5879893" cy="6858000"/>
          </a:xfrm>
          <a:prstGeom prst="chord">
            <a:avLst>
              <a:gd name="adj1" fmla="val 20027200"/>
              <a:gd name="adj2" fmla="val 16200000"/>
            </a:avLst>
          </a:prstGeom>
          <a:ln>
            <a:noFill/>
          </a:ln>
          <a:effectLst>
            <a:softEdge rad="112500"/>
          </a:effectLst>
        </p:spPr>
      </p:pic>
      <p:sp>
        <p:nvSpPr>
          <p:cNvPr id="9" name="TextBox 8">
            <a:extLst>
              <a:ext uri="{FF2B5EF4-FFF2-40B4-BE49-F238E27FC236}">
                <a16:creationId xmlns:a16="http://schemas.microsoft.com/office/drawing/2014/main" id="{1EB36598-1EC6-B22B-D3EF-F5165C728EAD}"/>
              </a:ext>
            </a:extLst>
          </p:cNvPr>
          <p:cNvSpPr txBox="1"/>
          <p:nvPr/>
        </p:nvSpPr>
        <p:spPr>
          <a:xfrm>
            <a:off x="8049717" y="6204118"/>
            <a:ext cx="2394679"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cs typeface="Cordia New"/>
              </a:rPr>
              <a:t> (</a:t>
            </a:r>
            <a:r>
              <a:rPr lang="en-US" sz="1800" kern="0" dirty="0" err="1">
                <a:effectLst/>
                <a:latin typeface="Times New Roman" panose="02020603050405020304" pitchFamily="18" charset="0"/>
                <a:ea typeface="Calibri" panose="020F0502020204030204" pitchFamily="34" charset="0"/>
                <a:cs typeface="Cordia New"/>
              </a:rPr>
              <a:t>Travellermade</a:t>
            </a:r>
            <a:r>
              <a:rPr lang="en-US" sz="1800" kern="0" dirty="0">
                <a:effectLst/>
                <a:latin typeface="Times New Roman" panose="02020603050405020304" pitchFamily="18" charset="0"/>
                <a:ea typeface="Calibri" panose="020F0502020204030204" pitchFamily="34" charset="0"/>
                <a:cs typeface="Cordia New"/>
              </a:rPr>
              <a:t>, 2023)</a:t>
            </a:r>
            <a:endParaRPr lang="en-US" dirty="0"/>
          </a:p>
        </p:txBody>
      </p:sp>
    </p:spTree>
    <p:extLst>
      <p:ext uri="{BB962C8B-B14F-4D97-AF65-F5344CB8AC3E}">
        <p14:creationId xmlns:p14="http://schemas.microsoft.com/office/powerpoint/2010/main" val="4024943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843C2C-1B8E-7B54-DCBD-B5410BF5EDB3}"/>
              </a:ext>
            </a:extLst>
          </p:cNvPr>
          <p:cNvSpPr txBox="1"/>
          <p:nvPr/>
        </p:nvSpPr>
        <p:spPr>
          <a:xfrm>
            <a:off x="5025452" y="1374658"/>
            <a:ext cx="6861748" cy="4637167"/>
          </a:xfrm>
          <a:prstGeom prst="rect">
            <a:avLst/>
          </a:prstGeom>
          <a:noFill/>
        </p:spPr>
        <p:txBody>
          <a:bodyPr wrap="square">
            <a:spAutoFit/>
          </a:bodyPr>
          <a:lstStyle/>
          <a:p>
            <a:pPr algn="just">
              <a:spcAft>
                <a:spcPts val="800"/>
              </a:spcAft>
            </a:pPr>
            <a:r>
              <a:rPr lang="en-US" b="1" dirty="0">
                <a:effectLst/>
                <a:latin typeface="Times New Roman" panose="02020603050405020304" pitchFamily="18" charset="0"/>
                <a:ea typeface="Calibri" panose="020F0502020204030204" pitchFamily="34" charset="0"/>
                <a:cs typeface="Cordia New"/>
              </a:rPr>
              <a:t>Role of the guest service and Facilities in The Conrad Hotel</a:t>
            </a:r>
            <a:endParaRPr lang="en-US" dirty="0">
              <a:effectLst/>
              <a:latin typeface="Times New Roman" panose="02020603050405020304" pitchFamily="18" charset="0"/>
              <a:ea typeface="Calibri" panose="020F0502020204030204" pitchFamily="34" charset="0"/>
              <a:cs typeface="Cordia New"/>
            </a:endParaRPr>
          </a:p>
          <a:p>
            <a:pPr algn="just">
              <a:spcAft>
                <a:spcPts val="800"/>
              </a:spcAft>
            </a:pPr>
            <a:endParaRPr lang="en-US" sz="24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The Conrad Hotel belongs to the Marriott group which is famous for providing luxurious services to their customers. </a:t>
            </a:r>
          </a:p>
          <a:p>
            <a:pPr marL="285750" indent="-285750" algn="just">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Resorts facilities, and fresh dining services at competitive and premium pricing.</a:t>
            </a:r>
          </a:p>
          <a:p>
            <a:pPr marL="285750" indent="-285750" algn="just">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Cordia New"/>
              </a:rPr>
              <a:t>The management trained their employees to follow honesty and fairness so that they can provide optimistic services to their customers effectively.</a:t>
            </a:r>
          </a:p>
        </p:txBody>
      </p:sp>
      <p:sp>
        <p:nvSpPr>
          <p:cNvPr id="4" name="TextBox 3">
            <a:extLst>
              <a:ext uri="{FF2B5EF4-FFF2-40B4-BE49-F238E27FC236}">
                <a16:creationId xmlns:a16="http://schemas.microsoft.com/office/drawing/2014/main" id="{7B92D225-E03A-670F-3E85-500DE9200FF7}"/>
              </a:ext>
            </a:extLst>
          </p:cNvPr>
          <p:cNvSpPr txBox="1"/>
          <p:nvPr/>
        </p:nvSpPr>
        <p:spPr>
          <a:xfrm>
            <a:off x="10287000" y="0"/>
            <a:ext cx="1600200" cy="523220"/>
          </a:xfrm>
          <a:prstGeom prst="rect">
            <a:avLst/>
          </a:prstGeom>
          <a:noFill/>
        </p:spPr>
        <p:txBody>
          <a:bodyPr wrap="square">
            <a:spAutoFit/>
          </a:bodyPr>
          <a:lstStyle/>
          <a:p>
            <a:r>
              <a:rPr lang="en-US" sz="2800" b="1" kern="100" dirty="0">
                <a:effectLst/>
                <a:latin typeface="Times New Roman" panose="02020603050405020304" pitchFamily="18" charset="0"/>
                <a:ea typeface="DengXian Light"/>
                <a:cs typeface="Angsana New"/>
              </a:rPr>
              <a:t>Contd…</a:t>
            </a:r>
            <a:endParaRPr lang="en-US" sz="2800" dirty="0"/>
          </a:p>
        </p:txBody>
      </p:sp>
      <p:pic>
        <p:nvPicPr>
          <p:cNvPr id="6146" name="Picture 2" descr="What Can Small Hotels Do to Succeed in the Hospitality Industry">
            <a:extLst>
              <a:ext uri="{FF2B5EF4-FFF2-40B4-BE49-F238E27FC236}">
                <a16:creationId xmlns:a16="http://schemas.microsoft.com/office/drawing/2014/main" id="{137442B6-F3EE-33B3-D590-A78AB18223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025452" cy="6858000"/>
          </a:xfrm>
          <a:prstGeom prst="flowChartDisplay">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AA07FC6-2FC6-02AC-6041-3C3E4A059B9F}"/>
              </a:ext>
            </a:extLst>
          </p:cNvPr>
          <p:cNvSpPr txBox="1"/>
          <p:nvPr/>
        </p:nvSpPr>
        <p:spPr>
          <a:xfrm>
            <a:off x="1341618" y="6011825"/>
            <a:ext cx="1645170" cy="369332"/>
          </a:xfrm>
          <a:prstGeom prst="rect">
            <a:avLst/>
          </a:prstGeom>
          <a:noFill/>
        </p:spPr>
        <p:txBody>
          <a:bodyPr wrap="square">
            <a:spAutoFit/>
          </a:bodyPr>
          <a:lstStyle/>
          <a:p>
            <a:r>
              <a:rPr lang="en-US" sz="1800" kern="0" dirty="0">
                <a:solidFill>
                  <a:schemeClr val="bg1"/>
                </a:solidFill>
                <a:effectLst/>
                <a:latin typeface="Times New Roman" panose="02020603050405020304" pitchFamily="18" charset="0"/>
                <a:ea typeface="Calibri" panose="020F0502020204030204" pitchFamily="34" charset="0"/>
                <a:cs typeface="Cordia New"/>
              </a:rPr>
              <a:t> (Gov, 2023)</a:t>
            </a:r>
            <a:endParaRPr lang="en-US" dirty="0">
              <a:solidFill>
                <a:schemeClr val="bg1"/>
              </a:solidFill>
            </a:endParaRPr>
          </a:p>
        </p:txBody>
      </p:sp>
    </p:spTree>
    <p:extLst>
      <p:ext uri="{BB962C8B-B14F-4D97-AF65-F5344CB8AC3E}">
        <p14:creationId xmlns:p14="http://schemas.microsoft.com/office/powerpoint/2010/main" val="3431023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F80110-064D-464E-3315-4E00B8D51905}"/>
              </a:ext>
            </a:extLst>
          </p:cNvPr>
          <p:cNvSpPr txBox="1"/>
          <p:nvPr/>
        </p:nvSpPr>
        <p:spPr>
          <a:xfrm>
            <a:off x="393493" y="866760"/>
            <a:ext cx="6093500" cy="5124480"/>
          </a:xfrm>
          <a:prstGeom prst="rect">
            <a:avLst/>
          </a:prstGeom>
          <a:noFill/>
        </p:spPr>
        <p:txBody>
          <a:bodyPr wrap="square">
            <a:spAutoFit/>
          </a:bodyPr>
          <a:lstStyle/>
          <a:p>
            <a:pPr algn="just">
              <a:spcBef>
                <a:spcPts val="200"/>
              </a:spcBef>
            </a:pPr>
            <a:r>
              <a:rPr lang="en-US" sz="2800" b="1" kern="100" dirty="0">
                <a:effectLst/>
                <a:latin typeface="Times New Roman" panose="02020603050405020304" pitchFamily="18" charset="0"/>
                <a:ea typeface="DengXian Light"/>
                <a:cs typeface="Angsana New"/>
              </a:rPr>
              <a:t>Role and Function of guest services</a:t>
            </a:r>
          </a:p>
          <a:p>
            <a:pPr algn="just">
              <a:spcBef>
                <a:spcPts val="200"/>
              </a:spcBef>
            </a:pPr>
            <a:endParaRPr lang="en-US" sz="2800" b="1" kern="100" dirty="0">
              <a:effectLst/>
              <a:latin typeface="Times New Roman" panose="02020603050405020304" pitchFamily="18" charset="0"/>
              <a:ea typeface="DengXian Light"/>
              <a:cs typeface="Angsana New"/>
            </a:endParaRPr>
          </a:p>
          <a:p>
            <a:pPr algn="just">
              <a:spcAft>
                <a:spcPts val="800"/>
              </a:spcAft>
            </a:pPr>
            <a:r>
              <a:rPr lang="en-GB" sz="1800" b="1" dirty="0">
                <a:effectLst/>
                <a:latin typeface="Times New Roman" panose="02020603050405020304" pitchFamily="18" charset="0"/>
                <a:ea typeface="Calibri" panose="020F0502020204030204" pitchFamily="34" charset="0"/>
                <a:cs typeface="Cordia New"/>
              </a:rPr>
              <a:t>Assisting the guests with their requirements</a:t>
            </a:r>
          </a:p>
          <a:p>
            <a:pPr algn="just">
              <a:spcAft>
                <a:spcPts val="800"/>
              </a:spcAft>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The primary function of guest service is to provide assistance to their customers with their respective necessities.</a:t>
            </a:r>
          </a:p>
          <a:p>
            <a:pPr algn="just">
              <a:spcAft>
                <a:spcPts val="800"/>
              </a:spcAft>
            </a:pPr>
            <a:endParaRPr lang="en-GB" dirty="0">
              <a:latin typeface="Times New Roman" panose="02020603050405020304" pitchFamily="18" charset="0"/>
              <a:ea typeface="Calibri" panose="020F0502020204030204" pitchFamily="34" charset="0"/>
              <a:cs typeface="Cordia New"/>
            </a:endParaRPr>
          </a:p>
          <a:p>
            <a:pPr algn="just">
              <a:spcAft>
                <a:spcPts val="800"/>
              </a:spcAft>
            </a:pPr>
            <a:endParaRPr lang="en-GB" sz="1800" dirty="0">
              <a:effectLst/>
              <a:latin typeface="Times New Roman" panose="02020603050405020304" pitchFamily="18" charset="0"/>
              <a:ea typeface="Calibri" panose="020F0502020204030204" pitchFamily="34" charset="0"/>
              <a:cs typeface="Cordia New"/>
            </a:endParaRPr>
          </a:p>
          <a:p>
            <a:pPr algn="just">
              <a:spcAft>
                <a:spcPts val="800"/>
              </a:spcAft>
            </a:pPr>
            <a:endParaRPr lang="en-US" sz="1800" dirty="0">
              <a:effectLst/>
              <a:latin typeface="Times New Roman" panose="02020603050405020304" pitchFamily="18" charset="0"/>
              <a:ea typeface="Calibri" panose="020F0502020204030204" pitchFamily="34" charset="0"/>
              <a:cs typeface="Cordia New"/>
            </a:endParaRPr>
          </a:p>
          <a:p>
            <a:pPr algn="just">
              <a:spcAft>
                <a:spcPts val="800"/>
              </a:spcAft>
            </a:pPr>
            <a:r>
              <a:rPr lang="en-GB" sz="1800" b="1" dirty="0">
                <a:effectLst/>
                <a:latin typeface="Times New Roman" panose="02020603050405020304" pitchFamily="18" charset="0"/>
                <a:ea typeface="Calibri" panose="020F0502020204030204" pitchFamily="34" charset="0"/>
                <a:cs typeface="Cordia New"/>
              </a:rPr>
              <a:t>Providing the appropriate guidance regarding their visit</a:t>
            </a: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Providing appropriate guidance to the people is another major role of guest service that hospitality service providers must follow to enhance their service quality. </a:t>
            </a:r>
            <a:endParaRPr lang="en-US" sz="1800" dirty="0">
              <a:effectLst/>
              <a:latin typeface="Times New Roman" panose="02020603050405020304" pitchFamily="18" charset="0"/>
              <a:ea typeface="Calibri" panose="020F0502020204030204" pitchFamily="34" charset="0"/>
              <a:cs typeface="Cordia New"/>
            </a:endParaRPr>
          </a:p>
        </p:txBody>
      </p:sp>
      <p:pic>
        <p:nvPicPr>
          <p:cNvPr id="7172" name="Picture 4" descr="Hotel Guest Satisfaction Dips as Expectations Rise Alongside Rates">
            <a:extLst>
              <a:ext uri="{FF2B5EF4-FFF2-40B4-BE49-F238E27FC236}">
                <a16:creationId xmlns:a16="http://schemas.microsoft.com/office/drawing/2014/main" id="{7394569F-F179-5244-C5B2-4B348E298F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6858000"/>
          </a:xfrm>
          <a:prstGeom prst="hexagon">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2B00DDF-E71E-BE81-5977-0289478A4BE9}"/>
              </a:ext>
            </a:extLst>
          </p:cNvPr>
          <p:cNvSpPr txBox="1"/>
          <p:nvPr/>
        </p:nvSpPr>
        <p:spPr>
          <a:xfrm>
            <a:off x="8353269" y="6263668"/>
            <a:ext cx="2319728"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cs typeface="Cordia New"/>
              </a:rPr>
              <a:t> (</a:t>
            </a:r>
            <a:r>
              <a:rPr lang="en-US" sz="1800" kern="0" dirty="0" err="1">
                <a:effectLst/>
                <a:latin typeface="Times New Roman" panose="02020603050405020304" pitchFamily="18" charset="0"/>
                <a:ea typeface="Calibri" panose="020F0502020204030204" pitchFamily="34" charset="0"/>
                <a:cs typeface="Cordia New"/>
              </a:rPr>
              <a:t>Businesswire</a:t>
            </a:r>
            <a:r>
              <a:rPr lang="en-US" sz="1800" kern="0" dirty="0">
                <a:effectLst/>
                <a:latin typeface="Times New Roman" panose="02020603050405020304" pitchFamily="18" charset="0"/>
                <a:ea typeface="Calibri" panose="020F0502020204030204" pitchFamily="34" charset="0"/>
                <a:cs typeface="Cordia New"/>
              </a:rPr>
              <a:t>, 2023)</a:t>
            </a:r>
            <a:endParaRPr lang="en-US" dirty="0"/>
          </a:p>
        </p:txBody>
      </p:sp>
    </p:spTree>
    <p:extLst>
      <p:ext uri="{BB962C8B-B14F-4D97-AF65-F5344CB8AC3E}">
        <p14:creationId xmlns:p14="http://schemas.microsoft.com/office/powerpoint/2010/main" val="2542055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0C21C6-A198-8201-B707-F13CC5B62045}"/>
              </a:ext>
            </a:extLst>
          </p:cNvPr>
          <p:cNvSpPr txBox="1"/>
          <p:nvPr/>
        </p:nvSpPr>
        <p:spPr>
          <a:xfrm>
            <a:off x="5729990" y="538465"/>
            <a:ext cx="6093500" cy="5781070"/>
          </a:xfrm>
          <a:prstGeom prst="rect">
            <a:avLst/>
          </a:prstGeom>
          <a:noFill/>
        </p:spPr>
        <p:txBody>
          <a:bodyPr wrap="square">
            <a:spAutoFit/>
          </a:bodyPr>
          <a:lstStyle/>
          <a:p>
            <a:pPr algn="just">
              <a:spcBef>
                <a:spcPts val="200"/>
              </a:spcBef>
            </a:pPr>
            <a:r>
              <a:rPr lang="en-US" sz="2800" b="1" kern="100" dirty="0">
                <a:effectLst/>
                <a:latin typeface="Times New Roman" panose="02020603050405020304" pitchFamily="18" charset="0"/>
                <a:ea typeface="DengXian Light"/>
                <a:cs typeface="Angsana New"/>
              </a:rPr>
              <a:t>Importance of Hospitality</a:t>
            </a:r>
          </a:p>
          <a:p>
            <a:pPr algn="just">
              <a:spcBef>
                <a:spcPts val="200"/>
              </a:spcBef>
            </a:pPr>
            <a:endParaRPr lang="en-US" sz="2800" b="1" kern="100" dirty="0">
              <a:effectLst/>
              <a:latin typeface="Times New Roman" panose="02020603050405020304" pitchFamily="18" charset="0"/>
              <a:ea typeface="DengXian Light"/>
              <a:cs typeface="Angsan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Hospitality refers to the excellent welcome service of the travellers that establishes a good relationship with the guests and the organising nation. </a:t>
            </a:r>
          </a:p>
          <a:p>
            <a:pPr algn="just">
              <a:spcAft>
                <a:spcPts val="800"/>
              </a:spcAft>
            </a:pPr>
            <a:endParaRPr lang="en-US" sz="1800" dirty="0">
              <a:effectLst/>
              <a:latin typeface="Times New Roman" panose="02020603050405020304" pitchFamily="18" charset="0"/>
              <a:ea typeface="Calibri" panose="020F0502020204030204" pitchFamily="34" charset="0"/>
              <a:cs typeface="Cordia New"/>
            </a:endParaRPr>
          </a:p>
          <a:p>
            <a:pPr algn="just">
              <a:spcAft>
                <a:spcPts val="800"/>
              </a:spcAft>
            </a:pPr>
            <a:r>
              <a:rPr lang="en-GB" sz="1800" b="1" dirty="0">
                <a:effectLst/>
                <a:latin typeface="Times New Roman" panose="02020603050405020304" pitchFamily="18" charset="0"/>
                <a:ea typeface="Calibri" panose="020F0502020204030204" pitchFamily="34" charset="0"/>
                <a:cs typeface="Cordia New"/>
              </a:rPr>
              <a:t>Enhance the brand image</a:t>
            </a:r>
          </a:p>
          <a:p>
            <a:pPr algn="just">
              <a:spcAft>
                <a:spcPts val="800"/>
              </a:spcAft>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Well-developed hospitality service is very much effective to enhance the brand image of the hospitality service providers. </a:t>
            </a:r>
          </a:p>
          <a:p>
            <a:pPr algn="just">
              <a:spcAft>
                <a:spcPts val="800"/>
              </a:spcAft>
            </a:pPr>
            <a:endParaRPr lang="en-GB" dirty="0">
              <a:latin typeface="Times New Roman" panose="02020603050405020304" pitchFamily="18" charset="0"/>
              <a:ea typeface="Calibri" panose="020F0502020204030204" pitchFamily="34" charset="0"/>
              <a:cs typeface="Cordia New"/>
            </a:endParaRPr>
          </a:p>
          <a:p>
            <a:pPr algn="just">
              <a:spcAft>
                <a:spcPts val="800"/>
              </a:spcAft>
            </a:pPr>
            <a:endParaRPr lang="en-US" sz="1800" dirty="0">
              <a:effectLst/>
              <a:latin typeface="Times New Roman" panose="02020603050405020304" pitchFamily="18" charset="0"/>
              <a:ea typeface="Calibri" panose="020F0502020204030204" pitchFamily="34" charset="0"/>
              <a:cs typeface="Cordia New"/>
            </a:endParaRPr>
          </a:p>
          <a:p>
            <a:pPr algn="just">
              <a:spcAft>
                <a:spcPts val="800"/>
              </a:spcAft>
            </a:pPr>
            <a:r>
              <a:rPr lang="en-GB" sz="1800" b="1" dirty="0">
                <a:effectLst/>
                <a:latin typeface="Times New Roman" panose="02020603050405020304" pitchFamily="18" charset="0"/>
                <a:ea typeface="Calibri" panose="020F0502020204030204" pitchFamily="34" charset="0"/>
                <a:cs typeface="Cordia New"/>
              </a:rPr>
              <a:t>Ensures loyalty from the clients</a:t>
            </a:r>
          </a:p>
          <a:p>
            <a:pPr algn="just">
              <a:spcAft>
                <a:spcPts val="800"/>
              </a:spcAft>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Another beneficial aspect of premium hospitality service is the increase in the number of loyal customers</a:t>
            </a:r>
            <a:endParaRPr lang="en-US" sz="1800" dirty="0">
              <a:effectLst/>
              <a:latin typeface="Times New Roman" panose="02020603050405020304" pitchFamily="18" charset="0"/>
              <a:ea typeface="Calibri" panose="020F0502020204030204" pitchFamily="34" charset="0"/>
              <a:cs typeface="Cordia New"/>
            </a:endParaRPr>
          </a:p>
        </p:txBody>
      </p:sp>
      <p:pic>
        <p:nvPicPr>
          <p:cNvPr id="8194" name="Picture 2" descr="The Importance of Hospitality From Hospitality Experts - Perry Group">
            <a:extLst>
              <a:ext uri="{FF2B5EF4-FFF2-40B4-BE49-F238E27FC236}">
                <a16:creationId xmlns:a16="http://schemas.microsoft.com/office/drawing/2014/main" id="{E390B845-8F82-B3B3-5C23-ABA0242649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729990" cy="6858000"/>
          </a:xfrm>
          <a:prstGeom prst="plaqu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6CAA021-6CA0-426B-8B8A-788AD5C4DA5D}"/>
              </a:ext>
            </a:extLst>
          </p:cNvPr>
          <p:cNvSpPr txBox="1"/>
          <p:nvPr/>
        </p:nvSpPr>
        <p:spPr>
          <a:xfrm>
            <a:off x="1427814" y="6319535"/>
            <a:ext cx="2394679" cy="369332"/>
          </a:xfrm>
          <a:prstGeom prst="rect">
            <a:avLst/>
          </a:prstGeom>
          <a:noFill/>
        </p:spPr>
        <p:txBody>
          <a:bodyPr wrap="square">
            <a:spAutoFit/>
          </a:bodyPr>
          <a:lstStyle/>
          <a:p>
            <a:r>
              <a:rPr lang="en-US" sz="1800" kern="0" dirty="0">
                <a:solidFill>
                  <a:schemeClr val="bg1"/>
                </a:solidFill>
                <a:effectLst/>
                <a:latin typeface="Times New Roman" panose="02020603050405020304" pitchFamily="18" charset="0"/>
                <a:ea typeface="Calibri" panose="020F0502020204030204" pitchFamily="34" charset="0"/>
                <a:cs typeface="Cordia New"/>
              </a:rPr>
              <a:t> (</a:t>
            </a:r>
            <a:r>
              <a:rPr lang="en-US" sz="1800" kern="0" dirty="0" err="1">
                <a:solidFill>
                  <a:schemeClr val="bg1"/>
                </a:solidFill>
                <a:effectLst/>
                <a:latin typeface="Times New Roman" panose="02020603050405020304" pitchFamily="18" charset="0"/>
                <a:ea typeface="Calibri" panose="020F0502020204030204" pitchFamily="34" charset="0"/>
                <a:cs typeface="Cordia New"/>
              </a:rPr>
              <a:t>Travellermade</a:t>
            </a:r>
            <a:r>
              <a:rPr lang="en-US" sz="1800" kern="0" dirty="0">
                <a:solidFill>
                  <a:schemeClr val="bg1"/>
                </a:solidFill>
                <a:effectLst/>
                <a:latin typeface="Times New Roman" panose="02020603050405020304" pitchFamily="18" charset="0"/>
                <a:ea typeface="Calibri" panose="020F0502020204030204" pitchFamily="34" charset="0"/>
                <a:cs typeface="Cordia New"/>
              </a:rPr>
              <a:t>, 2023)</a:t>
            </a:r>
            <a:endParaRPr lang="en-US" dirty="0">
              <a:solidFill>
                <a:schemeClr val="bg1"/>
              </a:solidFill>
            </a:endParaRPr>
          </a:p>
        </p:txBody>
      </p:sp>
    </p:spTree>
    <p:extLst>
      <p:ext uri="{BB962C8B-B14F-4D97-AF65-F5344CB8AC3E}">
        <p14:creationId xmlns:p14="http://schemas.microsoft.com/office/powerpoint/2010/main" val="3086439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9A021F-37E3-5D98-C69C-D585B24F892E}"/>
              </a:ext>
            </a:extLst>
          </p:cNvPr>
          <p:cNvSpPr txBox="1"/>
          <p:nvPr/>
        </p:nvSpPr>
        <p:spPr>
          <a:xfrm>
            <a:off x="213610" y="464086"/>
            <a:ext cx="6093500" cy="5929828"/>
          </a:xfrm>
          <a:prstGeom prst="rect">
            <a:avLst/>
          </a:prstGeom>
          <a:noFill/>
        </p:spPr>
        <p:txBody>
          <a:bodyPr wrap="square">
            <a:spAutoFit/>
          </a:bodyPr>
          <a:lstStyle/>
          <a:p>
            <a:pPr algn="just">
              <a:spcAft>
                <a:spcPts val="800"/>
              </a:spcAft>
            </a:pPr>
            <a:r>
              <a:rPr lang="en-GB" sz="2800" b="1" dirty="0">
                <a:effectLst/>
                <a:latin typeface="Times New Roman" panose="02020603050405020304" pitchFamily="18" charset="0"/>
                <a:ea typeface="Calibri" panose="020F0502020204030204" pitchFamily="34" charset="0"/>
                <a:cs typeface="Cordia New"/>
              </a:rPr>
              <a:t>Conclusion</a:t>
            </a:r>
          </a:p>
          <a:p>
            <a:pPr algn="just">
              <a:spcAft>
                <a:spcPts val="800"/>
              </a:spcAft>
            </a:pPr>
            <a:endParaRPr lang="en-US" sz="2800" b="1"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The overview of the Conrad hotel chains which is undertaken by Marriott International has been discussed in this presentation. </a:t>
            </a:r>
          </a:p>
          <a:p>
            <a:pPr algn="just">
              <a:spcAft>
                <a:spcPts val="800"/>
              </a:spcAft>
            </a:pPr>
            <a:endParaRPr lang="en-GB" dirty="0">
              <a:latin typeface="Times New Roman" panose="02020603050405020304" pitchFamily="18" charset="0"/>
              <a:ea typeface="Calibri" panose="020F0502020204030204" pitchFamily="34" charset="0"/>
              <a:cs typeface="Cordia New"/>
            </a:endParaRPr>
          </a:p>
          <a:p>
            <a:pPr algn="just">
              <a:spcAft>
                <a:spcPts val="800"/>
              </a:spcAft>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Besides the consumers of the hospitality service provider is another prime measure of this presentation to ensure the credibility of their services that make them one of the leading hotel chains around the world. </a:t>
            </a:r>
          </a:p>
          <a:p>
            <a:pPr algn="just">
              <a:spcAft>
                <a:spcPts val="800"/>
              </a:spcAft>
            </a:pPr>
            <a:endParaRPr lang="en-GB" dirty="0">
              <a:latin typeface="Times New Roman" panose="02020603050405020304" pitchFamily="18" charset="0"/>
              <a:ea typeface="Calibri" panose="020F0502020204030204" pitchFamily="34" charset="0"/>
              <a:cs typeface="Cordia New"/>
            </a:endParaRPr>
          </a:p>
          <a:p>
            <a:pPr algn="just">
              <a:spcAft>
                <a:spcPts val="800"/>
              </a:spcAft>
            </a:pPr>
            <a:endParaRPr lang="en-US" sz="1800" dirty="0">
              <a:effectLst/>
              <a:latin typeface="Times New Roman" panose="02020603050405020304" pitchFamily="18" charset="0"/>
              <a:ea typeface="Calibri" panose="020F0502020204030204" pitchFamily="34" charset="0"/>
              <a:cs typeface="Cordia New"/>
            </a:endParaRP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Moreover, the role of guest service along with the importance of hospitality has also been included in this presentation which assists the organisation to enhance its brand image in this competitive market situation.</a:t>
            </a:r>
            <a:endParaRPr lang="en-US" sz="1800" dirty="0">
              <a:effectLst/>
              <a:latin typeface="Times New Roman" panose="02020603050405020304" pitchFamily="18" charset="0"/>
              <a:ea typeface="Calibri" panose="020F0502020204030204" pitchFamily="34" charset="0"/>
              <a:cs typeface="Cordia New"/>
            </a:endParaRPr>
          </a:p>
        </p:txBody>
      </p:sp>
      <p:pic>
        <p:nvPicPr>
          <p:cNvPr id="9218" name="Picture 2" descr="Top 10: largest hotels in the world - the Luxury Travel Expert">
            <a:extLst>
              <a:ext uri="{FF2B5EF4-FFF2-40B4-BE49-F238E27FC236}">
                <a16:creationId xmlns:a16="http://schemas.microsoft.com/office/drawing/2014/main" id="{3D169240-E92B-A0EC-0150-3EF317ABCD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7110" y="0"/>
            <a:ext cx="5884890" cy="6858000"/>
          </a:xfrm>
          <a:prstGeom prst="flowChartDocumen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7FC77D-BD2D-D971-BD5D-E1CA045A2397}"/>
              </a:ext>
            </a:extLst>
          </p:cNvPr>
          <p:cNvSpPr txBox="1"/>
          <p:nvPr/>
        </p:nvSpPr>
        <p:spPr>
          <a:xfrm>
            <a:off x="9526247" y="6163668"/>
            <a:ext cx="1645170"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cs typeface="Cordia New"/>
              </a:rPr>
              <a:t> (Gov, 2023)</a:t>
            </a:r>
            <a:endParaRPr lang="en-US" dirty="0"/>
          </a:p>
        </p:txBody>
      </p:sp>
    </p:spTree>
    <p:extLst>
      <p:ext uri="{BB962C8B-B14F-4D97-AF65-F5344CB8AC3E}">
        <p14:creationId xmlns:p14="http://schemas.microsoft.com/office/powerpoint/2010/main" val="857410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947DFA-E06C-27CD-04A5-5F637CEBFC2D}"/>
              </a:ext>
            </a:extLst>
          </p:cNvPr>
          <p:cNvSpPr txBox="1"/>
          <p:nvPr/>
        </p:nvSpPr>
        <p:spPr>
          <a:xfrm>
            <a:off x="1049311" y="773016"/>
            <a:ext cx="9818558" cy="5311967"/>
          </a:xfrm>
          <a:prstGeom prst="rect">
            <a:avLst/>
          </a:prstGeom>
          <a:noFill/>
        </p:spPr>
        <p:txBody>
          <a:bodyPr wrap="square">
            <a:spAutoFit/>
          </a:bodyPr>
          <a:lstStyle/>
          <a:p>
            <a:pPr algn="just">
              <a:spcBef>
                <a:spcPts val="1200"/>
              </a:spcBef>
            </a:pPr>
            <a:r>
              <a:rPr lang="en-US" sz="2800" b="1" kern="100" dirty="0">
                <a:effectLst/>
                <a:latin typeface="Times New Roman" panose="02020603050405020304" pitchFamily="18" charset="0"/>
                <a:ea typeface="DengXian Light"/>
                <a:cs typeface="Angsana New"/>
              </a:rPr>
              <a:t>References</a:t>
            </a:r>
          </a:p>
          <a:p>
            <a:pPr algn="just">
              <a:spcBef>
                <a:spcPts val="1200"/>
              </a:spcBef>
            </a:pPr>
            <a:endParaRPr lang="en-US" sz="2800" b="1" kern="100" dirty="0">
              <a:effectLst/>
              <a:latin typeface="Times New Roman" panose="02020603050405020304" pitchFamily="18" charset="0"/>
              <a:ea typeface="DengXian Light"/>
              <a:cs typeface="Angsana New"/>
            </a:endParaRPr>
          </a:p>
          <a:p>
            <a:pPr marL="285750" indent="-285750" algn="just">
              <a:lnSpc>
                <a:spcPct val="200000"/>
              </a:lnSpc>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Wood, R.C., (2015). Hospitality Management: a brief introduction, Sage, London</a:t>
            </a:r>
            <a:endParaRPr lang="en-US" sz="1800" dirty="0">
              <a:effectLst/>
              <a:latin typeface="Times New Roman" panose="02020603050405020304" pitchFamily="18" charset="0"/>
              <a:ea typeface="Calibri" panose="020F0502020204030204" pitchFamily="34" charset="0"/>
              <a:cs typeface="Cordia New"/>
            </a:endParaRPr>
          </a:p>
          <a:p>
            <a:pPr marL="285750" indent="-285750" algn="just">
              <a:lnSpc>
                <a:spcPct val="200000"/>
              </a:lnSpc>
              <a:spcAft>
                <a:spcPts val="800"/>
              </a:spcAft>
              <a:buFont typeface="Arial" panose="020B0604020202020204" pitchFamily="34" charset="0"/>
              <a:buChar char="•"/>
            </a:pPr>
            <a:r>
              <a:rPr lang="en-GB" sz="1800" dirty="0" err="1">
                <a:effectLst/>
                <a:latin typeface="Times New Roman" panose="02020603050405020304" pitchFamily="18" charset="0"/>
                <a:ea typeface="Calibri" panose="020F0502020204030204" pitchFamily="34" charset="0"/>
                <a:cs typeface="Cordia New"/>
              </a:rPr>
              <a:t>Tesone</a:t>
            </a:r>
            <a:r>
              <a:rPr lang="en-GB" sz="1800" dirty="0">
                <a:effectLst/>
                <a:latin typeface="Times New Roman" panose="02020603050405020304" pitchFamily="18" charset="0"/>
                <a:ea typeface="Calibri" panose="020F0502020204030204" pitchFamily="34" charset="0"/>
                <a:cs typeface="Cordia New"/>
              </a:rPr>
              <a:t>, V. (2014) Principles of Management for the Hospitality Industry, Butterworth Heineman, Oxford</a:t>
            </a:r>
            <a:endParaRPr lang="en-US" sz="1800" dirty="0">
              <a:effectLst/>
              <a:latin typeface="Times New Roman" panose="02020603050405020304" pitchFamily="18" charset="0"/>
              <a:ea typeface="Calibri" panose="020F0502020204030204" pitchFamily="34" charset="0"/>
              <a:cs typeface="Cordia New"/>
            </a:endParaRPr>
          </a:p>
          <a:p>
            <a:pPr marL="285750" indent="-285750" algn="just">
              <a:lnSpc>
                <a:spcPct val="200000"/>
              </a:lnSpc>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Walker, J. (2013) Introduction to Hospitality Management, Pearson, London</a:t>
            </a:r>
            <a:endParaRPr lang="en-US" sz="1800" dirty="0">
              <a:effectLst/>
              <a:latin typeface="Times New Roman" panose="02020603050405020304" pitchFamily="18" charset="0"/>
              <a:ea typeface="Calibri" panose="020F0502020204030204" pitchFamily="34" charset="0"/>
              <a:cs typeface="Cordia New"/>
            </a:endParaRPr>
          </a:p>
          <a:p>
            <a:pPr marL="285750" indent="-285750" algn="just">
              <a:lnSpc>
                <a:spcPct val="200000"/>
              </a:lnSpc>
              <a:spcAft>
                <a:spcPts val="800"/>
              </a:spcAft>
              <a:buFont typeface="Arial" panose="020B0604020202020204" pitchFamily="34" charset="0"/>
              <a:buChar char="•"/>
            </a:pPr>
            <a:r>
              <a:rPr lang="en-GB" sz="1800" dirty="0" err="1">
                <a:effectLst/>
                <a:latin typeface="Times New Roman" panose="02020603050405020304" pitchFamily="18" charset="0"/>
                <a:ea typeface="Calibri" panose="020F0502020204030204" pitchFamily="34" charset="0"/>
                <a:cs typeface="Cordia New"/>
              </a:rPr>
              <a:t>Heppell</a:t>
            </a:r>
            <a:r>
              <a:rPr lang="en-GB" sz="1800" dirty="0">
                <a:effectLst/>
                <a:latin typeface="Times New Roman" panose="02020603050405020304" pitchFamily="18" charset="0"/>
                <a:ea typeface="Calibri" panose="020F0502020204030204" pitchFamily="34" charset="0"/>
                <a:cs typeface="Cordia New"/>
              </a:rPr>
              <a:t>, M. (2015) Five Star Service: How to deliver Exceptional Customer Service, Pearson, London</a:t>
            </a:r>
            <a:endParaRPr lang="en-US" sz="1800" dirty="0">
              <a:effectLst/>
              <a:latin typeface="Times New Roman" panose="02020603050405020304" pitchFamily="18" charset="0"/>
              <a:ea typeface="Calibri" panose="020F0502020204030204" pitchFamily="34" charset="0"/>
              <a:cs typeface="Cordia New"/>
            </a:endParaRPr>
          </a:p>
          <a:p>
            <a:pPr marL="285750" indent="-285750" algn="just">
              <a:lnSpc>
                <a:spcPct val="200000"/>
              </a:lnSpc>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Cordia New"/>
              </a:rPr>
              <a:t>Johnston, R. Clark, G. &amp; </a:t>
            </a:r>
            <a:r>
              <a:rPr lang="en-GB" sz="1800" dirty="0" err="1">
                <a:effectLst/>
                <a:latin typeface="Times New Roman" panose="02020603050405020304" pitchFamily="18" charset="0"/>
                <a:ea typeface="Calibri" panose="020F0502020204030204" pitchFamily="34" charset="0"/>
                <a:cs typeface="Cordia New"/>
              </a:rPr>
              <a:t>Shulver</a:t>
            </a:r>
            <a:r>
              <a:rPr lang="en-GB" sz="1800" dirty="0">
                <a:effectLst/>
                <a:latin typeface="Times New Roman" panose="02020603050405020304" pitchFamily="18" charset="0"/>
                <a:ea typeface="Calibri" panose="020F0502020204030204" pitchFamily="34" charset="0"/>
                <a:cs typeface="Cordia New"/>
              </a:rPr>
              <a:t>, M. (2012) Service Operations Management, Pearson, London</a:t>
            </a:r>
            <a:endParaRPr lang="en-US" sz="1800" dirty="0">
              <a:effectLst/>
              <a:latin typeface="Times New Roman" panose="02020603050405020304" pitchFamily="18" charset="0"/>
              <a:ea typeface="Calibri" panose="020F0502020204030204" pitchFamily="34" charset="0"/>
              <a:cs typeface="Cordia New"/>
            </a:endParaRPr>
          </a:p>
        </p:txBody>
      </p:sp>
    </p:spTree>
    <p:extLst>
      <p:ext uri="{BB962C8B-B14F-4D97-AF65-F5344CB8AC3E}">
        <p14:creationId xmlns:p14="http://schemas.microsoft.com/office/powerpoint/2010/main" val="41392035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2089</Words>
  <Application>Microsoft Office PowerPoint</Application>
  <PresentationFormat>Widescreen</PresentationFormat>
  <Paragraphs>165</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2023-05-16T17:00:39Z</dcterms:created>
  <dcterms:modified xsi:type="dcterms:W3CDTF">2023-05-16T17:17:06Z</dcterms:modified>
</cp:coreProperties>
</file>