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theme/theme7.xml" ContentType="application/vnd.openxmlformats-officedocument.theme+xml"/>
  <Override PartName="/ppt/slideLayouts/slideLayout24.xml" ContentType="application/vnd.openxmlformats-officedocument.presentationml.slideLayout+xml"/>
  <Override PartName="/ppt/theme/theme8.xml" ContentType="application/vnd.openxmlformats-officedocument.theme+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theme/theme13.xml" ContentType="application/vnd.openxmlformats-officedocument.theme+xml"/>
  <Override PartName="/ppt/slideLayouts/slideLayout30.xml" ContentType="application/vnd.openxmlformats-officedocument.presentationml.slideLayout+xml"/>
  <Override PartName="/ppt/theme/theme14.xml" ContentType="application/vnd.openxmlformats-officedocument.theme+xml"/>
  <Override PartName="/ppt/slideLayouts/slideLayout31.xml" ContentType="application/vnd.openxmlformats-officedocument.presentationml.slideLayout+xml"/>
  <Override PartName="/ppt/theme/theme15.xml" ContentType="application/vnd.openxmlformats-officedocument.theme+xml"/>
  <Override PartName="/ppt/slideLayouts/slideLayout32.xml" ContentType="application/vnd.openxmlformats-officedocument.presentationml.slideLayout+xml"/>
  <Override PartName="/ppt/theme/theme16.xml" ContentType="application/vnd.openxmlformats-officedocument.theme+xml"/>
  <Override PartName="/ppt/slideLayouts/slideLayout33.xml" ContentType="application/vnd.openxmlformats-officedocument.presentationml.slideLayout+xml"/>
  <Override PartName="/ppt/theme/theme17.xml" ContentType="application/vnd.openxmlformats-officedocument.theme+xml"/>
  <Override PartName="/ppt/slideLayouts/slideLayout34.xml" ContentType="application/vnd.openxmlformats-officedocument.presentationml.slideLayout+xml"/>
  <Override PartName="/ppt/theme/theme18.xml" ContentType="application/vnd.openxmlformats-officedocument.theme+xml"/>
  <Override PartName="/ppt/slideLayouts/slideLayout35.xml" ContentType="application/vnd.openxmlformats-officedocument.presentationml.slideLayout+xml"/>
  <Override PartName="/ppt/theme/theme19.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0.xml" ContentType="application/vnd.openxmlformats-officedocument.theme+xml"/>
  <Override PartName="/ppt/slideLayouts/slideLayout44.xml" ContentType="application/vnd.openxmlformats-officedocument.presentationml.slideLayout+xml"/>
  <Override PartName="/ppt/theme/theme21.xml" ContentType="application/vnd.openxmlformats-officedocument.theme+xml"/>
  <Override PartName="/ppt/slideLayouts/slideLayout45.xml" ContentType="application/vnd.openxmlformats-officedocument.presentationml.slideLayout+xml"/>
  <Override PartName="/ppt/theme/theme22.xml" ContentType="application/vnd.openxmlformats-officedocument.theme+xml"/>
  <Override PartName="/ppt/slideLayouts/slideLayout46.xml" ContentType="application/vnd.openxmlformats-officedocument.presentationml.slideLayout+xml"/>
  <Override PartName="/ppt/theme/theme23.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4.xml" ContentType="application/vnd.openxmlformats-officedocument.theme+xml"/>
  <Override PartName="/ppt/slideLayouts/slideLayout49.xml" ContentType="application/vnd.openxmlformats-officedocument.presentationml.slideLayout+xml"/>
  <Override PartName="/ppt/theme/theme25.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 id="2147484255" r:id="rId5"/>
    <p:sldMasterId id="2147484259" r:id="rId6"/>
    <p:sldMasterId id="2147484265" r:id="rId7"/>
    <p:sldMasterId id="2147484268" r:id="rId8"/>
    <p:sldMasterId id="2147484270" r:id="rId9"/>
    <p:sldMasterId id="2147484272" r:id="rId10"/>
    <p:sldMasterId id="2147484274" r:id="rId11"/>
    <p:sldMasterId id="2147484276" r:id="rId12"/>
    <p:sldMasterId id="2147484278" r:id="rId13"/>
    <p:sldMasterId id="2147484280" r:id="rId14"/>
    <p:sldMasterId id="2147484282" r:id="rId15"/>
    <p:sldMasterId id="2147484284" r:id="rId16"/>
    <p:sldMasterId id="2147484286" r:id="rId17"/>
    <p:sldMasterId id="2147484288" r:id="rId18"/>
    <p:sldMasterId id="2147484290" r:id="rId19"/>
    <p:sldMasterId id="2147484292" r:id="rId20"/>
    <p:sldMasterId id="2147484294" r:id="rId21"/>
    <p:sldMasterId id="2147484296" r:id="rId22"/>
    <p:sldMasterId id="2147484298" r:id="rId23"/>
    <p:sldMasterId id="2147484307" r:id="rId24"/>
    <p:sldMasterId id="2147484309" r:id="rId25"/>
    <p:sldMasterId id="2147484311" r:id="rId26"/>
    <p:sldMasterId id="2147484313" r:id="rId27"/>
    <p:sldMasterId id="2147484316" r:id="rId28"/>
    <p:sldMasterId id="2147484318" r:id="rId29"/>
  </p:sldMasterIdLst>
  <p:notesMasterIdLst>
    <p:notesMasterId r:id="rId42"/>
  </p:notesMasterIdLst>
  <p:sldIdLst>
    <p:sldId id="354" r:id="rId30"/>
    <p:sldId id="301" r:id="rId31"/>
    <p:sldId id="378" r:id="rId32"/>
    <p:sldId id="379" r:id="rId33"/>
    <p:sldId id="448" r:id="rId34"/>
    <p:sldId id="473" r:id="rId35"/>
    <p:sldId id="474" r:id="rId36"/>
    <p:sldId id="477" r:id="rId37"/>
    <p:sldId id="478" r:id="rId38"/>
    <p:sldId id="479" r:id="rId39"/>
    <p:sldId id="377" r:id="rId40"/>
    <p:sldId id="471" r:id="rId4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3"/>
    <p:restoredTop sz="75068" autoAdjust="0"/>
  </p:normalViewPr>
  <p:slideViewPr>
    <p:cSldViewPr snapToGrid="0">
      <p:cViewPr>
        <p:scale>
          <a:sx n="90" d="100"/>
          <a:sy n="90" d="100"/>
        </p:scale>
        <p:origin x="452"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0.xml"/><Relationship Id="rId21" Type="http://schemas.openxmlformats.org/officeDocument/2006/relationships/slideMaster" Target="slideMasters/slideMaster18.xml"/><Relationship Id="rId34" Type="http://schemas.openxmlformats.org/officeDocument/2006/relationships/slide" Target="slides/slide5.xml"/><Relationship Id="rId42"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3.xml"/><Relationship Id="rId37" Type="http://schemas.openxmlformats.org/officeDocument/2006/relationships/slide" Target="slides/slide8.xml"/><Relationship Id="rId40" Type="http://schemas.openxmlformats.org/officeDocument/2006/relationships/slide" Target="slides/slide11.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2.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28/01/2024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4</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670556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general discussion to get a feel for the group’s levels of confidence and clarity of purpose.  </a:t>
            </a:r>
          </a:p>
          <a:p>
            <a:endParaRPr lang="en-GB" dirty="0"/>
          </a:p>
          <a:p>
            <a:r>
              <a:rPr lang="en-GB" dirty="0"/>
              <a:t>Note down key useful inputs from students, as well as ideas that need expanding before moving onto the next slide.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3575937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This is about exploring the power of vision and the concept of being Proactive.  Begin with the end in mind,…then Put First Things First!  </a:t>
            </a:r>
          </a:p>
          <a:p>
            <a:endParaRPr lang="en-GB" dirty="0"/>
          </a:p>
          <a:p>
            <a:r>
              <a:rPr lang="en-GB" dirty="0"/>
              <a:t>Learning points – aiming to low, lack of confidence, no vision, being reactive, procrastinating, Not getting organised. No PLAN</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3514869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Probe the students to explore their understanding.  If necessary, go through the next couple of slides in detail – depending upon the levels of confidence and competence.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567563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What are the key components of the report?  Critical thinking needs to be applied to two main tasks.  Both involve beliefs, values and attitudes. </a:t>
            </a:r>
            <a:r>
              <a:rPr lang="en-GB" b="0" i="0" dirty="0">
                <a:solidFill>
                  <a:srgbClr val="202124"/>
                </a:solidFill>
                <a:effectLst/>
                <a:latin typeface="arial" panose="020B0604020202020204" pitchFamily="34" charset="0"/>
              </a:rPr>
              <a:t>In what order are you going to address the tasks?  It is always your choice – it’s your report.</a:t>
            </a:r>
          </a:p>
          <a:p>
            <a:endParaRPr lang="en-GB" dirty="0"/>
          </a:p>
          <a:p>
            <a:r>
              <a:rPr lang="en-GB" dirty="0"/>
              <a:t>What else is involved?  </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If you are going to critically assess something there are a few key steps.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202124"/>
              </a:solidFill>
              <a:effectLst/>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You need, firstly, to clearly explain the theory, concept, model, issue, e.g. a management theory, beliefs, attitudes, values, behaviour, etc.  It can </a:t>
            </a:r>
            <a:r>
              <a:rPr lang="en-GB" b="0" i="0" dirty="0">
                <a:solidFill>
                  <a:srgbClr val="202124"/>
                </a:solidFill>
                <a:effectLst/>
                <a:latin typeface="arial" panose="020B0604020202020204" pitchFamily="34" charset="0"/>
              </a:rPr>
              <a:t>help to be able to compare and contrast with something else – so if you are looking at a management theory, it is useful to also introduce some other theories to help highlight your key lines of reasoning, arguments, etc..  Look at the facts and prevailing knowledge on the topic – you can demonstrate your own knowledge and understanding here.  Similarly, when looking at the impact on your own beliefs, values, attitude, and behaviours, it is useful to examine some other colleagues to help highlight similarities or differences, and the reasons for them, etc.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202124"/>
              </a:solidFill>
              <a:effectLst/>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You will be looking at the theory’s strengths and weaknesses.  Once again, this demonstrates your knowledge and understanding, as well as critical judgement based upon the weight of evidence.  This will inevitably reflect the depth and breadth of your reading and research.  Who says what about the theory?  What supporting or contrasting theories/views are out there?  What does experience tell us about the theory and its impact – what have we seen?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202124"/>
              </a:solidFill>
              <a:effectLst/>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You will then develop your own lines of reasoning and draw your own conclusions.  This is where you demonstrate your cognitive and intellectual skills.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202124"/>
              </a:solidFill>
              <a:effectLst/>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Throughout, you will look to bring in practical examples – from both your own workplace experiences and from useful case-studies you identify.</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All the while you will have in your head -  </a:t>
            </a:r>
            <a:r>
              <a:rPr lang="en-GB" b="1" i="0" dirty="0">
                <a:solidFill>
                  <a:srgbClr val="202124"/>
                </a:solidFill>
                <a:effectLst/>
                <a:latin typeface="arial" panose="020B0604020202020204" pitchFamily="34" charset="0"/>
              </a:rPr>
              <a:t>R</a:t>
            </a:r>
            <a:r>
              <a:rPr lang="en-GB" b="0" i="0" dirty="0">
                <a:solidFill>
                  <a:srgbClr val="202124"/>
                </a:solidFill>
                <a:effectLst/>
                <a:latin typeface="arial" panose="020B0604020202020204" pitchFamily="34" charset="0"/>
              </a:rPr>
              <a:t>ecognise assumptions, </a:t>
            </a:r>
            <a:r>
              <a:rPr lang="en-GB" b="1" i="0" dirty="0">
                <a:solidFill>
                  <a:srgbClr val="202124"/>
                </a:solidFill>
                <a:effectLst/>
                <a:latin typeface="arial" panose="020B0604020202020204" pitchFamily="34" charset="0"/>
              </a:rPr>
              <a:t>E</a:t>
            </a:r>
            <a:r>
              <a:rPr lang="en-GB" b="0" i="0" dirty="0">
                <a:solidFill>
                  <a:srgbClr val="202124"/>
                </a:solidFill>
                <a:effectLst/>
                <a:latin typeface="arial" panose="020B0604020202020204" pitchFamily="34" charset="0"/>
              </a:rPr>
              <a:t>valuate arguments, </a:t>
            </a:r>
            <a:r>
              <a:rPr lang="en-GB" b="1" i="0" dirty="0">
                <a:solidFill>
                  <a:srgbClr val="202124"/>
                </a:solidFill>
                <a:effectLst/>
                <a:latin typeface="arial" panose="020B0604020202020204" pitchFamily="34" charset="0"/>
              </a:rPr>
              <a:t>D</a:t>
            </a:r>
            <a:r>
              <a:rPr lang="en-GB" b="0" i="0" dirty="0">
                <a:solidFill>
                  <a:srgbClr val="202124"/>
                </a:solidFill>
                <a:effectLst/>
                <a:latin typeface="arial" panose="020B0604020202020204" pitchFamily="34" charset="0"/>
              </a:rPr>
              <a:t>raw conclusions</a:t>
            </a:r>
          </a:p>
          <a:p>
            <a:endParaRPr lang="en-GB" dirty="0"/>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4589828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308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28/01/2024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123089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28/01/2024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844651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28/01/2024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833721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28/01/2024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89916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28/01/2024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85800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28/01/2024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863886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28/01/2024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258733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28/01/2024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3569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28/01/2024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3448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28/01/2024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84267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28/01/2024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01/02/2024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39284053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86003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250891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57568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042901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646649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362563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61234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113426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4608496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54678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1415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1699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0987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92375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0098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9833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42408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555555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808812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748229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814188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7472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752804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85255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00312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1909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525874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76274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91614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711828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073450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28/01/2024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8094823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28/01/2024</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413157673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28/01/2024</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2991046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1.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2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5.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6.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8.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9.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0.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1.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2.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3.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4.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35.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1.xml"/><Relationship Id="rId1" Type="http://schemas.openxmlformats.org/officeDocument/2006/relationships/slideLayout" Target="../slideLayouts/slideLayout44.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45.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3.xml"/><Relationship Id="rId1" Type="http://schemas.openxmlformats.org/officeDocument/2006/relationships/slideLayout" Target="../slideLayouts/slideLayout46.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48.xml"/><Relationship Id="rId1" Type="http://schemas.openxmlformats.org/officeDocument/2006/relationships/slideLayout" Target="../slideLayouts/slideLayout47.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49.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slideLayout" Target="../slideLayouts/slideLayout51.xml"/><Relationship Id="rId1" Type="http://schemas.openxmlformats.org/officeDocument/2006/relationships/slideLayout" Target="../slideLayouts/slideLayout50.xml"/><Relationship Id="rId5" Type="http://schemas.openxmlformats.org/officeDocument/2006/relationships/image" Target="../media/image1.jpg"/><Relationship Id="rId4" Type="http://schemas.openxmlformats.org/officeDocument/2006/relationships/theme" Target="../theme/theme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9905241"/>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 id="2147484322" r:id="rId6"/>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5411911"/>
      </p:ext>
    </p:extLst>
  </p:cSld>
  <p:clrMap bg1="lt1" tx1="dk1" bg2="lt2" tx2="dk2" accent1="accent1" accent2="accent2" accent3="accent3" accent4="accent4" accent5="accent5" accent6="accent6" hlink="hlink" folHlink="folHlink"/>
  <p:sldLayoutIdLst>
    <p:sldLayoutId id="2147484266" r:id="rId1"/>
    <p:sldLayoutId id="2147484267"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4280725710"/>
      </p:ext>
    </p:extLst>
  </p:cSld>
  <p:clrMap bg1="lt1" tx1="dk1" bg2="lt2" tx2="dk2" accent1="accent1" accent2="accent2" accent3="accent3" accent4="accent4" accent5="accent5" accent6="accent6" hlink="hlink" folHlink="folHlink"/>
  <p:sldLayoutIdLst>
    <p:sldLayoutId id="214748426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032051809"/>
      </p:ext>
    </p:extLst>
  </p:cSld>
  <p:clrMap bg1="lt1" tx1="dk1" bg2="lt2" tx2="dk2" accent1="accent1" accent2="accent2" accent3="accent3" accent4="accent4" accent5="accent5" accent6="accent6" hlink="hlink" folHlink="folHlink"/>
  <p:sldLayoutIdLst>
    <p:sldLayoutId id="214748427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0264899"/>
      </p:ext>
    </p:extLst>
  </p:cSld>
  <p:clrMap bg1="lt1" tx1="dk1" bg2="lt2" tx2="dk2" accent1="accent1" accent2="accent2" accent3="accent3" accent4="accent4" accent5="accent5" accent6="accent6" hlink="hlink" folHlink="folHlink"/>
  <p:sldLayoutIdLst>
    <p:sldLayoutId id="214748427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93250709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1317157"/>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79220125"/>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71630725"/>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777179"/>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4199680"/>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7638538"/>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8459209"/>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137414"/>
      </p:ext>
    </p:extLst>
  </p:cSld>
  <p:clrMap bg1="lt1" tx1="dk1" bg2="lt2" tx2="dk2" accent1="accent1" accent2="accent2" accent3="accent3" accent4="accent4" accent5="accent5" accent6="accent6" hlink="hlink" folHlink="folHlink"/>
  <p:sldLayoutIdLst>
    <p:sldLayoutId id="214748429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2278563"/>
      </p:ext>
    </p:extLst>
  </p:cSld>
  <p:clrMap bg1="lt1" tx1="dk1" bg2="lt2" tx2="dk2" accent1="accent1" accent2="accent2" accent3="accent3" accent4="accent4" accent5="accent5" accent6="accent6" hlink="hlink" folHlink="folHlink"/>
  <p:sldLayoutIdLst>
    <p:sldLayoutId id="214748429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2331975"/>
      </p:ext>
    </p:extLst>
  </p:cSld>
  <p:clrMap bg1="lt1" tx1="dk1" bg2="lt2" tx2="dk2" accent1="accent1" accent2="accent2" accent3="accent3" accent4="accent4" accent5="accent5" accent6="accent6" hlink="hlink" folHlink="folHlink"/>
  <p:sldLayoutIdLst>
    <p:sldLayoutId id="214748429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4775076"/>
      </p:ext>
    </p:extLst>
  </p:cSld>
  <p:clrMap bg1="lt1" tx1="dk1" bg2="lt2" tx2="dk2" accent1="accent1" accent2="accent2" accent3="accent3" accent4="accent4" accent5="accent5" accent6="accent6" hlink="hlink" folHlink="folHlink"/>
  <p:sldLayoutIdLst>
    <p:sldLayoutId id="214748429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2332935"/>
      </p:ext>
    </p:extLst>
  </p:cSld>
  <p:clrMap bg1="lt1" tx1="dk1" bg2="lt2" tx2="dk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5695891"/>
      </p:ext>
    </p:extLst>
  </p:cSld>
  <p:clrMap bg1="lt1" tx1="dk1" bg2="lt2" tx2="dk2" accent1="accent1" accent2="accent2" accent3="accent3" accent4="accent4" accent5="accent5" accent6="accent6" hlink="hlink" folHlink="folHlink"/>
  <p:sldLayoutIdLst>
    <p:sldLayoutId id="214748430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2959315"/>
      </p:ext>
    </p:extLst>
  </p:cSld>
  <p:clrMap bg1="lt1" tx1="dk1" bg2="lt2" tx2="dk2" accent1="accent1" accent2="accent2" accent3="accent3" accent4="accent4" accent5="accent5" accent6="accent6" hlink="hlink" folHlink="folHlink"/>
  <p:sldLayoutIdLst>
    <p:sldLayoutId id="214748431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074763"/>
      </p:ext>
    </p:extLst>
  </p:cSld>
  <p:clrMap bg1="lt1" tx1="dk1" bg2="lt2" tx2="dk2" accent1="accent1" accent2="accent2" accent3="accent3" accent4="accent4" accent5="accent5" accent6="accent6" hlink="hlink" folHlink="folHlink"/>
  <p:sldLayoutIdLst>
    <p:sldLayoutId id="214748431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2440825"/>
      </p:ext>
    </p:extLst>
  </p:cSld>
  <p:clrMap bg1="lt1" tx1="dk1" bg2="lt2" tx2="dk2" accent1="accent1" accent2="accent2" accent3="accent3" accent4="accent4" accent5="accent5" accent6="accent6" hlink="hlink" folHlink="folHlink"/>
  <p:sldLayoutIdLst>
    <p:sldLayoutId id="2147484314" r:id="rId1"/>
    <p:sldLayoutId id="2147484315"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69204074"/>
      </p:ext>
    </p:extLst>
  </p:cSld>
  <p:clrMap bg1="lt1" tx1="dk1" bg2="lt2" tx2="dk2" accent1="accent1" accent2="accent2" accent3="accent3" accent4="accent4" accent5="accent5" accent6="accent6" hlink="hlink" folHlink="folHlink"/>
  <p:sldLayoutIdLst>
    <p:sldLayoutId id="214748431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3073646"/>
      </p:ext>
    </p:extLst>
  </p:cSld>
  <p:clrMap bg1="lt1" tx1="dk1" bg2="lt2" tx2="dk2" accent1="accent1" accent2="accent2" accent3="accent3" accent4="accent4" accent5="accent5" accent6="accent6" hlink="hlink" folHlink="folHlink"/>
  <p:sldLayoutIdLst>
    <p:sldLayoutId id="2147484319" r:id="rId1"/>
    <p:sldLayoutId id="2147484320" r:id="rId2"/>
    <p:sldLayoutId id="2147484321" r:id="rId3"/>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28.jpeg"/><Relationship Id="rId1" Type="http://schemas.openxmlformats.org/officeDocument/2006/relationships/slideLayout" Target="../slideLayouts/slideLayout13.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29.jpeg"/></Relationships>
</file>

<file path=ppt/slides/_rels/slide4.xml.rels><?xml version="1.0" encoding="UTF-8" standalone="yes"?>
<Relationships xmlns="http://schemas.openxmlformats.org/package/2006/relationships"><Relationship Id="rId8" Type="http://schemas.openxmlformats.org/officeDocument/2006/relationships/hyperlink" Target="https://researchleap.com/empirical-analysis-intercultural-communication-multicultural-team-performance-case-uzbek-russian-managers-uzbekistan/" TargetMode="External"/><Relationship Id="rId3" Type="http://schemas.openxmlformats.org/officeDocument/2006/relationships/image" Target="../media/image30.png"/><Relationship Id="rId7" Type="http://schemas.openxmlformats.org/officeDocument/2006/relationships/image" Target="../media/image32.jp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hyperlink" Target="https://internationaljournalofresearch.com/2020/06/11/advantages-of-reading-news-online-by-nikhil-kumar/" TargetMode="External"/><Relationship Id="rId5" Type="http://schemas.openxmlformats.org/officeDocument/2006/relationships/image" Target="../media/image31.png"/><Relationship Id="rId4" Type="http://schemas.openxmlformats.org/officeDocument/2006/relationships/hyperlink" Target="http://journalistsresource.org/skills/research/database-checklist-key-academic-research-resources-free-restricted"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hyperlink" Target="http://www.alexsarchives.org/tag/housing-strateg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www.freestockphotos.biz/stockphoto/15994"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hyperlink" Target="https://www.duperrin.com/english/2020/12/08/do-you-need-a-digital-strateg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hyperlink" Target="https://usq.pressbooks.pub/academicsuccess/chapter/types-of-assignment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8.jp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7" Type="http://schemas.openxmlformats.org/officeDocument/2006/relationships/hyperlink" Target="https://learningcommons.ubc.ca/resource-guides/" TargetMode="External"/><Relationship Id="rId2" Type="http://schemas.openxmlformats.org/officeDocument/2006/relationships/image" Target="../media/image30.png"/><Relationship Id="rId1" Type="http://schemas.openxmlformats.org/officeDocument/2006/relationships/slideLayout" Target="../slideLayouts/slideLayout13.xml"/><Relationship Id="rId6" Type="http://schemas.openxmlformats.org/officeDocument/2006/relationships/image" Target="../media/image40.jpg"/><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3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BMSK5011 </a:t>
            </a:r>
            <a:br>
              <a:rPr lang="en-GB" altLang="en-US" sz="1800" dirty="0"/>
            </a:br>
            <a:r>
              <a:rPr lang="en-GB" sz="1800" dirty="0"/>
              <a:t>Developing Workplace Critical Thinking</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8</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18977" y="1143000"/>
            <a:ext cx="6660232" cy="3917032"/>
          </a:xfrm>
        </p:spPr>
        <p:txBody>
          <a:bodyPr>
            <a:normAutofit/>
          </a:bodyPr>
          <a:lstStyle/>
          <a:p>
            <a:r>
              <a:rPr lang="en-GB" sz="2000" dirty="0">
                <a:solidFill>
                  <a:srgbClr val="0000CC"/>
                </a:solidFill>
              </a:rPr>
              <a:t>Research &amp; Report – Feedback/Discussion</a:t>
            </a:r>
          </a:p>
          <a:p>
            <a:r>
              <a:rPr lang="en-GB" sz="2000" dirty="0">
                <a:solidFill>
                  <a:srgbClr val="0000CC"/>
                </a:solidFill>
              </a:rPr>
              <a:t>The Assignment - Discussion</a:t>
            </a:r>
          </a:p>
          <a:p>
            <a:r>
              <a:rPr lang="en-GB" sz="2000" dirty="0">
                <a:solidFill>
                  <a:srgbClr val="0000CC"/>
                </a:solidFill>
              </a:rPr>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22126" y="1916832"/>
            <a:ext cx="4700949" cy="692696"/>
          </a:xfrm>
        </p:spPr>
        <p:txBody>
          <a:bodyPr>
            <a:normAutofit fontScale="85000" lnSpcReduction="20000"/>
          </a:bodyPr>
          <a:lstStyle/>
          <a:p>
            <a:pPr marL="0" indent="0" algn="ctr">
              <a:buNone/>
            </a:pPr>
            <a:r>
              <a:rPr lang="en-GB" sz="3200" i="1" dirty="0">
                <a:solidFill>
                  <a:srgbClr val="0000FF"/>
                </a:solidFill>
              </a:rPr>
              <a:t>Tutor/Group feedback and discussion</a:t>
            </a:r>
          </a:p>
        </p:txBody>
      </p:sp>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23986" y="3861048"/>
            <a:ext cx="2020014" cy="1872208"/>
          </a:xfrm>
          <a:prstGeom prst="rect">
            <a:avLst/>
          </a:prstGeom>
        </p:spPr>
      </p:pic>
      <p:pic>
        <p:nvPicPr>
          <p:cNvPr id="5" name="Picture 4" descr="A person holding a tablet&#10;&#10;Description automatically generated with medium confidence">
            <a:extLst>
              <a:ext uri="{FF2B5EF4-FFF2-40B4-BE49-F238E27FC236}">
                <a16:creationId xmlns:a16="http://schemas.microsoft.com/office/drawing/2014/main" id="{2CF71F5B-0990-4C99-9397-EB9B7D8AC13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4049" y="3607452"/>
            <a:ext cx="3731953" cy="2099223"/>
          </a:xfrm>
          <a:prstGeom prst="rect">
            <a:avLst/>
          </a:prstGeom>
        </p:spPr>
      </p:pic>
      <p:pic>
        <p:nvPicPr>
          <p:cNvPr id="11" name="Picture 10" descr="A group of people in a discussion&#10;&#10;Description automatically generated with medium confidence">
            <a:extLst>
              <a:ext uri="{FF2B5EF4-FFF2-40B4-BE49-F238E27FC236}">
                <a16:creationId xmlns:a16="http://schemas.microsoft.com/office/drawing/2014/main" id="{F1A01A4F-5653-4A5E-9FCA-7103496B2FF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436096" y="757238"/>
            <a:ext cx="3585778" cy="2049016"/>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179512" y="1381929"/>
            <a:ext cx="3676859" cy="3657064"/>
          </a:xfrm>
        </p:spPr>
        <p:txBody>
          <a:bodyPr>
            <a:noAutofit/>
          </a:bodyPr>
          <a:lstStyle/>
          <a:p>
            <a:pPr marL="514350" lvl="0" indent="-514350">
              <a:buFont typeface="+mj-lt"/>
              <a:buAutoNum type="arabicPeriod"/>
            </a:pPr>
            <a:r>
              <a:rPr lang="en-GB" sz="2000" dirty="0"/>
              <a:t>Identify a management theory relevant to your role and critically assess its impact on your own beliefs, attitudes and values</a:t>
            </a:r>
          </a:p>
          <a:p>
            <a:pPr marL="514350" lvl="0" indent="-514350">
              <a:buFont typeface="+mj-lt"/>
              <a:buAutoNum type="arabicPeriod"/>
            </a:pPr>
            <a:r>
              <a:rPr lang="en-GB" sz="2000" dirty="0"/>
              <a:t>Critically assess the impact of beliefs, attitudes, and values on your own workplace behaviour.</a:t>
            </a:r>
          </a:p>
          <a:p>
            <a:pPr marL="514350" lvl="0" indent="-514350">
              <a:buFont typeface="+mj-lt"/>
              <a:buAutoNum type="arabicPeriod"/>
            </a:pPr>
            <a:r>
              <a:rPr lang="en-GB" sz="2000"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07097" y="1600468"/>
            <a:ext cx="4536504" cy="3657064"/>
          </a:xfrm>
        </p:spPr>
        <p:txBody>
          <a:bodyPr>
            <a:normAutofit/>
          </a:bodyPr>
          <a:lstStyle/>
          <a:p>
            <a:pPr marL="514350" indent="-514350">
              <a:buFont typeface="+mj-lt"/>
              <a:buAutoNum type="arabicPeriod"/>
            </a:pPr>
            <a:r>
              <a:rPr lang="en-GB" sz="2000" dirty="0">
                <a:solidFill>
                  <a:srgbClr val="0000CC"/>
                </a:solidFill>
              </a:rPr>
              <a:t>Engagement with Literature Skills.      (20)</a:t>
            </a:r>
          </a:p>
          <a:p>
            <a:pPr marL="514350" indent="-514350">
              <a:buFont typeface="+mj-lt"/>
              <a:buAutoNum type="arabicPeriod"/>
            </a:pPr>
            <a:r>
              <a:rPr lang="en-GB" sz="2000" dirty="0">
                <a:solidFill>
                  <a:srgbClr val="0000CC"/>
                </a:solidFill>
              </a:rPr>
              <a:t>Knowledge and Understanding Skills (30)</a:t>
            </a:r>
          </a:p>
          <a:p>
            <a:pPr marL="514350" indent="-514350">
              <a:buFont typeface="+mj-lt"/>
              <a:buAutoNum type="arabicPeriod"/>
            </a:pPr>
            <a:r>
              <a:rPr lang="en-GB" sz="2000" dirty="0">
                <a:solidFill>
                  <a:srgbClr val="0000CC"/>
                </a:solidFill>
              </a:rPr>
              <a:t>Cognitive and Intellectual Skills          (30)</a:t>
            </a:r>
          </a:p>
          <a:p>
            <a:pPr marL="514350" indent="-514350">
              <a:buFont typeface="+mj-lt"/>
              <a:buAutoNum type="arabicPeriod"/>
            </a:pPr>
            <a:r>
              <a:rPr lang="en-GB" sz="2000" dirty="0">
                <a:solidFill>
                  <a:srgbClr val="0000CC"/>
                </a:solidFill>
              </a:rPr>
              <a:t>Practical Application Skills (10)</a:t>
            </a:r>
          </a:p>
          <a:p>
            <a:pPr marL="514350" indent="-514350">
              <a:buFont typeface="+mj-lt"/>
              <a:buAutoNum type="arabicPeriod"/>
            </a:pPr>
            <a:r>
              <a:rPr lang="en-GB" sz="2000" dirty="0">
                <a:solidFill>
                  <a:srgbClr val="0000CC"/>
                </a:solidFill>
              </a:rPr>
              <a:t> Transferable Skills for Life and Professional Practice (10)</a:t>
            </a:r>
          </a:p>
          <a:p>
            <a:pPr marL="514350" indent="-514350">
              <a:buFont typeface="+mj-lt"/>
              <a:buAutoNum type="arabicPeriod"/>
            </a:pPr>
            <a:endParaRPr lang="en-GB" sz="2000" dirty="0">
              <a:solidFill>
                <a:srgbClr val="0000CC"/>
              </a:solidFill>
            </a:endParaRPr>
          </a:p>
        </p:txBody>
      </p:sp>
    </p:spTree>
    <p:extLst>
      <p:ext uri="{BB962C8B-B14F-4D97-AF65-F5344CB8AC3E}">
        <p14:creationId xmlns:p14="http://schemas.microsoft.com/office/powerpoint/2010/main" val="265078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dirty="0"/>
              <a:t>What is your Strategy?</a:t>
            </a:r>
          </a:p>
        </p:txBody>
      </p:sp>
      <p:pic>
        <p:nvPicPr>
          <p:cNvPr id="7" name="Content Placeholder 6" descr="Text&#10;&#10;Description automatically generated with medium confidence">
            <a:extLst>
              <a:ext uri="{FF2B5EF4-FFF2-40B4-BE49-F238E27FC236}">
                <a16:creationId xmlns:a16="http://schemas.microsoft.com/office/drawing/2014/main" id="{CEAD3B96-F54C-41B9-A5FD-CEFA81D2A726}"/>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378" y="692696"/>
            <a:ext cx="7886700" cy="4253568"/>
          </a:xfrm>
        </p:spPr>
      </p:pic>
      <p:sp>
        <p:nvSpPr>
          <p:cNvPr id="9" name="TextBox 8">
            <a:extLst>
              <a:ext uri="{FF2B5EF4-FFF2-40B4-BE49-F238E27FC236}">
                <a16:creationId xmlns:a16="http://schemas.microsoft.com/office/drawing/2014/main" id="{7646DE5B-D25B-414B-801D-9B7030D3FB42}"/>
              </a:ext>
            </a:extLst>
          </p:cNvPr>
          <p:cNvSpPr txBox="1"/>
          <p:nvPr/>
        </p:nvSpPr>
        <p:spPr>
          <a:xfrm>
            <a:off x="735489" y="4221088"/>
            <a:ext cx="8424936" cy="584775"/>
          </a:xfrm>
          <a:prstGeom prst="rect">
            <a:avLst/>
          </a:prstGeom>
          <a:noFill/>
        </p:spPr>
        <p:txBody>
          <a:bodyPr wrap="square" rtlCol="0">
            <a:spAutoFit/>
          </a:bodyPr>
          <a:lstStyle/>
          <a:p>
            <a:r>
              <a:rPr lang="en-GB" sz="3200" dirty="0"/>
              <a:t>How are you going to approach this assignment?</a:t>
            </a:r>
          </a:p>
        </p:txBody>
      </p:sp>
      <p:sp>
        <p:nvSpPr>
          <p:cNvPr id="11" name="TextBox 10">
            <a:extLst>
              <a:ext uri="{FF2B5EF4-FFF2-40B4-BE49-F238E27FC236}">
                <a16:creationId xmlns:a16="http://schemas.microsoft.com/office/drawing/2014/main" id="{FCABDAC9-9E29-46BA-B157-FD389CEC51EA}"/>
              </a:ext>
            </a:extLst>
          </p:cNvPr>
          <p:cNvSpPr txBox="1"/>
          <p:nvPr/>
        </p:nvSpPr>
        <p:spPr>
          <a:xfrm>
            <a:off x="4139952" y="4953801"/>
            <a:ext cx="2146742" cy="646331"/>
          </a:xfrm>
          <a:prstGeom prst="rect">
            <a:avLst/>
          </a:prstGeom>
          <a:noFill/>
        </p:spPr>
        <p:txBody>
          <a:bodyPr wrap="none" rtlCol="0">
            <a:spAutoFit/>
          </a:bodyPr>
          <a:lstStyle/>
          <a:p>
            <a:r>
              <a:rPr lang="en-GB" sz="3600" dirty="0">
                <a:solidFill>
                  <a:srgbClr val="0000FF"/>
                </a:solidFill>
              </a:rPr>
              <a:t>Discussion</a:t>
            </a:r>
          </a:p>
        </p:txBody>
      </p:sp>
    </p:spTree>
    <p:extLst>
      <p:ext uri="{BB962C8B-B14F-4D97-AF65-F5344CB8AC3E}">
        <p14:creationId xmlns:p14="http://schemas.microsoft.com/office/powerpoint/2010/main" val="2195611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dirty="0"/>
              <a:t>Strategy</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4495354"/>
          </a:xfrm>
        </p:spPr>
        <p:txBody>
          <a:bodyPr/>
          <a:lstStyle/>
          <a:p>
            <a:r>
              <a:rPr lang="en-GB" sz="2000" dirty="0">
                <a:solidFill>
                  <a:srgbClr val="0000FF"/>
                </a:solidFill>
              </a:rPr>
              <a:t>What outcome are you looking for?  What mark are you expecting to achieve?</a:t>
            </a:r>
          </a:p>
        </p:txBody>
      </p:sp>
      <p:sp>
        <p:nvSpPr>
          <p:cNvPr id="4" name="TextBox 3">
            <a:extLst>
              <a:ext uri="{FF2B5EF4-FFF2-40B4-BE49-F238E27FC236}">
                <a16:creationId xmlns:a16="http://schemas.microsoft.com/office/drawing/2014/main" id="{24DE2D1E-6A96-4754-97E5-F4CD5419017C}"/>
              </a:ext>
            </a:extLst>
          </p:cNvPr>
          <p:cNvSpPr txBox="1"/>
          <p:nvPr/>
        </p:nvSpPr>
        <p:spPr>
          <a:xfrm>
            <a:off x="5940152" y="3861048"/>
            <a:ext cx="3816424" cy="769441"/>
          </a:xfrm>
          <a:prstGeom prst="rect">
            <a:avLst/>
          </a:prstGeom>
          <a:noFill/>
        </p:spPr>
        <p:txBody>
          <a:bodyPr wrap="square" rtlCol="0">
            <a:spAutoFit/>
          </a:bodyPr>
          <a:lstStyle/>
          <a:p>
            <a:r>
              <a:rPr lang="en-GB" sz="4400" dirty="0"/>
              <a:t>Discussion</a:t>
            </a:r>
          </a:p>
        </p:txBody>
      </p:sp>
      <p:pic>
        <p:nvPicPr>
          <p:cNvPr id="6" name="Picture 5" descr="A picture containing text, person, table, indoor&#10;&#10;Description automatically generated">
            <a:extLst>
              <a:ext uri="{FF2B5EF4-FFF2-40B4-BE49-F238E27FC236}">
                <a16:creationId xmlns:a16="http://schemas.microsoft.com/office/drawing/2014/main" id="{5DC4E2D0-052E-4CCA-B163-4BE4878B241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2564904"/>
            <a:ext cx="3649980" cy="2423160"/>
          </a:xfrm>
          <a:prstGeom prst="rect">
            <a:avLst/>
          </a:prstGeom>
        </p:spPr>
      </p:pic>
    </p:spTree>
    <p:extLst>
      <p:ext uri="{BB962C8B-B14F-4D97-AF65-F5344CB8AC3E}">
        <p14:creationId xmlns:p14="http://schemas.microsoft.com/office/powerpoint/2010/main" val="4049080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2B2F2-B5DB-4C08-B911-6BF83B8CBB99}"/>
              </a:ext>
            </a:extLst>
          </p:cNvPr>
          <p:cNvSpPr>
            <a:spLocks noGrp="1"/>
          </p:cNvSpPr>
          <p:nvPr>
            <p:ph type="title"/>
          </p:nvPr>
        </p:nvSpPr>
        <p:spPr>
          <a:xfrm>
            <a:off x="628650" y="136525"/>
            <a:ext cx="7886700" cy="772195"/>
          </a:xfrm>
        </p:spPr>
        <p:txBody>
          <a:bodyPr/>
          <a:lstStyle/>
          <a:p>
            <a:pPr algn="ctr"/>
            <a:r>
              <a:rPr lang="en-GB" dirty="0"/>
              <a:t>What is your Strategy?</a:t>
            </a:r>
          </a:p>
        </p:txBody>
      </p:sp>
      <p:sp>
        <p:nvSpPr>
          <p:cNvPr id="3" name="Content Placeholder 2">
            <a:extLst>
              <a:ext uri="{FF2B5EF4-FFF2-40B4-BE49-F238E27FC236}">
                <a16:creationId xmlns:a16="http://schemas.microsoft.com/office/drawing/2014/main" id="{32C8B0BB-B423-42C3-971C-AC7F9FDCA941}"/>
              </a:ext>
            </a:extLst>
          </p:cNvPr>
          <p:cNvSpPr>
            <a:spLocks noGrp="1"/>
          </p:cNvSpPr>
          <p:nvPr>
            <p:ph idx="1"/>
          </p:nvPr>
        </p:nvSpPr>
        <p:spPr>
          <a:xfrm>
            <a:off x="236349" y="1322170"/>
            <a:ext cx="7886700" cy="4351338"/>
          </a:xfrm>
        </p:spPr>
        <p:txBody>
          <a:bodyPr/>
          <a:lstStyle/>
          <a:p>
            <a:pPr marL="0" indent="0">
              <a:buNone/>
            </a:pPr>
            <a:r>
              <a:rPr lang="en-GB" sz="2000" dirty="0">
                <a:solidFill>
                  <a:srgbClr val="0000FF"/>
                </a:solidFill>
              </a:rPr>
              <a:t>If you now know what you want to achieve – what do you need to focus upon 1</a:t>
            </a:r>
            <a:r>
              <a:rPr lang="en-GB" sz="2000" baseline="30000" dirty="0">
                <a:solidFill>
                  <a:srgbClr val="0000FF"/>
                </a:solidFill>
              </a:rPr>
              <a:t>st</a:t>
            </a:r>
            <a:r>
              <a:rPr lang="en-GB" sz="2000" dirty="0">
                <a:solidFill>
                  <a:srgbClr val="0000FF"/>
                </a:solidFill>
              </a:rPr>
              <a:t>?</a:t>
            </a:r>
          </a:p>
          <a:p>
            <a:pPr marL="0" indent="0" algn="ctr">
              <a:buNone/>
            </a:pPr>
            <a:r>
              <a:rPr lang="en-GB" sz="2000" dirty="0">
                <a:solidFill>
                  <a:srgbClr val="0000FF"/>
                </a:solidFill>
              </a:rPr>
              <a:t>Discussion</a:t>
            </a:r>
          </a:p>
          <a:p>
            <a:pPr marL="0" indent="0" algn="ctr">
              <a:buNone/>
            </a:pPr>
            <a:endParaRPr lang="en-GB" sz="2000" dirty="0">
              <a:solidFill>
                <a:srgbClr val="0000FF"/>
              </a:solidFill>
            </a:endParaRPr>
          </a:p>
          <a:p>
            <a:pPr marL="0" indent="0" algn="ctr">
              <a:buNone/>
            </a:pPr>
            <a:endParaRPr lang="en-GB" sz="2000" dirty="0">
              <a:solidFill>
                <a:srgbClr val="0000FF"/>
              </a:solidFill>
            </a:endParaRPr>
          </a:p>
          <a:p>
            <a:r>
              <a:rPr lang="en-GB" sz="2000" dirty="0">
                <a:solidFill>
                  <a:srgbClr val="0000FF"/>
                </a:solidFill>
              </a:rPr>
              <a:t>Have you read the questions carefully?</a:t>
            </a:r>
          </a:p>
          <a:p>
            <a:r>
              <a:rPr lang="en-GB" sz="2000" dirty="0">
                <a:solidFill>
                  <a:srgbClr val="0000FF"/>
                </a:solidFill>
              </a:rPr>
              <a:t>Do you understand them?</a:t>
            </a:r>
          </a:p>
          <a:p>
            <a:r>
              <a:rPr lang="en-GB" sz="2000" dirty="0">
                <a:solidFill>
                  <a:srgbClr val="0000FF"/>
                </a:solidFill>
              </a:rPr>
              <a:t>Have you looked at the Generic Assessment Criteria for the assignment?</a:t>
            </a:r>
          </a:p>
          <a:p>
            <a:pPr marL="0" indent="0">
              <a:buNone/>
            </a:pPr>
            <a:r>
              <a:rPr lang="en-GB" sz="2000" dirty="0">
                <a:solidFill>
                  <a:srgbClr val="0000FF"/>
                </a:solidFill>
              </a:rPr>
              <a:t> </a:t>
            </a:r>
          </a:p>
        </p:txBody>
      </p:sp>
      <p:pic>
        <p:nvPicPr>
          <p:cNvPr id="5" name="Picture 4" descr="A group of people sitting around a table with a board game&#10;&#10;Description automatically generated with medium confidence">
            <a:extLst>
              <a:ext uri="{FF2B5EF4-FFF2-40B4-BE49-F238E27FC236}">
                <a16:creationId xmlns:a16="http://schemas.microsoft.com/office/drawing/2014/main" id="{BA8DD326-A861-1321-6CD0-D129418AEE8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1700809"/>
            <a:ext cx="2555776" cy="1797030"/>
          </a:xfrm>
          <a:prstGeom prst="rect">
            <a:avLst/>
          </a:prstGeom>
        </p:spPr>
      </p:pic>
    </p:spTree>
    <p:extLst>
      <p:ext uri="{BB962C8B-B14F-4D97-AF65-F5344CB8AC3E}">
        <p14:creationId xmlns:p14="http://schemas.microsoft.com/office/powerpoint/2010/main" val="3958360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BAD15-B46A-4413-82F4-31A4316F7147}"/>
              </a:ext>
            </a:extLst>
          </p:cNvPr>
          <p:cNvSpPr>
            <a:spLocks noGrp="1"/>
          </p:cNvSpPr>
          <p:nvPr>
            <p:ph type="title"/>
          </p:nvPr>
        </p:nvSpPr>
        <p:spPr>
          <a:xfrm>
            <a:off x="628650" y="136525"/>
            <a:ext cx="7886700" cy="916211"/>
          </a:xfrm>
        </p:spPr>
        <p:txBody>
          <a:bodyPr/>
          <a:lstStyle/>
          <a:p>
            <a:r>
              <a:rPr lang="en-GB" sz="3600" dirty="0"/>
              <a:t>Do you know what you are going to do?</a:t>
            </a:r>
          </a:p>
        </p:txBody>
      </p:sp>
      <p:sp>
        <p:nvSpPr>
          <p:cNvPr id="3" name="Content Placeholder 2">
            <a:extLst>
              <a:ext uri="{FF2B5EF4-FFF2-40B4-BE49-F238E27FC236}">
                <a16:creationId xmlns:a16="http://schemas.microsoft.com/office/drawing/2014/main" id="{9A5D207D-171F-449D-B68F-971604E9E729}"/>
              </a:ext>
            </a:extLst>
          </p:cNvPr>
          <p:cNvSpPr>
            <a:spLocks noGrp="1"/>
          </p:cNvSpPr>
          <p:nvPr>
            <p:ph idx="1"/>
          </p:nvPr>
        </p:nvSpPr>
        <p:spPr>
          <a:xfrm>
            <a:off x="628650" y="1484784"/>
            <a:ext cx="7886700" cy="3183781"/>
          </a:xfrm>
        </p:spPr>
        <p:txBody>
          <a:bodyPr/>
          <a:lstStyle/>
          <a:p>
            <a:pPr marL="514350" indent="-514350">
              <a:buFont typeface="+mj-lt"/>
              <a:buAutoNum type="arabicPeriod"/>
            </a:pPr>
            <a:r>
              <a:rPr lang="en-GB" sz="2000" dirty="0">
                <a:solidFill>
                  <a:srgbClr val="0000FF"/>
                </a:solidFill>
              </a:rPr>
              <a:t>Identify a management theory relevant to your role and critically assess its impact on your own beliefs, attitudes and values</a:t>
            </a:r>
          </a:p>
          <a:p>
            <a:pPr marL="514350" indent="-514350">
              <a:buFont typeface="+mj-lt"/>
              <a:buAutoNum type="arabicPeriod"/>
            </a:pPr>
            <a:endParaRPr lang="en-GB" sz="2000" dirty="0">
              <a:solidFill>
                <a:srgbClr val="0000FF"/>
              </a:solidFill>
            </a:endParaRPr>
          </a:p>
          <a:p>
            <a:pPr marL="514350" lvl="0" indent="-514350">
              <a:buFont typeface="+mj-lt"/>
              <a:buAutoNum type="arabicPeriod"/>
            </a:pPr>
            <a:r>
              <a:rPr lang="en-GB" sz="2000" dirty="0">
                <a:solidFill>
                  <a:srgbClr val="0000FF"/>
                </a:solidFill>
              </a:rPr>
              <a:t>Critically assess the impact of beliefs, attitudes, and values on your own workplace behaviour.</a:t>
            </a:r>
          </a:p>
          <a:p>
            <a:pPr marL="0" indent="0">
              <a:buNone/>
            </a:pPr>
            <a:endParaRPr lang="en-GB" sz="2000" dirty="0"/>
          </a:p>
        </p:txBody>
      </p:sp>
      <p:sp>
        <p:nvSpPr>
          <p:cNvPr id="4" name="TextBox 3">
            <a:extLst>
              <a:ext uri="{FF2B5EF4-FFF2-40B4-BE49-F238E27FC236}">
                <a16:creationId xmlns:a16="http://schemas.microsoft.com/office/drawing/2014/main" id="{99DD907D-3B74-4710-AE75-640CC4FCC6B9}"/>
              </a:ext>
            </a:extLst>
          </p:cNvPr>
          <p:cNvSpPr txBox="1"/>
          <p:nvPr/>
        </p:nvSpPr>
        <p:spPr>
          <a:xfrm>
            <a:off x="6300192" y="4808225"/>
            <a:ext cx="1930337" cy="584775"/>
          </a:xfrm>
          <a:prstGeom prst="rect">
            <a:avLst/>
          </a:prstGeom>
          <a:noFill/>
        </p:spPr>
        <p:txBody>
          <a:bodyPr wrap="none" rtlCol="0">
            <a:spAutoFit/>
          </a:bodyPr>
          <a:lstStyle/>
          <a:p>
            <a:r>
              <a:rPr lang="en-GB" sz="3200" i="1" dirty="0"/>
              <a:t>Discussion</a:t>
            </a:r>
          </a:p>
        </p:txBody>
      </p:sp>
      <p:pic>
        <p:nvPicPr>
          <p:cNvPr id="6" name="Picture 5" descr="A picture containing graphical user interface&#10;&#10;Description automatically generated">
            <a:extLst>
              <a:ext uri="{FF2B5EF4-FFF2-40B4-BE49-F238E27FC236}">
                <a16:creationId xmlns:a16="http://schemas.microsoft.com/office/drawing/2014/main" id="{8500371B-305E-819F-674E-BD350963A27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949052"/>
            <a:ext cx="3924865" cy="1784204"/>
          </a:xfrm>
          <a:prstGeom prst="rect">
            <a:avLst/>
          </a:prstGeom>
        </p:spPr>
      </p:pic>
    </p:spTree>
    <p:extLst>
      <p:ext uri="{BB962C8B-B14F-4D97-AF65-F5344CB8AC3E}">
        <p14:creationId xmlns:p14="http://schemas.microsoft.com/office/powerpoint/2010/main" val="358113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41734-59D2-D82C-EE3D-12EFA33DD25C}"/>
              </a:ext>
            </a:extLst>
          </p:cNvPr>
          <p:cNvSpPr>
            <a:spLocks noGrp="1"/>
          </p:cNvSpPr>
          <p:nvPr>
            <p:ph type="title"/>
          </p:nvPr>
        </p:nvSpPr>
        <p:spPr>
          <a:xfrm>
            <a:off x="628650" y="5897"/>
            <a:ext cx="7886700" cy="830815"/>
          </a:xfrm>
        </p:spPr>
        <p:txBody>
          <a:bodyPr/>
          <a:lstStyle/>
          <a:p>
            <a:pPr algn="ctr"/>
            <a:r>
              <a:rPr lang="en-GB" sz="4200" dirty="0"/>
              <a:t>Get your Thoughts Down on Paper</a:t>
            </a:r>
          </a:p>
        </p:txBody>
      </p:sp>
      <p:sp>
        <p:nvSpPr>
          <p:cNvPr id="3" name="Content Placeholder 2">
            <a:extLst>
              <a:ext uri="{FF2B5EF4-FFF2-40B4-BE49-F238E27FC236}">
                <a16:creationId xmlns:a16="http://schemas.microsoft.com/office/drawing/2014/main" id="{0C66FAC6-6E0C-988E-0073-56803235D4E4}"/>
              </a:ext>
            </a:extLst>
          </p:cNvPr>
          <p:cNvSpPr>
            <a:spLocks noGrp="1"/>
          </p:cNvSpPr>
          <p:nvPr>
            <p:ph idx="1"/>
          </p:nvPr>
        </p:nvSpPr>
        <p:spPr>
          <a:xfrm>
            <a:off x="628650" y="737877"/>
            <a:ext cx="7886700" cy="576064"/>
          </a:xfrm>
        </p:spPr>
        <p:txBody>
          <a:bodyPr/>
          <a:lstStyle/>
          <a:p>
            <a:r>
              <a:rPr lang="en-GB" dirty="0"/>
              <a:t>Perhaps a </a:t>
            </a:r>
            <a:r>
              <a:rPr lang="en-GB" i="1" dirty="0">
                <a:latin typeface="Comic Sans MS" panose="030F0702030302020204" pitchFamily="66" charset="0"/>
              </a:rPr>
              <a:t>Mind Map </a:t>
            </a:r>
            <a:r>
              <a:rPr lang="en-GB" dirty="0"/>
              <a:t>may help?</a:t>
            </a:r>
          </a:p>
        </p:txBody>
      </p:sp>
      <p:pic>
        <p:nvPicPr>
          <p:cNvPr id="6" name="Picture 5">
            <a:extLst>
              <a:ext uri="{FF2B5EF4-FFF2-40B4-BE49-F238E27FC236}">
                <a16:creationId xmlns:a16="http://schemas.microsoft.com/office/drawing/2014/main" id="{DCDCA299-70C0-89B1-22B0-68F6928BCEA2}"/>
              </a:ext>
            </a:extLst>
          </p:cNvPr>
          <p:cNvPicPr>
            <a:picLocks noChangeAspect="1"/>
          </p:cNvPicPr>
          <p:nvPr/>
        </p:nvPicPr>
        <p:blipFill>
          <a:blip r:embed="rId2"/>
          <a:stretch>
            <a:fillRect/>
          </a:stretch>
        </p:blipFill>
        <p:spPr>
          <a:xfrm>
            <a:off x="35271" y="1196752"/>
            <a:ext cx="9027196" cy="4347308"/>
          </a:xfrm>
          <a:prstGeom prst="rect">
            <a:avLst/>
          </a:prstGeom>
        </p:spPr>
      </p:pic>
    </p:spTree>
    <p:extLst>
      <p:ext uri="{BB962C8B-B14F-4D97-AF65-F5344CB8AC3E}">
        <p14:creationId xmlns:p14="http://schemas.microsoft.com/office/powerpoint/2010/main" val="3453255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sz="2000" dirty="0">
                <a:solidFill>
                  <a:schemeClr val="bg1"/>
                </a:solidFill>
              </a:rPr>
              <a:t>Take 5 minutes to reflect upon this session – what have you learnt?  </a:t>
            </a:r>
          </a:p>
          <a:p>
            <a:r>
              <a:rPr lang="en-GB" sz="2000" dirty="0">
                <a:solidFill>
                  <a:schemeClr val="bg1"/>
                </a:solidFill>
              </a:rPr>
              <a:t>Any key areas you want to research further? </a:t>
            </a:r>
          </a:p>
          <a:p>
            <a:r>
              <a:rPr lang="en-GB" sz="2000" dirty="0">
                <a:solidFill>
                  <a:schemeClr val="bg1"/>
                </a:solidFill>
              </a:rPr>
              <a:t>What can help you with your assignment?</a:t>
            </a:r>
          </a:p>
          <a:p>
            <a:r>
              <a:rPr lang="en-GB" sz="2000" dirty="0">
                <a:solidFill>
                  <a:schemeClr val="bg1"/>
                </a:solidFill>
              </a:rPr>
              <a:t>What can help you in your career?</a:t>
            </a:r>
          </a:p>
          <a:p>
            <a:r>
              <a:rPr lang="en-GB" sz="2000" dirty="0">
                <a:solidFill>
                  <a:schemeClr val="bg1"/>
                </a:solidFill>
              </a:rPr>
              <a:t>Engage with your tutors on the topics</a:t>
            </a:r>
          </a:p>
          <a:p>
            <a:endParaRPr lang="en-GB" sz="2000"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r"/>
            <a:r>
              <a:rPr lang="en-GB" dirty="0"/>
              <a:t>Reading &amp; Research</a:t>
            </a:r>
          </a:p>
        </p:txBody>
      </p:sp>
      <p:sp>
        <p:nvSpPr>
          <p:cNvPr id="3" name="TextBox 2">
            <a:extLst>
              <a:ext uri="{FF2B5EF4-FFF2-40B4-BE49-F238E27FC236}">
                <a16:creationId xmlns:a16="http://schemas.microsoft.com/office/drawing/2014/main" id="{541CE7F4-D805-4AEA-8A4C-1E6ACC9B49D6}"/>
              </a:ext>
            </a:extLst>
          </p:cNvPr>
          <p:cNvSpPr txBox="1"/>
          <p:nvPr/>
        </p:nvSpPr>
        <p:spPr>
          <a:xfrm>
            <a:off x="971600" y="1700808"/>
            <a:ext cx="7402155" cy="584775"/>
          </a:xfrm>
          <a:prstGeom prst="rect">
            <a:avLst/>
          </a:prstGeom>
          <a:noFill/>
        </p:spPr>
        <p:txBody>
          <a:bodyPr wrap="none" rtlCol="0">
            <a:spAutoFit/>
          </a:bodyPr>
          <a:lstStyle/>
          <a:p>
            <a:r>
              <a:rPr lang="en-GB" sz="3200" dirty="0">
                <a:solidFill>
                  <a:srgbClr val="0000CC"/>
                </a:solidFill>
              </a:rPr>
              <a:t>To be discussed and agreed with your Tutor</a:t>
            </a:r>
          </a:p>
        </p:txBody>
      </p:sp>
      <p:pic>
        <p:nvPicPr>
          <p:cNvPr id="4" name="Picture 3" descr="A picture containing text, indoor, person, computer&#10;&#10;Description automatically generated">
            <a:extLst>
              <a:ext uri="{FF2B5EF4-FFF2-40B4-BE49-F238E27FC236}">
                <a16:creationId xmlns:a16="http://schemas.microsoft.com/office/drawing/2014/main" id="{837B112F-4DB3-40E9-A67E-A24349D61A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5" name="Picture 4" descr="A close - up of a computer&#10;&#10;Description automatically generated with low confidence">
            <a:extLst>
              <a:ext uri="{FF2B5EF4-FFF2-40B4-BE49-F238E27FC236}">
                <a16:creationId xmlns:a16="http://schemas.microsoft.com/office/drawing/2014/main" id="{577C66DC-F095-4C77-9A97-8C7FBCCEC0D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pic>
        <p:nvPicPr>
          <p:cNvPr id="7" name="Picture 6" descr="A person holding a tablet&#10;&#10;Description automatically generated with low confidence">
            <a:extLst>
              <a:ext uri="{FF2B5EF4-FFF2-40B4-BE49-F238E27FC236}">
                <a16:creationId xmlns:a16="http://schemas.microsoft.com/office/drawing/2014/main" id="{DB705A18-C632-4C55-A926-34A06EF862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0"/>
            <a:ext cx="2074540" cy="1331163"/>
          </a:xfrm>
          <a:prstGeom prst="rect">
            <a:avLst/>
          </a:prstGeom>
        </p:spPr>
      </p:pic>
      <p:sp>
        <p:nvSpPr>
          <p:cNvPr id="6" name="TextBox 5">
            <a:extLst>
              <a:ext uri="{FF2B5EF4-FFF2-40B4-BE49-F238E27FC236}">
                <a16:creationId xmlns:a16="http://schemas.microsoft.com/office/drawing/2014/main" id="{65B0BC0E-DC73-4376-B86A-2129A345B9DF}"/>
              </a:ext>
            </a:extLst>
          </p:cNvPr>
          <p:cNvSpPr txBox="1"/>
          <p:nvPr/>
        </p:nvSpPr>
        <p:spPr>
          <a:xfrm>
            <a:off x="251520" y="2474893"/>
            <a:ext cx="4896544" cy="954107"/>
          </a:xfrm>
          <a:prstGeom prst="rect">
            <a:avLst/>
          </a:prstGeom>
          <a:noFill/>
        </p:spPr>
        <p:txBody>
          <a:bodyPr wrap="square" rtlCol="0">
            <a:spAutoFit/>
          </a:bodyPr>
          <a:lstStyle/>
          <a:p>
            <a:pPr algn="ctr"/>
            <a:r>
              <a:rPr lang="en-GB" sz="2800" dirty="0">
                <a:solidFill>
                  <a:srgbClr val="0000FF"/>
                </a:solidFill>
              </a:rPr>
              <a:t>Main focus will be the </a:t>
            </a:r>
            <a:r>
              <a:rPr lang="en-GB" sz="2800" i="1" dirty="0">
                <a:solidFill>
                  <a:srgbClr val="0000FF"/>
                </a:solidFill>
              </a:rPr>
              <a:t>Assignment and a Q &amp; A</a:t>
            </a:r>
          </a:p>
        </p:txBody>
      </p:sp>
    </p:spTree>
    <p:extLst>
      <p:ext uri="{BB962C8B-B14F-4D97-AF65-F5344CB8AC3E}">
        <p14:creationId xmlns:p14="http://schemas.microsoft.com/office/powerpoint/2010/main" val="2835909100"/>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5.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6.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8.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9.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10.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6.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7.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9.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1.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2.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3.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4.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6.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974</Words>
  <Application>Microsoft Office PowerPoint</Application>
  <PresentationFormat>On-screen Show (4:3)</PresentationFormat>
  <Paragraphs>83</Paragraphs>
  <Slides>12</Slides>
  <Notes>7</Notes>
  <HiddenSlides>0</HiddenSlides>
  <MMClips>0</MMClips>
  <ScaleCrop>false</ScaleCrop>
  <HeadingPairs>
    <vt:vector size="6" baseType="variant">
      <vt:variant>
        <vt:lpstr>Fonts Used</vt:lpstr>
      </vt:variant>
      <vt:variant>
        <vt:i4>7</vt:i4>
      </vt:variant>
      <vt:variant>
        <vt:lpstr>Theme</vt:lpstr>
      </vt:variant>
      <vt:variant>
        <vt:i4>26</vt:i4>
      </vt:variant>
      <vt:variant>
        <vt:lpstr>Slide Titles</vt:lpstr>
      </vt:variant>
      <vt:variant>
        <vt:i4>12</vt:i4>
      </vt:variant>
    </vt:vector>
  </HeadingPairs>
  <TitlesOfParts>
    <vt:vector size="45" baseType="lpstr">
      <vt:lpstr>Arial</vt:lpstr>
      <vt:lpstr>Arial</vt:lpstr>
      <vt:lpstr>Arial Rounded MT Bold</vt:lpstr>
      <vt:lpstr>Calibri</vt:lpstr>
      <vt:lpstr>Calibri Light</vt:lpstr>
      <vt:lpstr>Comic Sans MS</vt:lpstr>
      <vt:lpstr>Trebuchet MS</vt:lpstr>
      <vt:lpstr>Custom Design</vt:lpstr>
      <vt:lpstr>Title Slide 1</vt:lpstr>
      <vt:lpstr>ALAMO22</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1_Custom Design</vt:lpstr>
      <vt:lpstr>CertHE Applied Leadership and Management in the Workplace    Module: BMSK5011  Developing Workplace Critical Thinking   </vt:lpstr>
      <vt:lpstr>PowerPoint Presentation</vt:lpstr>
      <vt:lpstr>Agenda</vt:lpstr>
      <vt:lpstr>Research &amp; Report - Feedback</vt:lpstr>
      <vt:lpstr>Module Task Assessment</vt:lpstr>
      <vt:lpstr>What is your Strategy?</vt:lpstr>
      <vt:lpstr>Strategy</vt:lpstr>
      <vt:lpstr>What is your Strategy?</vt:lpstr>
      <vt:lpstr>Do you know what you are going to do?</vt:lpstr>
      <vt:lpstr>Get your Thoughts Down on Paper</vt:lpstr>
      <vt:lpstr>Summary</vt:lpstr>
      <vt:lpstr>Reading &amp;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Christian Felices</cp:lastModifiedBy>
  <cp:revision>77</cp:revision>
  <cp:lastPrinted>2021-01-19T13:56:25Z</cp:lastPrinted>
  <dcterms:modified xsi:type="dcterms:W3CDTF">2024-02-01T14:17:24Z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