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62" r:id="rId2"/>
    <p:sldId id="258" r:id="rId3"/>
    <p:sldId id="259" r:id="rId4"/>
    <p:sldId id="260" r:id="rId5"/>
    <p:sldId id="263" r:id="rId6"/>
    <p:sldId id="264" r:id="rId7"/>
    <p:sldId id="265" r:id="rId8"/>
    <p:sldId id="266" r:id="rId9"/>
    <p:sldId id="256" r:id="rId10"/>
    <p:sldId id="267" r:id="rId11"/>
    <p:sldId id="268" r:id="rId12"/>
    <p:sldId id="269" r:id="rId13"/>
    <p:sldId id="257"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E7B5FA3-3983-6A18-B4B9-26FA89C8018D}" v="10" dt="2025-11-08T13:03:07.34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C5358D5-BA9D-41A0-8EC1-7596D19AF406}" type="datetimeFigureOut">
              <a:rPr lang="en-GB" smtClean="0"/>
              <a:t>09/11/2025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A66101-93D6-4132-A49F-9C6EF15BB083}" type="slidenum">
              <a:rPr lang="en-GB" smtClean="0"/>
              <a:t>‹#›</a:t>
            </a:fld>
            <a:endParaRPr lang="en-GB"/>
          </a:p>
        </p:txBody>
      </p:sp>
    </p:spTree>
    <p:extLst>
      <p:ext uri="{BB962C8B-B14F-4D97-AF65-F5344CB8AC3E}">
        <p14:creationId xmlns:p14="http://schemas.microsoft.com/office/powerpoint/2010/main" val="40303303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1A66101-93D6-4132-A49F-9C6EF15BB083}" type="slidenum">
              <a:rPr lang="en-GB" smtClean="0"/>
              <a:t>10</a:t>
            </a:fld>
            <a:endParaRPr lang="en-GB"/>
          </a:p>
        </p:txBody>
      </p:sp>
    </p:spTree>
    <p:extLst>
      <p:ext uri="{BB962C8B-B14F-4D97-AF65-F5344CB8AC3E}">
        <p14:creationId xmlns:p14="http://schemas.microsoft.com/office/powerpoint/2010/main" val="7478007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9601"/>
            <a:ext cx="8676222" cy="3200400"/>
          </a:xfr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GB"/>
              <a:t>Click to edit Master title style</a:t>
            </a:r>
            <a:endParaRPr lang="en-US"/>
          </a:p>
        </p:txBody>
      </p:sp>
      <p:sp>
        <p:nvSpPr>
          <p:cNvPr id="3" name="Subtitle 2"/>
          <p:cNvSpPr>
            <a:spLocks noGrp="1"/>
          </p:cNvSpPr>
          <p:nvPr>
            <p:ph type="subTitle" idx="1"/>
          </p:nvPr>
        </p:nvSpPr>
        <p:spPr>
          <a:xfrm>
            <a:off x="1751012" y="3886200"/>
            <a:ext cx="8676222" cy="1905000"/>
          </a:xfrm>
        </p:spPr>
        <p:txBody>
          <a:bodyPr anchor="t">
            <a:normAutofit/>
          </a:bodyPr>
          <a:lstStyle>
            <a:lvl1pPr marL="0" indent="0" algn="ctr">
              <a:buNone/>
              <a:defRPr sz="2100">
                <a:gradFill flip="none" rotWithShape="1">
                  <a:gsLst>
                    <a:gs pos="0">
                      <a:schemeClr val="tx1"/>
                    </a:gs>
                    <a:gs pos="100000">
                      <a:schemeClr val="tx1">
                        <a:lumMod val="75000"/>
                      </a:schemeClr>
                    </a:gs>
                  </a:gsLst>
                  <a:lin ang="5400000" scaled="0"/>
                  <a:tileRect/>
                </a:gra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96750D00-243A-47BC-9414-EFAA42C91A5F}" type="datetimeFigureOut">
              <a:rPr lang="en-GB" smtClean="0"/>
              <a:t>09/11/2025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FFB6AE-5711-4EA0-A3FD-88A5B1730254}" type="slidenum">
              <a:rPr lang="en-GB" smtClean="0"/>
              <a:t>‹#›</a:t>
            </a:fld>
            <a:endParaRPr lang="en-GB"/>
          </a:p>
        </p:txBody>
      </p:sp>
    </p:spTree>
    <p:extLst>
      <p:ext uri="{BB962C8B-B14F-4D97-AF65-F5344CB8AC3E}">
        <p14:creationId xmlns:p14="http://schemas.microsoft.com/office/powerpoint/2010/main" val="40800747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96750D00-243A-47BC-9414-EFAA42C91A5F}" type="datetimeFigureOut">
              <a:rPr lang="en-GB" smtClean="0"/>
              <a:t>09/11/2025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FFB6AE-5711-4EA0-A3FD-88A5B1730254}" type="slidenum">
              <a:rPr lang="en-GB" smtClean="0"/>
              <a:t>‹#›</a:t>
            </a:fld>
            <a:endParaRPr lang="en-GB"/>
          </a:p>
        </p:txBody>
      </p:sp>
    </p:spTree>
    <p:extLst>
      <p:ext uri="{BB962C8B-B14F-4D97-AF65-F5344CB8AC3E}">
        <p14:creationId xmlns:p14="http://schemas.microsoft.com/office/powerpoint/2010/main" val="212191124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en-GB"/>
              <a:t>Click to edit Master title style</a:t>
            </a:r>
            <a:endParaRPr lang="en-US"/>
          </a:p>
        </p:txBody>
      </p:sp>
      <p:sp>
        <p:nvSpPr>
          <p:cNvPr id="3" name="Text Placeholder 2"/>
          <p:cNvSpPr>
            <a:spLocks noGrp="1"/>
          </p:cNvSpPr>
          <p:nvPr>
            <p:ph type="body" idx="1"/>
          </p:nvPr>
        </p:nvSpPr>
        <p:spPr>
          <a:xfrm>
            <a:off x="1751011" y="4777381"/>
            <a:ext cx="8686801" cy="860400"/>
          </a:xfrm>
        </p:spPr>
        <p:txBody>
          <a:bodyPr anchor="t">
            <a:normAutofit/>
          </a:bodyPr>
          <a:lstStyle>
            <a:lvl1pPr marL="0" indent="0" algn="r">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6750D00-243A-47BC-9414-EFAA42C91A5F}" type="datetimeFigureOut">
              <a:rPr lang="en-GB" smtClean="0"/>
              <a:t>09/11/2025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FFB6AE-5711-4EA0-A3FD-88A5B1730254}" type="slidenum">
              <a:rPr lang="en-GB" smtClean="0"/>
              <a:t>‹#›</a:t>
            </a:fld>
            <a:endParaRPr lang="en-GB"/>
          </a:p>
        </p:txBody>
      </p:sp>
    </p:spTree>
    <p:extLst>
      <p:ext uri="{BB962C8B-B14F-4D97-AF65-F5344CB8AC3E}">
        <p14:creationId xmlns:p14="http://schemas.microsoft.com/office/powerpoint/2010/main" val="196078532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1141412" y="2666999"/>
            <a:ext cx="4876800"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170612" y="2667000"/>
            <a:ext cx="487680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96750D00-243A-47BC-9414-EFAA42C91A5F}" type="datetimeFigureOut">
              <a:rPr lang="en-GB" smtClean="0"/>
              <a:t>09/11/2025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1FFB6AE-5711-4EA0-A3FD-88A5B1730254}" type="slidenum">
              <a:rPr lang="en-GB" smtClean="0"/>
              <a:t>‹#›</a:t>
            </a:fld>
            <a:endParaRPr lang="en-GB"/>
          </a:p>
        </p:txBody>
      </p:sp>
    </p:spTree>
    <p:extLst>
      <p:ext uri="{BB962C8B-B14F-4D97-AF65-F5344CB8AC3E}">
        <p14:creationId xmlns:p14="http://schemas.microsoft.com/office/powerpoint/2010/main" val="393512787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1429280"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41412" y="3243262"/>
            <a:ext cx="4876800"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0612" y="3243262"/>
            <a:ext cx="4876801"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96750D00-243A-47BC-9414-EFAA42C91A5F}" type="datetimeFigureOut">
              <a:rPr lang="en-GB" smtClean="0"/>
              <a:t>09/11/2025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1FFB6AE-5711-4EA0-A3FD-88A5B1730254}" type="slidenum">
              <a:rPr lang="en-GB" smtClean="0"/>
              <a:t>‹#›</a:t>
            </a:fld>
            <a:endParaRPr lang="en-GB"/>
          </a:p>
        </p:txBody>
      </p:sp>
    </p:spTree>
    <p:extLst>
      <p:ext uri="{BB962C8B-B14F-4D97-AF65-F5344CB8AC3E}">
        <p14:creationId xmlns:p14="http://schemas.microsoft.com/office/powerpoint/2010/main" val="228999847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96750D00-243A-47BC-9414-EFAA42C91A5F}" type="datetimeFigureOut">
              <a:rPr lang="en-GB" smtClean="0"/>
              <a:t>09/11/2025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1FFB6AE-5711-4EA0-A3FD-88A5B1730254}" type="slidenum">
              <a:rPr lang="en-GB" smtClean="0"/>
              <a:t>‹#›</a:t>
            </a:fld>
            <a:endParaRPr lang="en-GB"/>
          </a:p>
        </p:txBody>
      </p:sp>
    </p:spTree>
    <p:extLst>
      <p:ext uri="{BB962C8B-B14F-4D97-AF65-F5344CB8AC3E}">
        <p14:creationId xmlns:p14="http://schemas.microsoft.com/office/powerpoint/2010/main" val="393520052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750D00-243A-47BC-9414-EFAA42C91A5F}" type="datetimeFigureOut">
              <a:rPr lang="en-GB" smtClean="0"/>
              <a:t>09/11/2025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1FFB6AE-5711-4EA0-A3FD-88A5B1730254}" type="slidenum">
              <a:rPr lang="en-GB" smtClean="0"/>
              <a:t>‹#›</a:t>
            </a:fld>
            <a:endParaRPr lang="en-GB"/>
          </a:p>
        </p:txBody>
      </p:sp>
    </p:spTree>
    <p:extLst>
      <p:ext uri="{BB962C8B-B14F-4D97-AF65-F5344CB8AC3E}">
        <p14:creationId xmlns:p14="http://schemas.microsoft.com/office/powerpoint/2010/main" val="303885670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3549121" cy="1371600"/>
          </a:xfrm>
        </p:spPr>
        <p:txBody>
          <a:bodyPr anchor="b">
            <a:normAutofit/>
          </a:bodyPr>
          <a:lstStyle>
            <a:lvl1pPr algn="l">
              <a:defRPr sz="2400" b="0"/>
            </a:lvl1pPr>
          </a:lstStyle>
          <a:p>
            <a:r>
              <a:rPr lang="en-GB"/>
              <a:t>Click to edit Master title style</a:t>
            </a:r>
            <a:endParaRPr lang="en-US"/>
          </a:p>
        </p:txBody>
      </p:sp>
      <p:sp>
        <p:nvSpPr>
          <p:cNvPr id="3" name="Content Placeholder 2"/>
          <p:cNvSpPr>
            <a:spLocks noGrp="1"/>
          </p:cNvSpPr>
          <p:nvPr>
            <p:ph idx="1"/>
          </p:nvPr>
        </p:nvSpPr>
        <p:spPr>
          <a:xfrm>
            <a:off x="5103812" y="609601"/>
            <a:ext cx="5943601" cy="51816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1141411" y="2971800"/>
            <a:ext cx="3549121"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96750D00-243A-47BC-9414-EFAA42C91A5F}" type="datetimeFigureOut">
              <a:rPr lang="en-GB" smtClean="0"/>
              <a:t>09/11/2025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1FFB6AE-5711-4EA0-A3FD-88A5B1730254}" type="slidenum">
              <a:rPr lang="en-GB" smtClean="0"/>
              <a:t>‹#›</a:t>
            </a:fld>
            <a:endParaRPr lang="en-GB"/>
          </a:p>
        </p:txBody>
      </p:sp>
    </p:spTree>
    <p:extLst>
      <p:ext uri="{BB962C8B-B14F-4D97-AF65-F5344CB8AC3E}">
        <p14:creationId xmlns:p14="http://schemas.microsoft.com/office/powerpoint/2010/main" val="395715789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5334001" cy="1371600"/>
          </a:xfrm>
        </p:spPr>
        <p:txBody>
          <a:bodyPr anchor="b">
            <a:normAutofit/>
          </a:bodyPr>
          <a:lstStyle>
            <a:lvl1pPr algn="l">
              <a:defRPr sz="2800" b="0"/>
            </a:lvl1pPr>
          </a:lstStyle>
          <a:p>
            <a:r>
              <a:rPr lang="en-GB"/>
              <a:t>Click to edit Master title style</a:t>
            </a:r>
            <a:endParaRPr lang="en-US"/>
          </a:p>
        </p:txBody>
      </p:sp>
      <p:sp>
        <p:nvSpPr>
          <p:cNvPr id="14" name="Picture Placeholder 2"/>
          <p:cNvSpPr>
            <a:spLocks noGrp="1" noChangeAspect="1"/>
          </p:cNvSpPr>
          <p:nvPr>
            <p:ph type="pic" idx="1"/>
          </p:nvPr>
        </p:nvSpPr>
        <p:spPr>
          <a:xfrm>
            <a:off x="7433733"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a:p>
        </p:txBody>
      </p:sp>
      <p:sp>
        <p:nvSpPr>
          <p:cNvPr id="4" name="Text Placeholder 3"/>
          <p:cNvSpPr>
            <a:spLocks noGrp="1"/>
          </p:cNvSpPr>
          <p:nvPr>
            <p:ph type="body" sz="half" idx="2"/>
          </p:nvPr>
        </p:nvSpPr>
        <p:spPr>
          <a:xfrm>
            <a:off x="1141411" y="2971800"/>
            <a:ext cx="5334001" cy="18288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a:xfrm>
            <a:off x="6399212" y="5883275"/>
            <a:ext cx="914400" cy="365125"/>
          </a:xfrm>
        </p:spPr>
        <p:txBody>
          <a:bodyPr/>
          <a:lstStyle/>
          <a:p>
            <a:fld id="{96750D00-243A-47BC-9414-EFAA42C91A5F}" type="datetimeFigureOut">
              <a:rPr lang="en-GB" smtClean="0"/>
              <a:t>09/11/2025</a:t>
            </a:fld>
            <a:endParaRPr lang="en-GB"/>
          </a:p>
        </p:txBody>
      </p:sp>
      <p:sp>
        <p:nvSpPr>
          <p:cNvPr id="6" name="Footer Placeholder 5"/>
          <p:cNvSpPr>
            <a:spLocks noGrp="1"/>
          </p:cNvSpPr>
          <p:nvPr>
            <p:ph type="ftr" sz="quarter" idx="11"/>
          </p:nvPr>
        </p:nvSpPr>
        <p:spPr>
          <a:xfrm>
            <a:off x="1141412" y="5883275"/>
            <a:ext cx="5105400" cy="365125"/>
          </a:xfrm>
        </p:spPr>
        <p:txBody>
          <a:bodyPr/>
          <a:lstStyle/>
          <a:p>
            <a:endParaRPr lang="en-GB"/>
          </a:p>
        </p:txBody>
      </p:sp>
      <p:sp>
        <p:nvSpPr>
          <p:cNvPr id="7" name="Slide Number Placeholder 6"/>
          <p:cNvSpPr>
            <a:spLocks noGrp="1"/>
          </p:cNvSpPr>
          <p:nvPr>
            <p:ph type="sldNum" sz="quarter" idx="12"/>
          </p:nvPr>
        </p:nvSpPr>
        <p:spPr>
          <a:xfrm>
            <a:off x="10742612" y="5883275"/>
            <a:ext cx="322567" cy="365125"/>
          </a:xfrm>
        </p:spPr>
        <p:txBody>
          <a:bodyPr/>
          <a:lstStyle/>
          <a:p>
            <a:fld id="{F1FFB6AE-5711-4EA0-A3FD-88A5B1730254}" type="slidenum">
              <a:rPr lang="en-GB" smtClean="0"/>
              <a:t>‹#›</a:t>
            </a:fld>
            <a:endParaRPr lang="en-GB"/>
          </a:p>
        </p:txBody>
      </p:sp>
    </p:spTree>
    <p:extLst>
      <p:ext uri="{BB962C8B-B14F-4D97-AF65-F5344CB8AC3E}">
        <p14:creationId xmlns:p14="http://schemas.microsoft.com/office/powerpoint/2010/main" val="72093477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normAutofit/>
          </a:bodyPr>
          <a:lstStyle>
            <a:lvl1pPr algn="l">
              <a:defRPr sz="2400" b="0"/>
            </a:lvl1pPr>
          </a:lstStyle>
          <a:p>
            <a:r>
              <a:rPr lang="en-GB"/>
              <a:t>Click to edit Master title style</a:t>
            </a:r>
            <a:endParaRPr lang="en-US"/>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a:p>
        </p:txBody>
      </p:sp>
      <p:sp>
        <p:nvSpPr>
          <p:cNvPr id="4" name="Text Placeholder 3"/>
          <p:cNvSpPr>
            <a:spLocks noGrp="1"/>
          </p:cNvSpPr>
          <p:nvPr>
            <p:ph type="body" sz="half" idx="2"/>
          </p:nvPr>
        </p:nvSpPr>
        <p:spPr>
          <a:xfrm>
            <a:off x="1141413" y="5299603"/>
            <a:ext cx="99060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96750D00-243A-47BC-9414-EFAA42C91A5F}" type="datetimeFigureOut">
              <a:rPr lang="en-GB" smtClean="0"/>
              <a:t>09/11/2025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1FFB6AE-5711-4EA0-A3FD-88A5B1730254}" type="slidenum">
              <a:rPr lang="en-GB" smtClean="0"/>
              <a:t>‹#›</a:t>
            </a:fld>
            <a:endParaRPr lang="en-GB"/>
          </a:p>
        </p:txBody>
      </p:sp>
    </p:spTree>
    <p:extLst>
      <p:ext uri="{BB962C8B-B14F-4D97-AF65-F5344CB8AC3E}">
        <p14:creationId xmlns:p14="http://schemas.microsoft.com/office/powerpoint/2010/main" val="37381983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3124199"/>
          </a:xfrm>
        </p:spPr>
        <p:txBody>
          <a:bodyPr anchor="ctr">
            <a:normAutofit/>
          </a:bodyPr>
          <a:lstStyle>
            <a:lvl1pPr algn="l">
              <a:defRPr sz="3200" b="0" cap="all"/>
            </a:lvl1pPr>
          </a:lstStyle>
          <a:p>
            <a:r>
              <a:rPr lang="en-GB"/>
              <a:t>Click to edit Master title style</a:t>
            </a:r>
            <a:endParaRPr lang="en-US"/>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6750D00-243A-47BC-9414-EFAA42C91A5F}" type="datetimeFigureOut">
              <a:rPr lang="en-GB" smtClean="0"/>
              <a:t>09/11/2025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FFB6AE-5711-4EA0-A3FD-88A5B1730254}" type="slidenum">
              <a:rPr lang="en-GB" smtClean="0"/>
              <a:t>‹#›</a:t>
            </a:fld>
            <a:endParaRPr lang="en-GB"/>
          </a:p>
        </p:txBody>
      </p:sp>
    </p:spTree>
    <p:extLst>
      <p:ext uri="{BB962C8B-B14F-4D97-AF65-F5344CB8AC3E}">
        <p14:creationId xmlns:p14="http://schemas.microsoft.com/office/powerpoint/2010/main" val="299274160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GB"/>
              <a:t>Click to edit Master title style</a:t>
            </a:r>
            <a:endParaRPr lang="en-US"/>
          </a:p>
        </p:txBody>
      </p:sp>
      <p:sp>
        <p:nvSpPr>
          <p:cNvPr id="10" name="Text Placeholder 9"/>
          <p:cNvSpPr>
            <a:spLocks noGrp="1"/>
          </p:cNvSpPr>
          <p:nvPr>
            <p:ph type="body" sz="quarter" idx="13"/>
          </p:nvPr>
        </p:nvSpPr>
        <p:spPr>
          <a:xfrm>
            <a:off x="1674812" y="3352800"/>
            <a:ext cx="8839202"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1141411" y="4343400"/>
            <a:ext cx="9906000" cy="1447800"/>
          </a:xfrm>
        </p:spPr>
        <p:txBody>
          <a:bodyPr vert="horz" lIns="91440" tIns="45720" rIns="91440" bIns="45720" rtlCol="0" anchor="ctr">
            <a:normAutofit/>
          </a:bodyPr>
          <a:lstStyle>
            <a:lvl1pPr>
              <a:buNone/>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GB"/>
              <a:t>Click to edit Master text styles</a:t>
            </a:r>
          </a:p>
        </p:txBody>
      </p:sp>
      <p:sp>
        <p:nvSpPr>
          <p:cNvPr id="4" name="Date Placeholder 3"/>
          <p:cNvSpPr>
            <a:spLocks noGrp="1"/>
          </p:cNvSpPr>
          <p:nvPr>
            <p:ph type="dt" sz="half" idx="10"/>
          </p:nvPr>
        </p:nvSpPr>
        <p:spPr/>
        <p:txBody>
          <a:bodyPr/>
          <a:lstStyle/>
          <a:p>
            <a:fld id="{96750D00-243A-47BC-9414-EFAA42C91A5F}" type="datetimeFigureOut">
              <a:rPr lang="en-GB" smtClean="0"/>
              <a:t>09/11/2025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FFB6AE-5711-4EA0-A3FD-88A5B1730254}" type="slidenum">
              <a:rPr lang="en-GB" smtClean="0"/>
              <a:t>‹#›</a:t>
            </a:fld>
            <a:endParaRPr lang="en-GB"/>
          </a:p>
        </p:txBody>
      </p:sp>
    </p:spTree>
    <p:extLst>
      <p:ext uri="{BB962C8B-B14F-4D97-AF65-F5344CB8AC3E}">
        <p14:creationId xmlns:p14="http://schemas.microsoft.com/office/powerpoint/2010/main" val="22715539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normAutofit/>
          </a:bodyPr>
          <a:lstStyle>
            <a:lvl1pPr algn="l">
              <a:defRPr sz="3200" b="0" cap="all"/>
            </a:lvl1pPr>
          </a:lstStyle>
          <a:p>
            <a:r>
              <a:rPr lang="en-GB"/>
              <a:t>Click to edit Master title style</a:t>
            </a:r>
            <a:endParaRPr lang="en-US"/>
          </a:p>
        </p:txBody>
      </p:sp>
      <p:sp>
        <p:nvSpPr>
          <p:cNvPr id="3" name="Text Placeholder 2"/>
          <p:cNvSpPr>
            <a:spLocks noGrp="1"/>
          </p:cNvSpPr>
          <p:nvPr>
            <p:ph type="body" idx="1"/>
          </p:nvPr>
        </p:nvSpPr>
        <p:spPr>
          <a:xfrm>
            <a:off x="1141410" y="4777381"/>
            <a:ext cx="9906001" cy="860400"/>
          </a:xfrm>
        </p:spPr>
        <p:txBody>
          <a:bodyPr vert="horz" lIns="91440" tIns="45720" rIns="91440" bIns="45720" rtlCol="0" anchor="t">
            <a:normAutofit/>
          </a:bodyPr>
          <a:lstStyle>
            <a:lvl1pPr>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GB"/>
              <a:t>Click to edit Master text styles</a:t>
            </a:r>
          </a:p>
        </p:txBody>
      </p:sp>
      <p:sp>
        <p:nvSpPr>
          <p:cNvPr id="4" name="Date Placeholder 3"/>
          <p:cNvSpPr>
            <a:spLocks noGrp="1"/>
          </p:cNvSpPr>
          <p:nvPr>
            <p:ph type="dt" sz="half" idx="10"/>
          </p:nvPr>
        </p:nvSpPr>
        <p:spPr/>
        <p:txBody>
          <a:bodyPr/>
          <a:lstStyle/>
          <a:p>
            <a:fld id="{96750D00-243A-47BC-9414-EFAA42C91A5F}" type="datetimeFigureOut">
              <a:rPr lang="en-GB" smtClean="0"/>
              <a:t>09/11/2025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FFB6AE-5711-4EA0-A3FD-88A5B1730254}" type="slidenum">
              <a:rPr lang="en-GB" smtClean="0"/>
              <a:t>‹#›</a:t>
            </a:fld>
            <a:endParaRPr lang="en-GB"/>
          </a:p>
        </p:txBody>
      </p:sp>
    </p:spTree>
    <p:extLst>
      <p:ext uri="{BB962C8B-B14F-4D97-AF65-F5344CB8AC3E}">
        <p14:creationId xmlns:p14="http://schemas.microsoft.com/office/powerpoint/2010/main" val="113561713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gradFill flip="none" rotWithShape="1">
                  <a:gsLst>
                    <a:gs pos="0">
                      <a:schemeClr val="tx1"/>
                    </a:gs>
                    <a:gs pos="100000">
                      <a:schemeClr val="tx1">
                        <a:lumMod val="75000"/>
                      </a:schemeClr>
                    </a:gs>
                  </a:gsLst>
                  <a:lin ang="5400000" scaled="0"/>
                  <a:tileRect/>
                </a:gradFill>
              </a:defRPr>
            </a:lvl1pPr>
          </a:lstStyle>
          <a:p>
            <a:r>
              <a:rPr lang="en-GB"/>
              <a:t>Click to edit Master title style</a:t>
            </a:r>
            <a:endParaRPr lang="en-US"/>
          </a:p>
        </p:txBody>
      </p:sp>
      <p:sp>
        <p:nvSpPr>
          <p:cNvPr id="10" name="Text Placeholder 9"/>
          <p:cNvSpPr>
            <a:spLocks noGrp="1"/>
          </p:cNvSpPr>
          <p:nvPr>
            <p:ph type="body" sz="quarter" idx="13"/>
          </p:nvPr>
        </p:nvSpPr>
        <p:spPr>
          <a:xfrm>
            <a:off x="1141412" y="3886200"/>
            <a:ext cx="9906000" cy="889000"/>
          </a:xfrm>
        </p:spPr>
        <p:txBody>
          <a:bodyPr vert="horz" lIns="91440" tIns="45720" rIns="91440" bIns="45720" rtlCol="0" anchor="b">
            <a:normAutofit/>
          </a:bodyPr>
          <a:lstStyle>
            <a:lvl1pPr>
              <a:buNone/>
              <a:defRPr lang="en-US" sz="24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1141411" y="4775200"/>
            <a:ext cx="9906000" cy="10160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6750D00-243A-47BC-9414-EFAA42C91A5F}" type="datetimeFigureOut">
              <a:rPr lang="en-GB" smtClean="0"/>
              <a:t>09/11/2025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FFB6AE-5711-4EA0-A3FD-88A5B1730254}" type="slidenum">
              <a:rPr lang="en-GB" smtClean="0"/>
              <a:t>‹#›</a:t>
            </a:fld>
            <a:endParaRPr lang="en-GB"/>
          </a:p>
        </p:txBody>
      </p:sp>
    </p:spTree>
    <p:extLst>
      <p:ext uri="{BB962C8B-B14F-4D97-AF65-F5344CB8AC3E}">
        <p14:creationId xmlns:p14="http://schemas.microsoft.com/office/powerpoint/2010/main" val="146980643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2743199"/>
          </a:xfrm>
        </p:spPr>
        <p:txBody>
          <a:bodyPr vert="horz" lIns="91440" tIns="45720" rIns="91440" bIns="45720" rtlCol="0" anchor="ctr">
            <a:normAutofit/>
          </a:bodyPr>
          <a:lstStyle>
            <a:lvl1pPr>
              <a:defRPr lang="en-US" b="0" dirty="0"/>
            </a:lvl1pPr>
          </a:lstStyle>
          <a:p>
            <a:pPr marL="0" lvl="0"/>
            <a:r>
              <a:rPr lang="en-GB"/>
              <a:t>Click to edit Master title style</a:t>
            </a:r>
            <a:endParaRPr lang="en-US"/>
          </a:p>
        </p:txBody>
      </p:sp>
      <p:sp>
        <p:nvSpPr>
          <p:cNvPr id="10" name="Text Placeholder 9"/>
          <p:cNvSpPr>
            <a:spLocks noGrp="1"/>
          </p:cNvSpPr>
          <p:nvPr>
            <p:ph type="body" sz="quarter" idx="13"/>
          </p:nvPr>
        </p:nvSpPr>
        <p:spPr>
          <a:xfrm>
            <a:off x="1141412" y="3505200"/>
            <a:ext cx="9906000" cy="838200"/>
          </a:xfrm>
        </p:spPr>
        <p:txBody>
          <a:bodyPr vert="horz" lIns="91440" tIns="45720" rIns="91440" bIns="45720" rtlCol="0" anchor="b">
            <a:normAutofit/>
          </a:bodyPr>
          <a:lstStyle>
            <a:lvl1pPr>
              <a:buNone/>
              <a:defRPr lang="en-US" sz="28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1141411" y="4343400"/>
            <a:ext cx="9906000" cy="14478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6750D00-243A-47BC-9414-EFAA42C91A5F}" type="datetimeFigureOut">
              <a:rPr lang="en-GB" smtClean="0"/>
              <a:t>09/11/2025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FFB6AE-5711-4EA0-A3FD-88A5B1730254}" type="slidenum">
              <a:rPr lang="en-GB" smtClean="0"/>
              <a:t>‹#›</a:t>
            </a:fld>
            <a:endParaRPr lang="en-GB"/>
          </a:p>
        </p:txBody>
      </p:sp>
    </p:spTree>
    <p:extLst>
      <p:ext uri="{BB962C8B-B14F-4D97-AF65-F5344CB8AC3E}">
        <p14:creationId xmlns:p14="http://schemas.microsoft.com/office/powerpoint/2010/main" val="234871661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Title 1"/>
          <p:cNvSpPr>
            <a:spLocks noGrp="1"/>
          </p:cNvSpPr>
          <p:nvPr>
            <p:ph type="title"/>
          </p:nvPr>
        </p:nvSpPr>
        <p:spPr>
          <a:xfrm>
            <a:off x="1141413" y="609600"/>
            <a:ext cx="9905998" cy="1905000"/>
          </a:xfrm>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96750D00-243A-47BC-9414-EFAA42C91A5F}" type="datetimeFigureOut">
              <a:rPr lang="en-GB" smtClean="0"/>
              <a:t>09/11/2025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FFB6AE-5711-4EA0-A3FD-88A5B1730254}" type="slidenum">
              <a:rPr lang="en-GB" smtClean="0"/>
              <a:t>‹#›</a:t>
            </a:fld>
            <a:endParaRPr lang="en-GB"/>
          </a:p>
        </p:txBody>
      </p:sp>
    </p:spTree>
    <p:extLst>
      <p:ext uri="{BB962C8B-B14F-4D97-AF65-F5344CB8AC3E}">
        <p14:creationId xmlns:p14="http://schemas.microsoft.com/office/powerpoint/2010/main" val="258217861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09599"/>
            <a:ext cx="2210514" cy="5181601"/>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96750D00-243A-47BC-9414-EFAA42C91A5F}" type="datetimeFigureOut">
              <a:rPr lang="en-GB" smtClean="0"/>
              <a:t>09/11/2025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FFB6AE-5711-4EA0-A3FD-88A5B1730254}" type="slidenum">
              <a:rPr lang="en-GB" smtClean="0"/>
              <a:t>‹#›</a:t>
            </a:fld>
            <a:endParaRPr lang="en-GB"/>
          </a:p>
        </p:txBody>
      </p:sp>
    </p:spTree>
    <p:extLst>
      <p:ext uri="{BB962C8B-B14F-4D97-AF65-F5344CB8AC3E}">
        <p14:creationId xmlns:p14="http://schemas.microsoft.com/office/powerpoint/2010/main" val="152267536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3" y="609600"/>
            <a:ext cx="9905998" cy="1905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1141413" y="2666999"/>
            <a:ext cx="9905998" cy="3124201"/>
          </a:xfrm>
          <a:prstGeom prst="rect">
            <a:avLst/>
          </a:prstGeom>
        </p:spPr>
        <p:txBody>
          <a:bodyPr vert="horz" lIns="91440" tIns="45720" rIns="91440" bIns="45720" rtlCol="0"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8837612" y="5883275"/>
            <a:ext cx="1600200"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96750D00-243A-47BC-9414-EFAA42C91A5F}" type="datetimeFigureOut">
              <a:rPr lang="en-GB" smtClean="0"/>
              <a:t>09/11/2025</a:t>
            </a:fld>
            <a:endParaRPr lang="en-GB"/>
          </a:p>
        </p:txBody>
      </p:sp>
      <p:sp>
        <p:nvSpPr>
          <p:cNvPr id="5" name="Footer Placeholder 4"/>
          <p:cNvSpPr>
            <a:spLocks noGrp="1"/>
          </p:cNvSpPr>
          <p:nvPr>
            <p:ph type="ftr" sz="quarter" idx="3"/>
          </p:nvPr>
        </p:nvSpPr>
        <p:spPr>
          <a:xfrm>
            <a:off x="1141412" y="5883275"/>
            <a:ext cx="7543800" cy="365125"/>
          </a:xfrm>
          <a:prstGeom prst="rect">
            <a:avLst/>
          </a:prstGeom>
        </p:spPr>
        <p:txBody>
          <a:bodyPr vert="horz" lIns="91440" tIns="45720" rIns="91440" bIns="45720" rtlCol="0" anchor="ctr"/>
          <a:lstStyle>
            <a:lvl1pPr algn="l">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endParaRPr lang="en-GB"/>
          </a:p>
        </p:txBody>
      </p:sp>
      <p:sp>
        <p:nvSpPr>
          <p:cNvPr id="6" name="Slide Number Placeholder 5"/>
          <p:cNvSpPr>
            <a:spLocks noGrp="1"/>
          </p:cNvSpPr>
          <p:nvPr>
            <p:ph type="sldNum" sz="quarter" idx="4"/>
          </p:nvPr>
        </p:nvSpPr>
        <p:spPr>
          <a:xfrm>
            <a:off x="10514012" y="5883275"/>
            <a:ext cx="551167"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F1FFB6AE-5711-4EA0-A3FD-88A5B1730254}" type="slidenum">
              <a:rPr lang="en-GB" smtClean="0"/>
              <a:t>‹#›</a:t>
            </a:fld>
            <a:endParaRPr lang="en-GB"/>
          </a:p>
        </p:txBody>
      </p:sp>
    </p:spTree>
    <p:extLst>
      <p:ext uri="{BB962C8B-B14F-4D97-AF65-F5344CB8AC3E}">
        <p14:creationId xmlns:p14="http://schemas.microsoft.com/office/powerpoint/2010/main" val="387277743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xStyles>
    <p:titleStyle>
      <a:lvl1pPr algn="l" defTabSz="457200" rtl="0" eaLnBrk="1" latinLnBrk="0" hangingPunct="1">
        <a:spcBef>
          <a:spcPct val="0"/>
        </a:spcBef>
        <a:buNone/>
        <a:defRPr sz="32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100000"/>
        <a:buFont typeface="Arial"/>
        <a:buChar char="•"/>
        <a:defRPr sz="20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100000"/>
        <a:buFont typeface="Arial"/>
        <a:buChar char="•"/>
        <a:defRPr sz="18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100000"/>
        <a:buFont typeface="Arial"/>
        <a:buChar char="•"/>
        <a:defRPr sz="16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2.sv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hyperlink" Target="https://fingertips.phe.org.uk/profilr-group/mental-health/profile/dementia" TargetMode="External"/><Relationship Id="rId4" Type="http://schemas.openxmlformats.org/officeDocument/2006/relationships/hyperlink" Target="https://www.alzheimers.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8" name="Rounded Rectangle 9">
            <a:extLst>
              <a:ext uri="{FF2B5EF4-FFF2-40B4-BE49-F238E27FC236}">
                <a16:creationId xmlns:a16="http://schemas.microsoft.com/office/drawing/2014/main" id="{BCA2EB72-13DC-4DC6-B461-3B036C55B9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7" y="643467"/>
            <a:ext cx="10905066" cy="5571066"/>
          </a:xfrm>
          <a:prstGeom prst="roundRect">
            <a:avLst>
              <a:gd name="adj" fmla="val 2627"/>
            </a:avLst>
          </a:prstGeom>
          <a:solidFill>
            <a:schemeClr val="bg2">
              <a:lumMod val="75000"/>
            </a:schemeClr>
          </a:solidFill>
          <a:ln w="44450">
            <a:gradFill>
              <a:gsLst>
                <a:gs pos="0">
                  <a:schemeClr val="bg2">
                    <a:alpha val="65000"/>
                  </a:schemeClr>
                </a:gs>
                <a:gs pos="98000">
                  <a:schemeClr val="bg2">
                    <a:lumMod val="75000"/>
                    <a:alpha val="55000"/>
                  </a:schemeClr>
                </a:gs>
              </a:gsLst>
              <a:lin ang="5400000" scaled="1"/>
            </a:gradFill>
          </a:ln>
          <a:effectLst>
            <a:innerShdw blurRad="63500" dist="50800" dir="14460000">
              <a:prstClr val="black">
                <a:alpha val="70000"/>
              </a:prstClr>
            </a:innerShdw>
          </a:effectLst>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8A68E1-D770-03EE-1138-1641F21FFD52}"/>
              </a:ext>
            </a:extLst>
          </p:cNvPr>
          <p:cNvSpPr>
            <a:spLocks noGrp="1"/>
          </p:cNvSpPr>
          <p:nvPr>
            <p:ph type="ctrTitle"/>
          </p:nvPr>
        </p:nvSpPr>
        <p:spPr>
          <a:xfrm>
            <a:off x="1141413" y="965199"/>
            <a:ext cx="6075552" cy="4918075"/>
          </a:xfrm>
        </p:spPr>
        <p:txBody>
          <a:bodyPr anchor="ctr">
            <a:normAutofit/>
          </a:bodyPr>
          <a:lstStyle/>
          <a:p>
            <a:pPr algn="r">
              <a:lnSpc>
                <a:spcPct val="90000"/>
              </a:lnSpc>
            </a:pPr>
            <a:r>
              <a:rPr lang="en-GB" sz="3800"/>
              <a:t> </a:t>
            </a:r>
            <a:br>
              <a:rPr lang="en-GB" sz="3800"/>
            </a:br>
            <a:r>
              <a:rPr lang="en-GB" sz="3800" b="1"/>
              <a:t>Certificate of higher education skills for the workplace </a:t>
            </a:r>
            <a:br>
              <a:rPr lang="en-GB" sz="3800" b="1"/>
            </a:br>
            <a:r>
              <a:rPr lang="en-GB" sz="3800" b="1"/>
              <a:t>module: INTRODUCTION TO PUBLIC HEALTH </a:t>
            </a:r>
            <a:br>
              <a:rPr lang="en-GB" sz="3800" b="1"/>
            </a:br>
            <a:r>
              <a:rPr lang="en-GB" sz="3800" b="1"/>
              <a:t>assignment 1: group presentation </a:t>
            </a:r>
            <a:br>
              <a:rPr lang="en-GB" sz="3800" b="1"/>
            </a:br>
            <a:endParaRPr lang="en-GB" sz="3800"/>
          </a:p>
        </p:txBody>
      </p:sp>
      <p:sp>
        <p:nvSpPr>
          <p:cNvPr id="3" name="Subtitle 2">
            <a:extLst>
              <a:ext uri="{FF2B5EF4-FFF2-40B4-BE49-F238E27FC236}">
                <a16:creationId xmlns:a16="http://schemas.microsoft.com/office/drawing/2014/main" id="{EC937F01-7F87-4A70-A768-AF88B192DAEC}"/>
              </a:ext>
            </a:extLst>
          </p:cNvPr>
          <p:cNvSpPr>
            <a:spLocks noGrp="1"/>
          </p:cNvSpPr>
          <p:nvPr>
            <p:ph type="subTitle" idx="1"/>
          </p:nvPr>
        </p:nvSpPr>
        <p:spPr>
          <a:xfrm>
            <a:off x="7891121" y="965199"/>
            <a:ext cx="2950765" cy="4918075"/>
          </a:xfrm>
        </p:spPr>
        <p:txBody>
          <a:bodyPr anchor="ctr">
            <a:normAutofit/>
          </a:bodyPr>
          <a:lstStyle/>
          <a:p>
            <a:pPr algn="l"/>
            <a:r>
              <a:rPr lang="en-GB"/>
              <a:t>Names: </a:t>
            </a:r>
          </a:p>
          <a:p>
            <a:pPr algn="l"/>
            <a:r>
              <a:rPr lang="en-GB"/>
              <a:t>Angela Maria Gonzalez Caro </a:t>
            </a:r>
          </a:p>
          <a:p>
            <a:pPr algn="l"/>
            <a:r>
              <a:rPr lang="en-GB"/>
              <a:t>ID: 2442780 </a:t>
            </a:r>
          </a:p>
          <a:p>
            <a:pPr algn="l"/>
            <a:r>
              <a:rPr lang="en-GB"/>
              <a:t>Agne Eidukiene </a:t>
            </a:r>
          </a:p>
          <a:p>
            <a:pPr algn="l"/>
            <a:r>
              <a:rPr lang="en-GB"/>
              <a:t>ID: 2435270 </a:t>
            </a:r>
          </a:p>
          <a:p>
            <a:pPr algn="l"/>
            <a:r>
              <a:rPr lang="en-GB"/>
              <a:t>Cher Miles </a:t>
            </a:r>
          </a:p>
          <a:p>
            <a:pPr algn="l"/>
            <a:r>
              <a:rPr lang="en-GB"/>
              <a:t>ID: 2440437 </a:t>
            </a:r>
          </a:p>
          <a:p>
            <a:pPr algn="l"/>
            <a:r>
              <a:rPr lang="en-GB"/>
              <a:t>Sharlotte Winstanley </a:t>
            </a:r>
          </a:p>
          <a:p>
            <a:pPr algn="l"/>
            <a:r>
              <a:rPr lang="en-GB"/>
              <a:t>ID: 2441177</a:t>
            </a:r>
          </a:p>
          <a:p>
            <a:pPr algn="l"/>
            <a:endParaRPr lang="en-GB"/>
          </a:p>
        </p:txBody>
      </p:sp>
      <p:cxnSp>
        <p:nvCxnSpPr>
          <p:cNvPr id="10" name="Straight Connector 9">
            <a:extLst>
              <a:ext uri="{FF2B5EF4-FFF2-40B4-BE49-F238E27FC236}">
                <a16:creationId xmlns:a16="http://schemas.microsoft.com/office/drawing/2014/main" id="{C8F75BF3-096E-451E-A222-96A7F094681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38699" y="2011680"/>
            <a:ext cx="0" cy="2834640"/>
          </a:xfrm>
          <a:prstGeom prst="line">
            <a:avLst/>
          </a:prstGeom>
          <a:ln w="190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4905959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6B5765-FC60-8ED3-3E68-9ACE8240128D}"/>
              </a:ext>
            </a:extLst>
          </p:cNvPr>
          <p:cNvSpPr>
            <a:spLocks noGrp="1"/>
          </p:cNvSpPr>
          <p:nvPr>
            <p:ph type="ctrTitle"/>
          </p:nvPr>
        </p:nvSpPr>
        <p:spPr>
          <a:xfrm>
            <a:off x="5039137" y="0"/>
            <a:ext cx="6132446" cy="1719943"/>
          </a:xfrm>
        </p:spPr>
        <p:txBody>
          <a:bodyPr vert="horz" lIns="91440" tIns="45720" rIns="91440" bIns="45720" rtlCol="0" anchor="ctr">
            <a:normAutofit/>
          </a:bodyPr>
          <a:lstStyle/>
          <a:p>
            <a:r>
              <a:rPr lang="en-US" sz="3200">
                <a:effectLst>
                  <a:glow rad="38100">
                    <a:schemeClr val="bg1">
                      <a:lumMod val="65000"/>
                      <a:lumOff val="35000"/>
                      <a:alpha val="40000"/>
                    </a:schemeClr>
                  </a:glow>
                  <a:outerShdw blurRad="28575" dist="38100" dir="14040000" algn="tl" rotWithShape="0">
                    <a:srgbClr val="000000">
                      <a:alpha val="25000"/>
                    </a:srgbClr>
                  </a:outerShdw>
                </a:effectLst>
              </a:rPr>
              <a:t> DEMENTIA CASE STUDY- ROSEWOOD COMMUNITY CENTRE</a:t>
            </a:r>
          </a:p>
        </p:txBody>
      </p:sp>
      <p:pic>
        <p:nvPicPr>
          <p:cNvPr id="5" name="Picture 4" descr="Close-up of women holding hands&#10;&#10;AI-generated content may be incorrect.">
            <a:extLst>
              <a:ext uri="{FF2B5EF4-FFF2-40B4-BE49-F238E27FC236}">
                <a16:creationId xmlns:a16="http://schemas.microsoft.com/office/drawing/2014/main" id="{36F7DB5D-A33E-92EE-78F5-F0318E2465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5686" y="2024744"/>
            <a:ext cx="3374571" cy="2351314"/>
          </a:xfrm>
          <a:prstGeom prst="roundRect">
            <a:avLst>
              <a:gd name="adj" fmla="val 3517"/>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sp>
        <p:nvSpPr>
          <p:cNvPr id="3" name="Subtitle 2">
            <a:extLst>
              <a:ext uri="{FF2B5EF4-FFF2-40B4-BE49-F238E27FC236}">
                <a16:creationId xmlns:a16="http://schemas.microsoft.com/office/drawing/2014/main" id="{B4F66408-0D57-670B-04C4-4E38C1B55230}"/>
              </a:ext>
            </a:extLst>
          </p:cNvPr>
          <p:cNvSpPr>
            <a:spLocks noGrp="1"/>
          </p:cNvSpPr>
          <p:nvPr>
            <p:ph type="subTitle" idx="1"/>
          </p:nvPr>
        </p:nvSpPr>
        <p:spPr>
          <a:xfrm>
            <a:off x="4125686" y="1818861"/>
            <a:ext cx="7185043" cy="4880113"/>
          </a:xfrm>
        </p:spPr>
        <p:txBody>
          <a:bodyPr vert="horz" lIns="91440" tIns="45720" rIns="91440" bIns="45720" rtlCol="0" anchor="t">
            <a:normAutofit fontScale="92500" lnSpcReduction="20000"/>
          </a:bodyPr>
          <a:lstStyle/>
          <a:p>
            <a:r>
              <a:rPr lang="en-US" sz="2400">
                <a:effectLst>
                  <a:glow rad="38100">
                    <a:schemeClr val="bg1">
                      <a:lumMod val="65000"/>
                      <a:lumOff val="35000"/>
                      <a:alpha val="40000"/>
                    </a:schemeClr>
                  </a:glow>
                  <a:outerShdw blurRad="28575" dist="38100" dir="14040000" algn="tl" rotWithShape="0">
                    <a:srgbClr val="000000">
                      <a:alpha val="25000"/>
                    </a:srgbClr>
                  </a:outerShdw>
                </a:effectLst>
              </a:rPr>
              <a:t>INTRODUCTION AND MEASUREMENT</a:t>
            </a:r>
            <a:r>
              <a:rPr lang="en-GB">
                <a:effectLst/>
              </a:rPr>
              <a:t> </a:t>
            </a:r>
          </a:p>
          <a:p>
            <a:r>
              <a:rPr lang="en-GB">
                <a:effectLst/>
              </a:rPr>
              <a:t>Dementia is a progressive neurological disorder that mainly affects older adults. It causes memory loss, difficulties with thinking, changes in normal behaviour, and loss of ability to perform daily activities. The most common type of dementia is Alzheimer’s</a:t>
            </a:r>
            <a:r>
              <a:rPr lang="en-GB" b="1">
                <a:effectLst/>
              </a:rPr>
              <a:t> disease, which represents around 60’70% of all cases (World Health Organization, 2023).</a:t>
            </a:r>
            <a:endParaRPr lang="en-GB">
              <a:effectLst/>
            </a:endParaRPr>
          </a:p>
          <a:p>
            <a:r>
              <a:rPr lang="en-GB">
                <a:effectLst/>
              </a:rPr>
              <a:t>In the United Kingdom, dementia is considered a major public health priority. According to Alzheimer's Society (2024), more than 944,000 people currently live with dementia, and the number is expected to exceed one million by 2030.</a:t>
            </a:r>
          </a:p>
          <a:p>
            <a:r>
              <a:rPr lang="en-GB">
                <a:effectLst/>
              </a:rPr>
              <a:t>In 2023, approximately 209,000 new cases were reported (Office for National Statistics,2023). In 2022, dementia and Alzheimer’s disease were the leading causes of death in the UK, representing 11.4% of all deaths (ONS, 2023).</a:t>
            </a:r>
          </a:p>
          <a:p>
            <a:r>
              <a:rPr lang="en-GB">
                <a:effectLst/>
              </a:rPr>
              <a:t> </a:t>
            </a:r>
          </a:p>
          <a:p>
            <a:pPr>
              <a:lnSpc>
                <a:spcPct val="90000"/>
              </a:lnSpc>
            </a:pPr>
            <a:endParaRPr lang="en-US" sz="1800">
              <a:gradFill flip="none" rotWithShape="1">
                <a:gsLst>
                  <a:gs pos="0">
                    <a:schemeClr val="tx1"/>
                  </a:gs>
                  <a:gs pos="100000">
                    <a:schemeClr val="tx1">
                      <a:lumMod val="75000"/>
                    </a:schemeClr>
                  </a:gs>
                </a:gsLst>
                <a:lin ang="5580000" scaled="0"/>
                <a:tileRect/>
              </a:gradFill>
            </a:endParaRPr>
          </a:p>
        </p:txBody>
      </p:sp>
    </p:spTree>
    <p:extLst>
      <p:ext uri="{BB962C8B-B14F-4D97-AF65-F5344CB8AC3E}">
        <p14:creationId xmlns:p14="http://schemas.microsoft.com/office/powerpoint/2010/main" val="351534592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CD4A01-4BAD-606C-F456-D77B49D4FC00}"/>
              </a:ext>
            </a:extLst>
          </p:cNvPr>
          <p:cNvSpPr>
            <a:spLocks noGrp="1"/>
          </p:cNvSpPr>
          <p:nvPr>
            <p:ph type="title"/>
          </p:nvPr>
        </p:nvSpPr>
        <p:spPr>
          <a:xfrm>
            <a:off x="5540829" y="250370"/>
            <a:ext cx="6487885" cy="1349830"/>
          </a:xfrm>
        </p:spPr>
        <p:txBody>
          <a:bodyPr>
            <a:normAutofit/>
          </a:bodyPr>
          <a:lstStyle/>
          <a:p>
            <a:r>
              <a:rPr lang="en-GB" b="1">
                <a:effectLst/>
              </a:rPr>
              <a:t>Monitoring and Public Health Strategies</a:t>
            </a:r>
            <a:endParaRPr lang="en-GB"/>
          </a:p>
        </p:txBody>
      </p:sp>
      <p:pic>
        <p:nvPicPr>
          <p:cNvPr id="5" name="Picture 4" descr="A brain with a circuit board&#10;&#10;AI-generated content may be incorrect.">
            <a:extLst>
              <a:ext uri="{FF2B5EF4-FFF2-40B4-BE49-F238E27FC236}">
                <a16:creationId xmlns:a16="http://schemas.microsoft.com/office/drawing/2014/main" id="{9FF763B8-F84C-C4D5-9053-193417E7A412}"/>
              </a:ext>
            </a:extLst>
          </p:cNvPr>
          <p:cNvPicPr>
            <a:picLocks noChangeAspect="1"/>
          </p:cNvPicPr>
          <p:nvPr/>
        </p:nvPicPr>
        <p:blipFill>
          <a:blip r:embed="rId3">
            <a:extLst>
              <a:ext uri="{28A0092B-C50C-407E-A947-70E740481C1C}">
                <a14:useLocalDpi xmlns:a14="http://schemas.microsoft.com/office/drawing/2010/main" val="0"/>
              </a:ext>
            </a:extLst>
          </a:blip>
          <a:srcRect l="33850" r="32029" b="-2"/>
          <a:stretch>
            <a:fillRect/>
          </a:stretch>
        </p:blipFill>
        <p:spPr>
          <a:xfrm>
            <a:off x="257590" y="250370"/>
            <a:ext cx="3479523" cy="5976259"/>
          </a:xfrm>
          <a:prstGeom prst="rect">
            <a:avLst/>
          </a:prstGeo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pic>
      <p:sp>
        <p:nvSpPr>
          <p:cNvPr id="3" name="Content Placeholder 2">
            <a:extLst>
              <a:ext uri="{FF2B5EF4-FFF2-40B4-BE49-F238E27FC236}">
                <a16:creationId xmlns:a16="http://schemas.microsoft.com/office/drawing/2014/main" id="{AE81236D-218E-8D24-BFC4-347E0201893C}"/>
              </a:ext>
            </a:extLst>
          </p:cNvPr>
          <p:cNvSpPr>
            <a:spLocks noGrp="1"/>
          </p:cNvSpPr>
          <p:nvPr>
            <p:ph idx="1"/>
          </p:nvPr>
        </p:nvSpPr>
        <p:spPr>
          <a:xfrm>
            <a:off x="4303642" y="1502229"/>
            <a:ext cx="7630767" cy="5105401"/>
          </a:xfrm>
        </p:spPr>
        <p:txBody>
          <a:bodyPr>
            <a:normAutofit/>
          </a:bodyPr>
          <a:lstStyle/>
          <a:p>
            <a:pPr marL="0" indent="0">
              <a:buNone/>
            </a:pPr>
            <a:r>
              <a:rPr lang="en-GB">
                <a:gradFill flip="none">
                  <a:gsLst>
                    <a:gs pos="0">
                      <a:srgbClr val="FFFFFF"/>
                    </a:gs>
                    <a:gs pos="100000">
                      <a:srgbClr val="FFFFFF"/>
                    </a:gs>
                  </a:gsLst>
                  <a:lin ang="5580000" scaled="0"/>
                  <a:tileRect/>
                </a:gradFill>
                <a:effectLst/>
              </a:rPr>
              <a:t>The monitoring of dementia in the UK is mainly carried out through the National Health Service (NHS) and the </a:t>
            </a:r>
            <a:r>
              <a:rPr lang="en-GB" b="1">
                <a:gradFill flip="none">
                  <a:gsLst>
                    <a:gs pos="0">
                      <a:srgbClr val="FFFFFF"/>
                    </a:gs>
                    <a:gs pos="100000">
                      <a:srgbClr val="FFFFFF"/>
                    </a:gs>
                  </a:gsLst>
                  <a:lin ang="5580000" scaled="0"/>
                  <a:tileRect/>
                </a:gradFill>
                <a:effectLst/>
              </a:rPr>
              <a:t>Office for National Statistics (ONS).</a:t>
            </a:r>
            <a:r>
              <a:rPr lang="en-GB">
                <a:gradFill flip="none">
                  <a:gsLst>
                    <a:gs pos="0">
                      <a:srgbClr val="FFFFFF"/>
                    </a:gs>
                    <a:gs pos="100000">
                      <a:srgbClr val="FFFFFF"/>
                    </a:gs>
                  </a:gsLst>
                  <a:lin ang="5580000" scaled="0"/>
                  <a:tileRect/>
                </a:gradFill>
                <a:effectLst/>
              </a:rPr>
              <a:t> These Organisations collect and analyse data on diagnoses, age, type of dementia, and location to </a:t>
            </a:r>
            <a:r>
              <a:rPr lang="en-GB" b="1">
                <a:gradFill flip="none">
                  <a:gsLst>
                    <a:gs pos="0">
                      <a:srgbClr val="FFFFFF"/>
                    </a:gs>
                    <a:gs pos="100000">
                      <a:srgbClr val="FFFFFF"/>
                    </a:gs>
                  </a:gsLst>
                  <a:lin ang="5580000" scaled="0"/>
                  <a:tileRect/>
                </a:gradFill>
                <a:effectLst/>
              </a:rPr>
              <a:t>plan health services and design national policies.</a:t>
            </a:r>
            <a:endParaRPr lang="en-GB">
              <a:gradFill flip="none">
                <a:gsLst>
                  <a:gs pos="0">
                    <a:srgbClr val="FFFFFF"/>
                  </a:gs>
                  <a:gs pos="100000">
                    <a:srgbClr val="FFFFFF"/>
                  </a:gs>
                </a:gsLst>
                <a:lin ang="5580000" scaled="0"/>
                <a:tileRect/>
              </a:gradFill>
              <a:effectLst/>
            </a:endParaRPr>
          </a:p>
          <a:p>
            <a:pPr marL="0" indent="0">
              <a:buNone/>
            </a:pPr>
            <a:r>
              <a:rPr lang="en-GB">
                <a:effectLst/>
              </a:rPr>
              <a:t>One of the main tools is the </a:t>
            </a:r>
            <a:r>
              <a:rPr lang="en-GB" b="1">
                <a:effectLst/>
              </a:rPr>
              <a:t>NHS Digital-Dementia Profile</a:t>
            </a:r>
            <a:r>
              <a:rPr lang="en-GB">
                <a:effectLst/>
              </a:rPr>
              <a:t>, part of the </a:t>
            </a:r>
            <a:r>
              <a:rPr lang="en-GB" b="1">
                <a:effectLst/>
              </a:rPr>
              <a:t>Public Health England (PHE) Fingertips Tool.</a:t>
            </a:r>
            <a:r>
              <a:rPr lang="en-GB">
                <a:effectLst/>
              </a:rPr>
              <a:t> It gathers data from hospitals, GPs, and community centres to measure </a:t>
            </a:r>
            <a:r>
              <a:rPr lang="en-GB" b="1">
                <a:effectLst/>
              </a:rPr>
              <a:t>prevalence and quality of care.</a:t>
            </a:r>
            <a:r>
              <a:rPr lang="en-GB">
                <a:effectLst/>
              </a:rPr>
              <a:t> The Uk Health Security Agency (UKHSA) also monitors factors that increase dementia risk, such as cardiovascular disease, inactivity, or lack of vaccination. Infection control and vaccination programmes are important because severe infections can worsen dementia symptoms or lead to hospitalisation.</a:t>
            </a:r>
          </a:p>
          <a:p>
            <a:pPr marL="0" indent="0">
              <a:buNone/>
            </a:pPr>
            <a:endParaRPr lang="en-GB">
              <a:effectLst/>
            </a:endParaRPr>
          </a:p>
          <a:p>
            <a:pPr>
              <a:lnSpc>
                <a:spcPct val="90000"/>
              </a:lnSpc>
            </a:pPr>
            <a:endParaRPr lang="en-GB" sz="1300"/>
          </a:p>
        </p:txBody>
      </p:sp>
    </p:spTree>
    <p:extLst>
      <p:ext uri="{BB962C8B-B14F-4D97-AF65-F5344CB8AC3E}">
        <p14:creationId xmlns:p14="http://schemas.microsoft.com/office/powerpoint/2010/main" val="146406170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8775025-7ECB-4458-BBCE-0F67B8B235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190BB1-B9B9-A7AC-4A79-FF37C14E3E3F}"/>
              </a:ext>
            </a:extLst>
          </p:cNvPr>
          <p:cNvSpPr>
            <a:spLocks noGrp="1"/>
          </p:cNvSpPr>
          <p:nvPr>
            <p:ph type="title"/>
          </p:nvPr>
        </p:nvSpPr>
        <p:spPr>
          <a:xfrm>
            <a:off x="239486" y="272144"/>
            <a:ext cx="7249885" cy="1153886"/>
          </a:xfrm>
        </p:spPr>
        <p:txBody>
          <a:bodyPr>
            <a:normAutofit/>
          </a:bodyPr>
          <a:lstStyle/>
          <a:p>
            <a:r>
              <a:rPr lang="en-GB" b="1">
                <a:gradFill flip="none" rotWithShape="1">
                  <a:gsLst>
                    <a:gs pos="0">
                      <a:sysClr val="window" lastClr="FFFFFF"/>
                    </a:gs>
                    <a:gs pos="100000">
                      <a:sysClr val="window" lastClr="FFFFFF">
                        <a:lumMod val="65000"/>
                      </a:sysClr>
                    </a:gs>
                  </a:gsLst>
                  <a:lin ang="5580000" scaled="0"/>
                  <a:tileRect/>
                </a:gradFill>
                <a:effectLst/>
              </a:rPr>
              <a:t>Practical Strategies and Proposed Initiative</a:t>
            </a:r>
            <a:endParaRPr lang="en-GB">
              <a:gradFill flip="none" rotWithShape="1">
                <a:gsLst>
                  <a:gs pos="0">
                    <a:sysClr val="window" lastClr="FFFFFF"/>
                  </a:gs>
                  <a:gs pos="100000">
                    <a:sysClr val="window" lastClr="FFFFFF">
                      <a:lumMod val="65000"/>
                    </a:sysClr>
                  </a:gs>
                </a:gsLst>
                <a:lin ang="5580000" scaled="0"/>
                <a:tileRect/>
              </a:gradFill>
            </a:endParaRPr>
          </a:p>
        </p:txBody>
      </p:sp>
      <p:sp>
        <p:nvSpPr>
          <p:cNvPr id="3" name="Content Placeholder 2">
            <a:extLst>
              <a:ext uri="{FF2B5EF4-FFF2-40B4-BE49-F238E27FC236}">
                <a16:creationId xmlns:a16="http://schemas.microsoft.com/office/drawing/2014/main" id="{EB157833-1B17-DC39-8060-AF992413F3CE}"/>
              </a:ext>
            </a:extLst>
          </p:cNvPr>
          <p:cNvSpPr>
            <a:spLocks noGrp="1"/>
          </p:cNvSpPr>
          <p:nvPr>
            <p:ph idx="1"/>
          </p:nvPr>
        </p:nvSpPr>
        <p:spPr>
          <a:xfrm>
            <a:off x="239485" y="1578428"/>
            <a:ext cx="7173685" cy="5007427"/>
          </a:xfrm>
        </p:spPr>
        <p:txBody>
          <a:bodyPr>
            <a:normAutofit/>
          </a:bodyPr>
          <a:lstStyle/>
          <a:p>
            <a:pPr>
              <a:lnSpc>
                <a:spcPct val="90000"/>
              </a:lnSpc>
            </a:pPr>
            <a:r>
              <a:rPr lang="en-GB" sz="1800">
                <a:gradFill flip="none" rotWithShape="1">
                  <a:gsLst>
                    <a:gs pos="0">
                      <a:sysClr val="window" lastClr="FFFFFF"/>
                    </a:gs>
                    <a:gs pos="100000">
                      <a:sysClr val="window" lastClr="FFFFFF">
                        <a:lumMod val="75000"/>
                      </a:sysClr>
                    </a:gs>
                  </a:gsLst>
                  <a:lin ang="5580000" scaled="0"/>
                  <a:tileRect/>
                </a:gradFill>
                <a:effectLst/>
              </a:rPr>
              <a:t>The United Kingdom has several national strategies to improve dementia care. The </a:t>
            </a:r>
            <a:r>
              <a:rPr lang="en-GB" sz="1800" b="1">
                <a:gradFill flip="none" rotWithShape="1">
                  <a:gsLst>
                    <a:gs pos="0">
                      <a:sysClr val="window" lastClr="FFFFFF"/>
                    </a:gs>
                    <a:gs pos="100000">
                      <a:sysClr val="window" lastClr="FFFFFF">
                        <a:lumMod val="75000"/>
                      </a:sysClr>
                    </a:gs>
                  </a:gsLst>
                  <a:lin ang="5580000" scaled="0"/>
                  <a:tileRect/>
                </a:gradFill>
                <a:effectLst/>
              </a:rPr>
              <a:t>“Prime Minister’s Challenge on Dementia 2020”</a:t>
            </a:r>
            <a:r>
              <a:rPr lang="en-GB" sz="1800">
                <a:gradFill flip="none" rotWithShape="1">
                  <a:gsLst>
                    <a:gs pos="0">
                      <a:sysClr val="window" lastClr="FFFFFF"/>
                    </a:gs>
                    <a:gs pos="100000">
                      <a:sysClr val="window" lastClr="FFFFFF">
                        <a:lumMod val="75000"/>
                      </a:sysClr>
                    </a:gs>
                  </a:gsLst>
                  <a:lin ang="5580000" scaled="0"/>
                  <a:tileRect/>
                </a:gradFill>
                <a:effectLst/>
              </a:rPr>
              <a:t> promotes early diagnosis, staff training, and dementia-friendly communities. The </a:t>
            </a:r>
            <a:r>
              <a:rPr lang="en-GB" sz="1800" b="1">
                <a:gradFill flip="none" rotWithShape="1">
                  <a:gsLst>
                    <a:gs pos="0">
                      <a:sysClr val="window" lastClr="FFFFFF"/>
                    </a:gs>
                    <a:gs pos="100000">
                      <a:sysClr val="window" lastClr="FFFFFF">
                        <a:lumMod val="75000"/>
                      </a:sysClr>
                    </a:gs>
                  </a:gsLst>
                  <a:lin ang="5580000" scaled="0"/>
                  <a:tileRect/>
                </a:gradFill>
                <a:effectLst/>
              </a:rPr>
              <a:t>NHS Long Term Plan (2019)</a:t>
            </a:r>
            <a:r>
              <a:rPr lang="en-GB" sz="1800">
                <a:gradFill flip="none" rotWithShape="1">
                  <a:gsLst>
                    <a:gs pos="0">
                      <a:sysClr val="window" lastClr="FFFFFF"/>
                    </a:gs>
                    <a:gs pos="100000">
                      <a:sysClr val="window" lastClr="FFFFFF">
                        <a:lumMod val="75000"/>
                      </a:sysClr>
                    </a:gs>
                  </a:gsLst>
                  <a:lin ang="5580000" scaled="0"/>
                  <a:tileRect/>
                </a:gradFill>
                <a:effectLst/>
              </a:rPr>
              <a:t> focuses on faster diagnosis, personalised care, and better service coordination.</a:t>
            </a:r>
          </a:p>
          <a:p>
            <a:pPr>
              <a:lnSpc>
                <a:spcPct val="90000"/>
              </a:lnSpc>
            </a:pPr>
            <a:r>
              <a:rPr lang="en-GB" sz="1800">
                <a:gradFill flip="none" rotWithShape="1">
                  <a:gsLst>
                    <a:gs pos="0">
                      <a:sysClr val="window" lastClr="FFFFFF"/>
                    </a:gs>
                    <a:gs pos="100000">
                      <a:sysClr val="window" lastClr="FFFFFF">
                        <a:lumMod val="75000"/>
                      </a:sysClr>
                    </a:gs>
                  </a:gsLst>
                  <a:lin ang="5580000" scaled="0"/>
                  <a:tileRect/>
                </a:gradFill>
                <a:effectLst/>
              </a:rPr>
              <a:t>For the </a:t>
            </a:r>
            <a:r>
              <a:rPr lang="en-GB" sz="1800" b="1">
                <a:gradFill flip="none" rotWithShape="1">
                  <a:gsLst>
                    <a:gs pos="0">
                      <a:sysClr val="window" lastClr="FFFFFF"/>
                    </a:gs>
                    <a:gs pos="100000">
                      <a:sysClr val="window" lastClr="FFFFFF">
                        <a:lumMod val="75000"/>
                      </a:sysClr>
                    </a:gs>
                  </a:gsLst>
                  <a:lin ang="5580000" scaled="0"/>
                  <a:tileRect/>
                </a:gradFill>
                <a:effectLst/>
              </a:rPr>
              <a:t>Rosewood Community Centre</a:t>
            </a:r>
            <a:r>
              <a:rPr lang="en-GB" sz="1800">
                <a:gradFill flip="none" rotWithShape="1">
                  <a:gsLst>
                    <a:gs pos="0">
                      <a:sysClr val="window" lastClr="FFFFFF"/>
                    </a:gs>
                    <a:gs pos="100000">
                      <a:sysClr val="window" lastClr="FFFFFF">
                        <a:lumMod val="75000"/>
                      </a:sysClr>
                    </a:gs>
                  </a:gsLst>
                  <a:lin ang="5580000" scaled="0"/>
                  <a:tileRect/>
                </a:gradFill>
                <a:effectLst/>
              </a:rPr>
              <a:t>, a local programme called </a:t>
            </a:r>
            <a:r>
              <a:rPr lang="en-GB" sz="1800" b="1">
                <a:gradFill flip="none" rotWithShape="1">
                  <a:gsLst>
                    <a:gs pos="0">
                      <a:sysClr val="window" lastClr="FFFFFF"/>
                    </a:gs>
                    <a:gs pos="100000">
                      <a:sysClr val="window" lastClr="FFFFFF">
                        <a:lumMod val="75000"/>
                      </a:sysClr>
                    </a:gs>
                  </a:gsLst>
                  <a:lin ang="5580000" scaled="0"/>
                  <a:tileRect/>
                </a:gradFill>
                <a:effectLst/>
              </a:rPr>
              <a:t>“Memory &amp; Support Sessions”</a:t>
            </a:r>
            <a:r>
              <a:rPr lang="en-GB" sz="1800">
                <a:gradFill flip="none" rotWithShape="1">
                  <a:gsLst>
                    <a:gs pos="0">
                      <a:sysClr val="window" lastClr="FFFFFF"/>
                    </a:gs>
                    <a:gs pos="100000">
                      <a:sysClr val="window" lastClr="FFFFFF">
                        <a:lumMod val="75000"/>
                      </a:sysClr>
                    </a:gs>
                  </a:gsLst>
                  <a:lin ang="5580000" scaled="0"/>
                  <a:tileRect/>
                </a:gradFill>
                <a:effectLst/>
              </a:rPr>
              <a:t> could be developed. This initiative would offer weekly sessions with cognitive activities, light exercise, music, and social interaction. NHS professionals could lead short talks on healthy eating, fall prevention, and stress management for families.</a:t>
            </a:r>
            <a:br>
              <a:rPr lang="en-GB" sz="1800">
                <a:gradFill flip="none" rotWithShape="1">
                  <a:gsLst>
                    <a:gs pos="0">
                      <a:sysClr val="window" lastClr="FFFFFF"/>
                    </a:gs>
                    <a:gs pos="100000">
                      <a:sysClr val="window" lastClr="FFFFFF">
                        <a:lumMod val="75000"/>
                      </a:sysClr>
                    </a:gs>
                  </a:gsLst>
                  <a:lin ang="5580000" scaled="0"/>
                  <a:tileRect/>
                </a:gradFill>
                <a:effectLst/>
              </a:rPr>
            </a:br>
            <a:r>
              <a:rPr lang="en-GB" sz="1800">
                <a:gradFill flip="none" rotWithShape="1">
                  <a:gsLst>
                    <a:gs pos="0">
                      <a:sysClr val="window" lastClr="FFFFFF"/>
                    </a:gs>
                    <a:gs pos="100000">
                      <a:sysClr val="window" lastClr="FFFFFF">
                        <a:lumMod val="75000"/>
                      </a:sysClr>
                    </a:gs>
                  </a:gsLst>
                  <a:lin ang="5580000" scaled="0"/>
                  <a:tileRect/>
                </a:gradFill>
                <a:effectLst/>
              </a:rPr>
              <a:t>Working with </a:t>
            </a:r>
            <a:r>
              <a:rPr lang="en-GB" sz="1800" b="1">
                <a:gradFill flip="none" rotWithShape="1">
                  <a:gsLst>
                    <a:gs pos="0">
                      <a:sysClr val="window" lastClr="FFFFFF"/>
                    </a:gs>
                    <a:gs pos="100000">
                      <a:sysClr val="window" lastClr="FFFFFF">
                        <a:lumMod val="75000"/>
                      </a:sysClr>
                    </a:gs>
                  </a:gsLst>
                  <a:lin ang="5580000" scaled="0"/>
                  <a:tileRect/>
                </a:gradFill>
                <a:effectLst/>
              </a:rPr>
              <a:t>GPs</a:t>
            </a:r>
            <a:r>
              <a:rPr lang="en-GB" sz="1800">
                <a:gradFill flip="none" rotWithShape="1">
                  <a:gsLst>
                    <a:gs pos="0">
                      <a:sysClr val="window" lastClr="FFFFFF"/>
                    </a:gs>
                    <a:gs pos="100000">
                      <a:sysClr val="window" lastClr="FFFFFF">
                        <a:lumMod val="75000"/>
                      </a:sysClr>
                    </a:gs>
                  </a:gsLst>
                  <a:lin ang="5580000" scaled="0"/>
                  <a:tileRect/>
                </a:gradFill>
                <a:effectLst/>
              </a:rPr>
              <a:t> and </a:t>
            </a:r>
            <a:r>
              <a:rPr lang="en-GB" sz="1800" b="1">
                <a:gradFill flip="none" rotWithShape="1">
                  <a:gsLst>
                    <a:gs pos="0">
                      <a:sysClr val="window" lastClr="FFFFFF"/>
                    </a:gs>
                    <a:gs pos="100000">
                      <a:sysClr val="window" lastClr="FFFFFF">
                        <a:lumMod val="75000"/>
                      </a:sysClr>
                    </a:gs>
                  </a:gsLst>
                  <a:lin ang="5580000" scaled="0"/>
                  <a:tileRect/>
                </a:gradFill>
                <a:effectLst/>
              </a:rPr>
              <a:t>social services</a:t>
            </a:r>
            <a:r>
              <a:rPr lang="en-GB" sz="1800">
                <a:gradFill flip="none" rotWithShape="1">
                  <a:gsLst>
                    <a:gs pos="0">
                      <a:sysClr val="window" lastClr="FFFFFF"/>
                    </a:gs>
                    <a:gs pos="100000">
                      <a:sysClr val="window" lastClr="FFFFFF">
                        <a:lumMod val="75000"/>
                      </a:sysClr>
                    </a:gs>
                  </a:gsLst>
                  <a:lin ang="5580000" scaled="0"/>
                  <a:tileRect/>
                </a:gradFill>
                <a:effectLst/>
              </a:rPr>
              <a:t> would help identify those who would benefit most. This kind of initiative encourages social connection, improves wellbeing, and reduces isolation among older residents with dementia.</a:t>
            </a:r>
          </a:p>
          <a:p>
            <a:pPr>
              <a:lnSpc>
                <a:spcPct val="90000"/>
              </a:lnSpc>
            </a:pPr>
            <a:endParaRPr lang="en-GB" sz="1400">
              <a:gradFill flip="none" rotWithShape="1">
                <a:gsLst>
                  <a:gs pos="0">
                    <a:sysClr val="window" lastClr="FFFFFF"/>
                  </a:gs>
                  <a:gs pos="100000">
                    <a:sysClr val="window" lastClr="FFFFFF">
                      <a:lumMod val="75000"/>
                    </a:sysClr>
                  </a:gs>
                </a:gsLst>
                <a:lin ang="5580000" scaled="0"/>
                <a:tileRect/>
              </a:gradFill>
            </a:endParaRPr>
          </a:p>
        </p:txBody>
      </p:sp>
      <p:sp>
        <p:nvSpPr>
          <p:cNvPr id="14" name="Rounded Rectangle 7">
            <a:extLst>
              <a:ext uri="{FF2B5EF4-FFF2-40B4-BE49-F238E27FC236}">
                <a16:creationId xmlns:a16="http://schemas.microsoft.com/office/drawing/2014/main" id="{DC1507B9-61AE-4D79-BA04-EF381B54EB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70839" y="620720"/>
            <a:ext cx="4001315" cy="5272133"/>
          </a:xfrm>
          <a:prstGeom prst="roundRect">
            <a:avLst>
              <a:gd name="adj" fmla="val 3812"/>
            </a:avLst>
          </a:prstGeom>
          <a:solidFill>
            <a:schemeClr val="bg1"/>
          </a:solidFill>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Hospital">
            <a:extLst>
              <a:ext uri="{FF2B5EF4-FFF2-40B4-BE49-F238E27FC236}">
                <a16:creationId xmlns:a16="http://schemas.microsoft.com/office/drawing/2014/main" id="{D341753B-2BA3-B274-37FD-5564E5A41C6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054715" y="1740005"/>
            <a:ext cx="3033562" cy="3033562"/>
          </a:xfrm>
          <a:prstGeom prst="rect">
            <a:avLst/>
          </a:prstGeom>
        </p:spPr>
      </p:pic>
    </p:spTree>
    <p:extLst>
      <p:ext uri="{BB962C8B-B14F-4D97-AF65-F5344CB8AC3E}">
        <p14:creationId xmlns:p14="http://schemas.microsoft.com/office/powerpoint/2010/main" val="75118118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1545B3-38B9-A79B-DE53-20D756C51FE7}"/>
              </a:ext>
            </a:extLst>
          </p:cNvPr>
          <p:cNvSpPr>
            <a:spLocks noGrp="1"/>
          </p:cNvSpPr>
          <p:nvPr>
            <p:ph type="title"/>
          </p:nvPr>
        </p:nvSpPr>
        <p:spPr>
          <a:xfrm>
            <a:off x="4837041" y="130628"/>
            <a:ext cx="7354959" cy="1132116"/>
          </a:xfrm>
        </p:spPr>
        <p:txBody>
          <a:bodyPr>
            <a:normAutofit/>
          </a:bodyPr>
          <a:lstStyle/>
          <a:p>
            <a:pPr algn="ctr">
              <a:lnSpc>
                <a:spcPct val="90000"/>
              </a:lnSpc>
            </a:pPr>
            <a:r>
              <a:rPr lang="en-GB" sz="2000" b="1">
                <a:effectLst/>
              </a:rPr>
              <a:t>the main approaches and strategies that could be used to control an infectious disease outbreak for people with dementia </a:t>
            </a:r>
            <a:r>
              <a:rPr lang="en-GB" sz="2000">
                <a:effectLst/>
              </a:rPr>
              <a:t> </a:t>
            </a:r>
            <a:endParaRPr lang="en-GB" sz="2000"/>
          </a:p>
        </p:txBody>
      </p:sp>
      <p:pic>
        <p:nvPicPr>
          <p:cNvPr id="6" name="Picture 5" descr="A silhouette of a person with a walking stick&#10;&#10;AI-generated content may be incorrect.">
            <a:extLst>
              <a:ext uri="{FF2B5EF4-FFF2-40B4-BE49-F238E27FC236}">
                <a16:creationId xmlns:a16="http://schemas.microsoft.com/office/drawing/2014/main" id="{F4179E3A-A3E7-5B51-F03E-8F1F507F00F4}"/>
              </a:ext>
            </a:extLst>
          </p:cNvPr>
          <p:cNvPicPr>
            <a:picLocks noChangeAspect="1"/>
          </p:cNvPicPr>
          <p:nvPr/>
        </p:nvPicPr>
        <p:blipFill>
          <a:blip r:embed="rId3">
            <a:extLst>
              <a:ext uri="{28A0092B-C50C-407E-A947-70E740481C1C}">
                <a14:useLocalDpi xmlns:a14="http://schemas.microsoft.com/office/drawing/2010/main" val="0"/>
              </a:ext>
            </a:extLst>
          </a:blip>
          <a:srcRect l="1047" r="8334"/>
          <a:stretch>
            <a:fillRect/>
          </a:stretch>
        </p:blipFill>
        <p:spPr>
          <a:xfrm>
            <a:off x="1180740" y="720348"/>
            <a:ext cx="3416888" cy="5218777"/>
          </a:xfrm>
          <a:prstGeom prst="roundRect">
            <a:avLst>
              <a:gd name="adj" fmla="val 3517"/>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sp>
        <p:nvSpPr>
          <p:cNvPr id="3" name="Content Placeholder 2">
            <a:extLst>
              <a:ext uri="{FF2B5EF4-FFF2-40B4-BE49-F238E27FC236}">
                <a16:creationId xmlns:a16="http://schemas.microsoft.com/office/drawing/2014/main" id="{5EF87F1B-BCBE-4D8E-E097-E93612765FFC}"/>
              </a:ext>
            </a:extLst>
          </p:cNvPr>
          <p:cNvSpPr>
            <a:spLocks noGrp="1"/>
          </p:cNvSpPr>
          <p:nvPr>
            <p:ph idx="1"/>
          </p:nvPr>
        </p:nvSpPr>
        <p:spPr>
          <a:xfrm>
            <a:off x="5039138" y="1415143"/>
            <a:ext cx="6978691" cy="5218777"/>
          </a:xfrm>
        </p:spPr>
        <p:txBody>
          <a:bodyPr>
            <a:normAutofit lnSpcReduction="10000"/>
          </a:bodyPr>
          <a:lstStyle/>
          <a:p>
            <a:pPr fontAlgn="base">
              <a:lnSpc>
                <a:spcPct val="90000"/>
              </a:lnSpc>
            </a:pPr>
            <a:r>
              <a:rPr lang="en-GB" sz="1600">
                <a:effectLst/>
              </a:rPr>
              <a:t>Immunisations for people with dementia have weaker immune systems so making sure their immunisations are up to date is very important </a:t>
            </a:r>
          </a:p>
          <a:p>
            <a:pPr fontAlgn="base">
              <a:lnSpc>
                <a:spcPct val="90000"/>
              </a:lnSpc>
            </a:pPr>
            <a:r>
              <a:rPr lang="en-GB" sz="1600">
                <a:effectLst/>
              </a:rPr>
              <a:t>Vaccines can help keep them safe and healthy   </a:t>
            </a:r>
          </a:p>
          <a:p>
            <a:pPr marL="0" indent="0" fontAlgn="base">
              <a:lnSpc>
                <a:spcPct val="90000"/>
              </a:lnSpc>
              <a:buNone/>
            </a:pPr>
            <a:r>
              <a:rPr lang="en-GB" sz="1600" b="1">
                <a:effectLst/>
              </a:rPr>
              <a:t>Stay physically active </a:t>
            </a:r>
            <a:r>
              <a:rPr lang="en-GB" sz="1600">
                <a:effectLst/>
              </a:rPr>
              <a:t> </a:t>
            </a:r>
          </a:p>
          <a:p>
            <a:pPr fontAlgn="base">
              <a:lnSpc>
                <a:spcPct val="90000"/>
              </a:lnSpc>
            </a:pPr>
            <a:r>
              <a:rPr lang="en-GB" sz="1600">
                <a:effectLst/>
              </a:rPr>
              <a:t>Do more exercise every day and making sure to stretch, physical exercise to help with memory and thinking skills, exercise has been shown to help lower  </a:t>
            </a:r>
          </a:p>
          <a:p>
            <a:pPr fontAlgn="base">
              <a:lnSpc>
                <a:spcPct val="90000"/>
              </a:lnSpc>
            </a:pPr>
            <a:r>
              <a:rPr lang="en-GB" sz="1600">
                <a:effectLst/>
              </a:rPr>
              <a:t>inflammation in the brain which is linked to the brain. </a:t>
            </a:r>
          </a:p>
          <a:p>
            <a:pPr fontAlgn="base">
              <a:lnSpc>
                <a:spcPct val="90000"/>
              </a:lnSpc>
            </a:pPr>
            <a:r>
              <a:rPr lang="en-GB" sz="1600">
                <a:effectLst/>
              </a:rPr>
              <a:t>Eat healthy: Having a healthy diet can helps prevent dementia by giving nutrient for brain function. </a:t>
            </a:r>
            <a:br>
              <a:rPr lang="en-GB" sz="1600">
                <a:effectLst/>
              </a:rPr>
            </a:br>
            <a:endParaRPr lang="en-GB" sz="1600">
              <a:effectLst/>
            </a:endParaRPr>
          </a:p>
          <a:p>
            <a:pPr marL="0" indent="0" fontAlgn="base">
              <a:lnSpc>
                <a:spcPct val="90000"/>
              </a:lnSpc>
              <a:buNone/>
            </a:pPr>
            <a:r>
              <a:rPr lang="en-GB" sz="1600" b="1">
                <a:effectLst/>
              </a:rPr>
              <a:t>Modifying the environment: vector control </a:t>
            </a:r>
            <a:r>
              <a:rPr lang="en-GB" sz="1600">
                <a:effectLst/>
              </a:rPr>
              <a:t> </a:t>
            </a:r>
          </a:p>
          <a:p>
            <a:pPr fontAlgn="base">
              <a:lnSpc>
                <a:spcPct val="90000"/>
              </a:lnSpc>
            </a:pPr>
            <a:r>
              <a:rPr lang="en-GB" sz="1600">
                <a:effectLst/>
              </a:rPr>
              <a:t>Keeping things clean such as work surfaces, door handles and doorknobs. </a:t>
            </a:r>
          </a:p>
          <a:p>
            <a:pPr fontAlgn="base">
              <a:lnSpc>
                <a:spcPct val="90000"/>
              </a:lnSpc>
            </a:pPr>
            <a:r>
              <a:rPr lang="en-GB" sz="1600">
                <a:effectLst/>
              </a:rPr>
              <a:t>Using clear and simple signs like wash your hands </a:t>
            </a:r>
          </a:p>
          <a:p>
            <a:pPr fontAlgn="base">
              <a:lnSpc>
                <a:spcPct val="90000"/>
              </a:lnSpc>
            </a:pPr>
            <a:r>
              <a:rPr lang="en-GB" sz="1600">
                <a:effectLst/>
              </a:rPr>
              <a:t>Putting hand sanitiser close to bathrooms and kitchens.  </a:t>
            </a:r>
          </a:p>
          <a:p>
            <a:pPr fontAlgn="base">
              <a:lnSpc>
                <a:spcPct val="90000"/>
              </a:lnSpc>
            </a:pPr>
            <a:r>
              <a:rPr lang="en-GB" sz="1600">
                <a:effectLst/>
              </a:rPr>
              <a:t>Vector control. By stopping bugs, rodents and mosquitoes that spread diseases</a:t>
            </a:r>
            <a:r>
              <a:rPr lang="en-GB" sz="1000">
                <a:effectLst/>
              </a:rPr>
              <a:t>. </a:t>
            </a:r>
          </a:p>
          <a:p>
            <a:pPr>
              <a:lnSpc>
                <a:spcPct val="90000"/>
              </a:lnSpc>
            </a:pPr>
            <a:endParaRPr lang="en-GB" sz="1000"/>
          </a:p>
        </p:txBody>
      </p:sp>
    </p:spTree>
    <p:extLst>
      <p:ext uri="{BB962C8B-B14F-4D97-AF65-F5344CB8AC3E}">
        <p14:creationId xmlns:p14="http://schemas.microsoft.com/office/powerpoint/2010/main" val="202621764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BE9A2B-6E86-C027-DDC1-E68A6F3B0646}"/>
              </a:ext>
            </a:extLst>
          </p:cNvPr>
          <p:cNvSpPr>
            <a:spLocks noGrp="1"/>
          </p:cNvSpPr>
          <p:nvPr>
            <p:ph type="title"/>
          </p:nvPr>
        </p:nvSpPr>
        <p:spPr>
          <a:xfrm>
            <a:off x="87087" y="130630"/>
            <a:ext cx="7129790" cy="1415142"/>
          </a:xfrm>
        </p:spPr>
        <p:txBody>
          <a:bodyPr>
            <a:normAutofit fontScale="90000"/>
          </a:bodyPr>
          <a:lstStyle/>
          <a:p>
            <a:pPr>
              <a:lnSpc>
                <a:spcPct val="90000"/>
              </a:lnSpc>
            </a:pPr>
            <a:r>
              <a:rPr lang="en-GB" sz="2500" b="1">
                <a:effectLst/>
              </a:rPr>
              <a:t>the main approaches and strategies that could be used to control an infectious disease outbreak for people with dementia </a:t>
            </a:r>
            <a:r>
              <a:rPr lang="en-GB" sz="2500">
                <a:effectLst/>
              </a:rPr>
              <a:t> </a:t>
            </a:r>
            <a:endParaRPr lang="en-GB" sz="2500"/>
          </a:p>
        </p:txBody>
      </p:sp>
      <p:sp>
        <p:nvSpPr>
          <p:cNvPr id="3" name="Content Placeholder 2">
            <a:extLst>
              <a:ext uri="{FF2B5EF4-FFF2-40B4-BE49-F238E27FC236}">
                <a16:creationId xmlns:a16="http://schemas.microsoft.com/office/drawing/2014/main" id="{88CA83AD-03DF-7DAC-8F02-B8BD6C8A34E6}"/>
              </a:ext>
            </a:extLst>
          </p:cNvPr>
          <p:cNvSpPr>
            <a:spLocks noGrp="1"/>
          </p:cNvSpPr>
          <p:nvPr>
            <p:ph idx="1"/>
          </p:nvPr>
        </p:nvSpPr>
        <p:spPr>
          <a:xfrm>
            <a:off x="87086" y="1545772"/>
            <a:ext cx="7129790" cy="4822371"/>
          </a:xfrm>
        </p:spPr>
        <p:txBody>
          <a:bodyPr>
            <a:normAutofit/>
          </a:bodyPr>
          <a:lstStyle/>
          <a:p>
            <a:pPr marL="0" indent="0" fontAlgn="base">
              <a:lnSpc>
                <a:spcPct val="90000"/>
              </a:lnSpc>
              <a:buNone/>
            </a:pPr>
            <a:r>
              <a:rPr lang="en-GB" sz="1600" b="1">
                <a:effectLst/>
              </a:rPr>
              <a:t>Why this matters for people with dementia:</a:t>
            </a:r>
            <a:r>
              <a:rPr lang="en-GB" sz="1600">
                <a:effectLst/>
              </a:rPr>
              <a:t> </a:t>
            </a:r>
          </a:p>
          <a:p>
            <a:pPr fontAlgn="base">
              <a:lnSpc>
                <a:spcPct val="90000"/>
              </a:lnSpc>
            </a:pPr>
            <a:r>
              <a:rPr lang="en-GB" sz="1600">
                <a:effectLst/>
              </a:rPr>
              <a:t>They may forget not to touch dirty surfaces or avoid bugs. </a:t>
            </a:r>
          </a:p>
          <a:p>
            <a:pPr fontAlgn="base">
              <a:lnSpc>
                <a:spcPct val="90000"/>
              </a:lnSpc>
            </a:pPr>
            <a:r>
              <a:rPr lang="en-GB" sz="1600">
                <a:effectLst/>
              </a:rPr>
              <a:t>They might not notice or report pain or illness from bites or infections. </a:t>
            </a:r>
          </a:p>
          <a:p>
            <a:pPr fontAlgn="base">
              <a:lnSpc>
                <a:spcPct val="90000"/>
              </a:lnSpc>
            </a:pPr>
            <a:r>
              <a:rPr lang="en-GB" sz="1600">
                <a:effectLst/>
              </a:rPr>
              <a:t>A clean and simple environment helps keep them healthy and safe </a:t>
            </a:r>
          </a:p>
          <a:p>
            <a:pPr marL="0" indent="0" fontAlgn="base">
              <a:lnSpc>
                <a:spcPct val="90000"/>
              </a:lnSpc>
              <a:buNone/>
            </a:pPr>
            <a:r>
              <a:rPr lang="en-GB" sz="1600">
                <a:effectLst/>
              </a:rPr>
              <a:t> </a:t>
            </a:r>
          </a:p>
          <a:p>
            <a:pPr marL="0" indent="0" fontAlgn="base">
              <a:lnSpc>
                <a:spcPct val="90000"/>
              </a:lnSpc>
              <a:buNone/>
            </a:pPr>
            <a:r>
              <a:rPr lang="en-GB" sz="1600" b="1">
                <a:effectLst/>
              </a:rPr>
              <a:t>Quarantine </a:t>
            </a:r>
            <a:r>
              <a:rPr lang="en-GB" sz="1600">
                <a:effectLst/>
              </a:rPr>
              <a:t> </a:t>
            </a:r>
          </a:p>
          <a:p>
            <a:pPr fontAlgn="base">
              <a:lnSpc>
                <a:spcPct val="90000"/>
              </a:lnSpc>
            </a:pPr>
            <a:r>
              <a:rPr lang="en-GB" sz="1600">
                <a:effectLst/>
              </a:rPr>
              <a:t>This is very important for people with dementia because they may forget that they are sick and contagious  </a:t>
            </a:r>
          </a:p>
          <a:p>
            <a:pPr fontAlgn="base">
              <a:lnSpc>
                <a:spcPct val="90000"/>
              </a:lnSpc>
            </a:pPr>
            <a:r>
              <a:rPr lang="en-GB" sz="1600">
                <a:effectLst/>
              </a:rPr>
              <a:t>Quarantine can help protect themselves and others weather that is inn a care home or somewhere else  </a:t>
            </a:r>
          </a:p>
          <a:p>
            <a:pPr marL="0" indent="0" fontAlgn="base">
              <a:lnSpc>
                <a:spcPct val="90000"/>
              </a:lnSpc>
              <a:buNone/>
            </a:pPr>
            <a:r>
              <a:rPr lang="en-GB" sz="1600">
                <a:effectLst/>
              </a:rPr>
              <a:t> </a:t>
            </a:r>
          </a:p>
          <a:p>
            <a:pPr marL="0" indent="0" fontAlgn="base">
              <a:lnSpc>
                <a:spcPct val="90000"/>
              </a:lnSpc>
              <a:buNone/>
            </a:pPr>
            <a:r>
              <a:rPr lang="en-GB" sz="1600" b="1">
                <a:effectLst/>
              </a:rPr>
              <a:t>Use of PPE’s</a:t>
            </a:r>
            <a:r>
              <a:rPr lang="en-GB" sz="1600">
                <a:effectLst/>
              </a:rPr>
              <a:t> (personal, protective equipment) </a:t>
            </a:r>
          </a:p>
          <a:p>
            <a:pPr marL="0" indent="0" fontAlgn="base">
              <a:lnSpc>
                <a:spcPct val="90000"/>
              </a:lnSpc>
              <a:buNone/>
            </a:pPr>
            <a:r>
              <a:rPr lang="en-GB" sz="1600">
                <a:effectLst/>
              </a:rPr>
              <a:t>To protect people with dementia and carers from getting infections. </a:t>
            </a:r>
          </a:p>
          <a:p>
            <a:pPr>
              <a:lnSpc>
                <a:spcPct val="90000"/>
              </a:lnSpc>
            </a:pPr>
            <a:endParaRPr lang="en-GB" sz="1000"/>
          </a:p>
        </p:txBody>
      </p:sp>
      <p:sp>
        <p:nvSpPr>
          <p:cNvPr id="10" name="Rounded Rectangle 7">
            <a:extLst>
              <a:ext uri="{FF2B5EF4-FFF2-40B4-BE49-F238E27FC236}">
                <a16:creationId xmlns:a16="http://schemas.microsoft.com/office/drawing/2014/main" id="{141A6CCD-9C78-4184-82BF-0E333D5497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70839" y="620720"/>
            <a:ext cx="4001315" cy="5272133"/>
          </a:xfrm>
          <a:prstGeom prst="roundRect">
            <a:avLst>
              <a:gd name="adj" fmla="val 3812"/>
            </a:avLst>
          </a:prstGeom>
          <a:solidFill>
            <a:srgbClr val="FFFFFF"/>
          </a:solidFill>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lose-up unopened pill packets">
            <a:extLst>
              <a:ext uri="{FF2B5EF4-FFF2-40B4-BE49-F238E27FC236}">
                <a16:creationId xmlns:a16="http://schemas.microsoft.com/office/drawing/2014/main" id="{D6F629DB-2B59-6710-6EE1-3F7D805FBFF0}"/>
              </a:ext>
            </a:extLst>
          </p:cNvPr>
          <p:cNvPicPr>
            <a:picLocks noChangeAspect="1"/>
          </p:cNvPicPr>
          <p:nvPr/>
        </p:nvPicPr>
        <p:blipFill>
          <a:blip r:embed="rId3"/>
          <a:srcRect l="29771" r="23659" b="-2"/>
          <a:stretch>
            <a:fillRect/>
          </a:stretch>
        </p:blipFill>
        <p:spPr>
          <a:xfrm>
            <a:off x="8054715" y="1115266"/>
            <a:ext cx="3033562" cy="4283039"/>
          </a:xfrm>
          <a:prstGeom prst="rect">
            <a:avLst/>
          </a:prstGeom>
        </p:spPr>
      </p:pic>
    </p:spTree>
    <p:extLst>
      <p:ext uri="{BB962C8B-B14F-4D97-AF65-F5344CB8AC3E}">
        <p14:creationId xmlns:p14="http://schemas.microsoft.com/office/powerpoint/2010/main" val="70080181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F6CF57-088A-7F6C-7678-C59FD1E4AE78}"/>
              </a:ext>
            </a:extLst>
          </p:cNvPr>
          <p:cNvSpPr>
            <a:spLocks noGrp="1"/>
          </p:cNvSpPr>
          <p:nvPr>
            <p:ph type="title"/>
          </p:nvPr>
        </p:nvSpPr>
        <p:spPr>
          <a:xfrm>
            <a:off x="5660571" y="1"/>
            <a:ext cx="6346372" cy="1252330"/>
          </a:xfrm>
        </p:spPr>
        <p:txBody>
          <a:bodyPr>
            <a:normAutofit/>
          </a:bodyPr>
          <a:lstStyle/>
          <a:p>
            <a:pPr algn="ctr">
              <a:lnSpc>
                <a:spcPct val="90000"/>
              </a:lnSpc>
            </a:pPr>
            <a:r>
              <a:rPr lang="en-GB" sz="2400">
                <a:effectLst/>
              </a:rPr>
              <a:t>policies and strategies are available to the UK government to maintain public health</a:t>
            </a:r>
            <a:endParaRPr lang="en-GB" sz="2400"/>
          </a:p>
        </p:txBody>
      </p:sp>
      <p:sp>
        <p:nvSpPr>
          <p:cNvPr id="3" name="Content Placeholder 2">
            <a:extLst>
              <a:ext uri="{FF2B5EF4-FFF2-40B4-BE49-F238E27FC236}">
                <a16:creationId xmlns:a16="http://schemas.microsoft.com/office/drawing/2014/main" id="{CE0C1250-1635-E616-FCC5-E03EF25110BD}"/>
              </a:ext>
            </a:extLst>
          </p:cNvPr>
          <p:cNvSpPr>
            <a:spLocks noGrp="1"/>
          </p:cNvSpPr>
          <p:nvPr>
            <p:ph idx="1"/>
          </p:nvPr>
        </p:nvSpPr>
        <p:spPr>
          <a:xfrm>
            <a:off x="5878286" y="1252331"/>
            <a:ext cx="6128655" cy="5506278"/>
          </a:xfrm>
        </p:spPr>
        <p:txBody>
          <a:bodyPr anchor="t">
            <a:normAutofit lnSpcReduction="10000"/>
          </a:bodyPr>
          <a:lstStyle/>
          <a:p>
            <a:pPr marL="0" indent="0" fontAlgn="base">
              <a:lnSpc>
                <a:spcPct val="90000"/>
              </a:lnSpc>
              <a:buNone/>
            </a:pPr>
            <a:r>
              <a:rPr lang="en-GB" sz="1400" b="1">
                <a:effectLst/>
              </a:rPr>
              <a:t>Dementia &amp; UK Government Policy – Simple Summary</a:t>
            </a:r>
            <a:r>
              <a:rPr lang="en-GB" sz="1400">
                <a:effectLst/>
              </a:rPr>
              <a:t> </a:t>
            </a:r>
          </a:p>
          <a:p>
            <a:pPr marL="0" indent="0" fontAlgn="base">
              <a:lnSpc>
                <a:spcPct val="90000"/>
              </a:lnSpc>
              <a:buNone/>
            </a:pPr>
            <a:r>
              <a:rPr lang="en-GB" sz="1400" b="1">
                <a:effectLst/>
              </a:rPr>
              <a:t>What’s being done:</a:t>
            </a:r>
            <a:r>
              <a:rPr lang="en-GB" sz="1400">
                <a:effectLst/>
              </a:rPr>
              <a:t> </a:t>
            </a:r>
          </a:p>
          <a:p>
            <a:pPr marL="0" indent="0" fontAlgn="base">
              <a:lnSpc>
                <a:spcPct val="90000"/>
              </a:lnSpc>
              <a:buNone/>
            </a:pPr>
            <a:r>
              <a:rPr lang="en-GB" sz="1400" b="1">
                <a:effectLst/>
              </a:rPr>
              <a:t>NHS Long Term Plan</a:t>
            </a:r>
            <a:r>
              <a:rPr lang="en-GB" sz="1400">
                <a:effectLst/>
              </a:rPr>
              <a:t>: </a:t>
            </a:r>
          </a:p>
          <a:p>
            <a:pPr fontAlgn="base">
              <a:lnSpc>
                <a:spcPct val="90000"/>
              </a:lnSpc>
            </a:pPr>
            <a:r>
              <a:rPr lang="en-GB" sz="1400">
                <a:effectLst/>
              </a:rPr>
              <a:t>Earlier diagnosis </a:t>
            </a:r>
          </a:p>
          <a:p>
            <a:pPr fontAlgn="base">
              <a:lnSpc>
                <a:spcPct val="90000"/>
              </a:lnSpc>
            </a:pPr>
            <a:r>
              <a:rPr lang="en-GB" sz="1400">
                <a:effectLst/>
              </a:rPr>
              <a:t>Support at home </a:t>
            </a:r>
          </a:p>
          <a:p>
            <a:pPr fontAlgn="base">
              <a:lnSpc>
                <a:spcPct val="90000"/>
              </a:lnSpc>
            </a:pPr>
            <a:r>
              <a:rPr lang="en-GB" sz="1400">
                <a:effectLst/>
              </a:rPr>
              <a:t>Friendly hospital spaces </a:t>
            </a:r>
          </a:p>
          <a:p>
            <a:pPr fontAlgn="base">
              <a:lnSpc>
                <a:spcPct val="90000"/>
              </a:lnSpc>
            </a:pPr>
            <a:r>
              <a:rPr lang="en-GB" sz="1400">
                <a:effectLst/>
              </a:rPr>
              <a:t>Use of tech </a:t>
            </a:r>
          </a:p>
          <a:p>
            <a:pPr fontAlgn="base">
              <a:lnSpc>
                <a:spcPct val="90000"/>
              </a:lnSpc>
            </a:pPr>
            <a:r>
              <a:rPr lang="en-GB" sz="1400">
                <a:effectLst/>
              </a:rPr>
              <a:t>More research </a:t>
            </a:r>
          </a:p>
          <a:p>
            <a:pPr marL="0" indent="0" fontAlgn="base">
              <a:lnSpc>
                <a:spcPct val="90000"/>
              </a:lnSpc>
              <a:buNone/>
            </a:pPr>
            <a:r>
              <a:rPr lang="en-GB" sz="1400" b="1">
                <a:effectLst/>
              </a:rPr>
              <a:t>Other plans:</a:t>
            </a:r>
            <a:r>
              <a:rPr lang="en-GB" sz="1400">
                <a:effectLst/>
              </a:rPr>
              <a:t> </a:t>
            </a:r>
          </a:p>
          <a:p>
            <a:pPr fontAlgn="base">
              <a:lnSpc>
                <a:spcPct val="90000"/>
              </a:lnSpc>
            </a:pPr>
            <a:r>
              <a:rPr lang="en-GB" sz="1400">
                <a:effectLst/>
              </a:rPr>
              <a:t>Prime Minister’s Challenge on Dementia </a:t>
            </a:r>
          </a:p>
          <a:p>
            <a:pPr fontAlgn="base">
              <a:lnSpc>
                <a:spcPct val="90000"/>
              </a:lnSpc>
            </a:pPr>
            <a:r>
              <a:rPr lang="en-GB" sz="1400">
                <a:effectLst/>
              </a:rPr>
              <a:t>10-Year Dementia Plan (2022) </a:t>
            </a:r>
          </a:p>
          <a:p>
            <a:pPr fontAlgn="base">
              <a:lnSpc>
                <a:spcPct val="90000"/>
              </a:lnSpc>
            </a:pPr>
            <a:r>
              <a:rPr lang="en-GB" sz="1400">
                <a:effectLst/>
              </a:rPr>
              <a:t>2025 Health Plan (includes dementia care) </a:t>
            </a:r>
          </a:p>
          <a:p>
            <a:pPr marL="0" indent="0" fontAlgn="base">
              <a:lnSpc>
                <a:spcPct val="90000"/>
              </a:lnSpc>
              <a:buNone/>
            </a:pPr>
            <a:r>
              <a:rPr lang="en-GB" sz="1400" b="1">
                <a:effectLst/>
              </a:rPr>
              <a:t>Health protection policies</a:t>
            </a:r>
            <a:r>
              <a:rPr lang="en-GB" sz="1400">
                <a:effectLst/>
              </a:rPr>
              <a:t> </a:t>
            </a:r>
          </a:p>
          <a:p>
            <a:pPr fontAlgn="base">
              <a:lnSpc>
                <a:spcPct val="90000"/>
              </a:lnSpc>
            </a:pPr>
            <a:r>
              <a:rPr lang="en-GB" sz="1400">
                <a:effectLst/>
              </a:rPr>
              <a:t>Prepare for health threats </a:t>
            </a:r>
          </a:p>
          <a:p>
            <a:pPr fontAlgn="base">
              <a:lnSpc>
                <a:spcPct val="90000"/>
              </a:lnSpc>
            </a:pPr>
            <a:r>
              <a:rPr lang="en-GB" sz="1400">
                <a:effectLst/>
              </a:rPr>
              <a:t>Respond quickly to outbreaks </a:t>
            </a:r>
          </a:p>
          <a:p>
            <a:pPr fontAlgn="base">
              <a:lnSpc>
                <a:spcPct val="90000"/>
              </a:lnSpc>
            </a:pPr>
            <a:r>
              <a:rPr lang="en-GB" sz="1400">
                <a:effectLst/>
              </a:rPr>
              <a:t>Improve health security </a:t>
            </a:r>
          </a:p>
          <a:p>
            <a:pPr fontAlgn="base">
              <a:lnSpc>
                <a:spcPct val="90000"/>
              </a:lnSpc>
            </a:pPr>
            <a:r>
              <a:rPr lang="en-GB" sz="1400">
                <a:effectLst/>
              </a:rPr>
              <a:t>More Diseases Must Be Reported (from April 2025 </a:t>
            </a:r>
          </a:p>
          <a:p>
            <a:pPr fontAlgn="base">
              <a:lnSpc>
                <a:spcPct val="90000"/>
              </a:lnSpc>
            </a:pPr>
            <a:r>
              <a:rPr lang="en-GB" sz="1400">
                <a:effectLst/>
              </a:rPr>
              <a:t>Helps catch outbreaks faster Protecting People from Bad Weather </a:t>
            </a:r>
          </a:p>
          <a:p>
            <a:pPr marL="0" indent="0" fontAlgn="base">
              <a:lnSpc>
                <a:spcPct val="90000"/>
              </a:lnSpc>
              <a:buNone/>
            </a:pPr>
            <a:endParaRPr lang="en-GB" sz="500">
              <a:effectLst/>
            </a:endParaRPr>
          </a:p>
          <a:p>
            <a:pPr marL="0" indent="0">
              <a:lnSpc>
                <a:spcPct val="90000"/>
              </a:lnSpc>
              <a:buNone/>
            </a:pPr>
            <a:endParaRPr lang="en-GB" sz="500"/>
          </a:p>
        </p:txBody>
      </p:sp>
      <p:pic>
        <p:nvPicPr>
          <p:cNvPr id="5" name="Picture 4" descr="A person helping an old person&#10;&#10;AI-generated content may be incorrect.">
            <a:extLst>
              <a:ext uri="{FF2B5EF4-FFF2-40B4-BE49-F238E27FC236}">
                <a16:creationId xmlns:a16="http://schemas.microsoft.com/office/drawing/2014/main" id="{38166561-1D68-13CA-2D36-E6B6DDDAEE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5057" y="326572"/>
            <a:ext cx="5464628" cy="5540827"/>
          </a:xfrm>
          <a:prstGeom prst="roundRect">
            <a:avLst>
              <a:gd name="adj" fmla="val 3517"/>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spTree>
    <p:extLst>
      <p:ext uri="{BB962C8B-B14F-4D97-AF65-F5344CB8AC3E}">
        <p14:creationId xmlns:p14="http://schemas.microsoft.com/office/powerpoint/2010/main" val="379547633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03D05E-43D4-C3AB-3F67-4BB24190AFB6}"/>
              </a:ext>
            </a:extLst>
          </p:cNvPr>
          <p:cNvSpPr>
            <a:spLocks noGrp="1"/>
          </p:cNvSpPr>
          <p:nvPr>
            <p:ph type="title"/>
          </p:nvPr>
        </p:nvSpPr>
        <p:spPr>
          <a:xfrm>
            <a:off x="5617028" y="1"/>
            <a:ext cx="6498771" cy="1212574"/>
          </a:xfrm>
        </p:spPr>
        <p:txBody>
          <a:bodyPr>
            <a:normAutofit/>
          </a:bodyPr>
          <a:lstStyle/>
          <a:p>
            <a:pPr algn="ctr">
              <a:lnSpc>
                <a:spcPct val="90000"/>
              </a:lnSpc>
            </a:pPr>
            <a:r>
              <a:rPr lang="en-GB" sz="2700">
                <a:effectLst/>
              </a:rPr>
              <a:t> </a:t>
            </a:r>
            <a:r>
              <a:rPr lang="en-GB" sz="2400">
                <a:effectLst/>
              </a:rPr>
              <a:t>policies and strategies are available to the UK government to maintain public health</a:t>
            </a:r>
            <a:endParaRPr lang="en-GB" sz="2400"/>
          </a:p>
        </p:txBody>
      </p:sp>
      <p:sp>
        <p:nvSpPr>
          <p:cNvPr id="3" name="Content Placeholder 2">
            <a:extLst>
              <a:ext uri="{FF2B5EF4-FFF2-40B4-BE49-F238E27FC236}">
                <a16:creationId xmlns:a16="http://schemas.microsoft.com/office/drawing/2014/main" id="{19856D27-6180-9EBE-C969-0171F939C39D}"/>
              </a:ext>
            </a:extLst>
          </p:cNvPr>
          <p:cNvSpPr>
            <a:spLocks noGrp="1"/>
          </p:cNvSpPr>
          <p:nvPr>
            <p:ph idx="1"/>
          </p:nvPr>
        </p:nvSpPr>
        <p:spPr>
          <a:xfrm>
            <a:off x="5903843" y="1212574"/>
            <a:ext cx="6211956" cy="5526155"/>
          </a:xfrm>
        </p:spPr>
        <p:txBody>
          <a:bodyPr anchor="t">
            <a:normAutofit lnSpcReduction="10000"/>
          </a:bodyPr>
          <a:lstStyle/>
          <a:p>
            <a:pPr marL="0" indent="0" fontAlgn="base">
              <a:lnSpc>
                <a:spcPct val="90000"/>
              </a:lnSpc>
              <a:buNone/>
            </a:pPr>
            <a:r>
              <a:rPr lang="en-GB" sz="1600" b="1">
                <a:gradFill flip="none">
                  <a:gsLst>
                    <a:gs pos="0">
                      <a:srgbClr val="FFFFFF"/>
                    </a:gs>
                    <a:gs pos="100000">
                      <a:srgbClr val="FFFFFF"/>
                    </a:gs>
                  </a:gsLst>
                  <a:lin ang="5580000" scaled="0"/>
                  <a:tileRect/>
                </a:gradFill>
                <a:effectLst/>
              </a:rPr>
              <a:t>Health promotion policies of the disease </a:t>
            </a:r>
            <a:r>
              <a:rPr lang="en-GB" sz="1600">
                <a:gradFill flip="none">
                  <a:gsLst>
                    <a:gs pos="0">
                      <a:srgbClr val="FFFFFF"/>
                    </a:gs>
                    <a:gs pos="100000">
                      <a:srgbClr val="FFFFFF"/>
                    </a:gs>
                  </a:gsLst>
                  <a:lin ang="5580000" scaled="0"/>
                  <a:tileRect/>
                </a:gradFill>
                <a:effectLst/>
              </a:rPr>
              <a:t> </a:t>
            </a:r>
          </a:p>
          <a:p>
            <a:pPr fontAlgn="base">
              <a:lnSpc>
                <a:spcPct val="90000"/>
              </a:lnSpc>
            </a:pPr>
            <a:r>
              <a:rPr lang="en-GB" sz="1600">
                <a:effectLst/>
              </a:rPr>
              <a:t>The NHS has many of ways to prevent people from getting dementia by helping people understand it and supporting those who are at risk. </a:t>
            </a:r>
          </a:p>
          <a:p>
            <a:pPr fontAlgn="base">
              <a:lnSpc>
                <a:spcPct val="90000"/>
              </a:lnSpc>
            </a:pPr>
            <a:r>
              <a:rPr lang="en-GB" sz="1600">
                <a:effectLst/>
              </a:rPr>
              <a:t>According to the NHS  </a:t>
            </a:r>
          </a:p>
          <a:p>
            <a:pPr fontAlgn="base">
              <a:lnSpc>
                <a:spcPct val="90000"/>
              </a:lnSpc>
            </a:pPr>
            <a:r>
              <a:rPr lang="en-GB" sz="1600">
                <a:effectLst/>
              </a:rPr>
              <a:t>“There’s no certain way to prevent all types of dementia … however, there’s good evidence that a healthy lifestyle can help reduce your risk of developing dementia when you’re older.”</a:t>
            </a:r>
            <a:br>
              <a:rPr lang="en-GB" sz="1600">
                <a:effectLst/>
              </a:rPr>
            </a:br>
            <a:endParaRPr lang="en-GB" sz="1600">
              <a:effectLst/>
            </a:endParaRPr>
          </a:p>
          <a:p>
            <a:pPr marL="0" indent="0" fontAlgn="base">
              <a:lnSpc>
                <a:spcPct val="90000"/>
              </a:lnSpc>
              <a:buNone/>
            </a:pPr>
            <a:r>
              <a:rPr lang="en-GB" sz="1600" b="1">
                <a:effectLst/>
              </a:rPr>
              <a:t>Digital health and technology integration </a:t>
            </a:r>
            <a:r>
              <a:rPr lang="en-GB" sz="1600">
                <a:effectLst/>
              </a:rPr>
              <a:t> </a:t>
            </a:r>
          </a:p>
          <a:p>
            <a:pPr fontAlgn="base">
              <a:lnSpc>
                <a:spcPct val="90000"/>
              </a:lnSpc>
            </a:pPr>
            <a:r>
              <a:rPr lang="en-GB" sz="1600">
                <a:effectLst/>
              </a:rPr>
              <a:t>The</a:t>
            </a:r>
            <a:r>
              <a:rPr lang="en-GB" sz="1600" b="1">
                <a:effectLst/>
              </a:rPr>
              <a:t> </a:t>
            </a:r>
            <a:r>
              <a:rPr lang="en-GB" sz="1600">
                <a:effectLst/>
              </a:rPr>
              <a:t>NHS is using new technology to help people with dementia live a better and saver life.     </a:t>
            </a:r>
          </a:p>
          <a:p>
            <a:pPr fontAlgn="base">
              <a:lnSpc>
                <a:spcPct val="90000"/>
              </a:lnSpc>
            </a:pPr>
            <a:r>
              <a:rPr lang="en-GB" sz="1600">
                <a:effectLst/>
              </a:rPr>
              <a:t>Sensors and smart watches can spot problems early such as fall or not eating. </a:t>
            </a:r>
          </a:p>
          <a:p>
            <a:pPr fontAlgn="base">
              <a:lnSpc>
                <a:spcPct val="90000"/>
              </a:lnSpc>
            </a:pPr>
            <a:r>
              <a:rPr lang="en-GB" sz="1600">
                <a:effectLst/>
              </a:rPr>
              <a:t>Nurses get alerts if something’s wrong. </a:t>
            </a:r>
          </a:p>
          <a:p>
            <a:pPr fontAlgn="base">
              <a:lnSpc>
                <a:spcPct val="90000"/>
              </a:lnSpc>
            </a:pPr>
            <a:r>
              <a:rPr lang="en-GB" sz="1600">
                <a:effectLst/>
              </a:rPr>
              <a:t>People can talk to doctors on video or send updates from their devices. </a:t>
            </a:r>
          </a:p>
          <a:p>
            <a:pPr fontAlgn="base">
              <a:lnSpc>
                <a:spcPct val="90000"/>
              </a:lnSpc>
            </a:pPr>
            <a:r>
              <a:rPr lang="en-GB" sz="1600">
                <a:effectLst/>
              </a:rPr>
              <a:t>This means they can be at home longer and not in hospital or a care home. </a:t>
            </a:r>
          </a:p>
          <a:p>
            <a:pPr>
              <a:lnSpc>
                <a:spcPct val="90000"/>
              </a:lnSpc>
            </a:pPr>
            <a:endParaRPr lang="en-GB" sz="1000"/>
          </a:p>
        </p:txBody>
      </p:sp>
      <p:pic>
        <p:nvPicPr>
          <p:cNvPr id="9" name="Picture 8" descr="A group of people playing with wooden blocks&#10;&#10;AI-generated content may be incorrect.">
            <a:extLst>
              <a:ext uri="{FF2B5EF4-FFF2-40B4-BE49-F238E27FC236}">
                <a16:creationId xmlns:a16="http://schemas.microsoft.com/office/drawing/2014/main" id="{1E41D04D-5A3A-D9DA-443B-F6E72C3F94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 y="805543"/>
            <a:ext cx="5540829" cy="4604657"/>
          </a:xfrm>
          <a:prstGeom prst="roundRect">
            <a:avLst>
              <a:gd name="adj" fmla="val 3517"/>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spTree>
    <p:extLst>
      <p:ext uri="{BB962C8B-B14F-4D97-AF65-F5344CB8AC3E}">
        <p14:creationId xmlns:p14="http://schemas.microsoft.com/office/powerpoint/2010/main" val="63583560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36E517-58B5-9FF0-1434-1CD304A453E5}"/>
              </a:ext>
            </a:extLst>
          </p:cNvPr>
          <p:cNvSpPr>
            <a:spLocks noGrp="1"/>
          </p:cNvSpPr>
          <p:nvPr>
            <p:ph type="ctrTitle"/>
          </p:nvPr>
        </p:nvSpPr>
        <p:spPr>
          <a:xfrm>
            <a:off x="775251" y="0"/>
            <a:ext cx="10644809" cy="1381539"/>
          </a:xfrm>
        </p:spPr>
        <p:txBody>
          <a:bodyPr>
            <a:noAutofit/>
          </a:bodyPr>
          <a:lstStyle/>
          <a:p>
            <a:r>
              <a:rPr lang="en-GB" sz="2400">
                <a:latin typeface="Arial" panose="020B0604020202020204" pitchFamily="34" charset="0"/>
                <a:cs typeface="Arial" panose="020B0604020202020204" pitchFamily="34" charset="0"/>
              </a:rPr>
              <a:t>what recommendations as public health practitioners we could provide to the policy makers in rosewood community Centre for dementia peoples</a:t>
            </a:r>
          </a:p>
        </p:txBody>
      </p:sp>
      <p:sp>
        <p:nvSpPr>
          <p:cNvPr id="3" name="Subtitle 2">
            <a:extLst>
              <a:ext uri="{FF2B5EF4-FFF2-40B4-BE49-F238E27FC236}">
                <a16:creationId xmlns:a16="http://schemas.microsoft.com/office/drawing/2014/main" id="{56F7CA2C-4595-1D66-9DD8-C277802E1702}"/>
              </a:ext>
            </a:extLst>
          </p:cNvPr>
          <p:cNvSpPr>
            <a:spLocks noGrp="1"/>
          </p:cNvSpPr>
          <p:nvPr>
            <p:ph type="subTitle" idx="1"/>
          </p:nvPr>
        </p:nvSpPr>
        <p:spPr>
          <a:xfrm>
            <a:off x="417443" y="1381539"/>
            <a:ext cx="6818244" cy="5345832"/>
          </a:xfrm>
        </p:spPr>
        <p:txBody>
          <a:bodyPr>
            <a:normAutofit fontScale="92500" lnSpcReduction="20000"/>
          </a:bodyPr>
          <a:lstStyle/>
          <a:p>
            <a:pPr marL="171450" indent="-171450" algn="l">
              <a:buFont typeface="Arial" panose="020B0604020202020204" pitchFamily="34" charset="0"/>
              <a:buChar char="•"/>
            </a:pPr>
            <a:r>
              <a:rPr lang="en-GB" sz="1900">
                <a:latin typeface="Arial" panose="020B0604020202020204" pitchFamily="34" charset="0"/>
                <a:cs typeface="Arial" panose="020B0604020202020204" pitchFamily="34" charset="0"/>
              </a:rPr>
              <a:t>Improve systems to find and track dementia early. </a:t>
            </a:r>
          </a:p>
          <a:p>
            <a:pPr marL="171450" indent="-171450" algn="l">
              <a:buFont typeface="Arial" panose="020B0604020202020204" pitchFamily="34" charset="0"/>
              <a:buChar char="•"/>
            </a:pPr>
            <a:r>
              <a:rPr lang="en-GB" sz="1900">
                <a:latin typeface="Arial" panose="020B0604020202020204" pitchFamily="34" charset="0"/>
                <a:cs typeface="Arial" panose="020B0604020202020204" pitchFamily="34" charset="0"/>
              </a:rPr>
              <a:t>Raise public awareness about dementia and how to spot the early signs. </a:t>
            </a:r>
          </a:p>
          <a:p>
            <a:pPr marL="171450" indent="-171450" algn="l">
              <a:buFont typeface="Arial" panose="020B0604020202020204" pitchFamily="34" charset="0"/>
              <a:buChar char="•"/>
            </a:pPr>
            <a:r>
              <a:rPr lang="en-GB" sz="1900">
                <a:latin typeface="Arial" panose="020B0604020202020204" pitchFamily="34" charset="0"/>
                <a:cs typeface="Arial" panose="020B0604020202020204" pitchFamily="34" charset="0"/>
              </a:rPr>
              <a:t>Make the healthcare system stronger to give better care and support to people with dementia and their families. </a:t>
            </a:r>
          </a:p>
          <a:p>
            <a:pPr marL="171450" indent="-171450" algn="l">
              <a:buFont typeface="Arial" panose="020B0604020202020204" pitchFamily="34" charset="0"/>
              <a:buChar char="•"/>
            </a:pPr>
            <a:r>
              <a:rPr lang="en-GB" sz="1900">
                <a:latin typeface="Arial" panose="020B0604020202020204" pitchFamily="34" charset="0"/>
                <a:cs typeface="Arial" panose="020B0604020202020204" pitchFamily="34" charset="0"/>
              </a:rPr>
              <a:t>Support research to find better ways to prevent, treat, and manage dementia. </a:t>
            </a:r>
          </a:p>
          <a:p>
            <a:pPr marL="171450" indent="-171450" algn="l">
              <a:buFont typeface="Arial" panose="020B0604020202020204" pitchFamily="34" charset="0"/>
              <a:buChar char="•"/>
            </a:pPr>
            <a:r>
              <a:rPr lang="en-GB" sz="1900">
                <a:latin typeface="Arial" panose="020B0604020202020204" pitchFamily="34" charset="0"/>
                <a:cs typeface="Arial" panose="020B0604020202020204" pitchFamily="34" charset="0"/>
              </a:rPr>
              <a:t>Give healthcare workers more training on how  to care for people with dementia. </a:t>
            </a:r>
          </a:p>
          <a:p>
            <a:pPr marL="171450" indent="-171450" algn="l">
              <a:buFont typeface="Arial" panose="020B0604020202020204" pitchFamily="34" charset="0"/>
              <a:buChar char="•"/>
            </a:pPr>
            <a:r>
              <a:rPr lang="en-GB" sz="1900">
                <a:latin typeface="Arial" panose="020B0604020202020204" pitchFamily="34" charset="0"/>
                <a:cs typeface="Arial" panose="020B0604020202020204" pitchFamily="34" charset="0"/>
              </a:rPr>
              <a:t>Create community programs to help families and reduce the stigma around dementia. </a:t>
            </a:r>
          </a:p>
          <a:p>
            <a:pPr marL="171450" indent="-171450" algn="l">
              <a:buFont typeface="Arial" panose="020B0604020202020204" pitchFamily="34" charset="0"/>
              <a:buChar char="•"/>
            </a:pPr>
            <a:r>
              <a:rPr lang="en-GB" sz="1900">
                <a:latin typeface="Arial" panose="020B0604020202020204" pitchFamily="34" charset="0"/>
                <a:cs typeface="Arial" panose="020B0604020202020204" pitchFamily="34" charset="0"/>
              </a:rPr>
              <a:t>Encourage better teamwork between health and social care services. </a:t>
            </a:r>
          </a:p>
          <a:p>
            <a:pPr marL="171450" indent="-171450" algn="l">
              <a:buFont typeface="Arial" panose="020B0604020202020204" pitchFamily="34" charset="0"/>
              <a:buChar char="•"/>
            </a:pPr>
            <a:r>
              <a:rPr lang="en-GB" sz="1900">
                <a:latin typeface="Arial" panose="020B0604020202020204" pitchFamily="34" charset="0"/>
                <a:cs typeface="Arial" panose="020B0604020202020204" pitchFamily="34" charset="0"/>
              </a:rPr>
              <a:t>Develop dementia-friendly communities that make life easier and safer for people living with disease.  </a:t>
            </a:r>
          </a:p>
          <a:p>
            <a:pPr marL="171450" indent="-171450" algn="l">
              <a:buFont typeface="Arial" panose="020B0604020202020204" pitchFamily="34" charset="0"/>
              <a:buChar char="•"/>
            </a:pPr>
            <a:r>
              <a:rPr lang="en-GB" sz="1900">
                <a:latin typeface="Arial" panose="020B0604020202020204" pitchFamily="34" charset="0"/>
                <a:cs typeface="Arial" panose="020B0604020202020204" pitchFamily="34" charset="0"/>
              </a:rPr>
              <a:t>Promote the use of technology and digital tools to monitor cognitive health and support independent living for as long as possible. </a:t>
            </a:r>
          </a:p>
          <a:p>
            <a:pPr marL="171450" indent="-171450" algn="l">
              <a:buFont typeface="Arial" panose="020B0604020202020204" pitchFamily="34" charset="0"/>
              <a:buChar char="•"/>
            </a:pPr>
            <a:endParaRPr lang="en-GB" sz="1800">
              <a:latin typeface="Arial" panose="020B0604020202020204" pitchFamily="34" charset="0"/>
              <a:cs typeface="Arial" panose="020B0604020202020204" pitchFamily="34" charset="0"/>
            </a:endParaRPr>
          </a:p>
        </p:txBody>
      </p:sp>
      <p:pic>
        <p:nvPicPr>
          <p:cNvPr id="5" name="Picture 4" descr="An old person with puzzle pieces on her head&#10;&#10;AI-generated content may be incorrect.">
            <a:extLst>
              <a:ext uri="{FF2B5EF4-FFF2-40B4-BE49-F238E27FC236}">
                <a16:creationId xmlns:a16="http://schemas.microsoft.com/office/drawing/2014/main" id="{A5002B75-1EF2-D795-C1D6-A9872A611A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77200" y="1844737"/>
            <a:ext cx="3864428" cy="4098863"/>
          </a:xfrm>
          <a:prstGeom prst="rect">
            <a:avLst/>
          </a:prstGeom>
        </p:spPr>
      </p:pic>
    </p:spTree>
    <p:extLst>
      <p:ext uri="{BB962C8B-B14F-4D97-AF65-F5344CB8AC3E}">
        <p14:creationId xmlns:p14="http://schemas.microsoft.com/office/powerpoint/2010/main" val="234721999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EB82C7-824E-8B3E-74B0-2332D1A00CB5}"/>
              </a:ext>
            </a:extLst>
          </p:cNvPr>
          <p:cNvSpPr>
            <a:spLocks noGrp="1"/>
          </p:cNvSpPr>
          <p:nvPr>
            <p:ph type="title"/>
          </p:nvPr>
        </p:nvSpPr>
        <p:spPr>
          <a:xfrm>
            <a:off x="5039136" y="0"/>
            <a:ext cx="6913377" cy="1698171"/>
          </a:xfrm>
        </p:spPr>
        <p:txBody>
          <a:bodyPr>
            <a:normAutofit/>
          </a:bodyPr>
          <a:lstStyle/>
          <a:p>
            <a:pPr algn="ctr"/>
            <a:r>
              <a:rPr lang="en-GB" sz="2400">
                <a:effectLst/>
              </a:rPr>
              <a:t>Health Education &amp; Awareness Campaign</a:t>
            </a:r>
            <a:br>
              <a:rPr lang="en-GB">
                <a:effectLst/>
              </a:rPr>
            </a:br>
            <a:endParaRPr lang="en-GB"/>
          </a:p>
        </p:txBody>
      </p:sp>
      <p:pic>
        <p:nvPicPr>
          <p:cNvPr id="7" name="Graphic 6" descr="Brain in head">
            <a:extLst>
              <a:ext uri="{FF2B5EF4-FFF2-40B4-BE49-F238E27FC236}">
                <a16:creationId xmlns:a16="http://schemas.microsoft.com/office/drawing/2014/main" id="{8E3DAD3B-5A38-8FC3-E38E-EA28E876C5D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39486" y="1175657"/>
            <a:ext cx="4082143" cy="4746172"/>
          </a:xfrm>
          <a:prstGeom prst="roundRect">
            <a:avLst>
              <a:gd name="adj" fmla="val 3517"/>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sp>
        <p:nvSpPr>
          <p:cNvPr id="3" name="Content Placeholder 2">
            <a:extLst>
              <a:ext uri="{FF2B5EF4-FFF2-40B4-BE49-F238E27FC236}">
                <a16:creationId xmlns:a16="http://schemas.microsoft.com/office/drawing/2014/main" id="{9D085F73-F8D1-607E-44FD-6A697F3BDE7E}"/>
              </a:ext>
            </a:extLst>
          </p:cNvPr>
          <p:cNvSpPr>
            <a:spLocks noGrp="1"/>
          </p:cNvSpPr>
          <p:nvPr>
            <p:ph idx="1"/>
          </p:nvPr>
        </p:nvSpPr>
        <p:spPr>
          <a:xfrm>
            <a:off x="5039138" y="1093305"/>
            <a:ext cx="6913375" cy="5367130"/>
          </a:xfrm>
        </p:spPr>
        <p:txBody>
          <a:bodyPr anchor="t">
            <a:normAutofit/>
          </a:bodyPr>
          <a:lstStyle/>
          <a:p>
            <a:pPr marL="0" indent="0">
              <a:lnSpc>
                <a:spcPct val="90000"/>
              </a:lnSpc>
              <a:buNone/>
            </a:pPr>
            <a:r>
              <a:rPr lang="en-GB" sz="1600" b="1">
                <a:effectLst/>
              </a:rPr>
              <a:t>Provide: </a:t>
            </a:r>
            <a:endParaRPr lang="en-GB" sz="1600">
              <a:effectLst/>
            </a:endParaRPr>
          </a:p>
          <a:p>
            <a:pPr lvl="0">
              <a:lnSpc>
                <a:spcPct val="90000"/>
              </a:lnSpc>
            </a:pPr>
            <a:r>
              <a:rPr lang="en-US" sz="1600">
                <a:effectLst/>
              </a:rPr>
              <a:t>Provide information about dementia symptoms, risk factors, and support options</a:t>
            </a:r>
            <a:endParaRPr lang="en-GB" sz="1600">
              <a:effectLst/>
            </a:endParaRPr>
          </a:p>
          <a:p>
            <a:pPr marL="0" indent="0">
              <a:lnSpc>
                <a:spcPct val="90000"/>
              </a:lnSpc>
              <a:buNone/>
            </a:pPr>
            <a:r>
              <a:rPr lang="en-US" sz="1600" b="1">
                <a:effectLst/>
              </a:rPr>
              <a:t>Promote:</a:t>
            </a:r>
            <a:r>
              <a:rPr lang="en-US" sz="1600">
                <a:effectLst/>
              </a:rPr>
              <a:t> </a:t>
            </a:r>
            <a:endParaRPr lang="en-GB" sz="1600">
              <a:effectLst/>
            </a:endParaRPr>
          </a:p>
          <a:p>
            <a:pPr lvl="0">
              <a:lnSpc>
                <a:spcPct val="90000"/>
              </a:lnSpc>
            </a:pPr>
            <a:r>
              <a:rPr lang="en-US" sz="1600">
                <a:effectLst/>
              </a:rPr>
              <a:t>Promote brain health – healthy eating, exercise, and mental stimulation</a:t>
            </a:r>
            <a:endParaRPr lang="en-GB" sz="1600">
              <a:effectLst/>
            </a:endParaRPr>
          </a:p>
          <a:p>
            <a:pPr marL="0" indent="0">
              <a:lnSpc>
                <a:spcPct val="90000"/>
              </a:lnSpc>
              <a:buNone/>
            </a:pPr>
            <a:r>
              <a:rPr lang="en-GB" sz="1600" b="1">
                <a:effectLst/>
              </a:rPr>
              <a:t>Organise</a:t>
            </a:r>
            <a:r>
              <a:rPr lang="en-GB" sz="1600">
                <a:effectLst/>
              </a:rPr>
              <a:t>:</a:t>
            </a:r>
          </a:p>
          <a:p>
            <a:pPr lvl="0">
              <a:lnSpc>
                <a:spcPct val="90000"/>
              </a:lnSpc>
            </a:pPr>
            <a:r>
              <a:rPr lang="en-US" sz="1600">
                <a:effectLst/>
              </a:rPr>
              <a:t> Organize awareness sessions for students, staff, and families</a:t>
            </a:r>
            <a:endParaRPr lang="en-GB" sz="1600">
              <a:effectLst/>
            </a:endParaRPr>
          </a:p>
          <a:p>
            <a:pPr marL="0" indent="0">
              <a:lnSpc>
                <a:spcPct val="90000"/>
              </a:lnSpc>
              <a:buNone/>
            </a:pPr>
            <a:r>
              <a:rPr lang="en-GB" sz="1600" b="1">
                <a:effectLst/>
              </a:rPr>
              <a:t>Work:</a:t>
            </a:r>
            <a:r>
              <a:rPr lang="en-GB" sz="1600">
                <a:effectLst/>
              </a:rPr>
              <a:t> </a:t>
            </a:r>
            <a:r>
              <a:rPr lang="en-US" sz="1600">
                <a:effectLst/>
              </a:rPr>
              <a:t> </a:t>
            </a:r>
            <a:endParaRPr lang="en-GB" sz="1600">
              <a:effectLst/>
            </a:endParaRPr>
          </a:p>
          <a:p>
            <a:pPr lvl="0">
              <a:lnSpc>
                <a:spcPct val="90000"/>
              </a:lnSpc>
            </a:pPr>
            <a:r>
              <a:rPr lang="en-US" sz="1600">
                <a:effectLst/>
              </a:rPr>
              <a:t>Work with Alzheimer’s Society to promote 'Dementia Friends' training</a:t>
            </a:r>
            <a:endParaRPr lang="en-GB" sz="1600">
              <a:effectLst/>
            </a:endParaRPr>
          </a:p>
          <a:p>
            <a:pPr marL="0" indent="0">
              <a:lnSpc>
                <a:spcPct val="90000"/>
              </a:lnSpc>
              <a:buNone/>
            </a:pPr>
            <a:r>
              <a:rPr lang="en-GB" sz="1600" b="1">
                <a:effectLst/>
              </a:rPr>
              <a:t>Hand Hygiene &amp; Infection Control:</a:t>
            </a:r>
            <a:r>
              <a:rPr lang="en-GB" sz="1600">
                <a:effectLst/>
              </a:rPr>
              <a:t> </a:t>
            </a:r>
          </a:p>
          <a:p>
            <a:pPr lvl="0">
              <a:lnSpc>
                <a:spcPct val="90000"/>
              </a:lnSpc>
            </a:pPr>
            <a:r>
              <a:rPr lang="en-US" sz="1600">
                <a:effectLst/>
              </a:rPr>
              <a:t>Dementia is not infectious, but good hygiene protects vulnerable elderly people</a:t>
            </a:r>
            <a:endParaRPr lang="en-GB" sz="1600">
              <a:effectLst/>
            </a:endParaRPr>
          </a:p>
          <a:p>
            <a:pPr lvl="0">
              <a:lnSpc>
                <a:spcPct val="90000"/>
              </a:lnSpc>
            </a:pPr>
            <a:r>
              <a:rPr lang="en-US" sz="1600">
                <a:effectLst/>
              </a:rPr>
              <a:t>Encourage regular handwashing and sanitizer use among staff and visitors</a:t>
            </a:r>
            <a:endParaRPr lang="en-GB" sz="1600">
              <a:effectLst/>
            </a:endParaRPr>
          </a:p>
          <a:p>
            <a:pPr lvl="0">
              <a:lnSpc>
                <a:spcPct val="90000"/>
              </a:lnSpc>
            </a:pPr>
            <a:r>
              <a:rPr lang="en-US" sz="1600">
                <a:effectLst/>
              </a:rPr>
              <a:t>Educate carers on infection prevention during personal care</a:t>
            </a:r>
            <a:endParaRPr lang="en-GB" sz="1600">
              <a:effectLst/>
            </a:endParaRPr>
          </a:p>
          <a:p>
            <a:pPr marL="0" indent="0">
              <a:lnSpc>
                <a:spcPct val="90000"/>
              </a:lnSpc>
              <a:buNone/>
            </a:pPr>
            <a:endParaRPr lang="en-GB" sz="1100"/>
          </a:p>
        </p:txBody>
      </p:sp>
    </p:spTree>
    <p:extLst>
      <p:ext uri="{BB962C8B-B14F-4D97-AF65-F5344CB8AC3E}">
        <p14:creationId xmlns:p14="http://schemas.microsoft.com/office/powerpoint/2010/main" val="34264791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71D6DC-B48E-0414-C074-8481840DB559}"/>
              </a:ext>
            </a:extLst>
          </p:cNvPr>
          <p:cNvSpPr>
            <a:spLocks noGrp="1"/>
          </p:cNvSpPr>
          <p:nvPr>
            <p:ph type="title"/>
          </p:nvPr>
        </p:nvSpPr>
        <p:spPr>
          <a:xfrm>
            <a:off x="272143" y="152400"/>
            <a:ext cx="6944733" cy="1577009"/>
          </a:xfrm>
        </p:spPr>
        <p:txBody>
          <a:bodyPr>
            <a:normAutofit/>
          </a:bodyPr>
          <a:lstStyle/>
          <a:p>
            <a:pPr algn="ctr"/>
            <a:r>
              <a:rPr lang="en-GB" sz="2400"/>
              <a:t>Health education to prevent the outbreak </a:t>
            </a:r>
          </a:p>
        </p:txBody>
      </p:sp>
      <p:sp>
        <p:nvSpPr>
          <p:cNvPr id="3" name="Content Placeholder 2">
            <a:extLst>
              <a:ext uri="{FF2B5EF4-FFF2-40B4-BE49-F238E27FC236}">
                <a16:creationId xmlns:a16="http://schemas.microsoft.com/office/drawing/2014/main" id="{9713DC65-8FEB-17B4-0637-412B27885A4C}"/>
              </a:ext>
            </a:extLst>
          </p:cNvPr>
          <p:cNvSpPr>
            <a:spLocks noGrp="1"/>
          </p:cNvSpPr>
          <p:nvPr>
            <p:ph idx="1"/>
          </p:nvPr>
        </p:nvSpPr>
        <p:spPr>
          <a:xfrm>
            <a:off x="643192" y="1404256"/>
            <a:ext cx="6573684" cy="5301343"/>
          </a:xfrm>
        </p:spPr>
        <p:txBody>
          <a:bodyPr anchor="t">
            <a:normAutofit fontScale="77500" lnSpcReduction="20000"/>
          </a:bodyPr>
          <a:lstStyle/>
          <a:p>
            <a:pPr marL="0" indent="0">
              <a:lnSpc>
                <a:spcPct val="90000"/>
              </a:lnSpc>
              <a:buNone/>
            </a:pPr>
            <a:r>
              <a:rPr lang="en-GB" sz="2300" b="1">
                <a:effectLst/>
              </a:rPr>
              <a:t>Sanitation &amp; Environmental Hygiene</a:t>
            </a:r>
          </a:p>
          <a:p>
            <a:pPr lvl="0">
              <a:lnSpc>
                <a:spcPct val="90000"/>
              </a:lnSpc>
            </a:pPr>
            <a:r>
              <a:rPr lang="en-US" sz="2100" cap="all">
                <a:effectLst/>
              </a:rPr>
              <a:t>Keep community spaces clean, calm, and safe to prevent falls and confusion</a:t>
            </a:r>
            <a:endParaRPr lang="en-GB" sz="2100">
              <a:effectLst/>
            </a:endParaRPr>
          </a:p>
          <a:p>
            <a:pPr lvl="0">
              <a:lnSpc>
                <a:spcPct val="90000"/>
              </a:lnSpc>
            </a:pPr>
            <a:r>
              <a:rPr lang="en-US" sz="2100" cap="all">
                <a:effectLst/>
              </a:rPr>
              <a:t>Use clear signage and clutter-free areas to help orientation for dementia patients</a:t>
            </a:r>
            <a:endParaRPr lang="en-GB" sz="2100">
              <a:effectLst/>
            </a:endParaRPr>
          </a:p>
          <a:p>
            <a:pPr lvl="0">
              <a:lnSpc>
                <a:spcPct val="90000"/>
              </a:lnSpc>
            </a:pPr>
            <a:r>
              <a:rPr lang="en-US" sz="2100" cap="all">
                <a:effectLst/>
              </a:rPr>
              <a:t>Ensure food preparation and toilets meet hygiene standards</a:t>
            </a:r>
            <a:endParaRPr lang="en-GB" sz="2100">
              <a:effectLst/>
            </a:endParaRPr>
          </a:p>
          <a:p>
            <a:pPr marL="0" indent="0">
              <a:lnSpc>
                <a:spcPct val="90000"/>
              </a:lnSpc>
              <a:buNone/>
            </a:pPr>
            <a:r>
              <a:rPr lang="en-GB" sz="2300" b="1">
                <a:effectLst/>
              </a:rPr>
              <a:t>Health Monitoring &amp; Screening</a:t>
            </a:r>
          </a:p>
          <a:p>
            <a:pPr lvl="0">
              <a:lnSpc>
                <a:spcPct val="90000"/>
              </a:lnSpc>
            </a:pPr>
            <a:r>
              <a:rPr lang="en-US" sz="2300">
                <a:effectLst/>
              </a:rPr>
              <a:t>Carry out regular health checks - blood pressure, diabetes, memory assessments</a:t>
            </a:r>
            <a:endParaRPr lang="en-GB" sz="2300">
              <a:effectLst/>
            </a:endParaRPr>
          </a:p>
          <a:p>
            <a:pPr lvl="0">
              <a:lnSpc>
                <a:spcPct val="90000"/>
              </a:lnSpc>
            </a:pPr>
            <a:r>
              <a:rPr lang="en-US" sz="2300">
                <a:effectLst/>
              </a:rPr>
              <a:t>Encourage early reporting of memory or behavior changes</a:t>
            </a:r>
            <a:endParaRPr lang="en-GB" sz="2300">
              <a:effectLst/>
            </a:endParaRPr>
          </a:p>
          <a:p>
            <a:pPr lvl="0">
              <a:lnSpc>
                <a:spcPct val="90000"/>
              </a:lnSpc>
            </a:pPr>
            <a:r>
              <a:rPr lang="en-US" sz="2300">
                <a:effectLst/>
              </a:rPr>
              <a:t>Collaborate with GPs and mental health professionals for early diagnosis and support</a:t>
            </a:r>
            <a:endParaRPr lang="en-GB" sz="2300">
              <a:effectLst/>
            </a:endParaRPr>
          </a:p>
          <a:p>
            <a:pPr marL="0" indent="0">
              <a:buNone/>
            </a:pPr>
            <a:r>
              <a:rPr lang="en-GB" sz="2300" b="1">
                <a:effectLst/>
              </a:rPr>
              <a:t>Goal</a:t>
            </a:r>
          </a:p>
          <a:p>
            <a:pPr lvl="0"/>
            <a:r>
              <a:rPr lang="en-US" sz="2300">
                <a:effectLst/>
              </a:rPr>
              <a:t>Create a safe, dementia-friendly environment</a:t>
            </a:r>
            <a:endParaRPr lang="en-GB" sz="2300">
              <a:effectLst/>
            </a:endParaRPr>
          </a:p>
          <a:p>
            <a:pPr lvl="0"/>
            <a:r>
              <a:rPr lang="en-US" sz="2300">
                <a:effectLst/>
              </a:rPr>
              <a:t>Promote wellbeing, independence, and dignity for elderly residents and carers</a:t>
            </a:r>
            <a:endParaRPr lang="en-GB" sz="2300">
              <a:effectLst/>
            </a:endParaRPr>
          </a:p>
          <a:p>
            <a:pPr marL="0" indent="0">
              <a:lnSpc>
                <a:spcPct val="90000"/>
              </a:lnSpc>
              <a:buNone/>
            </a:pPr>
            <a:endParaRPr lang="en-GB" sz="1100"/>
          </a:p>
        </p:txBody>
      </p:sp>
      <p:pic>
        <p:nvPicPr>
          <p:cNvPr id="5" name="Picture 4" descr="A rainbow colored lines with a brain&#10;&#10;AI-generated content may be incorrect.">
            <a:extLst>
              <a:ext uri="{FF2B5EF4-FFF2-40B4-BE49-F238E27FC236}">
                <a16:creationId xmlns:a16="http://schemas.microsoft.com/office/drawing/2014/main" id="{317B9DC8-99D3-4F4E-BC6A-67B94CB181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70839" y="685799"/>
            <a:ext cx="4349018" cy="5301343"/>
          </a:xfrm>
          <a:prstGeom prst="roundRect">
            <a:avLst>
              <a:gd name="adj" fmla="val 3517"/>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spTree>
    <p:extLst>
      <p:ext uri="{BB962C8B-B14F-4D97-AF65-F5344CB8AC3E}">
        <p14:creationId xmlns:p14="http://schemas.microsoft.com/office/powerpoint/2010/main" val="403549877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4B4DF-8D99-23C8-81E0-00ACC3861449}"/>
              </a:ext>
            </a:extLst>
          </p:cNvPr>
          <p:cNvSpPr>
            <a:spLocks noGrp="1"/>
          </p:cNvSpPr>
          <p:nvPr>
            <p:ph type="title"/>
          </p:nvPr>
        </p:nvSpPr>
        <p:spPr>
          <a:xfrm>
            <a:off x="6420465" y="609600"/>
            <a:ext cx="5122606" cy="1905000"/>
          </a:xfrm>
        </p:spPr>
        <p:txBody>
          <a:bodyPr>
            <a:normAutofit/>
          </a:bodyPr>
          <a:lstStyle/>
          <a:p>
            <a:r>
              <a:rPr lang="en-GB">
                <a:effectLst/>
              </a:rPr>
              <a:t>Conclusion</a:t>
            </a:r>
            <a:br>
              <a:rPr lang="en-GB">
                <a:effectLst/>
              </a:rPr>
            </a:br>
            <a:endParaRPr lang="en-GB"/>
          </a:p>
        </p:txBody>
      </p:sp>
      <p:sp>
        <p:nvSpPr>
          <p:cNvPr id="3" name="Content Placeholder 2">
            <a:extLst>
              <a:ext uri="{FF2B5EF4-FFF2-40B4-BE49-F238E27FC236}">
                <a16:creationId xmlns:a16="http://schemas.microsoft.com/office/drawing/2014/main" id="{EE3E347C-6DED-2173-BD18-2350C24AA3C2}"/>
              </a:ext>
            </a:extLst>
          </p:cNvPr>
          <p:cNvSpPr>
            <a:spLocks noGrp="1"/>
          </p:cNvSpPr>
          <p:nvPr>
            <p:ph idx="1"/>
          </p:nvPr>
        </p:nvSpPr>
        <p:spPr>
          <a:xfrm>
            <a:off x="6420465" y="2666999"/>
            <a:ext cx="5122606" cy="3216276"/>
          </a:xfrm>
        </p:spPr>
        <p:txBody>
          <a:bodyPr anchor="t">
            <a:normAutofit/>
          </a:bodyPr>
          <a:lstStyle/>
          <a:p>
            <a:pPr>
              <a:lnSpc>
                <a:spcPct val="90000"/>
              </a:lnSpc>
            </a:pPr>
            <a:r>
              <a:rPr lang="en-GB" sz="1600" b="1">
                <a:effectLst/>
              </a:rPr>
              <a:t>PROMOTING</a:t>
            </a:r>
            <a:r>
              <a:rPr lang="en-GB" sz="1600">
                <a:effectLst/>
              </a:rPr>
              <a:t> dementia awareness through education and community support helps create a safer, more inclusive environment for elderly residents</a:t>
            </a:r>
          </a:p>
          <a:p>
            <a:pPr>
              <a:lnSpc>
                <a:spcPct val="90000"/>
              </a:lnSpc>
            </a:pPr>
            <a:r>
              <a:rPr lang="en-US" sz="1600" b="1">
                <a:effectLst/>
              </a:rPr>
              <a:t>ENCOURAGING </a:t>
            </a:r>
            <a:r>
              <a:rPr lang="en-US" sz="1600">
                <a:effectLst/>
              </a:rPr>
              <a:t>healthy lifestyles, maintaining hygiene and sanitation, and monitoring health regularly can reduce risks and support early diagnosis </a:t>
            </a:r>
            <a:endParaRPr lang="en-GB" sz="1600">
              <a:effectLst/>
            </a:endParaRPr>
          </a:p>
          <a:p>
            <a:pPr>
              <a:lnSpc>
                <a:spcPct val="90000"/>
              </a:lnSpc>
            </a:pPr>
            <a:r>
              <a:rPr lang="en-US" sz="1600" b="1">
                <a:effectLst/>
              </a:rPr>
              <a:t>WORKING </a:t>
            </a:r>
            <a:r>
              <a:rPr lang="en-US" sz="1600">
                <a:effectLst/>
              </a:rPr>
              <a:t>with health professionals and families ensures individuals living with dementia maintain independence, dignity, and quality of life.</a:t>
            </a:r>
            <a:endParaRPr lang="en-GB" sz="1600">
              <a:effectLst/>
            </a:endParaRPr>
          </a:p>
          <a:p>
            <a:pPr marL="0" indent="0">
              <a:lnSpc>
                <a:spcPct val="90000"/>
              </a:lnSpc>
              <a:buNone/>
            </a:pPr>
            <a:endParaRPr lang="en-GB" sz="1600">
              <a:effectLst/>
            </a:endParaRPr>
          </a:p>
          <a:p>
            <a:pPr>
              <a:lnSpc>
                <a:spcPct val="90000"/>
              </a:lnSpc>
            </a:pPr>
            <a:endParaRPr lang="en-GB" sz="1600"/>
          </a:p>
        </p:txBody>
      </p:sp>
      <p:pic>
        <p:nvPicPr>
          <p:cNvPr id="5" name="Picture 4" descr="A stethoscope and puzzle with a sign&#10;&#10;AI-generated content may be incorrect.">
            <a:extLst>
              <a:ext uri="{FF2B5EF4-FFF2-40B4-BE49-F238E27FC236}">
                <a16:creationId xmlns:a16="http://schemas.microsoft.com/office/drawing/2014/main" id="{21FE8A02-63E6-03C2-CC80-8EA6D39F04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3192" y="1851557"/>
            <a:ext cx="5451627" cy="2834845"/>
          </a:xfrm>
          <a:prstGeom prst="roundRect">
            <a:avLst>
              <a:gd name="adj" fmla="val 3517"/>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spTree>
    <p:extLst>
      <p:ext uri="{BB962C8B-B14F-4D97-AF65-F5344CB8AC3E}">
        <p14:creationId xmlns:p14="http://schemas.microsoft.com/office/powerpoint/2010/main" val="293015583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6A09A1B-77EF-A73A-637D-677E6446BBE3}"/>
              </a:ext>
            </a:extLst>
          </p:cNvPr>
          <p:cNvSpPr>
            <a:spLocks noGrp="1"/>
          </p:cNvSpPr>
          <p:nvPr>
            <p:ph type="ctrTitle"/>
          </p:nvPr>
        </p:nvSpPr>
        <p:spPr>
          <a:xfrm>
            <a:off x="4303643" y="0"/>
            <a:ext cx="6743767" cy="1121229"/>
          </a:xfrm>
        </p:spPr>
        <p:txBody>
          <a:bodyPr vert="horz" lIns="91440" tIns="45720" rIns="91440" bIns="45720" rtlCol="0" anchor="ctr">
            <a:normAutofit/>
          </a:bodyPr>
          <a:lstStyle/>
          <a:p>
            <a:pPr algn="l"/>
            <a:r>
              <a:rPr lang="en-US" sz="3200">
                <a:effectLst>
                  <a:glow rad="38100">
                    <a:schemeClr val="bg1">
                      <a:lumMod val="65000"/>
                      <a:lumOff val="35000"/>
                      <a:alpha val="40000"/>
                    </a:schemeClr>
                  </a:glow>
                  <a:outerShdw blurRad="28575" dist="38100" dir="14040000" algn="tl" rotWithShape="0">
                    <a:srgbClr val="000000">
                      <a:alpha val="25000"/>
                    </a:srgbClr>
                  </a:outerShdw>
                </a:effectLst>
              </a:rPr>
              <a:t>References</a:t>
            </a:r>
          </a:p>
        </p:txBody>
      </p:sp>
      <p:pic>
        <p:nvPicPr>
          <p:cNvPr id="9" name="Picture 8" descr="One big red drawing pin in front of many smaller black drawing pins">
            <a:extLst>
              <a:ext uri="{FF2B5EF4-FFF2-40B4-BE49-F238E27FC236}">
                <a16:creationId xmlns:a16="http://schemas.microsoft.com/office/drawing/2014/main" id="{A1DD370D-D895-BE37-0B8C-ABDB157D514C}"/>
              </a:ext>
            </a:extLst>
          </p:cNvPr>
          <p:cNvPicPr>
            <a:picLocks noChangeAspect="1"/>
          </p:cNvPicPr>
          <p:nvPr/>
        </p:nvPicPr>
        <p:blipFill>
          <a:blip r:embed="rId3"/>
          <a:srcRect l="42591" r="20370" b="-1"/>
          <a:stretch>
            <a:fillRect/>
          </a:stretch>
        </p:blipFill>
        <p:spPr>
          <a:xfrm>
            <a:off x="257591" y="478971"/>
            <a:ext cx="3182296" cy="6128658"/>
          </a:xfrm>
          <a:prstGeom prst="rect">
            <a:avLst/>
          </a:prstGeo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pic>
      <p:sp>
        <p:nvSpPr>
          <p:cNvPr id="7" name="Subtitle 6">
            <a:extLst>
              <a:ext uri="{FF2B5EF4-FFF2-40B4-BE49-F238E27FC236}">
                <a16:creationId xmlns:a16="http://schemas.microsoft.com/office/drawing/2014/main" id="{512A17F5-FAEE-F50B-CDB2-FD7DCF2E67D2}"/>
              </a:ext>
            </a:extLst>
          </p:cNvPr>
          <p:cNvSpPr>
            <a:spLocks noGrp="1"/>
          </p:cNvSpPr>
          <p:nvPr>
            <p:ph type="subTitle" idx="1"/>
          </p:nvPr>
        </p:nvSpPr>
        <p:spPr>
          <a:xfrm>
            <a:off x="3624943" y="794657"/>
            <a:ext cx="8392886" cy="5704114"/>
          </a:xfrm>
        </p:spPr>
        <p:txBody>
          <a:bodyPr vert="horz" lIns="91440" tIns="45720" rIns="91440" bIns="45720" rtlCol="0" anchor="ctr">
            <a:normAutofit/>
          </a:bodyPr>
          <a:lstStyle/>
          <a:p>
            <a:pPr marL="457200" indent="-457200" algn="l">
              <a:lnSpc>
                <a:spcPct val="90000"/>
              </a:lnSpc>
              <a:buFont typeface="Arial"/>
              <a:buChar char="•"/>
            </a:pPr>
            <a:r>
              <a:rPr lang="en-US" sz="1800">
                <a:gradFill flip="none" rotWithShape="1">
                  <a:gsLst>
                    <a:gs pos="0">
                      <a:schemeClr val="tx1"/>
                    </a:gs>
                    <a:gs pos="100000">
                      <a:schemeClr val="tx1">
                        <a:lumMod val="75000"/>
                      </a:schemeClr>
                    </a:gs>
                  </a:gsLst>
                  <a:lin ang="5580000" scaled="0"/>
                  <a:tileRect/>
                </a:gradFill>
              </a:rPr>
              <a:t>Leach Murphy, L. &amp; Patel, J. (2021) </a:t>
            </a:r>
            <a:r>
              <a:rPr lang="en-US" sz="1800" i="1">
                <a:gradFill flip="none" rotWithShape="1">
                  <a:gsLst>
                    <a:gs pos="0">
                      <a:schemeClr val="tx1"/>
                    </a:gs>
                    <a:gs pos="100000">
                      <a:schemeClr val="tx1">
                        <a:lumMod val="75000"/>
                      </a:schemeClr>
                    </a:gs>
                  </a:gsLst>
                  <a:lin ang="5580000" scaled="0"/>
                  <a:tileRect/>
                </a:gradFill>
              </a:rPr>
              <a:t>Living a good life with Dementia: A practitioner’s guide</a:t>
            </a:r>
            <a:r>
              <a:rPr lang="en-US" sz="1800">
                <a:gradFill flip="none" rotWithShape="1">
                  <a:gsLst>
                    <a:gs pos="0">
                      <a:schemeClr val="tx1"/>
                    </a:gs>
                    <a:gs pos="100000">
                      <a:schemeClr val="tx1">
                        <a:lumMod val="75000"/>
                      </a:schemeClr>
                    </a:gs>
                  </a:gsLst>
                  <a:lin ang="5580000" scaled="0"/>
                  <a:tileRect/>
                </a:gradFill>
              </a:rPr>
              <a:t>. London: Routledge. </a:t>
            </a:r>
          </a:p>
          <a:p>
            <a:pPr marL="457200" indent="-457200" algn="l">
              <a:lnSpc>
                <a:spcPct val="90000"/>
              </a:lnSpc>
              <a:buFont typeface="Arial"/>
              <a:buChar char="•"/>
            </a:pPr>
            <a:r>
              <a:rPr lang="en-US" sz="1800">
                <a:gradFill flip="none" rotWithShape="1">
                  <a:gsLst>
                    <a:gs pos="0">
                      <a:schemeClr val="tx1"/>
                    </a:gs>
                    <a:gs pos="100000">
                      <a:schemeClr val="tx1">
                        <a:lumMod val="75000"/>
                      </a:schemeClr>
                    </a:gs>
                  </a:gsLst>
                  <a:lin ang="5580000" scaled="0"/>
                  <a:tileRect/>
                </a:gradFill>
              </a:rPr>
              <a:t>Brooker, D., </a:t>
            </a:r>
            <a:r>
              <a:rPr lang="en-US" sz="1800" err="1">
                <a:gradFill flip="none" rotWithShape="1">
                  <a:gsLst>
                    <a:gs pos="0">
                      <a:schemeClr val="tx1"/>
                    </a:gs>
                    <a:gs pos="100000">
                      <a:schemeClr val="tx1">
                        <a:lumMod val="75000"/>
                      </a:schemeClr>
                    </a:gs>
                  </a:gsLst>
                  <a:lin ang="5580000" scaled="0"/>
                  <a:tileRect/>
                </a:gradFill>
              </a:rPr>
              <a:t>Lillyman</a:t>
            </a:r>
            <a:r>
              <a:rPr lang="en-US" sz="1800">
                <a:gradFill flip="none" rotWithShape="1">
                  <a:gsLst>
                    <a:gs pos="0">
                      <a:schemeClr val="tx1"/>
                    </a:gs>
                    <a:gs pos="100000">
                      <a:schemeClr val="tx1">
                        <a:lumMod val="75000"/>
                      </a:schemeClr>
                    </a:gs>
                  </a:gsLst>
                  <a:lin ang="5580000" scaled="0"/>
                  <a:tileRect/>
                </a:gradFill>
              </a:rPr>
              <a:t>, S. &amp; Bruce, M. (2022) </a:t>
            </a:r>
            <a:r>
              <a:rPr lang="en-US" sz="1800" i="1">
                <a:gradFill flip="none" rotWithShape="1">
                  <a:gsLst>
                    <a:gs pos="0">
                      <a:schemeClr val="tx1"/>
                    </a:gs>
                    <a:gs pos="100000">
                      <a:schemeClr val="tx1">
                        <a:lumMod val="75000"/>
                      </a:schemeClr>
                    </a:gs>
                  </a:gsLst>
                  <a:lin ang="5580000" scaled="0"/>
                  <a:tileRect/>
                </a:gradFill>
              </a:rPr>
              <a:t>Dementia Care</a:t>
            </a:r>
            <a:r>
              <a:rPr lang="en-US" sz="1800">
                <a:gradFill flip="none" rotWithShape="1">
                  <a:gsLst>
                    <a:gs pos="0">
                      <a:schemeClr val="tx1"/>
                    </a:gs>
                    <a:gs pos="100000">
                      <a:schemeClr val="tx1">
                        <a:lumMod val="75000"/>
                      </a:schemeClr>
                    </a:gs>
                  </a:gsLst>
                  <a:lin ang="5580000" scaled="0"/>
                  <a:tileRect/>
                </a:gradFill>
              </a:rPr>
              <a:t>, 2</a:t>
            </a:r>
            <a:r>
              <a:rPr lang="en-US" sz="1800" baseline="30000">
                <a:gradFill flip="none" rotWithShape="1">
                  <a:gsLst>
                    <a:gs pos="0">
                      <a:schemeClr val="tx1"/>
                    </a:gs>
                    <a:gs pos="100000">
                      <a:schemeClr val="tx1">
                        <a:lumMod val="75000"/>
                      </a:schemeClr>
                    </a:gs>
                  </a:gsLst>
                  <a:lin ang="5580000" scaled="0"/>
                  <a:tileRect/>
                </a:gradFill>
              </a:rPr>
              <a:t>nd</a:t>
            </a:r>
            <a:r>
              <a:rPr lang="en-US" sz="1800">
                <a:gradFill flip="none" rotWithShape="1">
                  <a:gsLst>
                    <a:gs pos="0">
                      <a:schemeClr val="tx1"/>
                    </a:gs>
                    <a:gs pos="100000">
                      <a:schemeClr val="tx1">
                        <a:lumMod val="75000"/>
                      </a:schemeClr>
                    </a:gs>
                  </a:gsLst>
                  <a:lin ang="5580000" scaled="0"/>
                  <a:tileRect/>
                </a:gradFill>
              </a:rPr>
              <a:t> </a:t>
            </a:r>
            <a:r>
              <a:rPr lang="en-US" sz="1800" err="1">
                <a:gradFill flip="none" rotWithShape="1">
                  <a:gsLst>
                    <a:gs pos="0">
                      <a:schemeClr val="tx1"/>
                    </a:gs>
                    <a:gs pos="100000">
                      <a:schemeClr val="tx1">
                        <a:lumMod val="75000"/>
                      </a:schemeClr>
                    </a:gs>
                  </a:gsLst>
                  <a:lin ang="5580000" scaled="0"/>
                  <a:tileRect/>
                </a:gradFill>
              </a:rPr>
              <a:t>edn</a:t>
            </a:r>
            <a:r>
              <a:rPr lang="en-US" sz="1800">
                <a:gradFill flip="none" rotWithShape="1">
                  <a:gsLst>
                    <a:gs pos="0">
                      <a:schemeClr val="tx1"/>
                    </a:gs>
                    <a:gs pos="100000">
                      <a:schemeClr val="tx1">
                        <a:lumMod val="75000"/>
                      </a:schemeClr>
                    </a:gs>
                  </a:gsLst>
                  <a:lin ang="5580000" scaled="0"/>
                  <a:tileRect/>
                </a:gradFill>
              </a:rPr>
              <a:t>. London: Taylor &amp; Francis. </a:t>
            </a:r>
          </a:p>
          <a:p>
            <a:pPr marL="457200" indent="-457200" algn="l">
              <a:lnSpc>
                <a:spcPct val="90000"/>
              </a:lnSpc>
              <a:buFont typeface="Arial"/>
              <a:buChar char="•"/>
            </a:pPr>
            <a:r>
              <a:rPr lang="en-US" sz="1800">
                <a:gradFill flip="none" rotWithShape="1">
                  <a:gsLst>
                    <a:gs pos="0">
                      <a:schemeClr val="tx1"/>
                    </a:gs>
                    <a:gs pos="100000">
                      <a:schemeClr val="tx1">
                        <a:lumMod val="75000"/>
                      </a:schemeClr>
                    </a:gs>
                  </a:gsLst>
                  <a:lin ang="5580000" scaled="0"/>
                  <a:tileRect/>
                </a:gradFill>
              </a:rPr>
              <a:t>Wonderlin, R. (2022) </a:t>
            </a:r>
            <a:r>
              <a:rPr lang="en-US" sz="1800" i="1">
                <a:gradFill flip="none" rotWithShape="1">
                  <a:gsLst>
                    <a:gs pos="0">
                      <a:schemeClr val="tx1"/>
                    </a:gs>
                    <a:gs pos="100000">
                      <a:schemeClr val="tx1">
                        <a:lumMod val="75000"/>
                      </a:schemeClr>
                    </a:gs>
                  </a:gsLst>
                  <a:lin ang="5580000" scaled="0"/>
                  <a:tileRect/>
                </a:gradFill>
              </a:rPr>
              <a:t>The Caregiver’s Guide to Memory Care and Dementia Communities</a:t>
            </a:r>
            <a:r>
              <a:rPr lang="en-US" sz="1800">
                <a:gradFill flip="none" rotWithShape="1">
                  <a:gsLst>
                    <a:gs pos="0">
                      <a:schemeClr val="tx1"/>
                    </a:gs>
                    <a:gs pos="100000">
                      <a:schemeClr val="tx1">
                        <a:lumMod val="75000"/>
                      </a:schemeClr>
                    </a:gs>
                  </a:gsLst>
                  <a:lin ang="5580000" scaled="0"/>
                  <a:tileRect/>
                </a:gradFill>
              </a:rPr>
              <a:t>. Baltimore, MD: Johns Hopkins University. </a:t>
            </a:r>
          </a:p>
          <a:p>
            <a:pPr marL="457200" indent="-457200" algn="l">
              <a:lnSpc>
                <a:spcPct val="90000"/>
              </a:lnSpc>
              <a:buFont typeface="Arial"/>
              <a:buChar char="•"/>
            </a:pPr>
            <a:r>
              <a:rPr lang="en-US" sz="1800">
                <a:gradFill flip="none" rotWithShape="1">
                  <a:gsLst>
                    <a:gs pos="0">
                      <a:schemeClr val="tx1"/>
                    </a:gs>
                    <a:gs pos="100000">
                      <a:schemeClr val="tx1">
                        <a:lumMod val="75000"/>
                      </a:schemeClr>
                    </a:gs>
                  </a:gsLst>
                  <a:lin ang="5580000" scaled="0"/>
                  <a:tileRect/>
                </a:gradFill>
              </a:rPr>
              <a:t>Parker, I., Coaten, R. &amp; </a:t>
            </a:r>
            <a:r>
              <a:rPr lang="en-US" sz="1800" err="1">
                <a:gradFill flip="none" rotWithShape="1">
                  <a:gsLst>
                    <a:gs pos="0">
                      <a:schemeClr val="tx1"/>
                    </a:gs>
                    <a:gs pos="100000">
                      <a:schemeClr val="tx1">
                        <a:lumMod val="75000"/>
                      </a:schemeClr>
                    </a:gs>
                  </a:gsLst>
                  <a:lin ang="5580000" scaled="0"/>
                  <a:tileRect/>
                </a:gradFill>
              </a:rPr>
              <a:t>Hopfenbeck</a:t>
            </a:r>
            <a:r>
              <a:rPr lang="en-US" sz="1800">
                <a:gradFill flip="none" rotWithShape="1">
                  <a:gsLst>
                    <a:gs pos="0">
                      <a:schemeClr val="tx1"/>
                    </a:gs>
                    <a:gs pos="100000">
                      <a:schemeClr val="tx1">
                        <a:lumMod val="75000"/>
                      </a:schemeClr>
                    </a:gs>
                  </a:gsLst>
                  <a:lin ang="5580000" scaled="0"/>
                  <a:tileRect/>
                </a:gradFill>
              </a:rPr>
              <a:t>, M. (2022) </a:t>
            </a:r>
            <a:r>
              <a:rPr lang="en-US" sz="1800" i="1">
                <a:gradFill flip="none" rotWithShape="1">
                  <a:gsLst>
                    <a:gs pos="0">
                      <a:schemeClr val="tx1"/>
                    </a:gs>
                    <a:gs pos="100000">
                      <a:schemeClr val="tx1">
                        <a:lumMod val="75000"/>
                      </a:schemeClr>
                    </a:gs>
                  </a:gsLst>
                  <a:lin ang="5580000" scaled="0"/>
                  <a:tileRect/>
                </a:gradFill>
              </a:rPr>
              <a:t>The Practical Handbook of Living with Dementia</a:t>
            </a:r>
            <a:r>
              <a:rPr lang="en-US" sz="1800">
                <a:gradFill flip="none" rotWithShape="1">
                  <a:gsLst>
                    <a:gs pos="0">
                      <a:schemeClr val="tx1"/>
                    </a:gs>
                    <a:gs pos="100000">
                      <a:schemeClr val="tx1">
                        <a:lumMod val="75000"/>
                      </a:schemeClr>
                    </a:gs>
                  </a:gsLst>
                  <a:lin ang="5580000" scaled="0"/>
                  <a:tileRect/>
                </a:gradFill>
              </a:rPr>
              <a:t>. PCCS Books.  </a:t>
            </a:r>
          </a:p>
          <a:p>
            <a:pPr marL="457200" indent="-457200" algn="l">
              <a:lnSpc>
                <a:spcPct val="90000"/>
              </a:lnSpc>
              <a:buFont typeface="Arial"/>
              <a:buChar char="•"/>
            </a:pPr>
            <a:r>
              <a:rPr lang="en-US" sz="1800">
                <a:gradFill flip="none" rotWithShape="1">
                  <a:gsLst>
                    <a:gs pos="0">
                      <a:schemeClr val="tx1"/>
                    </a:gs>
                    <a:gs pos="100000">
                      <a:schemeClr val="tx1">
                        <a:lumMod val="75000"/>
                      </a:schemeClr>
                    </a:gs>
                  </a:gsLst>
                  <a:lin ang="5580000" scaled="0"/>
                  <a:tileRect/>
                </a:gradFill>
              </a:rPr>
              <a:t>Leach Murphy, L. &amp; Patel, J. (2023) </a:t>
            </a:r>
            <a:r>
              <a:rPr lang="en-US" sz="1800" i="1">
                <a:gradFill flip="none" rotWithShape="1">
                  <a:gsLst>
                    <a:gs pos="0">
                      <a:schemeClr val="tx1"/>
                    </a:gs>
                    <a:gs pos="100000">
                      <a:schemeClr val="tx1">
                        <a:lumMod val="75000"/>
                      </a:schemeClr>
                    </a:gs>
                  </a:gsLst>
                  <a:lin ang="5580000" scaled="0"/>
                  <a:tileRect/>
                </a:gradFill>
              </a:rPr>
              <a:t>A Family Guide to Living Well with Dementia</a:t>
            </a:r>
            <a:r>
              <a:rPr lang="en-US" sz="1800">
                <a:gradFill flip="none" rotWithShape="1">
                  <a:gsLst>
                    <a:gs pos="0">
                      <a:schemeClr val="tx1"/>
                    </a:gs>
                    <a:gs pos="100000">
                      <a:schemeClr val="tx1">
                        <a:lumMod val="75000"/>
                      </a:schemeClr>
                    </a:gs>
                  </a:gsLst>
                  <a:lin ang="5580000" scaled="0"/>
                  <a:tileRect/>
                </a:gradFill>
              </a:rPr>
              <a:t>. London: Routledge. </a:t>
            </a:r>
          </a:p>
          <a:p>
            <a:pPr marL="457200" indent="-457200" algn="l">
              <a:lnSpc>
                <a:spcPct val="90000"/>
              </a:lnSpc>
              <a:buFont typeface="Arial"/>
              <a:buChar char="•"/>
            </a:pPr>
            <a:r>
              <a:rPr lang="en-US" sz="1800">
                <a:gradFill flip="none" rotWithShape="1">
                  <a:gsLst>
                    <a:gs pos="0">
                      <a:schemeClr val="tx1"/>
                    </a:gs>
                    <a:gs pos="100000">
                      <a:schemeClr val="tx1">
                        <a:lumMod val="75000"/>
                      </a:schemeClr>
                    </a:gs>
                  </a:gsLst>
                  <a:lin ang="5580000" scaled="0"/>
                  <a:tileRect/>
                </a:gradFill>
              </a:rPr>
              <a:t>Huelat, B. J. (2023</a:t>
            </a:r>
            <a:r>
              <a:rPr lang="en-US" sz="1800" i="1">
                <a:gradFill flip="none" rotWithShape="1">
                  <a:gsLst>
                    <a:gs pos="0">
                      <a:schemeClr val="tx1"/>
                    </a:gs>
                    <a:gs pos="100000">
                      <a:schemeClr val="tx1">
                        <a:lumMod val="75000"/>
                      </a:schemeClr>
                    </a:gs>
                  </a:gsLst>
                  <a:lin ang="5580000" scaled="0"/>
                  <a:tileRect/>
                </a:gradFill>
              </a:rPr>
              <a:t>) Taming the Chaos of Dementia: A Caregiver’s Guide to Interventions That Make a Difference</a:t>
            </a:r>
            <a:r>
              <a:rPr lang="en-US" sz="1800">
                <a:gradFill flip="none" rotWithShape="1">
                  <a:gsLst>
                    <a:gs pos="0">
                      <a:schemeClr val="tx1"/>
                    </a:gs>
                    <a:gs pos="100000">
                      <a:schemeClr val="tx1">
                        <a:lumMod val="75000"/>
                      </a:schemeClr>
                    </a:gs>
                  </a:gsLst>
                  <a:lin ang="5580000" scaled="0"/>
                  <a:tileRect/>
                </a:gradFill>
              </a:rPr>
              <a:t>. Rowman &amp; Littlefield Publishers.  </a:t>
            </a:r>
          </a:p>
          <a:p>
            <a:pPr marL="457200" indent="-457200" algn="l">
              <a:lnSpc>
                <a:spcPct val="90000"/>
              </a:lnSpc>
              <a:buFont typeface="Arial"/>
              <a:buChar char="•"/>
            </a:pPr>
            <a:r>
              <a:rPr lang="en-US" sz="1800">
                <a:gradFill flip="none" rotWithShape="1">
                  <a:gsLst>
                    <a:gs pos="0">
                      <a:schemeClr val="tx1"/>
                    </a:gs>
                    <a:gs pos="100000">
                      <a:schemeClr val="tx1">
                        <a:lumMod val="75000"/>
                      </a:schemeClr>
                    </a:gs>
                  </a:gsLst>
                  <a:lin ang="5580000" scaled="0"/>
                  <a:tileRect/>
                </a:gradFill>
              </a:rPr>
              <a:t>Alzheimer’s Society (2024) </a:t>
            </a:r>
            <a:r>
              <a:rPr lang="en-US" sz="1800" i="1">
                <a:gradFill flip="none" rotWithShape="1">
                  <a:gsLst>
                    <a:gs pos="0">
                      <a:schemeClr val="tx1"/>
                    </a:gs>
                    <a:gs pos="100000">
                      <a:schemeClr val="tx1">
                        <a:lumMod val="75000"/>
                      </a:schemeClr>
                    </a:gs>
                  </a:gsLst>
                  <a:lin ang="5580000" scaled="0"/>
                  <a:tileRect/>
                </a:gradFill>
              </a:rPr>
              <a:t>Dementia UK report 2024: Statistics and trends. </a:t>
            </a:r>
            <a:r>
              <a:rPr lang="en-US" sz="1800">
                <a:gradFill flip="none" rotWithShape="1">
                  <a:gsLst>
                    <a:gs pos="0">
                      <a:schemeClr val="tx1"/>
                    </a:gs>
                    <a:gs pos="100000">
                      <a:schemeClr val="tx1">
                        <a:lumMod val="75000"/>
                      </a:schemeClr>
                    </a:gs>
                  </a:gsLst>
                  <a:lin ang="5580000" scaled="0"/>
                  <a:tileRect/>
                </a:gradFill>
              </a:rPr>
              <a:t>Available at: </a:t>
            </a:r>
            <a:r>
              <a:rPr lang="en-US" sz="1800">
                <a:gradFill flip="none" rotWithShape="1">
                  <a:gsLst>
                    <a:gs pos="0">
                      <a:schemeClr val="tx1"/>
                    </a:gs>
                    <a:gs pos="100000">
                      <a:schemeClr val="tx1">
                        <a:lumMod val="75000"/>
                      </a:schemeClr>
                    </a:gs>
                  </a:gsLst>
                  <a:lin ang="5580000" scaled="0"/>
                  <a:tileRect/>
                </a:gradFill>
                <a:hlinkClick r:id="rId4"/>
              </a:rPr>
              <a:t>https://www.alzheimers.org.uk/</a:t>
            </a:r>
            <a:r>
              <a:rPr lang="en-US" sz="1800">
                <a:gradFill flip="none" rotWithShape="1">
                  <a:gsLst>
                    <a:gs pos="0">
                      <a:schemeClr val="tx1"/>
                    </a:gs>
                    <a:gs pos="100000">
                      <a:schemeClr val="tx1">
                        <a:lumMod val="75000"/>
                      </a:schemeClr>
                    </a:gs>
                  </a:gsLst>
                  <a:lin ang="5580000" scaled="0"/>
                  <a:tileRect/>
                </a:gradFill>
              </a:rPr>
              <a:t> ( Accessed: 18 October 2025).  </a:t>
            </a:r>
          </a:p>
          <a:p>
            <a:pPr marL="457200" indent="-457200" algn="l">
              <a:lnSpc>
                <a:spcPct val="90000"/>
              </a:lnSpc>
              <a:buFont typeface="Arial"/>
              <a:buChar char="•"/>
            </a:pPr>
            <a:r>
              <a:rPr lang="en-US" sz="1800">
                <a:gradFill flip="none" rotWithShape="1">
                  <a:gsLst>
                    <a:gs pos="0">
                      <a:schemeClr val="tx1"/>
                    </a:gs>
                    <a:gs pos="100000">
                      <a:schemeClr val="tx1">
                        <a:lumMod val="75000"/>
                      </a:schemeClr>
                    </a:gs>
                  </a:gsLst>
                  <a:lin ang="5580000" scaled="0"/>
                  <a:tileRect/>
                </a:gradFill>
              </a:rPr>
              <a:t>Public Health England (PHE) (2023) Dementia Profile – Fingertips Tool. Available at: </a:t>
            </a:r>
            <a:r>
              <a:rPr lang="en-US" sz="1800">
                <a:gradFill flip="none" rotWithShape="1">
                  <a:gsLst>
                    <a:gs pos="0">
                      <a:schemeClr val="tx1"/>
                    </a:gs>
                    <a:gs pos="100000">
                      <a:schemeClr val="tx1">
                        <a:lumMod val="75000"/>
                      </a:schemeClr>
                    </a:gs>
                  </a:gsLst>
                  <a:lin ang="5580000" scaled="0"/>
                  <a:tileRect/>
                </a:gradFill>
                <a:hlinkClick r:id="rId5"/>
              </a:rPr>
              <a:t>https://fingertips.phe.org.uk/profilr-group/mental-health/profile/dementia</a:t>
            </a:r>
            <a:r>
              <a:rPr lang="en-US" sz="1800">
                <a:gradFill flip="none" rotWithShape="1">
                  <a:gsLst>
                    <a:gs pos="0">
                      <a:schemeClr val="tx1"/>
                    </a:gs>
                    <a:gs pos="100000">
                      <a:schemeClr val="tx1">
                        <a:lumMod val="75000"/>
                      </a:schemeClr>
                    </a:gs>
                  </a:gsLst>
                  <a:lin ang="5580000" scaled="0"/>
                  <a:tileRect/>
                </a:gradFill>
              </a:rPr>
              <a:t> ( Accessed: 18 October 2025). </a:t>
            </a:r>
          </a:p>
        </p:txBody>
      </p:sp>
    </p:spTree>
    <p:extLst>
      <p:ext uri="{BB962C8B-B14F-4D97-AF65-F5344CB8AC3E}">
        <p14:creationId xmlns:p14="http://schemas.microsoft.com/office/powerpoint/2010/main" val="99845929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sh">
  <a:themeElements>
    <a:clrScheme name="Mesh">
      <a:dk1>
        <a:sysClr val="windowText" lastClr="000000"/>
      </a:dk1>
      <a:lt1>
        <a:sysClr val="window" lastClr="FFFFFF"/>
      </a:lt1>
      <a:dk2>
        <a:srgbClr val="363D46"/>
      </a:dk2>
      <a:lt2>
        <a:srgbClr val="EBEBEB"/>
      </a:lt2>
      <a:accent1>
        <a:srgbClr val="6F6F6F"/>
      </a:accent1>
      <a:accent2>
        <a:srgbClr val="BFBFA5"/>
      </a:accent2>
      <a:accent3>
        <a:srgbClr val="DCD084"/>
      </a:accent3>
      <a:accent4>
        <a:srgbClr val="E7BF5F"/>
      </a:accent4>
      <a:accent5>
        <a:srgbClr val="E9A039"/>
      </a:accent5>
      <a:accent6>
        <a:srgbClr val="CF7133"/>
      </a:accent6>
      <a:hlink>
        <a:srgbClr val="F28943"/>
      </a:hlink>
      <a:folHlink>
        <a:srgbClr val="F1B76C"/>
      </a:folHlink>
    </a:clrScheme>
    <a:fontScheme name="Mesh">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name="Mesh" id="{789EC3FE-34FD-429C-9918-760025E6C145}" vid="{B8BE45C0-8141-4D58-8C71-A009BC26FBB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TM03457485[[fn=Mesh]]</Template>
  <Application>Microsoft Office PowerPoint</Application>
  <PresentationFormat>Widescreen</PresentationFormat>
  <Slides>13</Slides>
  <Notes>1</Notes>
  <HiddenSlides>0</HiddenSlide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Mesh</vt:lpstr>
      <vt:lpstr>  Certificate of higher education skills for the workplace  module: INTRODUCTION TO PUBLIC HEALTH  assignment 1: group presentation  </vt:lpstr>
      <vt:lpstr> DEMENTIA CASE STUDY- ROSEWOOD COMMUNITY CENTRE</vt:lpstr>
      <vt:lpstr>Monitoring and Public Health Strategies</vt:lpstr>
      <vt:lpstr>Practical Strategies and Proposed Initiative</vt:lpstr>
      <vt:lpstr>the main approaches and strategies that could be used to control an infectious disease outbreak for people with dementia  </vt:lpstr>
      <vt:lpstr>the main approaches and strategies that could be used to control an infectious disease outbreak for people with dementia  </vt:lpstr>
      <vt:lpstr>policies and strategies are available to the UK government to maintain public health</vt:lpstr>
      <vt:lpstr> policies and strategies are available to the UK government to maintain public health</vt:lpstr>
      <vt:lpstr>what recommendations as public health practitioners we could provide to the policy makers in rosewood community Centre for dementia peoples</vt:lpstr>
      <vt:lpstr>Health Education &amp; Awareness Campaign </vt:lpstr>
      <vt:lpstr>Health education to prevent the outbreak </vt:lpstr>
      <vt:lpstr>Conclusion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agne eidukiene</dc:creator>
  <cp:revision>2</cp:revision>
  <dcterms:created xsi:type="dcterms:W3CDTF">2025-10-22T13:26:12Z</dcterms:created>
  <dcterms:modified xsi:type="dcterms:W3CDTF">2025-11-09T14:30:31Z</dcterms:modified>
</cp:coreProperties>
</file>