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embeddedFontLst>
    <p:embeddedFont>
      <p:font typeface="Open Sans" panose="020B0606030504020204" pitchFamily="34" charset="0"/>
      <p:regular r:id="rId12"/>
      <p:bold r:id="rId13"/>
      <p:italic r:id="rId14"/>
      <p:boldItalic r:id="rId1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9" roundtripDataSignature="AMtx7mg4/FgD6QuLMN9he2WknNBvekWP6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5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font" Target="fonts/font1.fntdata"/><Relationship Id="rId2" Type="http://schemas.openxmlformats.org/officeDocument/2006/relationships/slide" Target="slides/slide1.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tableStyles" Target="tableStyles.xml"/><Relationship Id="rId10" Type="http://schemas.openxmlformats.org/officeDocument/2006/relationships/slide" Target="slides/slide9.xml"/><Relationship Id="rId19" Type="http://customschemas.google.com/relationships/presentationmetadata" Target="meta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72" name="Google Shape;7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I am a student who is in the future training within the field of health and social care, and in this field, I will need to acquire professional skills characteristic of the entire practice. In this presentation, I shall concentrate on one of the primary skills that is very appreciated in health facilities. It is an effort to investigate the purpose of communication and the rationale for its significance in providing safe and high-quality care. I will start with the definition of what communication is in a healthcare setting and the use of communication in real scenarios. I will thereafter explain why it is critical in aiding patient safety, collaboration, and favourable outcomes. Moreover, I will associate communication with an established model to demonstrate how professionals may improve their skills. An example will also be given on how communication is put into practice. Lastly I will consider the ways this skill will help me develop my career in future.</a:t>
            </a:r>
            <a:endParaRPr/>
          </a:p>
        </p:txBody>
      </p:sp>
      <p:sp>
        <p:nvSpPr>
          <p:cNvPr id="79" name="Google Shape;79;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Communication defines itself as an act of transmitting information, ideas and feelings among people in a manner that is both straightforward and efficient. In health and social care, it comprises verbal communication like speaking to patients, non-verbal communication like facial expressions and bodily language, as well as written communication like the records of patients. Professionals have to talk about patients, families, and colleagues in the context of everyday practice to ensure that there is a correct understanding and coordination. I am a speaker who has acquired communication skills due to my academic learning, past employment experiences,, as well as interpersonal contacts in a team-building setting. In the case of the customers and colleagues, I have worked with them, which has enabled me to master my listening skills, speech clarity, and confidence. Effective communication is not only a verbal practice but also an active listening process, and paying attention to what people can say. This will make patients feel that they are heard, respected and supported by their care.</a:t>
            </a:r>
            <a:endParaRPr/>
          </a:p>
        </p:txBody>
      </p:sp>
      <p:sp>
        <p:nvSpPr>
          <p:cNvPr id="88" name="Google Shape;88;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Communication in the health and social care field is essential because it directly correlates to the safety and quality of treatment of the patients. Communication prevents any misunderstanding, medication errors, and misinterpretations in treatments. To exemplify, the performance of a nurse who misunderstands the instructions given by the doctor can lead to devastating outcomes forr the patient. Patient satisfaction can also be improved through communication because individuals become more peaceful and confident when they know what is being applied to them, as well as when they are involved in the decision-making process. Moreover, communication makes teamwork a possibility as all the healthcare professionals are informed and work together. Absence of effective communication can lead to conflict, slowdown and poor quality of care. According to such professional recommendations as NHS England, one of the conditions of delivering safe and quality healthcare services is the prerequisite of effective communication. This is therefore good forr the patients, the staff and the organisation in general.</a:t>
            </a:r>
            <a:endParaRPr/>
          </a:p>
        </p:txBody>
      </p:sp>
      <p:sp>
        <p:nvSpPr>
          <p:cNvPr id="98" name="Google Shape;98;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Gibbs Reflective Cycle is one of the models that are associated with communication. The model enables professionals to contemplate their experience and train their skills in the long run. It is a process of six steps which include description, feelings, evaluation, analysis, conclusion and action plan. This model may be applied to the review of communication experiences, i.e., communication with a patient or a colleague in the healthcare field. Indicatively, following a difficult discussion, a nurse may go back to reflect on the experience, the way he or she felt, what worked, or what might have worked better. This would assist in recognising weak points and areas to improve. Through this model, the professionals are also able to constantly enhance their communication skills, and better patient outcomes and teamwork are achieved. Professional development entails reflection, which is one of the factors that guarantee experience and learning will be practised in future.</a:t>
            </a:r>
            <a:endParaRPr/>
          </a:p>
        </p:txBody>
      </p:sp>
      <p:sp>
        <p:nvSpPr>
          <p:cNvPr id="108" name="Google Shape;108;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The hospital ward is one of the working tools of communication in health and social care. Using the case of a nurse who takes care of a given patient, such a nurse is expected to impress the treatment procedures, medications and plans of care. The case may involve a person who is agitated against the surgery. In this case, the nurse uses communication skills as a way of reassuring the patient, asking clarifying questions and other points that the patient ought to understand. The nurse must also enjoy a healthy relationship with other healthcare staff such as the doctors and the support staff,, so as to impart coordinated care. With this skill, the action needs to be guided by ensuring that information is accurate, clear, and timely. It also exerts quite a significant impact on care, where the possibility of enhanced patient safety, reduction of anxiety, and the experience are more likely to increase. It is also associated with a more favourable clinical outcome owing to the prevention of misunderstanding and the correspondence of the members of all teams.</a:t>
            </a:r>
            <a:endParaRPr/>
          </a:p>
        </p:txBody>
      </p:sp>
      <p:sp>
        <p:nvSpPr>
          <p:cNvPr id="117" name="Google Shape;117;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In health and social care, communication skills are perceived to be very important and thus contribute to employability. Employers seek people capable of communicating with patients as well as colleagues in teams. Good communication will aid me in developing trust with the patients in my future career, assisting them in teamwork, and delivering quality care. I also feel that one of my strengths is the act of communication, particularly in the aspects of listening and clear explanation of information. Nevertheless, I also realise that I can always get better especially in managing challenging conversations and adjusting my communication styles to various people. The further development of this skill will help me to be prepared for professional practice and personal continuous development. It will also enable me to fulfil the expectations of the healthcare roles and in my future practice, I will be able to deliver safer, beneficial and humane care.</a:t>
            </a:r>
            <a:endParaRPr/>
          </a:p>
        </p:txBody>
      </p:sp>
      <p:sp>
        <p:nvSpPr>
          <p:cNvPr id="126" name="Google Shape;126;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Lastly, the importance of communication as one of the major skills in health and social care has also been discussed in this presentation. I have begun by defining communication and its application in the practice. On this, I discussed its importance in patient safety, quality of care, and collaboration. Reflective Cycle An established framework, the Reflective Cycle, created by Gibbs,, was offered to show the way in which professionals could use the notion of reflection to formulate and refine their skills in communication. I also provided a real-life example of the application of communication in a hospital and its implications for patients. Finally, I also thought about the way in which the skill would benefit my future career and job. In general, communication is an essential element of the process of quality, safe, and humane care and one of the most significant skills of any medical practitioner.</a:t>
            </a:r>
            <a:endParaRPr/>
          </a:p>
        </p:txBody>
      </p:sp>
      <p:sp>
        <p:nvSpPr>
          <p:cNvPr id="135" name="Google Shape;135;p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4" name="Google Shape;144;p1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0"/>
        <p:cNvGrpSpPr/>
        <p:nvPr/>
      </p:nvGrpSpPr>
      <p:grpSpPr>
        <a:xfrm>
          <a:off x="0" y="0"/>
          <a:ext cx="0" cy="0"/>
          <a:chOff x="0" y="0"/>
          <a:chExt cx="0" cy="0"/>
        </a:xfrm>
      </p:grpSpPr>
      <p:sp>
        <p:nvSpPr>
          <p:cNvPr id="11" name="Google Shape;11;p13"/>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12" name="Google Shape;12;p13"/>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13" name="Google Shape;13;p13"/>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13"/>
          <p:cNvSpPr txBox="1">
            <a:spLocks noGrp="1"/>
          </p:cNvSpPr>
          <p:nvPr>
            <p:ph type="ftr" idx="11"/>
          </p:nvPr>
        </p:nvSpPr>
        <p:spPr>
          <a:xfrm>
            <a:off x="4176184" y="6461126"/>
            <a:ext cx="38608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15" name="Google Shape;15;p13"/>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b="0" i="0" u="none" strike="noStrike" cap="none">
                <a:solidFill>
                  <a:srgbClr val="898989"/>
                </a:solidFill>
                <a:latin typeface="Open Sans"/>
                <a:ea typeface="Open Sans"/>
                <a:cs typeface="Open Sans"/>
                <a:sym typeface="Open Sans"/>
              </a:defRPr>
            </a:lvl1pPr>
            <a:lvl2pPr marL="0" marR="0" lvl="1" indent="0" algn="r">
              <a:spcBef>
                <a:spcPts val="0"/>
              </a:spcBef>
              <a:buNone/>
              <a:defRPr sz="1200" b="0" i="0" u="none" strike="noStrike" cap="none">
                <a:solidFill>
                  <a:srgbClr val="898989"/>
                </a:solidFill>
                <a:latin typeface="Open Sans"/>
                <a:ea typeface="Open Sans"/>
                <a:cs typeface="Open Sans"/>
                <a:sym typeface="Open Sans"/>
              </a:defRPr>
            </a:lvl2pPr>
            <a:lvl3pPr marL="0" marR="0" lvl="2" indent="0" algn="r">
              <a:spcBef>
                <a:spcPts val="0"/>
              </a:spcBef>
              <a:buNone/>
              <a:defRPr sz="1200" b="0" i="0" u="none" strike="noStrike" cap="none">
                <a:solidFill>
                  <a:srgbClr val="898989"/>
                </a:solidFill>
                <a:latin typeface="Open Sans"/>
                <a:ea typeface="Open Sans"/>
                <a:cs typeface="Open Sans"/>
                <a:sym typeface="Open Sans"/>
              </a:defRPr>
            </a:lvl3pPr>
            <a:lvl4pPr marL="0" marR="0" lvl="3" indent="0" algn="r">
              <a:spcBef>
                <a:spcPts val="0"/>
              </a:spcBef>
              <a:buNone/>
              <a:defRPr sz="1200" b="0" i="0" u="none" strike="noStrike" cap="none">
                <a:solidFill>
                  <a:srgbClr val="898989"/>
                </a:solidFill>
                <a:latin typeface="Open Sans"/>
                <a:ea typeface="Open Sans"/>
                <a:cs typeface="Open Sans"/>
                <a:sym typeface="Open Sans"/>
              </a:defRPr>
            </a:lvl4pPr>
            <a:lvl5pPr marL="0" marR="0" lvl="4" indent="0" algn="r">
              <a:spcBef>
                <a:spcPts val="0"/>
              </a:spcBef>
              <a:buNone/>
              <a:defRPr sz="1200" b="0" i="0" u="none" strike="noStrike" cap="none">
                <a:solidFill>
                  <a:srgbClr val="898989"/>
                </a:solidFill>
                <a:latin typeface="Open Sans"/>
                <a:ea typeface="Open Sans"/>
                <a:cs typeface="Open Sans"/>
                <a:sym typeface="Open Sans"/>
              </a:defRPr>
            </a:lvl5pPr>
            <a:lvl6pPr marL="0" marR="0" lvl="5" indent="0" algn="r">
              <a:spcBef>
                <a:spcPts val="0"/>
              </a:spcBef>
              <a:buNone/>
              <a:defRPr sz="1200" b="0" i="0" u="none" strike="noStrike" cap="none">
                <a:solidFill>
                  <a:srgbClr val="898989"/>
                </a:solidFill>
                <a:latin typeface="Open Sans"/>
                <a:ea typeface="Open Sans"/>
                <a:cs typeface="Open Sans"/>
                <a:sym typeface="Open Sans"/>
              </a:defRPr>
            </a:lvl6pPr>
            <a:lvl7pPr marL="0" marR="0" lvl="6" indent="0" algn="r">
              <a:spcBef>
                <a:spcPts val="0"/>
              </a:spcBef>
              <a:buNone/>
              <a:defRPr sz="1200" b="0" i="0" u="none" strike="noStrike" cap="none">
                <a:solidFill>
                  <a:srgbClr val="898989"/>
                </a:solidFill>
                <a:latin typeface="Open Sans"/>
                <a:ea typeface="Open Sans"/>
                <a:cs typeface="Open Sans"/>
                <a:sym typeface="Open Sans"/>
              </a:defRPr>
            </a:lvl7pPr>
            <a:lvl8pPr marL="0" marR="0" lvl="7" indent="0" algn="r">
              <a:spcBef>
                <a:spcPts val="0"/>
              </a:spcBef>
              <a:buNone/>
              <a:defRPr sz="1200" b="0" i="0" u="none" strike="noStrike" cap="none">
                <a:solidFill>
                  <a:srgbClr val="898989"/>
                </a:solidFill>
                <a:latin typeface="Open Sans"/>
                <a:ea typeface="Open Sans"/>
                <a:cs typeface="Open Sans"/>
                <a:sym typeface="Open Sans"/>
              </a:defRPr>
            </a:lvl8pPr>
            <a:lvl9pPr marL="0" marR="0" lvl="8" indent="0" algn="r">
              <a:spcBef>
                <a:spcPts val="0"/>
              </a:spcBef>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16"/>
        <p:cNvGrpSpPr/>
        <p:nvPr/>
      </p:nvGrpSpPr>
      <p:grpSpPr>
        <a:xfrm>
          <a:off x="0" y="0"/>
          <a:ext cx="0" cy="0"/>
          <a:chOff x="0" y="0"/>
          <a:chExt cx="0" cy="0"/>
        </a:xfrm>
      </p:grpSpPr>
      <p:sp>
        <p:nvSpPr>
          <p:cNvPr id="17" name="Google Shape;17;p14"/>
          <p:cNvSpPr txBox="1">
            <a:spLocks noGrp="1"/>
          </p:cNvSpPr>
          <p:nvPr>
            <p:ph type="ctrTitle"/>
          </p:nvPr>
        </p:nvSpPr>
        <p:spPr>
          <a:xfrm>
            <a:off x="911424" y="1988841"/>
            <a:ext cx="10363200" cy="14700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18" name="Google Shape;18;p14"/>
          <p:cNvSpPr txBox="1">
            <a:spLocks noGrp="1"/>
          </p:cNvSpPr>
          <p:nvPr>
            <p:ph type="subTitle" idx="1"/>
          </p:nvPr>
        </p:nvSpPr>
        <p:spPr>
          <a:xfrm>
            <a:off x="1825824" y="3744615"/>
            <a:ext cx="8534400" cy="1752600"/>
          </a:xfrm>
          <a:prstGeom prst="rect">
            <a:avLst/>
          </a:prstGeom>
          <a:noFill/>
          <a:ln>
            <a:noFill/>
          </a:ln>
        </p:spPr>
        <p:txBody>
          <a:bodyPr spcFirstLastPara="1" wrap="square" lIns="91425" tIns="45700" rIns="91425" bIns="45700" anchor="t" anchorCtr="0">
            <a:no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9" name="Google Shape;19;p14"/>
          <p:cNvSpPr txBox="1">
            <a:spLocks noGrp="1"/>
          </p:cNvSpPr>
          <p:nvPr>
            <p:ph type="dt" idx="10"/>
          </p:nvPr>
        </p:nvSpPr>
        <p:spPr>
          <a:xfrm>
            <a:off x="527051"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4"/>
          <p:cNvSpPr txBox="1">
            <a:spLocks noGrp="1"/>
          </p:cNvSpPr>
          <p:nvPr>
            <p:ph type="ftr" idx="11"/>
          </p:nvPr>
        </p:nvSpPr>
        <p:spPr>
          <a:xfrm>
            <a:off x="5520267" y="6381751"/>
            <a:ext cx="38608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21" name="Google Shape;21;p14"/>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2"/>
        <p:cNvGrpSpPr/>
        <p:nvPr/>
      </p:nvGrpSpPr>
      <p:grpSpPr>
        <a:xfrm>
          <a:off x="0" y="0"/>
          <a:ext cx="0" cy="0"/>
          <a:chOff x="0" y="0"/>
          <a:chExt cx="0" cy="0"/>
        </a:xfrm>
      </p:grpSpPr>
      <p:sp>
        <p:nvSpPr>
          <p:cNvPr id="23" name="Google Shape;23;p15"/>
          <p:cNvSpPr txBox="1">
            <a:spLocks noGrp="1"/>
          </p:cNvSpPr>
          <p:nvPr>
            <p:ph type="title"/>
          </p:nvPr>
        </p:nvSpPr>
        <p:spPr>
          <a:xfrm>
            <a:off x="911424" y="3993084"/>
            <a:ext cx="10363200" cy="136207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sz="4000" b="1" cap="none"/>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4" name="Google Shape;24;p15"/>
          <p:cNvSpPr txBox="1">
            <a:spLocks noGrp="1"/>
          </p:cNvSpPr>
          <p:nvPr>
            <p:ph type="body" idx="1"/>
          </p:nvPr>
        </p:nvSpPr>
        <p:spPr>
          <a:xfrm>
            <a:off x="911424" y="2492897"/>
            <a:ext cx="10363200" cy="1500187"/>
          </a:xfrm>
          <a:prstGeom prst="rect">
            <a:avLst/>
          </a:prstGeom>
          <a:noFill/>
          <a:ln>
            <a:noFill/>
          </a:ln>
        </p:spPr>
        <p:txBody>
          <a:bodyPr spcFirstLastPara="1" wrap="square" lIns="91425" tIns="45700" rIns="91425" bIns="45700" anchor="b" anchorCtr="0">
            <a:no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25" name="Google Shape;25;p15"/>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5"/>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7"/>
        <p:cNvGrpSpPr/>
        <p:nvPr/>
      </p:nvGrpSpPr>
      <p:grpSpPr>
        <a:xfrm>
          <a:off x="0" y="0"/>
          <a:ext cx="0" cy="0"/>
          <a:chOff x="0" y="0"/>
          <a:chExt cx="0" cy="0"/>
        </a:xfrm>
      </p:grpSpPr>
      <p:sp>
        <p:nvSpPr>
          <p:cNvPr id="28" name="Google Shape;28;p16"/>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9" name="Google Shape;29;p16"/>
          <p:cNvSpPr txBox="1">
            <a:spLocks noGrp="1"/>
          </p:cNvSpPr>
          <p:nvPr>
            <p:ph type="body" idx="1"/>
          </p:nvPr>
        </p:nvSpPr>
        <p:spPr>
          <a:xfrm>
            <a:off x="609600" y="1600201"/>
            <a:ext cx="5384800" cy="3989040"/>
          </a:xfrm>
          <a:prstGeom prst="rect">
            <a:avLst/>
          </a:prstGeom>
          <a:noFill/>
          <a:ln>
            <a:noFill/>
          </a:ln>
        </p:spPr>
        <p:txBody>
          <a:bodyPr spcFirstLastPara="1" wrap="square" lIns="91425" tIns="45700" rIns="91425" bIns="45700" anchor="t" anchorCtr="0">
            <a:no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0" name="Google Shape;30;p16"/>
          <p:cNvSpPr txBox="1">
            <a:spLocks noGrp="1"/>
          </p:cNvSpPr>
          <p:nvPr>
            <p:ph type="body" idx="2"/>
          </p:nvPr>
        </p:nvSpPr>
        <p:spPr>
          <a:xfrm>
            <a:off x="6197600" y="1600201"/>
            <a:ext cx="5384800" cy="3989040"/>
          </a:xfrm>
          <a:prstGeom prst="rect">
            <a:avLst/>
          </a:prstGeom>
          <a:noFill/>
          <a:ln>
            <a:noFill/>
          </a:ln>
        </p:spPr>
        <p:txBody>
          <a:bodyPr spcFirstLastPara="1" wrap="square" lIns="91425" tIns="45700" rIns="91425" bIns="45700" anchor="t" anchorCtr="0">
            <a:no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1" name="Google Shape;31;p16"/>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6"/>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3"/>
        <p:cNvGrpSpPr/>
        <p:nvPr/>
      </p:nvGrpSpPr>
      <p:grpSpPr>
        <a:xfrm>
          <a:off x="0" y="0"/>
          <a:ext cx="0" cy="0"/>
          <a:chOff x="0" y="0"/>
          <a:chExt cx="0" cy="0"/>
        </a:xfrm>
      </p:grpSpPr>
      <p:sp>
        <p:nvSpPr>
          <p:cNvPr id="34" name="Google Shape;34;p17"/>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5" name="Google Shape;35;p17"/>
          <p:cNvSpPr txBox="1">
            <a:spLocks noGrp="1"/>
          </p:cNvSpPr>
          <p:nvPr>
            <p:ph type="body" idx="1"/>
          </p:nvPr>
        </p:nvSpPr>
        <p:spPr>
          <a:xfrm>
            <a:off x="609600" y="1535113"/>
            <a:ext cx="5386917" cy="639762"/>
          </a:xfrm>
          <a:prstGeom prst="rect">
            <a:avLst/>
          </a:prstGeom>
          <a:noFill/>
          <a:ln>
            <a:noFill/>
          </a:ln>
        </p:spPr>
        <p:txBody>
          <a:bodyPr spcFirstLastPara="1" wrap="square" lIns="91425" tIns="45700" rIns="91425" bIns="45700" anchor="b" anchorCtr="0">
            <a:no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36" name="Google Shape;36;p17"/>
          <p:cNvSpPr txBox="1">
            <a:spLocks noGrp="1"/>
          </p:cNvSpPr>
          <p:nvPr>
            <p:ph type="body" idx="2"/>
          </p:nvPr>
        </p:nvSpPr>
        <p:spPr>
          <a:xfrm>
            <a:off x="609600" y="2174876"/>
            <a:ext cx="5386917" cy="3414365"/>
          </a:xfrm>
          <a:prstGeom prst="rect">
            <a:avLst/>
          </a:prstGeom>
          <a:noFill/>
          <a:ln>
            <a:noFill/>
          </a:ln>
        </p:spPr>
        <p:txBody>
          <a:bodyPr spcFirstLastPara="1" wrap="square" lIns="91425" tIns="45700" rIns="91425" bIns="45700" anchor="t" anchorCtr="0">
            <a:no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37" name="Google Shape;37;p17"/>
          <p:cNvSpPr txBox="1">
            <a:spLocks noGrp="1"/>
          </p:cNvSpPr>
          <p:nvPr>
            <p:ph type="body" idx="3"/>
          </p:nvPr>
        </p:nvSpPr>
        <p:spPr>
          <a:xfrm>
            <a:off x="6193368" y="1535113"/>
            <a:ext cx="5389033" cy="639762"/>
          </a:xfrm>
          <a:prstGeom prst="rect">
            <a:avLst/>
          </a:prstGeom>
          <a:noFill/>
          <a:ln>
            <a:noFill/>
          </a:ln>
        </p:spPr>
        <p:txBody>
          <a:bodyPr spcFirstLastPara="1" wrap="square" lIns="91425" tIns="45700" rIns="91425" bIns="45700" anchor="b" anchorCtr="0">
            <a:no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38" name="Google Shape;38;p17"/>
          <p:cNvSpPr txBox="1">
            <a:spLocks noGrp="1"/>
          </p:cNvSpPr>
          <p:nvPr>
            <p:ph type="body" idx="4"/>
          </p:nvPr>
        </p:nvSpPr>
        <p:spPr>
          <a:xfrm>
            <a:off x="6193368" y="2174876"/>
            <a:ext cx="5389033" cy="3414365"/>
          </a:xfrm>
          <a:prstGeom prst="rect">
            <a:avLst/>
          </a:prstGeom>
          <a:noFill/>
          <a:ln>
            <a:noFill/>
          </a:ln>
        </p:spPr>
        <p:txBody>
          <a:bodyPr spcFirstLastPara="1" wrap="square" lIns="91425" tIns="45700" rIns="91425" bIns="45700" anchor="t" anchorCtr="0">
            <a:no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39" name="Google Shape;39;p17"/>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17"/>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1"/>
        <p:cNvGrpSpPr/>
        <p:nvPr/>
      </p:nvGrpSpPr>
      <p:grpSpPr>
        <a:xfrm>
          <a:off x="0" y="0"/>
          <a:ext cx="0" cy="0"/>
          <a:chOff x="0" y="0"/>
          <a:chExt cx="0" cy="0"/>
        </a:xfrm>
      </p:grpSpPr>
      <p:sp>
        <p:nvSpPr>
          <p:cNvPr id="42" name="Google Shape;42;p18"/>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43" name="Google Shape;43;p18"/>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8"/>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5"/>
        <p:cNvGrpSpPr/>
        <p:nvPr/>
      </p:nvGrpSpPr>
      <p:grpSpPr>
        <a:xfrm>
          <a:off x="0" y="0"/>
          <a:ext cx="0" cy="0"/>
          <a:chOff x="0" y="0"/>
          <a:chExt cx="0" cy="0"/>
        </a:xfrm>
      </p:grpSpPr>
      <p:sp>
        <p:nvSpPr>
          <p:cNvPr id="46" name="Google Shape;46;p19"/>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9"/>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48"/>
        <p:cNvGrpSpPr/>
        <p:nvPr/>
      </p:nvGrpSpPr>
      <p:grpSpPr>
        <a:xfrm>
          <a:off x="0" y="0"/>
          <a:ext cx="0" cy="0"/>
          <a:chOff x="0" y="0"/>
          <a:chExt cx="0" cy="0"/>
        </a:xfrm>
      </p:grpSpPr>
      <p:sp>
        <p:nvSpPr>
          <p:cNvPr id="49" name="Google Shape;49;p20"/>
          <p:cNvSpPr txBox="1">
            <a:spLocks noGrp="1"/>
          </p:cNvSpPr>
          <p:nvPr>
            <p:ph type="title"/>
          </p:nvPr>
        </p:nvSpPr>
        <p:spPr>
          <a:xfrm>
            <a:off x="609601" y="273050"/>
            <a:ext cx="4011084" cy="116205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50" name="Google Shape;50;p20"/>
          <p:cNvSpPr txBox="1">
            <a:spLocks noGrp="1"/>
          </p:cNvSpPr>
          <p:nvPr>
            <p:ph type="body" idx="1"/>
          </p:nvPr>
        </p:nvSpPr>
        <p:spPr>
          <a:xfrm>
            <a:off x="4766733" y="273050"/>
            <a:ext cx="6815667" cy="5172173"/>
          </a:xfrm>
          <a:prstGeom prst="rect">
            <a:avLst/>
          </a:prstGeom>
          <a:noFill/>
          <a:ln>
            <a:noFill/>
          </a:ln>
        </p:spPr>
        <p:txBody>
          <a:bodyPr spcFirstLastPara="1" wrap="square" lIns="91425" tIns="45700" rIns="91425" bIns="45700" anchor="t" anchorCtr="0">
            <a:no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1" name="Google Shape;51;p20"/>
          <p:cNvSpPr txBox="1">
            <a:spLocks noGrp="1"/>
          </p:cNvSpPr>
          <p:nvPr>
            <p:ph type="body" idx="2"/>
          </p:nvPr>
        </p:nvSpPr>
        <p:spPr>
          <a:xfrm>
            <a:off x="609601" y="1435101"/>
            <a:ext cx="4011084" cy="4029891"/>
          </a:xfrm>
          <a:prstGeom prst="rect">
            <a:avLst/>
          </a:prstGeom>
          <a:noFill/>
          <a:ln>
            <a:noFill/>
          </a:ln>
        </p:spPr>
        <p:txBody>
          <a:bodyPr spcFirstLastPara="1" wrap="square" lIns="91425" tIns="45700" rIns="91425" bIns="45700" anchor="t" anchorCtr="0">
            <a:no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2" name="Google Shape;52;p20"/>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0"/>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4"/>
        <p:cNvGrpSpPr/>
        <p:nvPr/>
      </p:nvGrpSpPr>
      <p:grpSpPr>
        <a:xfrm>
          <a:off x="0" y="0"/>
          <a:ext cx="0" cy="0"/>
          <a:chOff x="0" y="0"/>
          <a:chExt cx="0" cy="0"/>
        </a:xfrm>
      </p:grpSpPr>
      <p:sp>
        <p:nvSpPr>
          <p:cNvPr id="55" name="Google Shape;55;p21"/>
          <p:cNvSpPr txBox="1">
            <a:spLocks noGrp="1"/>
          </p:cNvSpPr>
          <p:nvPr>
            <p:ph type="title"/>
          </p:nvPr>
        </p:nvSpPr>
        <p:spPr>
          <a:xfrm>
            <a:off x="2389717" y="4509120"/>
            <a:ext cx="7315200" cy="56673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56" name="Google Shape;56;p21"/>
          <p:cNvSpPr>
            <a:spLocks noGrp="1"/>
          </p:cNvSpPr>
          <p:nvPr>
            <p:ph type="pic" idx="2"/>
          </p:nvPr>
        </p:nvSpPr>
        <p:spPr>
          <a:xfrm>
            <a:off x="2389717" y="612776"/>
            <a:ext cx="7315200" cy="3824337"/>
          </a:xfrm>
          <a:prstGeom prst="rect">
            <a:avLst/>
          </a:prstGeom>
          <a:noFill/>
          <a:ln>
            <a:noFill/>
          </a:ln>
        </p:spPr>
      </p:sp>
      <p:sp>
        <p:nvSpPr>
          <p:cNvPr id="57" name="Google Shape;57;p21"/>
          <p:cNvSpPr txBox="1">
            <a:spLocks noGrp="1"/>
          </p:cNvSpPr>
          <p:nvPr>
            <p:ph type="body" idx="1"/>
          </p:nvPr>
        </p:nvSpPr>
        <p:spPr>
          <a:xfrm>
            <a:off x="2389717" y="5157192"/>
            <a:ext cx="7315200" cy="432048"/>
          </a:xfrm>
          <a:prstGeom prst="rect">
            <a:avLst/>
          </a:prstGeom>
          <a:noFill/>
          <a:ln>
            <a:noFill/>
          </a:ln>
        </p:spPr>
        <p:txBody>
          <a:bodyPr spcFirstLastPara="1" wrap="square" lIns="91425" tIns="45700" rIns="91425" bIns="45700" anchor="t" anchorCtr="0">
            <a:no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21"/>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21"/>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0"/>
        <p:cNvGrpSpPr/>
        <p:nvPr/>
      </p:nvGrpSpPr>
      <p:grpSpPr>
        <a:xfrm>
          <a:off x="0" y="0"/>
          <a:ext cx="0" cy="0"/>
          <a:chOff x="0" y="0"/>
          <a:chExt cx="0" cy="0"/>
        </a:xfrm>
      </p:grpSpPr>
      <p:sp>
        <p:nvSpPr>
          <p:cNvPr id="61" name="Google Shape;61;p22"/>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62" name="Google Shape;62;p22"/>
          <p:cNvSpPr txBox="1">
            <a:spLocks noGrp="1"/>
          </p:cNvSpPr>
          <p:nvPr>
            <p:ph type="body" idx="1"/>
          </p:nvPr>
        </p:nvSpPr>
        <p:spPr>
          <a:xfrm rot="5400000">
            <a:off x="4137819" y="-1928018"/>
            <a:ext cx="3916363" cy="10972800"/>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63" name="Google Shape;63;p22"/>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2"/>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65"/>
        <p:cNvGrpSpPr/>
        <p:nvPr/>
      </p:nvGrpSpPr>
      <p:grpSpPr>
        <a:xfrm>
          <a:off x="0" y="0"/>
          <a:ext cx="0" cy="0"/>
          <a:chOff x="0" y="0"/>
          <a:chExt cx="0" cy="0"/>
        </a:xfrm>
      </p:grpSpPr>
      <p:sp>
        <p:nvSpPr>
          <p:cNvPr id="66" name="Google Shape;66;p23"/>
          <p:cNvSpPr txBox="1">
            <a:spLocks noGrp="1"/>
          </p:cNvSpPr>
          <p:nvPr>
            <p:ph type="title"/>
          </p:nvPr>
        </p:nvSpPr>
        <p:spPr>
          <a:xfrm rot="5400000">
            <a:off x="7589503" y="1524336"/>
            <a:ext cx="5242594" cy="27432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67" name="Google Shape;67;p23"/>
          <p:cNvSpPr txBox="1">
            <a:spLocks noGrp="1"/>
          </p:cNvSpPr>
          <p:nvPr>
            <p:ph type="body" idx="1"/>
          </p:nvPr>
        </p:nvSpPr>
        <p:spPr>
          <a:xfrm rot="5400000">
            <a:off x="2001503" y="-1117264"/>
            <a:ext cx="5242594" cy="8026400"/>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68" name="Google Shape;68;p23"/>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3"/>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a:solidFill>
                  <a:srgbClr val="898989"/>
                </a:solidFill>
                <a:latin typeface="Open Sans"/>
                <a:ea typeface="Open Sans"/>
                <a:cs typeface="Open Sans"/>
                <a:sym typeface="Open Sans"/>
              </a:defRPr>
            </a:lvl1pPr>
            <a:lvl2pPr marL="0" marR="0" lvl="1" indent="0" algn="r">
              <a:spcBef>
                <a:spcPts val="0"/>
              </a:spcBef>
              <a:buNone/>
              <a:defRPr sz="1200">
                <a:solidFill>
                  <a:srgbClr val="898989"/>
                </a:solidFill>
                <a:latin typeface="Open Sans"/>
                <a:ea typeface="Open Sans"/>
                <a:cs typeface="Open Sans"/>
                <a:sym typeface="Open Sans"/>
              </a:defRPr>
            </a:lvl2pPr>
            <a:lvl3pPr marL="0" marR="0" lvl="2" indent="0" algn="r">
              <a:spcBef>
                <a:spcPts val="0"/>
              </a:spcBef>
              <a:buNone/>
              <a:defRPr sz="1200">
                <a:solidFill>
                  <a:srgbClr val="898989"/>
                </a:solidFill>
                <a:latin typeface="Open Sans"/>
                <a:ea typeface="Open Sans"/>
                <a:cs typeface="Open Sans"/>
                <a:sym typeface="Open Sans"/>
              </a:defRPr>
            </a:lvl3pPr>
            <a:lvl4pPr marL="0" marR="0" lvl="3" indent="0" algn="r">
              <a:spcBef>
                <a:spcPts val="0"/>
              </a:spcBef>
              <a:buNone/>
              <a:defRPr sz="1200">
                <a:solidFill>
                  <a:srgbClr val="898989"/>
                </a:solidFill>
                <a:latin typeface="Open Sans"/>
                <a:ea typeface="Open Sans"/>
                <a:cs typeface="Open Sans"/>
                <a:sym typeface="Open Sans"/>
              </a:defRPr>
            </a:lvl4pPr>
            <a:lvl5pPr marL="0" marR="0" lvl="4" indent="0" algn="r">
              <a:spcBef>
                <a:spcPts val="0"/>
              </a:spcBef>
              <a:buNone/>
              <a:defRPr sz="1200">
                <a:solidFill>
                  <a:srgbClr val="898989"/>
                </a:solidFill>
                <a:latin typeface="Open Sans"/>
                <a:ea typeface="Open Sans"/>
                <a:cs typeface="Open Sans"/>
                <a:sym typeface="Open Sans"/>
              </a:defRPr>
            </a:lvl5pPr>
            <a:lvl6pPr marL="0" marR="0" lvl="5" indent="0" algn="r">
              <a:spcBef>
                <a:spcPts val="0"/>
              </a:spcBef>
              <a:buNone/>
              <a:defRPr sz="1200">
                <a:solidFill>
                  <a:srgbClr val="898989"/>
                </a:solidFill>
                <a:latin typeface="Open Sans"/>
                <a:ea typeface="Open Sans"/>
                <a:cs typeface="Open Sans"/>
                <a:sym typeface="Open Sans"/>
              </a:defRPr>
            </a:lvl6pPr>
            <a:lvl7pPr marL="0" marR="0" lvl="6" indent="0" algn="r">
              <a:spcBef>
                <a:spcPts val="0"/>
              </a:spcBef>
              <a:buNone/>
              <a:defRPr sz="1200">
                <a:solidFill>
                  <a:srgbClr val="898989"/>
                </a:solidFill>
                <a:latin typeface="Open Sans"/>
                <a:ea typeface="Open Sans"/>
                <a:cs typeface="Open Sans"/>
                <a:sym typeface="Open Sans"/>
              </a:defRPr>
            </a:lvl7pPr>
            <a:lvl8pPr marL="0" marR="0" lvl="7" indent="0" algn="r">
              <a:spcBef>
                <a:spcPts val="0"/>
              </a:spcBef>
              <a:buNone/>
              <a:defRPr sz="1200">
                <a:solidFill>
                  <a:srgbClr val="898989"/>
                </a:solidFill>
                <a:latin typeface="Open Sans"/>
                <a:ea typeface="Open Sans"/>
                <a:cs typeface="Open Sans"/>
                <a:sym typeface="Open Sans"/>
              </a:defRPr>
            </a:lvl8pPr>
            <a:lvl9pPr marL="0" marR="0" lvl="8" indent="0" algn="r">
              <a:spcBef>
                <a:spcPts val="0"/>
              </a:spcBef>
              <a:buNone/>
              <a:defRPr sz="1200">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5"/>
        <p:cNvGrpSpPr/>
        <p:nvPr/>
      </p:nvGrpSpPr>
      <p:grpSpPr>
        <a:xfrm>
          <a:off x="0" y="0"/>
          <a:ext cx="0" cy="0"/>
          <a:chOff x="0" y="0"/>
          <a:chExt cx="0" cy="0"/>
        </a:xfrm>
      </p:grpSpPr>
      <p:sp>
        <p:nvSpPr>
          <p:cNvPr id="6" name="Google Shape;6;p12"/>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1pPr>
            <a:lvl2pPr marR="0" lvl="1"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2pPr>
            <a:lvl3pPr marR="0" lvl="2"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3pPr>
            <a:lvl4pPr marR="0" lvl="3"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4pPr>
            <a:lvl5pPr marR="0" lvl="4"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5pPr>
            <a:lvl6pPr marR="0" lvl="5"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6pPr>
            <a:lvl7pPr marR="0" lvl="6"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7pPr>
            <a:lvl8pPr marR="0" lvl="7"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8pPr>
            <a:lvl9pPr marR="0" lvl="8"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9pPr>
          </a:lstStyle>
          <a:p>
            <a:endParaRPr/>
          </a:p>
        </p:txBody>
      </p:sp>
      <p:sp>
        <p:nvSpPr>
          <p:cNvPr id="7" name="Google Shape;7;p12"/>
          <p:cNvSpPr txBox="1">
            <a:spLocks noGrp="1"/>
          </p:cNvSpPr>
          <p:nvPr>
            <p:ph type="body" idx="1"/>
          </p:nvPr>
        </p:nvSpPr>
        <p:spPr>
          <a:xfrm>
            <a:off x="609600" y="1600200"/>
            <a:ext cx="10972800" cy="3916363"/>
          </a:xfrm>
          <a:prstGeom prst="rect">
            <a:avLst/>
          </a:prstGeom>
          <a:noFill/>
          <a:ln>
            <a:noFill/>
          </a:ln>
        </p:spPr>
        <p:txBody>
          <a:bodyPr spcFirstLastPara="1" wrap="square" lIns="91425" tIns="45700" rIns="91425" bIns="45700" anchor="t" anchorCtr="0">
            <a:no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Open Sans"/>
                <a:ea typeface="Open Sans"/>
                <a:cs typeface="Open Sans"/>
                <a:sym typeface="Open Sans"/>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Open Sans"/>
                <a:ea typeface="Open Sans"/>
                <a:cs typeface="Open Sans"/>
                <a:sym typeface="Open Sans"/>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Open Sans"/>
                <a:ea typeface="Open Sans"/>
                <a:cs typeface="Open Sans"/>
                <a:sym typeface="Open Sans"/>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9pPr>
          </a:lstStyle>
          <a:p>
            <a:endParaRPr/>
          </a:p>
        </p:txBody>
      </p:sp>
      <p:sp>
        <p:nvSpPr>
          <p:cNvPr id="8" name="Google Shape;8;p12"/>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050" b="0" i="0" u="none" strike="noStrike" cap="none">
                <a:solidFill>
                  <a:srgbClr val="888888"/>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9" name="Google Shape;9;p12"/>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98989"/>
                </a:solidFill>
                <a:latin typeface="Open Sans"/>
                <a:ea typeface="Open Sans"/>
                <a:cs typeface="Open Sans"/>
                <a:sym typeface="Open Sans"/>
              </a:defRPr>
            </a:lvl1pPr>
            <a:lvl2pPr marL="0" marR="0" lvl="1" indent="0" algn="r" rtl="0">
              <a:spcBef>
                <a:spcPts val="0"/>
              </a:spcBef>
              <a:buNone/>
              <a:defRPr sz="1200" b="0" i="0" u="none" strike="noStrike" cap="none">
                <a:solidFill>
                  <a:srgbClr val="898989"/>
                </a:solidFill>
                <a:latin typeface="Open Sans"/>
                <a:ea typeface="Open Sans"/>
                <a:cs typeface="Open Sans"/>
                <a:sym typeface="Open Sans"/>
              </a:defRPr>
            </a:lvl2pPr>
            <a:lvl3pPr marL="0" marR="0" lvl="2" indent="0" algn="r" rtl="0">
              <a:spcBef>
                <a:spcPts val="0"/>
              </a:spcBef>
              <a:buNone/>
              <a:defRPr sz="1200" b="0" i="0" u="none" strike="noStrike" cap="none">
                <a:solidFill>
                  <a:srgbClr val="898989"/>
                </a:solidFill>
                <a:latin typeface="Open Sans"/>
                <a:ea typeface="Open Sans"/>
                <a:cs typeface="Open Sans"/>
                <a:sym typeface="Open Sans"/>
              </a:defRPr>
            </a:lvl3pPr>
            <a:lvl4pPr marL="0" marR="0" lvl="3" indent="0" algn="r" rtl="0">
              <a:spcBef>
                <a:spcPts val="0"/>
              </a:spcBef>
              <a:buNone/>
              <a:defRPr sz="1200" b="0" i="0" u="none" strike="noStrike" cap="none">
                <a:solidFill>
                  <a:srgbClr val="898989"/>
                </a:solidFill>
                <a:latin typeface="Open Sans"/>
                <a:ea typeface="Open Sans"/>
                <a:cs typeface="Open Sans"/>
                <a:sym typeface="Open Sans"/>
              </a:defRPr>
            </a:lvl4pPr>
            <a:lvl5pPr marL="0" marR="0" lvl="4" indent="0" algn="r" rtl="0">
              <a:spcBef>
                <a:spcPts val="0"/>
              </a:spcBef>
              <a:buNone/>
              <a:defRPr sz="1200" b="0" i="0" u="none" strike="noStrike" cap="none">
                <a:solidFill>
                  <a:srgbClr val="898989"/>
                </a:solidFill>
                <a:latin typeface="Open Sans"/>
                <a:ea typeface="Open Sans"/>
                <a:cs typeface="Open Sans"/>
                <a:sym typeface="Open Sans"/>
              </a:defRPr>
            </a:lvl5pPr>
            <a:lvl6pPr marL="0" marR="0" lvl="5" indent="0" algn="r" rtl="0">
              <a:spcBef>
                <a:spcPts val="0"/>
              </a:spcBef>
              <a:buNone/>
              <a:defRPr sz="1200" b="0" i="0" u="none" strike="noStrike" cap="none">
                <a:solidFill>
                  <a:srgbClr val="898989"/>
                </a:solidFill>
                <a:latin typeface="Open Sans"/>
                <a:ea typeface="Open Sans"/>
                <a:cs typeface="Open Sans"/>
                <a:sym typeface="Open Sans"/>
              </a:defRPr>
            </a:lvl6pPr>
            <a:lvl7pPr marL="0" marR="0" lvl="6" indent="0" algn="r" rtl="0">
              <a:spcBef>
                <a:spcPts val="0"/>
              </a:spcBef>
              <a:buNone/>
              <a:defRPr sz="1200" b="0" i="0" u="none" strike="noStrike" cap="none">
                <a:solidFill>
                  <a:srgbClr val="898989"/>
                </a:solidFill>
                <a:latin typeface="Open Sans"/>
                <a:ea typeface="Open Sans"/>
                <a:cs typeface="Open Sans"/>
                <a:sym typeface="Open Sans"/>
              </a:defRPr>
            </a:lvl7pPr>
            <a:lvl8pPr marL="0" marR="0" lvl="7" indent="0" algn="r" rtl="0">
              <a:spcBef>
                <a:spcPts val="0"/>
              </a:spcBef>
              <a:buNone/>
              <a:defRPr sz="1200" b="0" i="0" u="none" strike="noStrike" cap="none">
                <a:solidFill>
                  <a:srgbClr val="898989"/>
                </a:solidFill>
                <a:latin typeface="Open Sans"/>
                <a:ea typeface="Open Sans"/>
                <a:cs typeface="Open Sans"/>
                <a:sym typeface="Open Sans"/>
              </a:defRPr>
            </a:lvl8pPr>
            <a:lvl9pPr marL="0" marR="0" lvl="8" indent="0" algn="r" rtl="0">
              <a:spcBef>
                <a:spcPts val="0"/>
              </a:spcBef>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p:tgtEl>
                                          <p:spTgt spid="7">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 calcmode="lin" valueType="num">
                                      <p:cBhvr additive="base">
                                        <p:cTn id="12" dur="500"/>
                                        <p:tgtEl>
                                          <p:spTgt spid="7">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 calcmode="lin" valueType="num">
                                      <p:cBhvr additive="base">
                                        <p:cTn id="17" dur="500"/>
                                        <p:tgtEl>
                                          <p:spTgt spid="7">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 calcmode="lin" valueType="num">
                                      <p:cBhvr additive="base">
                                        <p:cTn id="22" dur="500"/>
                                        <p:tgtEl>
                                          <p:spTgt spid="7">
                                            <p:txEl>
                                              <p:pRg st="3" end="3"/>
                                            </p:txEl>
                                          </p:spTgt>
                                        </p:tgtEl>
                                        <p:attrNameLst>
                                          <p:attrName>ppt_x</p:attrName>
                                        </p:attrNameLst>
                                      </p:cBhvr>
                                      <p:tavLst>
                                        <p:tav tm="0">
                                          <p:val>
                                            <p:strVal val="#ppt_x-1"/>
                                          </p:val>
                                        </p:tav>
                                        <p:tav tm="100000">
                                          <p:val>
                                            <p:strVal val="#ppt_x"/>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 calcmode="lin" valueType="num">
                                      <p:cBhvr additive="base">
                                        <p:cTn id="27" dur="500"/>
                                        <p:tgtEl>
                                          <p:spTgt spid="7">
                                            <p:txEl>
                                              <p:pRg st="4" end="4"/>
                                            </p:txEl>
                                          </p:spTgt>
                                        </p:tgtEl>
                                        <p:attrNameLst>
                                          <p:attrName>ppt_x</p:attrName>
                                        </p:attrNameLst>
                                      </p:cBhvr>
                                      <p:tavLst>
                                        <p:tav tm="0">
                                          <p:val>
                                            <p:strVal val="#ppt_x-1"/>
                                          </p:val>
                                        </p:tav>
                                        <p:tav tm="100000">
                                          <p:val>
                                            <p:strVal val="#ppt_x"/>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nodeType="click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 calcmode="lin" valueType="num">
                                      <p:cBhvr additive="base">
                                        <p:cTn id="32" dur="500"/>
                                        <p:tgtEl>
                                          <p:spTgt spid="7">
                                            <p:txEl>
                                              <p:pRg st="5" end="5"/>
                                            </p:txEl>
                                          </p:spTgt>
                                        </p:tgtEl>
                                        <p:attrNameLst>
                                          <p:attrName>ppt_x</p:attrName>
                                        </p:attrNameLst>
                                      </p:cBhvr>
                                      <p:tavLst>
                                        <p:tav tm="0">
                                          <p:val>
                                            <p:strVal val="#ppt_x-1"/>
                                          </p:val>
                                        </p:tav>
                                        <p:tav tm="100000">
                                          <p:val>
                                            <p:strVal val="#ppt_x"/>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7">
                                            <p:txEl>
                                              <p:pRg st="6" end="6"/>
                                            </p:txEl>
                                          </p:spTgt>
                                        </p:tgtEl>
                                        <p:attrNameLst>
                                          <p:attrName>style.visibility</p:attrName>
                                        </p:attrNameLst>
                                      </p:cBhvr>
                                      <p:to>
                                        <p:strVal val="visible"/>
                                      </p:to>
                                    </p:set>
                                    <p:anim calcmode="lin" valueType="num">
                                      <p:cBhvr additive="base">
                                        <p:cTn id="37" dur="500"/>
                                        <p:tgtEl>
                                          <p:spTgt spid="7">
                                            <p:txEl>
                                              <p:pRg st="6" end="6"/>
                                            </p:txEl>
                                          </p:spTgt>
                                        </p:tgtEl>
                                        <p:attrNameLst>
                                          <p:attrName>ppt_x</p:attrName>
                                        </p:attrNameLst>
                                      </p:cBhvr>
                                      <p:tavLst>
                                        <p:tav tm="0">
                                          <p:val>
                                            <p:strVal val="#ppt_x-1"/>
                                          </p:val>
                                        </p:tav>
                                        <p:tav tm="100000">
                                          <p:val>
                                            <p:strVal val="#ppt_x"/>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8" fill="hold" nodeType="clickEffect">
                                  <p:stCondLst>
                                    <p:cond delay="0"/>
                                  </p:stCondLst>
                                  <p:childTnLst>
                                    <p:set>
                                      <p:cBhvr>
                                        <p:cTn id="41" dur="1" fill="hold">
                                          <p:stCondLst>
                                            <p:cond delay="0"/>
                                          </p:stCondLst>
                                        </p:cTn>
                                        <p:tgtEl>
                                          <p:spTgt spid="7">
                                            <p:txEl>
                                              <p:pRg st="7" end="7"/>
                                            </p:txEl>
                                          </p:spTgt>
                                        </p:tgtEl>
                                        <p:attrNameLst>
                                          <p:attrName>style.visibility</p:attrName>
                                        </p:attrNameLst>
                                      </p:cBhvr>
                                      <p:to>
                                        <p:strVal val="visible"/>
                                      </p:to>
                                    </p:set>
                                    <p:anim calcmode="lin" valueType="num">
                                      <p:cBhvr additive="base">
                                        <p:cTn id="42" dur="500"/>
                                        <p:tgtEl>
                                          <p:spTgt spid="7">
                                            <p:txEl>
                                              <p:pRg st="7" end="7"/>
                                            </p:txEl>
                                          </p:spTgt>
                                        </p:tgtEl>
                                        <p:attrNameLst>
                                          <p:attrName>ppt_x</p:attrName>
                                        </p:attrNameLst>
                                      </p:cBhvr>
                                      <p:tavLst>
                                        <p:tav tm="0">
                                          <p:val>
                                            <p:strVal val="#ppt_x-1"/>
                                          </p:val>
                                        </p:tav>
                                        <p:tav tm="100000">
                                          <p:val>
                                            <p:strVal val="#ppt_x"/>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7">
                                            <p:txEl>
                                              <p:pRg st="8" end="8"/>
                                            </p:txEl>
                                          </p:spTgt>
                                        </p:tgtEl>
                                        <p:attrNameLst>
                                          <p:attrName>style.visibility</p:attrName>
                                        </p:attrNameLst>
                                      </p:cBhvr>
                                      <p:to>
                                        <p:strVal val="visible"/>
                                      </p:to>
                                    </p:set>
                                    <p:anim calcmode="lin" valueType="num">
                                      <p:cBhvr additive="base">
                                        <p:cTn id="47" dur="500"/>
                                        <p:tgtEl>
                                          <p:spTgt spid="7">
                                            <p:txEl>
                                              <p:pRg st="8" end="8"/>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journals.sagepub.com/doi/abs/10.1177/23294884211020488" TargetMode="External"/><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hyperlink" Target="https://ieeexplore.ieee.org/abstract/document/10095672/" TargetMode="External"/><Relationship Id="rId5" Type="http://schemas.openxmlformats.org/officeDocument/2006/relationships/hyperlink" Target="http://ais.khpi.edu.ua/article/view/305469" TargetMode="External"/><Relationship Id="rId4" Type="http://schemas.openxmlformats.org/officeDocument/2006/relationships/hyperlink" Target="https://www.mdpi.com/2072-6643/15/22/470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solidFill>
                  <a:srgbClr val="888888"/>
                </a:solidFill>
                <a:latin typeface="Open Sans"/>
                <a:ea typeface="Open Sans"/>
                <a:cs typeface="Open Sans"/>
                <a:sym typeface="Open Sans"/>
              </a:rPr>
              <a:t>04/02/2026</a:t>
            </a:r>
            <a:endParaRPr>
              <a:solidFill>
                <a:srgbClr val="888888"/>
              </a:solidFill>
              <a:latin typeface="Open Sans"/>
              <a:ea typeface="Open Sans"/>
              <a:cs typeface="Open Sans"/>
              <a:sym typeface="Open Sans"/>
            </a:endParaRPr>
          </a:p>
        </p:txBody>
      </p:sp>
      <p:sp>
        <p:nvSpPr>
          <p:cNvPr id="75" name="Google Shape;75;p1"/>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898989"/>
              </a:buClr>
              <a:buSzPts val="1200"/>
              <a:buFont typeface="Arial"/>
              <a:buNone/>
            </a:pPr>
            <a:fld id="{00000000-1234-1234-1234-123412341234}" type="slidenum">
              <a:rPr lang="en-GB" sz="1200" b="0" i="0" u="none" strike="noStrike" cap="none">
                <a:solidFill>
                  <a:srgbClr val="898989"/>
                </a:solidFill>
                <a:latin typeface="Open Sans"/>
                <a:ea typeface="Open Sans"/>
                <a:cs typeface="Open Sans"/>
                <a:sym typeface="Open Sans"/>
              </a:rPr>
              <a:t>1</a:t>
            </a:fld>
            <a:endParaRPr sz="1200" b="0" i="0" u="none" strike="noStrike" cap="none">
              <a:solidFill>
                <a:srgbClr val="898989"/>
              </a:solidFill>
              <a:latin typeface="Open Sans"/>
              <a:ea typeface="Open Sans"/>
              <a:cs typeface="Open Sans"/>
              <a:sym typeface="Open Sans"/>
            </a:endParaRPr>
          </a:p>
        </p:txBody>
      </p:sp>
      <p:sp>
        <p:nvSpPr>
          <p:cNvPr id="76" name="Google Shape;76;p1"/>
          <p:cNvSpPr txBox="1">
            <a:spLocks noGrp="1"/>
          </p:cNvSpPr>
          <p:nvPr>
            <p:ph type="body" idx="1"/>
          </p:nvPr>
        </p:nvSpPr>
        <p:spPr>
          <a:xfrm>
            <a:off x="1981200" y="1052513"/>
            <a:ext cx="8229600" cy="4464050"/>
          </a:xfrm>
          <a:prstGeom prst="rect">
            <a:avLst/>
          </a:prstGeom>
          <a:noFill/>
          <a:ln>
            <a:noFill/>
          </a:ln>
        </p:spPr>
        <p:txBody>
          <a:bodyPr spcFirstLastPara="1" wrap="square" lIns="91425" tIns="45700" rIns="91425" bIns="45700" anchor="t" anchorCtr="0">
            <a:noAutofit/>
          </a:bodyPr>
          <a:lstStyle/>
          <a:p>
            <a:pPr marL="342900" lvl="0" indent="-342900" algn="l" rtl="0">
              <a:spcBef>
                <a:spcPts val="0"/>
              </a:spcBef>
              <a:spcAft>
                <a:spcPts val="0"/>
              </a:spcAft>
              <a:buClr>
                <a:schemeClr val="dk1"/>
              </a:buClr>
              <a:buSzPts val="3200"/>
              <a:buChar char="•"/>
            </a:pPr>
            <a:r>
              <a:rPr lang="en-GB" dirty="0"/>
              <a:t>Module Title: </a:t>
            </a:r>
            <a:r>
              <a:rPr lang="en-GB" b="1" i="1" dirty="0"/>
              <a:t>Professional Career Development within H&amp;SC</a:t>
            </a:r>
            <a:endParaRPr dirty="0"/>
          </a:p>
          <a:p>
            <a:pPr marL="342900" lvl="0" indent="-342900" algn="l" rtl="0">
              <a:spcBef>
                <a:spcPts val="640"/>
              </a:spcBef>
              <a:spcAft>
                <a:spcPts val="0"/>
              </a:spcAft>
              <a:buClr>
                <a:schemeClr val="dk1"/>
              </a:buClr>
              <a:buSzPts val="3200"/>
              <a:buChar char="•"/>
            </a:pPr>
            <a:r>
              <a:rPr lang="en-GB" u="sng" dirty="0"/>
              <a:t>Module Number</a:t>
            </a:r>
            <a:r>
              <a:rPr lang="en-GB" dirty="0"/>
              <a:t>: </a:t>
            </a:r>
            <a:r>
              <a:rPr lang="en-GB" b="1" i="1" dirty="0"/>
              <a:t>LCHS 4009 (LON)</a:t>
            </a:r>
            <a:endParaRPr dirty="0"/>
          </a:p>
          <a:p>
            <a:pPr marL="342900" lvl="0" indent="-342900" algn="l" rtl="0">
              <a:spcBef>
                <a:spcPts val="640"/>
              </a:spcBef>
              <a:spcAft>
                <a:spcPts val="0"/>
              </a:spcAft>
              <a:buClr>
                <a:schemeClr val="dk1"/>
              </a:buClr>
              <a:buSzPts val="3200"/>
              <a:buChar char="•"/>
            </a:pPr>
            <a:r>
              <a:rPr lang="en-GB" u="sng" dirty="0"/>
              <a:t>Assignment No</a:t>
            </a:r>
            <a:r>
              <a:rPr lang="en-GB" b="1" i="1" dirty="0"/>
              <a:t>:     ASSIGNMENT 1</a:t>
            </a:r>
            <a:endParaRPr dirty="0"/>
          </a:p>
          <a:p>
            <a:pPr marL="342900" lvl="0">
              <a:spcBef>
                <a:spcPts val="640"/>
              </a:spcBef>
              <a:buSzPts val="3200"/>
            </a:pPr>
            <a:r>
              <a:rPr lang="en-GB" u="sng" dirty="0"/>
              <a:t>Student Name</a:t>
            </a:r>
            <a:r>
              <a:rPr lang="en-GB" b="1" i="1" dirty="0"/>
              <a:t>:  Abdul Turay</a:t>
            </a:r>
            <a:endParaRPr dirty="0"/>
          </a:p>
          <a:p>
            <a:pPr marL="342900" lvl="0">
              <a:spcBef>
                <a:spcPts val="640"/>
              </a:spcBef>
              <a:buSzPts val="3200"/>
            </a:pPr>
            <a:r>
              <a:rPr lang="en-GB" u="sng" dirty="0"/>
              <a:t>Student ID</a:t>
            </a:r>
            <a:r>
              <a:rPr lang="en-GB" u="sng"/>
              <a:t>: 2442944</a:t>
            </a:r>
            <a:endParaRPr b="1" i="1" dirty="0"/>
          </a:p>
          <a:p>
            <a:pPr marL="342900" lvl="0" indent="-342900" algn="l" rtl="0">
              <a:spcBef>
                <a:spcPts val="640"/>
              </a:spcBef>
              <a:spcAft>
                <a:spcPts val="0"/>
              </a:spcAft>
              <a:buClr>
                <a:schemeClr val="dk1"/>
              </a:buClr>
              <a:buSzPts val="3200"/>
              <a:buChar char="•"/>
            </a:pPr>
            <a:r>
              <a:rPr lang="en-GB" u="sng" dirty="0"/>
              <a:t>Lecturer’s Name</a:t>
            </a:r>
            <a:r>
              <a:rPr lang="en-GB" b="1" i="1" dirty="0"/>
              <a:t>:</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3"/>
          <p:cNvSpPr txBox="1">
            <a:spLocks noGrp="1"/>
          </p:cNvSpPr>
          <p:nvPr>
            <p:ph type="title"/>
          </p:nvPr>
        </p:nvSpPr>
        <p:spPr>
          <a:xfrm>
            <a:off x="1981200" y="274639"/>
            <a:ext cx="8229600" cy="7778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2800" b="1"/>
              <a:t>Introduction</a:t>
            </a:r>
            <a:endParaRPr sz="2800" b="1"/>
          </a:p>
        </p:txBody>
      </p:sp>
      <p:sp>
        <p:nvSpPr>
          <p:cNvPr id="82" name="Google Shape;82;p3"/>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04/02/2026</a:t>
            </a:r>
            <a:endParaRPr/>
          </a:p>
        </p:txBody>
      </p:sp>
      <p:sp>
        <p:nvSpPr>
          <p:cNvPr id="83" name="Google Shape;83;p3"/>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898989"/>
              </a:buClr>
              <a:buSzPts val="1200"/>
              <a:buFont typeface="Arial"/>
              <a:buNone/>
            </a:pPr>
            <a:fld id="{00000000-1234-1234-1234-123412341234}" type="slidenum">
              <a:rPr lang="en-GB" sz="1200" b="0" i="0" u="none" strike="noStrike" cap="none">
                <a:solidFill>
                  <a:srgbClr val="898989"/>
                </a:solidFill>
                <a:latin typeface="Open Sans"/>
                <a:ea typeface="Open Sans"/>
                <a:cs typeface="Open Sans"/>
                <a:sym typeface="Open Sans"/>
              </a:rPr>
              <a:t>2</a:t>
            </a:fld>
            <a:endParaRPr sz="1200" b="0" i="0" u="none" strike="noStrike" cap="none">
              <a:solidFill>
                <a:srgbClr val="898989"/>
              </a:solidFill>
              <a:latin typeface="Open Sans"/>
              <a:ea typeface="Open Sans"/>
              <a:cs typeface="Open Sans"/>
              <a:sym typeface="Open Sans"/>
            </a:endParaRPr>
          </a:p>
        </p:txBody>
      </p:sp>
      <p:sp>
        <p:nvSpPr>
          <p:cNvPr id="84" name="Google Shape;84;p3"/>
          <p:cNvSpPr txBox="1">
            <a:spLocks noGrp="1"/>
          </p:cNvSpPr>
          <p:nvPr>
            <p:ph type="body" idx="1"/>
          </p:nvPr>
        </p:nvSpPr>
        <p:spPr>
          <a:xfrm>
            <a:off x="1981200" y="1600200"/>
            <a:ext cx="4384800" cy="3916500"/>
          </a:xfrm>
          <a:prstGeom prst="rect">
            <a:avLst/>
          </a:prstGeom>
          <a:noFill/>
          <a:ln>
            <a:noFill/>
          </a:ln>
        </p:spPr>
        <p:txBody>
          <a:bodyPr spcFirstLastPara="1" wrap="square" lIns="91425" tIns="45700" rIns="91425" bIns="45700" anchor="t" anchorCtr="0">
            <a:noAutofit/>
          </a:bodyPr>
          <a:lstStyle/>
          <a:p>
            <a:pPr marL="457200" lvl="0" indent="-304800" algn="just" rtl="0">
              <a:lnSpc>
                <a:spcPct val="150000"/>
              </a:lnSpc>
              <a:spcBef>
                <a:spcPts val="1200"/>
              </a:spcBef>
              <a:spcAft>
                <a:spcPts val="0"/>
              </a:spcAft>
              <a:buClr>
                <a:srgbClr val="222222"/>
              </a:buClr>
              <a:buSzPts val="1200"/>
              <a:buFont typeface="Times New Roman"/>
              <a:buChar char="●"/>
            </a:pPr>
            <a:r>
              <a:rPr lang="en-GB" sz="1200">
                <a:solidFill>
                  <a:srgbClr val="222222"/>
                </a:solidFill>
                <a:highlight>
                  <a:srgbClr val="FFFFFF"/>
                </a:highlight>
                <a:latin typeface="Times New Roman"/>
                <a:ea typeface="Times New Roman"/>
                <a:cs typeface="Times New Roman"/>
                <a:sym typeface="Times New Roman"/>
              </a:rPr>
              <a:t>I am a student who is about to work in health and social care in the future, with an interest in acquiring significant professional skills.</a:t>
            </a:r>
            <a:endParaRPr sz="1200">
              <a:solidFill>
                <a:srgbClr val="222222"/>
              </a:solidFill>
              <a:highlight>
                <a:srgbClr val="FFFFFF"/>
              </a:highlight>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GB" sz="1200">
                <a:solidFill>
                  <a:srgbClr val="222222"/>
                </a:solidFill>
                <a:highlight>
                  <a:srgbClr val="FFFFFF"/>
                </a:highlight>
                <a:latin typeface="Times New Roman"/>
                <a:ea typeface="Times New Roman"/>
                <a:cs typeface="Times New Roman"/>
                <a:sym typeface="Times New Roman"/>
              </a:rPr>
              <a:t>This presentation will discuss one of the most critical skills of a successful healthcare practice and the care of patients.</a:t>
            </a:r>
            <a:endParaRPr sz="1200">
              <a:solidFill>
                <a:srgbClr val="222222"/>
              </a:solidFill>
              <a:highlight>
                <a:srgbClr val="FFFFFF"/>
              </a:highlight>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GB" sz="1200">
                <a:solidFill>
                  <a:srgbClr val="222222"/>
                </a:solidFill>
                <a:highlight>
                  <a:srgbClr val="FFFFFF"/>
                </a:highlight>
                <a:latin typeface="Times New Roman"/>
                <a:ea typeface="Times New Roman"/>
                <a:cs typeface="Times New Roman"/>
                <a:sym typeface="Times New Roman"/>
              </a:rPr>
              <a:t>It will be focused on Communication, its meaning, role in a real-life practise, and its influencing my future profession.</a:t>
            </a:r>
            <a:endParaRPr sz="2800" b="1" i="1"/>
          </a:p>
        </p:txBody>
      </p:sp>
      <p:pic>
        <p:nvPicPr>
          <p:cNvPr id="85" name="Google Shape;85;p3"/>
          <p:cNvPicPr preferRelativeResize="0"/>
          <p:nvPr/>
        </p:nvPicPr>
        <p:blipFill>
          <a:blip r:embed="rId3">
            <a:alphaModFix/>
          </a:blip>
          <a:stretch>
            <a:fillRect/>
          </a:stretch>
        </p:blipFill>
        <p:spPr>
          <a:xfrm>
            <a:off x="6419725" y="2043664"/>
            <a:ext cx="5521200" cy="20143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4"/>
          <p:cNvSpPr txBox="1">
            <a:spLocks noGrp="1"/>
          </p:cNvSpPr>
          <p:nvPr>
            <p:ph type="title"/>
          </p:nvPr>
        </p:nvSpPr>
        <p:spPr>
          <a:xfrm>
            <a:off x="2084915" y="3558"/>
            <a:ext cx="8412497" cy="106848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2800" b="1"/>
              <a:t>What is your chosen skill? </a:t>
            </a:r>
            <a:endParaRPr sz="2800" i="1">
              <a:solidFill>
                <a:srgbClr val="FF0000"/>
              </a:solidFill>
            </a:endParaRPr>
          </a:p>
        </p:txBody>
      </p:sp>
      <p:sp>
        <p:nvSpPr>
          <p:cNvPr id="91" name="Google Shape;91;p4"/>
          <p:cNvSpPr txBox="1">
            <a:spLocks noGrp="1"/>
          </p:cNvSpPr>
          <p:nvPr>
            <p:ph type="body" idx="1"/>
          </p:nvPr>
        </p:nvSpPr>
        <p:spPr>
          <a:xfrm>
            <a:off x="3084786" y="2376653"/>
            <a:ext cx="6656990" cy="1507577"/>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chemeClr val="dk1"/>
              </a:buClr>
              <a:buSzPts val="3200"/>
              <a:buNone/>
            </a:pPr>
            <a:endParaRPr b="1">
              <a:solidFill>
                <a:srgbClr val="000000"/>
              </a:solidFill>
            </a:endParaRPr>
          </a:p>
          <a:p>
            <a:pPr marL="342900" lvl="0" indent="-139700" algn="l" rtl="0">
              <a:spcBef>
                <a:spcPts val="640"/>
              </a:spcBef>
              <a:spcAft>
                <a:spcPts val="0"/>
              </a:spcAft>
              <a:buClr>
                <a:schemeClr val="dk1"/>
              </a:buClr>
              <a:buSzPts val="3200"/>
              <a:buNone/>
            </a:pPr>
            <a:endParaRPr/>
          </a:p>
        </p:txBody>
      </p:sp>
      <p:sp>
        <p:nvSpPr>
          <p:cNvPr id="92" name="Google Shape;92;p4"/>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solidFill>
                  <a:srgbClr val="888888"/>
                </a:solidFill>
                <a:latin typeface="Open Sans"/>
                <a:ea typeface="Open Sans"/>
                <a:cs typeface="Open Sans"/>
                <a:sym typeface="Open Sans"/>
              </a:rPr>
              <a:t>04/02/2026</a:t>
            </a:r>
            <a:endParaRPr>
              <a:solidFill>
                <a:srgbClr val="888888"/>
              </a:solidFill>
              <a:latin typeface="Open Sans"/>
              <a:ea typeface="Open Sans"/>
              <a:cs typeface="Open Sans"/>
              <a:sym typeface="Open Sans"/>
            </a:endParaRPr>
          </a:p>
        </p:txBody>
      </p:sp>
      <p:sp>
        <p:nvSpPr>
          <p:cNvPr id="93" name="Google Shape;93;p4"/>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898989"/>
              </a:buClr>
              <a:buSzPts val="900"/>
              <a:buFont typeface="Arial"/>
              <a:buNone/>
            </a:pPr>
            <a:fld id="{00000000-1234-1234-1234-123412341234}" type="slidenum">
              <a:rPr lang="en-GB" sz="900" b="0" i="0" u="none" strike="noStrike" cap="none">
                <a:solidFill>
                  <a:srgbClr val="898989"/>
                </a:solidFill>
                <a:latin typeface="Open Sans"/>
                <a:ea typeface="Open Sans"/>
                <a:cs typeface="Open Sans"/>
                <a:sym typeface="Open Sans"/>
              </a:rPr>
              <a:t>3</a:t>
            </a:fld>
            <a:endParaRPr sz="900" b="0" i="0" u="none" strike="noStrike" cap="none">
              <a:solidFill>
                <a:srgbClr val="898989"/>
              </a:solidFill>
              <a:latin typeface="Open Sans"/>
              <a:ea typeface="Open Sans"/>
              <a:cs typeface="Open Sans"/>
              <a:sym typeface="Open Sans"/>
            </a:endParaRPr>
          </a:p>
        </p:txBody>
      </p:sp>
      <p:sp>
        <p:nvSpPr>
          <p:cNvPr id="94" name="Google Shape;94;p4"/>
          <p:cNvSpPr txBox="1"/>
          <p:nvPr/>
        </p:nvSpPr>
        <p:spPr>
          <a:xfrm>
            <a:off x="334425" y="2043600"/>
            <a:ext cx="6303000" cy="1662300"/>
          </a:xfrm>
          <a:prstGeom prst="rect">
            <a:avLst/>
          </a:prstGeom>
          <a:noFill/>
          <a:ln>
            <a:noFill/>
          </a:ln>
        </p:spPr>
        <p:txBody>
          <a:bodyPr spcFirstLastPara="1" wrap="square" lIns="91425" tIns="45700" rIns="91425" bIns="45700" anchor="t" anchorCtr="0">
            <a:spAutoFit/>
          </a:bodyPr>
          <a:lstStyle/>
          <a:p>
            <a:pPr marL="457200" lvl="0" indent="-304800" algn="just" rtl="0">
              <a:lnSpc>
                <a:spcPct val="150000"/>
              </a:lnSpc>
              <a:spcBef>
                <a:spcPts val="1200"/>
              </a:spcBef>
              <a:spcAft>
                <a:spcPts val="0"/>
              </a:spcAft>
              <a:buClr>
                <a:srgbClr val="222222"/>
              </a:buClr>
              <a:buSzPts val="1200"/>
              <a:buFont typeface="Times New Roman"/>
              <a:buChar char="●"/>
            </a:pPr>
            <a:r>
              <a:rPr lang="en-GB" sz="1200">
                <a:solidFill>
                  <a:srgbClr val="222222"/>
                </a:solidFill>
                <a:highlight>
                  <a:srgbClr val="FFFFFF"/>
                </a:highlight>
                <a:latin typeface="Times New Roman"/>
                <a:ea typeface="Times New Roman"/>
                <a:cs typeface="Times New Roman"/>
                <a:sym typeface="Times New Roman"/>
              </a:rPr>
              <a:t>Communication refers to the process through which one is able to express information, ideas and emotions effectively to other people (Men,  Qin, and Mitson, 2025).</a:t>
            </a:r>
            <a:endParaRPr sz="1200">
              <a:solidFill>
                <a:srgbClr val="222222"/>
              </a:solidFill>
              <a:highlight>
                <a:srgbClr val="FFFFFF"/>
              </a:highlight>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GB" sz="1200">
                <a:solidFill>
                  <a:srgbClr val="222222"/>
                </a:solidFill>
                <a:highlight>
                  <a:srgbClr val="FFFFFF"/>
                </a:highlight>
                <a:latin typeface="Times New Roman"/>
                <a:ea typeface="Times New Roman"/>
                <a:cs typeface="Times New Roman"/>
                <a:sym typeface="Times New Roman"/>
              </a:rPr>
              <a:t>The various types that occur include verbal communication (spoken words), non-verbal (body language, gestures) and written communication (records and reports).</a:t>
            </a:r>
            <a:endParaRPr sz="1200">
              <a:solidFill>
                <a:srgbClr val="222222"/>
              </a:solidFill>
              <a:highlight>
                <a:srgbClr val="FFFFFF"/>
              </a:highlight>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GB" sz="1200">
                <a:solidFill>
                  <a:srgbClr val="222222"/>
                </a:solidFill>
                <a:highlight>
                  <a:srgbClr val="FFFFFF"/>
                </a:highlight>
                <a:latin typeface="Times New Roman"/>
                <a:ea typeface="Times New Roman"/>
                <a:cs typeface="Times New Roman"/>
                <a:sym typeface="Times New Roman"/>
              </a:rPr>
              <a:t>Learned in education, through profession, experience at the workplace, and in the process of daily life.</a:t>
            </a:r>
            <a:endParaRPr sz="2400">
              <a:solidFill>
                <a:schemeClr val="dk1"/>
              </a:solidFill>
              <a:latin typeface="Open Sans"/>
              <a:ea typeface="Open Sans"/>
              <a:cs typeface="Open Sans"/>
              <a:sym typeface="Open Sans"/>
            </a:endParaRPr>
          </a:p>
        </p:txBody>
      </p:sp>
      <p:pic>
        <p:nvPicPr>
          <p:cNvPr id="95" name="Google Shape;95;p4"/>
          <p:cNvPicPr preferRelativeResize="0"/>
          <p:nvPr/>
        </p:nvPicPr>
        <p:blipFill>
          <a:blip r:embed="rId3">
            <a:alphaModFix/>
          </a:blip>
          <a:stretch>
            <a:fillRect/>
          </a:stretch>
        </p:blipFill>
        <p:spPr>
          <a:xfrm>
            <a:off x="7417425" y="1964422"/>
            <a:ext cx="4243500" cy="24910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5"/>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solidFill>
                  <a:srgbClr val="888888"/>
                </a:solidFill>
                <a:latin typeface="Open Sans"/>
                <a:ea typeface="Open Sans"/>
                <a:cs typeface="Open Sans"/>
                <a:sym typeface="Open Sans"/>
              </a:rPr>
              <a:t>04/02/2026</a:t>
            </a:r>
            <a:endParaRPr>
              <a:solidFill>
                <a:srgbClr val="888888"/>
              </a:solidFill>
              <a:latin typeface="Open Sans"/>
              <a:ea typeface="Open Sans"/>
              <a:cs typeface="Open Sans"/>
              <a:sym typeface="Open Sans"/>
            </a:endParaRPr>
          </a:p>
        </p:txBody>
      </p:sp>
      <p:sp>
        <p:nvSpPr>
          <p:cNvPr id="101" name="Google Shape;101;p5"/>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898989"/>
              </a:buClr>
              <a:buSzPts val="900"/>
              <a:buFont typeface="Arial"/>
              <a:buNone/>
            </a:pPr>
            <a:fld id="{00000000-1234-1234-1234-123412341234}" type="slidenum">
              <a:rPr lang="en-GB" sz="900">
                <a:solidFill>
                  <a:srgbClr val="898989"/>
                </a:solidFill>
                <a:latin typeface="Open Sans"/>
                <a:ea typeface="Open Sans"/>
                <a:cs typeface="Open Sans"/>
                <a:sym typeface="Open Sans"/>
              </a:rPr>
              <a:t>4</a:t>
            </a:fld>
            <a:endParaRPr sz="900">
              <a:solidFill>
                <a:srgbClr val="898989"/>
              </a:solidFill>
              <a:latin typeface="Open Sans"/>
              <a:ea typeface="Open Sans"/>
              <a:cs typeface="Open Sans"/>
              <a:sym typeface="Open Sans"/>
            </a:endParaRPr>
          </a:p>
        </p:txBody>
      </p:sp>
      <p:sp>
        <p:nvSpPr>
          <p:cNvPr id="102" name="Google Shape;102;p5"/>
          <p:cNvSpPr txBox="1">
            <a:spLocks noGrp="1"/>
          </p:cNvSpPr>
          <p:nvPr>
            <p:ph type="title"/>
          </p:nvPr>
        </p:nvSpPr>
        <p:spPr>
          <a:xfrm>
            <a:off x="1492513" y="-47007"/>
            <a:ext cx="9206974" cy="1412472"/>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Clr>
                <a:srgbClr val="000000"/>
              </a:buClr>
              <a:buFont typeface="Arial"/>
              <a:buNone/>
            </a:pPr>
            <a:r>
              <a:rPr lang="en-GB" sz="2800" b="1"/>
              <a:t>Importance of (</a:t>
            </a:r>
            <a:r>
              <a:rPr lang="en-GB" sz="2800" b="1" i="1"/>
              <a:t>write the skill here</a:t>
            </a:r>
            <a:r>
              <a:rPr lang="en-GB" sz="2800" b="1"/>
              <a:t>) in professional practice</a:t>
            </a:r>
            <a:endParaRPr sz="900" b="1"/>
          </a:p>
        </p:txBody>
      </p:sp>
      <p:sp>
        <p:nvSpPr>
          <p:cNvPr id="103" name="Google Shape;103;p5"/>
          <p:cNvSpPr txBox="1"/>
          <p:nvPr/>
        </p:nvSpPr>
        <p:spPr>
          <a:xfrm>
            <a:off x="767443" y="1006692"/>
            <a:ext cx="10657200" cy="3078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a:p>
        </p:txBody>
      </p:sp>
      <p:sp>
        <p:nvSpPr>
          <p:cNvPr id="104" name="Google Shape;104;p5"/>
          <p:cNvSpPr txBox="1"/>
          <p:nvPr/>
        </p:nvSpPr>
        <p:spPr>
          <a:xfrm>
            <a:off x="1307475" y="1726825"/>
            <a:ext cx="4614600" cy="17547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200"/>
              </a:spcBef>
              <a:spcAft>
                <a:spcPts val="0"/>
              </a:spcAft>
              <a:buClr>
                <a:srgbClr val="222222"/>
              </a:buClr>
              <a:buSzPts val="1200"/>
              <a:buFont typeface="Times New Roman"/>
              <a:buChar char="●"/>
            </a:pPr>
            <a:r>
              <a:rPr lang="en-GB" sz="1200">
                <a:solidFill>
                  <a:srgbClr val="222222"/>
                </a:solidFill>
                <a:highlight>
                  <a:srgbClr val="FFFFFF"/>
                </a:highlight>
                <a:latin typeface="Times New Roman"/>
                <a:ea typeface="Times New Roman"/>
                <a:cs typeface="Times New Roman"/>
                <a:sym typeface="Times New Roman"/>
              </a:rPr>
              <a:t>Provides safe patient care by minimising misconceptions, medical errors and misjudgments on treatment decisions (Silva et al. 2023).</a:t>
            </a:r>
            <a:endParaRPr sz="1200">
              <a:solidFill>
                <a:srgbClr val="222222"/>
              </a:solidFill>
              <a:highlight>
                <a:srgbClr val="FFFFFF"/>
              </a:highlight>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GB" sz="1200">
                <a:solidFill>
                  <a:srgbClr val="222222"/>
                </a:solidFill>
                <a:highlight>
                  <a:srgbClr val="FFFFFF"/>
                </a:highlight>
                <a:latin typeface="Times New Roman"/>
                <a:ea typeface="Times New Roman"/>
                <a:cs typeface="Times New Roman"/>
                <a:sym typeface="Times New Roman"/>
              </a:rPr>
              <a:t>Enhances patient health, wellbeing, and care delivery through good communication of the condition, treatments and plan of care.</a:t>
            </a:r>
            <a:endParaRPr sz="1200">
              <a:solidFill>
                <a:srgbClr val="222222"/>
              </a:solidFill>
              <a:highlight>
                <a:srgbClr val="FFFFFF"/>
              </a:highlight>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GB" sz="1200">
                <a:solidFill>
                  <a:srgbClr val="222222"/>
                </a:solidFill>
                <a:highlight>
                  <a:srgbClr val="FFFFFF"/>
                </a:highlight>
                <a:latin typeface="Times New Roman"/>
                <a:ea typeface="Times New Roman"/>
                <a:cs typeface="Times New Roman"/>
                <a:sym typeface="Times New Roman"/>
              </a:rPr>
              <a:t>Contributes to an effective team and organisation through teamwork, trust and sharing of accurate information.</a:t>
            </a:r>
            <a:endParaRPr/>
          </a:p>
        </p:txBody>
      </p:sp>
      <p:pic>
        <p:nvPicPr>
          <p:cNvPr id="105" name="Google Shape;105;p5"/>
          <p:cNvPicPr preferRelativeResize="0"/>
          <p:nvPr/>
        </p:nvPicPr>
        <p:blipFill>
          <a:blip r:embed="rId3">
            <a:alphaModFix/>
          </a:blip>
          <a:stretch>
            <a:fillRect/>
          </a:stretch>
        </p:blipFill>
        <p:spPr>
          <a:xfrm>
            <a:off x="6096000" y="1415765"/>
            <a:ext cx="5965125" cy="4026459"/>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6"/>
          <p:cNvSpPr txBox="1">
            <a:spLocks noGrp="1"/>
          </p:cNvSpPr>
          <p:nvPr>
            <p:ph type="title"/>
          </p:nvPr>
        </p:nvSpPr>
        <p:spPr>
          <a:xfrm>
            <a:off x="1981200" y="0"/>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2800" b="1"/>
              <a:t>Model or framework linked to your chosen skill</a:t>
            </a:r>
            <a:endParaRPr/>
          </a:p>
        </p:txBody>
      </p:sp>
      <p:sp>
        <p:nvSpPr>
          <p:cNvPr id="111" name="Google Shape;111;p6"/>
          <p:cNvSpPr txBox="1">
            <a:spLocks noGrp="1"/>
          </p:cNvSpPr>
          <p:nvPr>
            <p:ph type="body" idx="1"/>
          </p:nvPr>
        </p:nvSpPr>
        <p:spPr>
          <a:xfrm>
            <a:off x="429979" y="1132800"/>
            <a:ext cx="7576500" cy="4692300"/>
          </a:xfrm>
          <a:prstGeom prst="rect">
            <a:avLst/>
          </a:prstGeom>
          <a:noFill/>
          <a:ln>
            <a:noFill/>
          </a:ln>
        </p:spPr>
        <p:txBody>
          <a:bodyPr spcFirstLastPara="1" wrap="square" lIns="91425" tIns="45700" rIns="91425" bIns="45700" anchor="t" anchorCtr="0">
            <a:noAutofit/>
          </a:bodyPr>
          <a:lstStyle/>
          <a:p>
            <a:pPr marL="457200" lvl="0" indent="-304800" algn="just" rtl="0">
              <a:lnSpc>
                <a:spcPct val="150000"/>
              </a:lnSpc>
              <a:spcBef>
                <a:spcPts val="1200"/>
              </a:spcBef>
              <a:spcAft>
                <a:spcPts val="0"/>
              </a:spcAft>
              <a:buClr>
                <a:srgbClr val="222222"/>
              </a:buClr>
              <a:buSzPts val="1200"/>
              <a:buFont typeface="Times New Roman"/>
              <a:buChar char="●"/>
            </a:pPr>
            <a:r>
              <a:rPr lang="en-GB" sz="1200">
                <a:solidFill>
                  <a:srgbClr val="222222"/>
                </a:solidFill>
                <a:highlight>
                  <a:srgbClr val="FFFFFF"/>
                </a:highlight>
                <a:latin typeface="Times New Roman"/>
                <a:ea typeface="Times New Roman"/>
                <a:cs typeface="Times New Roman"/>
                <a:sym typeface="Times New Roman"/>
              </a:rPr>
              <a:t>The Reflective Cycle by Gibbs is a popular reflective framework that can assist professionals to learn through the experience that they go through and to enhance their practice (Ibrahimov, Hasanov, and Hashimov,2024).</a:t>
            </a:r>
            <a:endParaRPr sz="1200">
              <a:solidFill>
                <a:srgbClr val="222222"/>
              </a:solidFill>
              <a:highlight>
                <a:srgbClr val="FFFFFF"/>
              </a:highlight>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GB" sz="1200">
                <a:solidFill>
                  <a:srgbClr val="222222"/>
                </a:solidFill>
                <a:highlight>
                  <a:srgbClr val="FFFFFF"/>
                </a:highlight>
                <a:latin typeface="Times New Roman"/>
                <a:ea typeface="Times New Roman"/>
                <a:cs typeface="Times New Roman"/>
                <a:sym typeface="Times New Roman"/>
              </a:rPr>
              <a:t>It consists of six important steps, which include description, feelings, evaluation, analysis, conclusion, and action plan.</a:t>
            </a:r>
            <a:endParaRPr sz="1200">
              <a:solidFill>
                <a:srgbClr val="222222"/>
              </a:solidFill>
              <a:highlight>
                <a:srgbClr val="FFFFFF"/>
              </a:highlight>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GB" sz="1200">
                <a:solidFill>
                  <a:srgbClr val="222222"/>
                </a:solidFill>
                <a:highlight>
                  <a:srgbClr val="FFFFFF"/>
                </a:highlight>
                <a:latin typeface="Times New Roman"/>
                <a:ea typeface="Times New Roman"/>
                <a:cs typeface="Times New Roman"/>
                <a:sym typeface="Times New Roman"/>
              </a:rPr>
              <a:t>Helps the client in building communication skills through reflection on the interactions and finding the areas which need to be improved.</a:t>
            </a:r>
            <a:endParaRPr sz="2400"/>
          </a:p>
        </p:txBody>
      </p:sp>
      <p:sp>
        <p:nvSpPr>
          <p:cNvPr id="112" name="Google Shape;112;p6"/>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04/02/2026</a:t>
            </a:r>
            <a:endParaRPr/>
          </a:p>
        </p:txBody>
      </p:sp>
      <p:sp>
        <p:nvSpPr>
          <p:cNvPr id="113" name="Google Shape;113;p6"/>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5</a:t>
            </a:fld>
            <a:endParaRPr/>
          </a:p>
        </p:txBody>
      </p:sp>
      <p:pic>
        <p:nvPicPr>
          <p:cNvPr id="114" name="Google Shape;114;p6"/>
          <p:cNvPicPr preferRelativeResize="0"/>
          <p:nvPr/>
        </p:nvPicPr>
        <p:blipFill>
          <a:blip r:embed="rId3">
            <a:alphaModFix/>
          </a:blip>
          <a:stretch>
            <a:fillRect/>
          </a:stretch>
        </p:blipFill>
        <p:spPr>
          <a:xfrm>
            <a:off x="8006479" y="2023675"/>
            <a:ext cx="3880723" cy="2910542"/>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7"/>
          <p:cNvSpPr txBox="1">
            <a:spLocks noGrp="1"/>
          </p:cNvSpPr>
          <p:nvPr>
            <p:ph type="title"/>
          </p:nvPr>
        </p:nvSpPr>
        <p:spPr>
          <a:xfrm>
            <a:off x="2013369" y="255476"/>
            <a:ext cx="8229600" cy="79726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2800" b="1"/>
              <a:t>Applying this skill in practice</a:t>
            </a:r>
            <a:br>
              <a:rPr lang="en-GB" sz="2800"/>
            </a:br>
            <a:endParaRPr sz="2800" b="1"/>
          </a:p>
        </p:txBody>
      </p:sp>
      <p:sp>
        <p:nvSpPr>
          <p:cNvPr id="120" name="Google Shape;120;p7"/>
          <p:cNvSpPr txBox="1">
            <a:spLocks noGrp="1"/>
          </p:cNvSpPr>
          <p:nvPr>
            <p:ph type="body" idx="1"/>
          </p:nvPr>
        </p:nvSpPr>
        <p:spPr>
          <a:xfrm>
            <a:off x="1787175" y="1270400"/>
            <a:ext cx="5503800" cy="4968600"/>
          </a:xfrm>
          <a:prstGeom prst="rect">
            <a:avLst/>
          </a:prstGeom>
          <a:noFill/>
          <a:ln>
            <a:noFill/>
          </a:ln>
        </p:spPr>
        <p:txBody>
          <a:bodyPr spcFirstLastPara="1" wrap="square" lIns="91425" tIns="45700" rIns="91425" bIns="45700" anchor="t" anchorCtr="0">
            <a:noAutofit/>
          </a:bodyPr>
          <a:lstStyle/>
          <a:p>
            <a:pPr marL="457200" lvl="0" indent="-304800" algn="just" rtl="0">
              <a:lnSpc>
                <a:spcPct val="150000"/>
              </a:lnSpc>
              <a:spcBef>
                <a:spcPts val="1200"/>
              </a:spcBef>
              <a:spcAft>
                <a:spcPts val="0"/>
              </a:spcAft>
              <a:buClr>
                <a:srgbClr val="222222"/>
              </a:buClr>
              <a:buSzPts val="1200"/>
              <a:buFont typeface="Times New Roman"/>
              <a:buChar char="●"/>
            </a:pPr>
            <a:r>
              <a:rPr lang="en-GB" sz="1200">
                <a:solidFill>
                  <a:srgbClr val="222222"/>
                </a:solidFill>
                <a:highlight>
                  <a:srgbClr val="FFFFFF"/>
                </a:highlight>
                <a:latin typeface="Times New Roman"/>
                <a:ea typeface="Times New Roman"/>
                <a:cs typeface="Times New Roman"/>
                <a:sym typeface="Times New Roman"/>
              </a:rPr>
              <a:t>These are the actions of a nurse working in a hospital ward, talking to patients and members of the healthcare team.</a:t>
            </a:r>
            <a:endParaRPr sz="1200">
              <a:solidFill>
                <a:srgbClr val="222222"/>
              </a:solidFill>
              <a:highlight>
                <a:srgbClr val="FFFFFF"/>
              </a:highlight>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GB" sz="1200">
                <a:solidFill>
                  <a:srgbClr val="222222"/>
                </a:solidFill>
                <a:highlight>
                  <a:srgbClr val="FFFFFF"/>
                </a:highlight>
                <a:latin typeface="Times New Roman"/>
                <a:ea typeface="Times New Roman"/>
                <a:cs typeface="Times New Roman"/>
                <a:sym typeface="Times New Roman"/>
              </a:rPr>
              <a:t>Engaging patients in care clarification using straightforward language in explaining the treatments, procedures, and care plans (Hu, et al. 2023).</a:t>
            </a:r>
            <a:endParaRPr sz="1200">
              <a:solidFill>
                <a:srgbClr val="222222"/>
              </a:solidFill>
              <a:highlight>
                <a:srgbClr val="FFFFFF"/>
              </a:highlight>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GB" sz="1200">
                <a:solidFill>
                  <a:srgbClr val="222222"/>
                </a:solidFill>
                <a:highlight>
                  <a:srgbClr val="FFFFFF"/>
                </a:highlight>
                <a:latin typeface="Times New Roman"/>
                <a:ea typeface="Times New Roman"/>
                <a:cs typeface="Times New Roman"/>
                <a:sym typeface="Times New Roman"/>
              </a:rPr>
              <a:t>Results in more patient safety, less anxiety, understanding, and quality care outcomes.</a:t>
            </a:r>
            <a:endParaRPr sz="2000"/>
          </a:p>
        </p:txBody>
      </p:sp>
      <p:sp>
        <p:nvSpPr>
          <p:cNvPr id="121" name="Google Shape;121;p7"/>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04/02/2026</a:t>
            </a:r>
            <a:endParaRPr/>
          </a:p>
        </p:txBody>
      </p:sp>
      <p:sp>
        <p:nvSpPr>
          <p:cNvPr id="122" name="Google Shape;122;p7"/>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6</a:t>
            </a:fld>
            <a:endParaRPr/>
          </a:p>
        </p:txBody>
      </p:sp>
      <p:pic>
        <p:nvPicPr>
          <p:cNvPr id="123" name="Google Shape;123;p7"/>
          <p:cNvPicPr preferRelativeResize="0"/>
          <p:nvPr/>
        </p:nvPicPr>
        <p:blipFill>
          <a:blip r:embed="rId3">
            <a:alphaModFix/>
          </a:blip>
          <a:stretch>
            <a:fillRect/>
          </a:stretch>
        </p:blipFill>
        <p:spPr>
          <a:xfrm>
            <a:off x="7394025" y="1562836"/>
            <a:ext cx="4596224" cy="3447168"/>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8"/>
          <p:cNvSpPr txBox="1">
            <a:spLocks noGrp="1"/>
          </p:cNvSpPr>
          <p:nvPr>
            <p:ph type="title"/>
          </p:nvPr>
        </p:nvSpPr>
        <p:spPr>
          <a:xfrm>
            <a:off x="1613756" y="339726"/>
            <a:ext cx="8964488" cy="1217067"/>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2800" b="1"/>
              <a:t>How does this skill support my future career?</a:t>
            </a:r>
            <a:br>
              <a:rPr lang="en-GB" sz="2800"/>
            </a:br>
            <a:endParaRPr sz="2800" b="1">
              <a:solidFill>
                <a:srgbClr val="FF0000"/>
              </a:solidFill>
            </a:endParaRPr>
          </a:p>
        </p:txBody>
      </p:sp>
      <p:sp>
        <p:nvSpPr>
          <p:cNvPr id="129" name="Google Shape;129;p8"/>
          <p:cNvSpPr txBox="1">
            <a:spLocks noGrp="1"/>
          </p:cNvSpPr>
          <p:nvPr>
            <p:ph type="body" idx="1"/>
          </p:nvPr>
        </p:nvSpPr>
        <p:spPr>
          <a:xfrm>
            <a:off x="522522" y="1448775"/>
            <a:ext cx="7755300" cy="3960600"/>
          </a:xfrm>
          <a:prstGeom prst="rect">
            <a:avLst/>
          </a:prstGeom>
          <a:noFill/>
          <a:ln>
            <a:noFill/>
          </a:ln>
        </p:spPr>
        <p:txBody>
          <a:bodyPr spcFirstLastPara="1" wrap="square" lIns="91425" tIns="45700" rIns="91425" bIns="45700" anchor="t" anchorCtr="0">
            <a:noAutofit/>
          </a:bodyPr>
          <a:lstStyle/>
          <a:p>
            <a:pPr marL="457200" lvl="0" indent="-304800" algn="just" rtl="0">
              <a:lnSpc>
                <a:spcPct val="150000"/>
              </a:lnSpc>
              <a:spcBef>
                <a:spcPts val="0"/>
              </a:spcBef>
              <a:spcAft>
                <a:spcPts val="0"/>
              </a:spcAft>
              <a:buClr>
                <a:srgbClr val="222222"/>
              </a:buClr>
              <a:buSzPts val="1200"/>
              <a:buFont typeface="Times New Roman"/>
              <a:buChar char="●"/>
            </a:pPr>
            <a:r>
              <a:rPr lang="en-GB" sz="1200">
                <a:solidFill>
                  <a:srgbClr val="222222"/>
                </a:solidFill>
                <a:highlight>
                  <a:srgbClr val="FFFFFF"/>
                </a:highlight>
                <a:latin typeface="Times New Roman"/>
                <a:ea typeface="Times New Roman"/>
                <a:cs typeface="Times New Roman"/>
                <a:sym typeface="Times New Roman"/>
              </a:rPr>
              <a:t>Effective communication is more employable and is desirable to healthcare employers.</a:t>
            </a:r>
            <a:endParaRPr sz="1200">
              <a:solidFill>
                <a:srgbClr val="222222"/>
              </a:solidFill>
              <a:highlight>
                <a:srgbClr val="FFFFFF"/>
              </a:highlight>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GB" sz="1200">
                <a:solidFill>
                  <a:srgbClr val="222222"/>
                </a:solidFill>
                <a:highlight>
                  <a:srgbClr val="FFFFFF"/>
                </a:highlight>
                <a:latin typeface="Times New Roman"/>
                <a:ea typeface="Times New Roman"/>
                <a:cs typeface="Times New Roman"/>
                <a:sym typeface="Times New Roman"/>
              </a:rPr>
              <a:t>Critical in the development of professional relationships, teamwork and provision of patient-centred care.</a:t>
            </a:r>
            <a:endParaRPr sz="1200">
              <a:solidFill>
                <a:srgbClr val="222222"/>
              </a:solidFill>
              <a:highlight>
                <a:srgbClr val="FFFFFF"/>
              </a:highlight>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GB" sz="1200">
                <a:solidFill>
                  <a:srgbClr val="222222"/>
                </a:solidFill>
                <a:highlight>
                  <a:srgbClr val="FFFFFF"/>
                </a:highlight>
                <a:latin typeface="Times New Roman"/>
                <a:ea typeface="Times New Roman"/>
                <a:cs typeface="Times New Roman"/>
                <a:sym typeface="Times New Roman"/>
              </a:rPr>
              <a:t>Self-examination of the strengths and areas of weakness to be improved to facilitate continual growth.</a:t>
            </a:r>
            <a:endParaRPr sz="2400"/>
          </a:p>
        </p:txBody>
      </p:sp>
      <p:sp>
        <p:nvSpPr>
          <p:cNvPr id="130" name="Google Shape;130;p8"/>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solidFill>
                  <a:srgbClr val="888888"/>
                </a:solidFill>
                <a:latin typeface="Open Sans"/>
                <a:ea typeface="Open Sans"/>
                <a:cs typeface="Open Sans"/>
                <a:sym typeface="Open Sans"/>
              </a:rPr>
              <a:t>04/02/2026</a:t>
            </a:r>
            <a:endParaRPr>
              <a:solidFill>
                <a:srgbClr val="888888"/>
              </a:solidFill>
              <a:latin typeface="Open Sans"/>
              <a:ea typeface="Open Sans"/>
              <a:cs typeface="Open Sans"/>
              <a:sym typeface="Open Sans"/>
            </a:endParaRPr>
          </a:p>
        </p:txBody>
      </p:sp>
      <p:sp>
        <p:nvSpPr>
          <p:cNvPr id="131" name="Google Shape;131;p8"/>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898989"/>
              </a:buClr>
              <a:buSzPts val="900"/>
              <a:buFont typeface="Arial"/>
              <a:buNone/>
            </a:pPr>
            <a:fld id="{00000000-1234-1234-1234-123412341234}" type="slidenum">
              <a:rPr lang="en-GB" sz="900">
                <a:solidFill>
                  <a:srgbClr val="898989"/>
                </a:solidFill>
                <a:latin typeface="Open Sans"/>
                <a:ea typeface="Open Sans"/>
                <a:cs typeface="Open Sans"/>
                <a:sym typeface="Open Sans"/>
              </a:rPr>
              <a:t>7</a:t>
            </a:fld>
            <a:endParaRPr sz="900">
              <a:solidFill>
                <a:srgbClr val="898989"/>
              </a:solidFill>
              <a:latin typeface="Open Sans"/>
              <a:ea typeface="Open Sans"/>
              <a:cs typeface="Open Sans"/>
              <a:sym typeface="Open Sans"/>
            </a:endParaRPr>
          </a:p>
        </p:txBody>
      </p:sp>
      <p:pic>
        <p:nvPicPr>
          <p:cNvPr id="132" name="Google Shape;132;p8"/>
          <p:cNvPicPr preferRelativeResize="0"/>
          <p:nvPr/>
        </p:nvPicPr>
        <p:blipFill>
          <a:blip r:embed="rId3">
            <a:alphaModFix/>
          </a:blip>
          <a:stretch>
            <a:fillRect/>
          </a:stretch>
        </p:blipFill>
        <p:spPr>
          <a:xfrm>
            <a:off x="8171197" y="2228680"/>
            <a:ext cx="3609378" cy="2400636"/>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9"/>
          <p:cNvSpPr txBox="1">
            <a:spLocks noGrp="1"/>
          </p:cNvSpPr>
          <p:nvPr>
            <p:ph type="title"/>
          </p:nvPr>
        </p:nvSpPr>
        <p:spPr>
          <a:xfrm>
            <a:off x="3009900" y="1028700"/>
            <a:ext cx="6172200" cy="85725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b="1"/>
              <a:t>Conclusion</a:t>
            </a:r>
            <a:endParaRPr b="1" i="1">
              <a:solidFill>
                <a:srgbClr val="FF0000"/>
              </a:solidFill>
            </a:endParaRPr>
          </a:p>
        </p:txBody>
      </p:sp>
      <p:sp>
        <p:nvSpPr>
          <p:cNvPr id="138" name="Google Shape;138;p9"/>
          <p:cNvSpPr txBox="1">
            <a:spLocks noGrp="1"/>
          </p:cNvSpPr>
          <p:nvPr>
            <p:ph type="body" idx="1"/>
          </p:nvPr>
        </p:nvSpPr>
        <p:spPr>
          <a:xfrm>
            <a:off x="222300" y="2045076"/>
            <a:ext cx="6172200" cy="2937300"/>
          </a:xfrm>
          <a:prstGeom prst="rect">
            <a:avLst/>
          </a:prstGeom>
          <a:noFill/>
          <a:ln>
            <a:noFill/>
          </a:ln>
        </p:spPr>
        <p:txBody>
          <a:bodyPr spcFirstLastPara="1" wrap="square" lIns="91425" tIns="45700" rIns="91425" bIns="45700" anchor="t" anchorCtr="0">
            <a:noAutofit/>
          </a:bodyPr>
          <a:lstStyle/>
          <a:p>
            <a:pPr marL="457200" lvl="0" indent="-304800" algn="just" rtl="0">
              <a:lnSpc>
                <a:spcPct val="150000"/>
              </a:lnSpc>
              <a:spcBef>
                <a:spcPts val="1200"/>
              </a:spcBef>
              <a:spcAft>
                <a:spcPts val="0"/>
              </a:spcAft>
              <a:buClr>
                <a:srgbClr val="222222"/>
              </a:buClr>
              <a:buSzPts val="1200"/>
              <a:buFont typeface="Times New Roman"/>
              <a:buChar char="●"/>
            </a:pPr>
            <a:r>
              <a:rPr lang="en-GB" sz="1200">
                <a:solidFill>
                  <a:srgbClr val="222222"/>
                </a:solidFill>
                <a:highlight>
                  <a:srgbClr val="FFFFFF"/>
                </a:highlight>
                <a:latin typeface="Times New Roman"/>
                <a:ea typeface="Times New Roman"/>
                <a:cs typeface="Times New Roman"/>
                <a:sym typeface="Times New Roman"/>
              </a:rPr>
              <a:t>Outlined the definition and some of the important points of communication in health and social care.</a:t>
            </a:r>
            <a:endParaRPr sz="1200">
              <a:solidFill>
                <a:srgbClr val="222222"/>
              </a:solidFill>
              <a:highlight>
                <a:srgbClr val="FFFFFF"/>
              </a:highlight>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GB" sz="1200">
                <a:solidFill>
                  <a:srgbClr val="222222"/>
                </a:solidFill>
                <a:highlight>
                  <a:srgbClr val="FFFFFF"/>
                </a:highlight>
                <a:latin typeface="Times New Roman"/>
                <a:ea typeface="Times New Roman"/>
                <a:cs typeface="Times New Roman"/>
                <a:sym typeface="Times New Roman"/>
              </a:rPr>
              <a:t>Emphasised its role in the achievement of safety, quality of care, and effective teamwork.</a:t>
            </a:r>
            <a:endParaRPr sz="1200">
              <a:solidFill>
                <a:srgbClr val="222222"/>
              </a:solidFill>
              <a:highlight>
                <a:srgbClr val="FFFFFF"/>
              </a:highlight>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GB" sz="1200">
                <a:solidFill>
                  <a:srgbClr val="222222"/>
                </a:solidFill>
                <a:highlight>
                  <a:srgbClr val="FFFFFF"/>
                </a:highlight>
                <a:latin typeface="Times New Roman"/>
                <a:ea typeface="Times New Roman"/>
                <a:cs typeface="Times New Roman"/>
                <a:sym typeface="Times New Roman"/>
              </a:rPr>
              <a:t>Highlighted the importance of the personal development process and the future success in the profession of a medical worker.</a:t>
            </a:r>
            <a:endParaRPr/>
          </a:p>
        </p:txBody>
      </p:sp>
      <p:sp>
        <p:nvSpPr>
          <p:cNvPr id="139" name="Google Shape;139;p9"/>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solidFill>
                  <a:srgbClr val="888888"/>
                </a:solidFill>
                <a:latin typeface="Open Sans"/>
                <a:ea typeface="Open Sans"/>
                <a:cs typeface="Open Sans"/>
                <a:sym typeface="Open Sans"/>
              </a:rPr>
              <a:t>04/02/2026</a:t>
            </a:r>
            <a:endParaRPr>
              <a:solidFill>
                <a:srgbClr val="888888"/>
              </a:solidFill>
              <a:latin typeface="Open Sans"/>
              <a:ea typeface="Open Sans"/>
              <a:cs typeface="Open Sans"/>
              <a:sym typeface="Open Sans"/>
            </a:endParaRPr>
          </a:p>
        </p:txBody>
      </p:sp>
      <p:sp>
        <p:nvSpPr>
          <p:cNvPr id="140" name="Google Shape;140;p9"/>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898989"/>
              </a:buClr>
              <a:buSzPts val="900"/>
              <a:buFont typeface="Arial"/>
              <a:buNone/>
            </a:pPr>
            <a:fld id="{00000000-1234-1234-1234-123412341234}" type="slidenum">
              <a:rPr lang="en-GB" sz="900">
                <a:solidFill>
                  <a:srgbClr val="898989"/>
                </a:solidFill>
                <a:latin typeface="Open Sans"/>
                <a:ea typeface="Open Sans"/>
                <a:cs typeface="Open Sans"/>
                <a:sym typeface="Open Sans"/>
              </a:rPr>
              <a:t>8</a:t>
            </a:fld>
            <a:endParaRPr sz="900">
              <a:solidFill>
                <a:srgbClr val="898989"/>
              </a:solidFill>
              <a:latin typeface="Open Sans"/>
              <a:ea typeface="Open Sans"/>
              <a:cs typeface="Open Sans"/>
              <a:sym typeface="Open Sans"/>
            </a:endParaRPr>
          </a:p>
        </p:txBody>
      </p:sp>
      <p:pic>
        <p:nvPicPr>
          <p:cNvPr id="141" name="Google Shape;141;p9"/>
          <p:cNvPicPr preferRelativeResize="0"/>
          <p:nvPr/>
        </p:nvPicPr>
        <p:blipFill>
          <a:blip r:embed="rId3">
            <a:alphaModFix/>
          </a:blip>
          <a:stretch>
            <a:fillRect/>
          </a:stretch>
        </p:blipFill>
        <p:spPr>
          <a:xfrm>
            <a:off x="6546900" y="2038350"/>
            <a:ext cx="5492699" cy="3096902"/>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10"/>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b="1">
                <a:solidFill>
                  <a:srgbClr val="000000"/>
                </a:solidFill>
              </a:rPr>
              <a:t>References List</a:t>
            </a:r>
            <a:endParaRPr>
              <a:solidFill>
                <a:srgbClr val="FF0000"/>
              </a:solidFill>
            </a:endParaRPr>
          </a:p>
        </p:txBody>
      </p:sp>
      <p:sp>
        <p:nvSpPr>
          <p:cNvPr id="147" name="Google Shape;147;p10"/>
          <p:cNvSpPr txBox="1">
            <a:spLocks noGrp="1"/>
          </p:cNvSpPr>
          <p:nvPr>
            <p:ph type="body" idx="1"/>
          </p:nvPr>
        </p:nvSpPr>
        <p:spPr>
          <a:xfrm>
            <a:off x="1702450" y="1638027"/>
            <a:ext cx="6172200" cy="14169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Men, L.R., Qin, Y.S. and Mitson, R., 2025. Engaging startup employees via charismatic leadership communication: The importance of communicating “vision, passion, and care”. </a:t>
            </a:r>
            <a:r>
              <a:rPr lang="en-GB" sz="1200" i="1">
                <a:solidFill>
                  <a:srgbClr val="222222"/>
                </a:solidFill>
                <a:highlight>
                  <a:srgbClr val="FFFFFF"/>
                </a:highlight>
                <a:latin typeface="Times New Roman"/>
                <a:ea typeface="Times New Roman"/>
                <a:cs typeface="Times New Roman"/>
                <a:sym typeface="Times New Roman"/>
              </a:rPr>
              <a:t>International Journal of Business Communication</a:t>
            </a:r>
            <a:r>
              <a:rPr lang="en-GB" sz="1200">
                <a:solidFill>
                  <a:srgbClr val="222222"/>
                </a:solidFill>
                <a:highlight>
                  <a:srgbClr val="FFFFFF"/>
                </a:highlight>
                <a:latin typeface="Times New Roman"/>
                <a:ea typeface="Times New Roman"/>
                <a:cs typeface="Times New Roman"/>
                <a:sym typeface="Times New Roman"/>
              </a:rPr>
              <a:t>, </a:t>
            </a:r>
            <a:r>
              <a:rPr lang="en-GB" sz="1200" i="1">
                <a:solidFill>
                  <a:srgbClr val="222222"/>
                </a:solidFill>
                <a:highlight>
                  <a:srgbClr val="FFFFFF"/>
                </a:highlight>
                <a:latin typeface="Times New Roman"/>
                <a:ea typeface="Times New Roman"/>
                <a:cs typeface="Times New Roman"/>
                <a:sym typeface="Times New Roman"/>
              </a:rPr>
              <a:t>62</a:t>
            </a:r>
            <a:r>
              <a:rPr lang="en-GB" sz="1200">
                <a:solidFill>
                  <a:srgbClr val="222222"/>
                </a:solidFill>
                <a:highlight>
                  <a:srgbClr val="FFFFFF"/>
                </a:highlight>
                <a:latin typeface="Times New Roman"/>
                <a:ea typeface="Times New Roman"/>
                <a:cs typeface="Times New Roman"/>
                <a:sym typeface="Times New Roman"/>
              </a:rPr>
              <a:t>(3), pp.562-582.</a:t>
            </a:r>
            <a:r>
              <a:rPr lang="en-GB" sz="1200" u="sng">
                <a:solidFill>
                  <a:srgbClr val="1155CC"/>
                </a:solidFill>
                <a:highlight>
                  <a:srgbClr val="FFFFFF"/>
                </a:highlight>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https://journals.sagepub.com/doi/abs/10.1177/23294884211020488</a:t>
            </a:r>
            <a:r>
              <a:rPr lang="en-GB" sz="1200">
                <a:solidFill>
                  <a:srgbClr val="222222"/>
                </a:solidFill>
                <a:highlight>
                  <a:srgbClr val="FFFFFF"/>
                </a:highlight>
                <a:latin typeface="Times New Roman"/>
                <a:ea typeface="Times New Roman"/>
                <a:cs typeface="Times New Roman"/>
                <a:sym typeface="Times New Roman"/>
              </a:rPr>
              <a:t> </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Silva, P., Araújo, R., Lopes, F. and Ray, S., 2023. Nutrition and food literacy: framing the challenges to health communication. </a:t>
            </a:r>
            <a:r>
              <a:rPr lang="en-GB" sz="1200" i="1">
                <a:solidFill>
                  <a:srgbClr val="222222"/>
                </a:solidFill>
                <a:highlight>
                  <a:srgbClr val="FFFFFF"/>
                </a:highlight>
                <a:latin typeface="Times New Roman"/>
                <a:ea typeface="Times New Roman"/>
                <a:cs typeface="Times New Roman"/>
                <a:sym typeface="Times New Roman"/>
              </a:rPr>
              <a:t>Nutrients</a:t>
            </a:r>
            <a:r>
              <a:rPr lang="en-GB" sz="1200">
                <a:solidFill>
                  <a:srgbClr val="222222"/>
                </a:solidFill>
                <a:highlight>
                  <a:srgbClr val="FFFFFF"/>
                </a:highlight>
                <a:latin typeface="Times New Roman"/>
                <a:ea typeface="Times New Roman"/>
                <a:cs typeface="Times New Roman"/>
                <a:sym typeface="Times New Roman"/>
              </a:rPr>
              <a:t>, </a:t>
            </a:r>
            <a:r>
              <a:rPr lang="en-GB" sz="1200" i="1">
                <a:solidFill>
                  <a:srgbClr val="222222"/>
                </a:solidFill>
                <a:highlight>
                  <a:srgbClr val="FFFFFF"/>
                </a:highlight>
                <a:latin typeface="Times New Roman"/>
                <a:ea typeface="Times New Roman"/>
                <a:cs typeface="Times New Roman"/>
                <a:sym typeface="Times New Roman"/>
              </a:rPr>
              <a:t>15</a:t>
            </a:r>
            <a:r>
              <a:rPr lang="en-GB" sz="1200">
                <a:solidFill>
                  <a:srgbClr val="222222"/>
                </a:solidFill>
                <a:highlight>
                  <a:srgbClr val="FFFFFF"/>
                </a:highlight>
                <a:latin typeface="Times New Roman"/>
                <a:ea typeface="Times New Roman"/>
                <a:cs typeface="Times New Roman"/>
                <a:sym typeface="Times New Roman"/>
              </a:rPr>
              <a:t>(22), p.4708.</a:t>
            </a:r>
            <a:r>
              <a:rPr lang="en-GB" sz="1200" u="sng">
                <a:solidFill>
                  <a:srgbClr val="1155CC"/>
                </a:solidFill>
                <a:highlight>
                  <a:srgbClr val="FFFFFF"/>
                </a:highlight>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https://www.mdpi.com/2072-6643/15/22/4708</a:t>
            </a:r>
            <a:r>
              <a:rPr lang="en-GB" sz="1200">
                <a:solidFill>
                  <a:srgbClr val="222222"/>
                </a:solidFill>
                <a:highlight>
                  <a:srgbClr val="FFFFFF"/>
                </a:highlight>
                <a:latin typeface="Times New Roman"/>
                <a:ea typeface="Times New Roman"/>
                <a:cs typeface="Times New Roman"/>
                <a:sym typeface="Times New Roman"/>
              </a:rPr>
              <a:t> </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Ibrahimov, B., Hasanov, A. and Hashimov, E., 2024. Research and analysis of efficiency indicators of critical infrastructures in the communication system. </a:t>
            </a:r>
            <a:r>
              <a:rPr lang="en-GB" sz="1200" i="1">
                <a:solidFill>
                  <a:srgbClr val="222222"/>
                </a:solidFill>
                <a:highlight>
                  <a:srgbClr val="FFFFFF"/>
                </a:highlight>
                <a:latin typeface="Times New Roman"/>
                <a:ea typeface="Times New Roman"/>
                <a:cs typeface="Times New Roman"/>
                <a:sym typeface="Times New Roman"/>
              </a:rPr>
              <a:t>Advanced Information Systems</a:t>
            </a:r>
            <a:r>
              <a:rPr lang="en-GB" sz="1200">
                <a:solidFill>
                  <a:srgbClr val="222222"/>
                </a:solidFill>
                <a:highlight>
                  <a:srgbClr val="FFFFFF"/>
                </a:highlight>
                <a:latin typeface="Times New Roman"/>
                <a:ea typeface="Times New Roman"/>
                <a:cs typeface="Times New Roman"/>
                <a:sym typeface="Times New Roman"/>
              </a:rPr>
              <a:t>, </a:t>
            </a:r>
            <a:r>
              <a:rPr lang="en-GB" sz="1200" i="1">
                <a:solidFill>
                  <a:srgbClr val="222222"/>
                </a:solidFill>
                <a:highlight>
                  <a:srgbClr val="FFFFFF"/>
                </a:highlight>
                <a:latin typeface="Times New Roman"/>
                <a:ea typeface="Times New Roman"/>
                <a:cs typeface="Times New Roman"/>
                <a:sym typeface="Times New Roman"/>
              </a:rPr>
              <a:t>8</a:t>
            </a:r>
            <a:r>
              <a:rPr lang="en-GB" sz="1200">
                <a:solidFill>
                  <a:srgbClr val="222222"/>
                </a:solidFill>
                <a:highlight>
                  <a:srgbClr val="FFFFFF"/>
                </a:highlight>
                <a:latin typeface="Times New Roman"/>
                <a:ea typeface="Times New Roman"/>
                <a:cs typeface="Times New Roman"/>
                <a:sym typeface="Times New Roman"/>
              </a:rPr>
              <a:t>(2), pp.58-64.</a:t>
            </a:r>
            <a:r>
              <a:rPr lang="en-GB" sz="1200" u="sng">
                <a:solidFill>
                  <a:srgbClr val="1155CC"/>
                </a:solidFill>
                <a:highlight>
                  <a:srgbClr val="FFFFFF"/>
                </a:highlight>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http://ais.khpi.edu.ua/article/view/305469</a:t>
            </a:r>
            <a:r>
              <a:rPr lang="en-GB" sz="1200">
                <a:solidFill>
                  <a:srgbClr val="222222"/>
                </a:solidFill>
                <a:highlight>
                  <a:srgbClr val="FFFFFF"/>
                </a:highlight>
                <a:latin typeface="Times New Roman"/>
                <a:ea typeface="Times New Roman"/>
                <a:cs typeface="Times New Roman"/>
                <a:sym typeface="Times New Roman"/>
              </a:rPr>
              <a:t> </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Hu, J., Wang, F., Xu, W., Gao, H. and Zhang, P., 2023, June. Scalable multi-task semantic communication system with feature importance ranking. In </a:t>
            </a:r>
            <a:r>
              <a:rPr lang="en-GB" sz="1200" i="1">
                <a:solidFill>
                  <a:srgbClr val="222222"/>
                </a:solidFill>
                <a:highlight>
                  <a:srgbClr val="FFFFFF"/>
                </a:highlight>
                <a:latin typeface="Times New Roman"/>
                <a:ea typeface="Times New Roman"/>
                <a:cs typeface="Times New Roman"/>
                <a:sym typeface="Times New Roman"/>
              </a:rPr>
              <a:t>ICASSP 2023-2023 IEEE International Conference on Acoustics, Speech and Signal Processing (ICASSP)</a:t>
            </a:r>
            <a:r>
              <a:rPr lang="en-GB" sz="1200">
                <a:solidFill>
                  <a:srgbClr val="222222"/>
                </a:solidFill>
                <a:highlight>
                  <a:srgbClr val="FFFFFF"/>
                </a:highlight>
                <a:latin typeface="Times New Roman"/>
                <a:ea typeface="Times New Roman"/>
                <a:cs typeface="Times New Roman"/>
                <a:sym typeface="Times New Roman"/>
              </a:rPr>
              <a:t> (pp. 1-5). IEEE.</a:t>
            </a:r>
            <a:r>
              <a:rPr lang="en-GB" sz="1200" u="sng">
                <a:solidFill>
                  <a:srgbClr val="1155CC"/>
                </a:solidFill>
                <a:highlight>
                  <a:srgbClr val="FFFFFF"/>
                </a:highlight>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https://ieeexplore.ieee.org/abstract/document/10095672/</a:t>
            </a:r>
            <a:r>
              <a:rPr lang="en-GB" sz="1200">
                <a:solidFill>
                  <a:srgbClr val="222222"/>
                </a:solidFill>
                <a:highlight>
                  <a:srgbClr val="FFFFFF"/>
                </a:highlight>
                <a:latin typeface="Times New Roman"/>
                <a:ea typeface="Times New Roman"/>
                <a:cs typeface="Times New Roman"/>
                <a:sym typeface="Times New Roman"/>
              </a:rPr>
              <a:t> </a:t>
            </a:r>
            <a:endParaRPr sz="1200">
              <a:solidFill>
                <a:srgbClr val="222222"/>
              </a:solidFill>
              <a:highlight>
                <a:srgbClr val="FFFFFF"/>
              </a:highlight>
              <a:latin typeface="Times New Roman"/>
              <a:ea typeface="Times New Roman"/>
              <a:cs typeface="Times New Roman"/>
              <a:sym typeface="Times New Roman"/>
            </a:endParaRPr>
          </a:p>
          <a:p>
            <a:pPr marL="0" lvl="0" indent="0" algn="ctr" rtl="0">
              <a:spcBef>
                <a:spcPts val="0"/>
              </a:spcBef>
              <a:spcAft>
                <a:spcPts val="0"/>
              </a:spcAft>
              <a:buClr>
                <a:schemeClr val="dk1"/>
              </a:buClr>
              <a:buSzPts val="3200"/>
              <a:buNone/>
            </a:pPr>
            <a:endParaRPr/>
          </a:p>
        </p:txBody>
      </p:sp>
      <p:sp>
        <p:nvSpPr>
          <p:cNvPr id="148" name="Google Shape;148;p10"/>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solidFill>
                  <a:srgbClr val="888888"/>
                </a:solidFill>
                <a:latin typeface="Open Sans"/>
                <a:ea typeface="Open Sans"/>
                <a:cs typeface="Open Sans"/>
                <a:sym typeface="Open Sans"/>
              </a:rPr>
              <a:t>04/02/2026</a:t>
            </a:r>
            <a:endParaRPr>
              <a:solidFill>
                <a:srgbClr val="888888"/>
              </a:solidFill>
              <a:latin typeface="Open Sans"/>
              <a:ea typeface="Open Sans"/>
              <a:cs typeface="Open Sans"/>
              <a:sym typeface="Open Sans"/>
            </a:endParaRPr>
          </a:p>
        </p:txBody>
      </p:sp>
      <p:sp>
        <p:nvSpPr>
          <p:cNvPr id="149" name="Google Shape;149;p10"/>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898989"/>
              </a:buClr>
              <a:buSzPts val="900"/>
              <a:buFont typeface="Arial"/>
              <a:buNone/>
            </a:pPr>
            <a:fld id="{00000000-1234-1234-1234-123412341234}" type="slidenum">
              <a:rPr lang="en-GB" sz="900">
                <a:solidFill>
                  <a:srgbClr val="898989"/>
                </a:solidFill>
                <a:latin typeface="Open Sans"/>
                <a:ea typeface="Open Sans"/>
                <a:cs typeface="Open Sans"/>
                <a:sym typeface="Open Sans"/>
              </a:rPr>
              <a:t>9</a:t>
            </a:fld>
            <a:endParaRPr sz="900">
              <a:solidFill>
                <a:srgbClr val="898989"/>
              </a:solidFill>
              <a:latin typeface="Open Sans"/>
              <a:ea typeface="Open Sans"/>
              <a:cs typeface="Open Sans"/>
              <a:sym typeface="Open Sans"/>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2032</Words>
  <Application>Microsoft Office PowerPoint</Application>
  <PresentationFormat>Widescreen</PresentationFormat>
  <Paragraphs>64</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Open Sans</vt:lpstr>
      <vt:lpstr>Arial</vt:lpstr>
      <vt:lpstr>Times New Roman</vt:lpstr>
      <vt:lpstr>20140311PresentationUWTSDTemplate</vt:lpstr>
      <vt:lpstr>PowerPoint Presentation</vt:lpstr>
      <vt:lpstr>Introduction</vt:lpstr>
      <vt:lpstr>What is your chosen skill? </vt:lpstr>
      <vt:lpstr>Importance of (write the skill here) in professional practice</vt:lpstr>
      <vt:lpstr>Model or framework linked to your chosen skill</vt:lpstr>
      <vt:lpstr>Applying this skill in practice </vt:lpstr>
      <vt:lpstr>How does this skill support my future career? </vt:lpstr>
      <vt:lpstr>Conclusion</vt:lpstr>
      <vt:lpstr>References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Farah Wiita</dc:creator>
  <cp:lastModifiedBy>Alok Kumar</cp:lastModifiedBy>
  <cp:revision>1</cp:revision>
  <dcterms:created xsi:type="dcterms:W3CDTF">2025-02-21T18:28:54Z</dcterms:created>
  <dcterms:modified xsi:type="dcterms:W3CDTF">2026-03-21T15:24:36Z</dcterms:modified>
</cp:coreProperties>
</file>