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5" r:id="rId1"/>
  </p:sldMasterIdLst>
  <p:notesMasterIdLst>
    <p:notesMasterId r:id="rId67"/>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 id="300" r:id="rId45"/>
    <p:sldId id="301" r:id="rId46"/>
    <p:sldId id="302" r:id="rId47"/>
    <p:sldId id="303" r:id="rId48"/>
    <p:sldId id="304" r:id="rId49"/>
    <p:sldId id="321"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7" r:id="rId63"/>
    <p:sldId id="318" r:id="rId64"/>
    <p:sldId id="319" r:id="rId65"/>
    <p:sldId id="320" r:id="rId66"/>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Verdana" pitchFamily="34" charset="0"/>
        <a:ea typeface="+mn-ea"/>
        <a:cs typeface="+mn-cs"/>
      </a:defRPr>
    </a:lvl1pPr>
    <a:lvl2pPr marL="457200" algn="l" rtl="0" eaLnBrk="0" fontAlgn="base" hangingPunct="0">
      <a:spcBef>
        <a:spcPct val="0"/>
      </a:spcBef>
      <a:spcAft>
        <a:spcPct val="0"/>
      </a:spcAft>
      <a:defRPr kern="1200">
        <a:solidFill>
          <a:schemeClr val="tx1"/>
        </a:solidFill>
        <a:latin typeface="Verdana" pitchFamily="34" charset="0"/>
        <a:ea typeface="+mn-ea"/>
        <a:cs typeface="+mn-cs"/>
      </a:defRPr>
    </a:lvl2pPr>
    <a:lvl3pPr marL="914400" algn="l" rtl="0" eaLnBrk="0" fontAlgn="base" hangingPunct="0">
      <a:spcBef>
        <a:spcPct val="0"/>
      </a:spcBef>
      <a:spcAft>
        <a:spcPct val="0"/>
      </a:spcAft>
      <a:defRPr kern="1200">
        <a:solidFill>
          <a:schemeClr val="tx1"/>
        </a:solidFill>
        <a:latin typeface="Verdana" pitchFamily="34" charset="0"/>
        <a:ea typeface="+mn-ea"/>
        <a:cs typeface="+mn-cs"/>
      </a:defRPr>
    </a:lvl3pPr>
    <a:lvl4pPr marL="1371600" algn="l" rtl="0" eaLnBrk="0" fontAlgn="base" hangingPunct="0">
      <a:spcBef>
        <a:spcPct val="0"/>
      </a:spcBef>
      <a:spcAft>
        <a:spcPct val="0"/>
      </a:spcAft>
      <a:defRPr kern="1200">
        <a:solidFill>
          <a:schemeClr val="tx1"/>
        </a:solidFill>
        <a:latin typeface="Verdana" pitchFamily="34" charset="0"/>
        <a:ea typeface="+mn-ea"/>
        <a:cs typeface="+mn-cs"/>
      </a:defRPr>
    </a:lvl4pPr>
    <a:lvl5pPr marL="1828800" algn="l" rtl="0" eaLnBrk="0" fontAlgn="base" hangingPunct="0">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23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36A5890-F4DD-4E7E-8B4F-D234DEC1A34D}" type="datetimeFigureOut">
              <a:rPr lang="en-GB" smtClean="0"/>
              <a:t>24/03/2016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DB9DD03-A44D-41CC-BCF4-FF54387B06ED}" type="slidenum">
              <a:rPr lang="en-GB" smtClean="0"/>
              <a:t>‹#›</a:t>
            </a:fld>
            <a:endParaRPr lang="en-GB"/>
          </a:p>
        </p:txBody>
      </p:sp>
    </p:spTree>
    <p:extLst>
      <p:ext uri="{BB962C8B-B14F-4D97-AF65-F5344CB8AC3E}">
        <p14:creationId xmlns:p14="http://schemas.microsoft.com/office/powerpoint/2010/main" val="18487676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DB9DD03-A44D-41CC-BCF4-FF54387B06ED}" type="slidenum">
              <a:rPr lang="en-GB" smtClean="0"/>
              <a:t>49</a:t>
            </a:fld>
            <a:endParaRPr lang="en-GB"/>
          </a:p>
        </p:txBody>
      </p:sp>
    </p:spTree>
    <p:extLst>
      <p:ext uri="{BB962C8B-B14F-4D97-AF65-F5344CB8AC3E}">
        <p14:creationId xmlns:p14="http://schemas.microsoft.com/office/powerpoint/2010/main" val="16935316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600" b="1">
                <a:solidFill>
                  <a:schemeClr val="accent2"/>
                </a:solidFill>
                <a:latin typeface="Arial" charset="0"/>
                <a:ea typeface="ＭＳ Ｐゴシック" pitchFamily="-105" charset="-128"/>
              </a:defRPr>
            </a:lvl1pPr>
            <a:lvl2pPr marL="742950" indent="-285750" eaLnBrk="0" hangingPunct="0">
              <a:defRPr sz="3600" b="1">
                <a:solidFill>
                  <a:schemeClr val="accent2"/>
                </a:solidFill>
                <a:latin typeface="Arial" charset="0"/>
                <a:ea typeface="ＭＳ Ｐゴシック" pitchFamily="-105" charset="-128"/>
              </a:defRPr>
            </a:lvl2pPr>
            <a:lvl3pPr marL="1143000" indent="-228600" eaLnBrk="0" hangingPunct="0">
              <a:defRPr sz="3600" b="1">
                <a:solidFill>
                  <a:schemeClr val="accent2"/>
                </a:solidFill>
                <a:latin typeface="Arial" charset="0"/>
                <a:ea typeface="ＭＳ Ｐゴシック" pitchFamily="-105" charset="-128"/>
              </a:defRPr>
            </a:lvl3pPr>
            <a:lvl4pPr marL="1600200" indent="-228600" eaLnBrk="0" hangingPunct="0">
              <a:defRPr sz="3600" b="1">
                <a:solidFill>
                  <a:schemeClr val="accent2"/>
                </a:solidFill>
                <a:latin typeface="Arial" charset="0"/>
                <a:ea typeface="ＭＳ Ｐゴシック" pitchFamily="-105" charset="-128"/>
              </a:defRPr>
            </a:lvl4pPr>
            <a:lvl5pPr marL="2057400" indent="-228600" eaLnBrk="0" hangingPunct="0">
              <a:defRPr sz="3600" b="1">
                <a:solidFill>
                  <a:schemeClr val="accent2"/>
                </a:solidFill>
                <a:latin typeface="Arial" charset="0"/>
                <a:ea typeface="ＭＳ Ｐゴシック" pitchFamily="-105" charset="-128"/>
              </a:defRPr>
            </a:lvl5pPr>
            <a:lvl6pPr marL="2514600" indent="-228600" algn="ctr"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6pPr>
            <a:lvl7pPr marL="2971800" indent="-228600" algn="ctr"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7pPr>
            <a:lvl8pPr marL="3429000" indent="-228600" algn="ctr"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8pPr>
            <a:lvl9pPr marL="3886200" indent="-228600" algn="ctr"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9pPr>
          </a:lstStyle>
          <a:p>
            <a:pPr eaLnBrk="1" hangingPunct="1"/>
            <a:fld id="{41953866-7B27-46D2-80A5-82C8D1730FB9}" type="slidenum">
              <a:rPr lang="en-US" altLang="en-US" sz="1200" b="0">
                <a:solidFill>
                  <a:schemeClr val="tx1"/>
                </a:solidFill>
                <a:latin typeface="Times New Roman" pitchFamily="-105" charset="0"/>
              </a:rPr>
              <a:pPr eaLnBrk="1" hangingPunct="1"/>
              <a:t>63</a:t>
            </a:fld>
            <a:endParaRPr lang="en-US" altLang="en-US" sz="1200" b="0">
              <a:solidFill>
                <a:schemeClr val="tx1"/>
              </a:solidFill>
              <a:latin typeface="Times New Roman" pitchFamily="-105" charset="0"/>
            </a:endParaRPr>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Times New Roman" pitchFamily="-105" charset="0"/>
            </a:endParaRPr>
          </a:p>
        </p:txBody>
      </p:sp>
    </p:spTree>
    <p:extLst>
      <p:ext uri="{BB962C8B-B14F-4D97-AF65-F5344CB8AC3E}">
        <p14:creationId xmlns:p14="http://schemas.microsoft.com/office/powerpoint/2010/main" val="31770673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9" name="Rectangle 8"/>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866440" y="2226503"/>
            <a:ext cx="5917679" cy="2550877"/>
          </a:xfrm>
        </p:spPr>
        <p:txBody>
          <a:bodyPr anchor="b"/>
          <a:lstStyle>
            <a:lvl1pP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866440" y="4777380"/>
            <a:ext cx="5917679"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7498080" y="1828800"/>
            <a:ext cx="990599" cy="228659"/>
          </a:xfrm>
        </p:spPr>
        <p:txBody>
          <a:bodyPr anchor="t"/>
          <a:lstStyle>
            <a:lvl1pPr algn="l">
              <a:defRPr b="0" i="0">
                <a:solidFill>
                  <a:schemeClr val="bg1">
                    <a:alpha val="60000"/>
                  </a:schemeClr>
                </a:solidFill>
              </a:defRPr>
            </a:lvl1pPr>
          </a:lstStyle>
          <a:p>
            <a:endParaRPr lang="en-GB" altLang="en-US"/>
          </a:p>
        </p:txBody>
      </p:sp>
      <p:sp>
        <p:nvSpPr>
          <p:cNvPr id="5" name="Footer Placeholder 4"/>
          <p:cNvSpPr>
            <a:spLocks noGrp="1"/>
          </p:cNvSpPr>
          <p:nvPr>
            <p:ph type="ftr" sz="quarter" idx="11"/>
          </p:nvPr>
        </p:nvSpPr>
        <p:spPr bwMode="gray">
          <a:xfrm rot="5400000">
            <a:off x="6236208" y="3264408"/>
            <a:ext cx="3859795" cy="228660"/>
          </a:xfrm>
        </p:spPr>
        <p:txBody>
          <a:bodyPr/>
          <a:lstStyle>
            <a:lvl1pPr>
              <a:defRPr b="0" i="0">
                <a:solidFill>
                  <a:schemeClr val="bg1">
                    <a:alpha val="60000"/>
                  </a:schemeClr>
                </a:solidFill>
              </a:defRPr>
            </a:lvl1pPr>
          </a:lstStyle>
          <a:p>
            <a:endParaRPr lang="en-GB" altLang="en-US"/>
          </a:p>
        </p:txBody>
      </p:sp>
      <p:sp>
        <p:nvSpPr>
          <p:cNvPr id="11" name="Rectangle 10"/>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48D930F5-A8AA-4A18-8A80-C2318F85F596}" type="slidenum">
              <a:rPr lang="en-GB" altLang="en-US" smtClean="0"/>
              <a:pPr/>
              <a:t>‹#›</a:t>
            </a:fld>
            <a:endParaRPr lang="en-GB" altLang="en-US"/>
          </a:p>
        </p:txBody>
      </p:sp>
    </p:spTree>
    <p:extLst>
      <p:ext uri="{BB962C8B-B14F-4D97-AF65-F5344CB8AC3E}">
        <p14:creationId xmlns:p14="http://schemas.microsoft.com/office/powerpoint/2010/main" val="24510529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6343672" cy="709865"/>
          </a:xfrm>
        </p:spPr>
        <p:txBody>
          <a:bodyPr anchor="ctr"/>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A57FDB3F-DA79-45CB-8E2E-BED43E15B4F5}" type="slidenum">
              <a:rPr lang="en-GB" altLang="en-US" smtClean="0"/>
              <a:pPr/>
              <a:t>‹#›</a:t>
            </a:fld>
            <a:endParaRPr lang="en-GB" altLang="en-US"/>
          </a:p>
        </p:txBody>
      </p:sp>
    </p:spTree>
    <p:extLst>
      <p:ext uri="{BB962C8B-B14F-4D97-AF65-F5344CB8AC3E}">
        <p14:creationId xmlns:p14="http://schemas.microsoft.com/office/powerpoint/2010/main" val="28040165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6200000">
              <a:off x="3105027"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p:nvPr/>
          </p:nvSpPr>
          <p:spPr bwMode="gray">
            <a:xfrm rot="15687606">
              <a:off x="3320102"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77534" y="2257588"/>
            <a:ext cx="3090672" cy="3020344"/>
          </a:xfrm>
        </p:spPr>
        <p:txBody>
          <a:bodyPr anchor="ct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5119261" y="2257588"/>
            <a:ext cx="3082516" cy="302034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6ADC551E-8B9B-4CCD-BF00-2B75E6391934}" type="slidenum">
              <a:rPr lang="en-GB" altLang="en-US" smtClean="0"/>
              <a:pPr/>
              <a:t>‹#›</a:t>
            </a:fld>
            <a:endParaRPr lang="en-GB" altLang="en-US"/>
          </a:p>
        </p:txBody>
      </p:sp>
    </p:spTree>
    <p:extLst>
      <p:ext uri="{BB962C8B-B14F-4D97-AF65-F5344CB8AC3E}">
        <p14:creationId xmlns:p14="http://schemas.microsoft.com/office/powerpoint/2010/main" val="21925151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smtClean="0"/>
              <a:t>Click to edit Master title style</a:t>
            </a:r>
            <a:endParaRPr lang="en-US" dirty="0"/>
          </a:p>
        </p:txBody>
      </p:sp>
      <p:sp>
        <p:nvSpPr>
          <p:cNvPr id="3" name="Content Placeholder 2"/>
          <p:cNvSpPr>
            <a:spLocks noGrp="1"/>
          </p:cNvSpPr>
          <p:nvPr>
            <p:ph sz="half" idx="1"/>
          </p:nvPr>
        </p:nvSpPr>
        <p:spPr>
          <a:xfrm>
            <a:off x="866440" y="2489200"/>
            <a:ext cx="3636980" cy="353060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0581" y="2489203"/>
            <a:ext cx="3636980" cy="35306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73150F62-A0E3-4F26-9BAA-0569A2D8E187}" type="slidenum">
              <a:rPr lang="en-GB" altLang="en-US" smtClean="0"/>
              <a:pPr/>
              <a:t>‹#›</a:t>
            </a:fld>
            <a:endParaRPr lang="en-GB" altLang="en-US"/>
          </a:p>
        </p:txBody>
      </p:sp>
    </p:spTree>
    <p:extLst>
      <p:ext uri="{BB962C8B-B14F-4D97-AF65-F5344CB8AC3E}">
        <p14:creationId xmlns:p14="http://schemas.microsoft.com/office/powerpoint/2010/main" val="29941903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69918" y="2489200"/>
            <a:ext cx="3633502" cy="759290"/>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66440" y="3248490"/>
            <a:ext cx="3636980" cy="2771311"/>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0581" y="2489200"/>
            <a:ext cx="3636979" cy="756635"/>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0581" y="3245835"/>
            <a:ext cx="3636980" cy="277396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endParaRPr lang="en-GB" altLang="en-US"/>
          </a:p>
        </p:txBody>
      </p:sp>
      <p:sp>
        <p:nvSpPr>
          <p:cNvPr id="8" name="Footer Placeholder 7"/>
          <p:cNvSpPr>
            <a:spLocks noGrp="1"/>
          </p:cNvSpPr>
          <p:nvPr>
            <p:ph type="ftr" sz="quarter" idx="11"/>
          </p:nvPr>
        </p:nvSpPr>
        <p:spPr/>
        <p:txBody>
          <a:bodyPr/>
          <a:lstStyle/>
          <a:p>
            <a:endParaRPr lang="en-GB" altLang="en-US"/>
          </a:p>
        </p:txBody>
      </p:sp>
      <p:sp>
        <p:nvSpPr>
          <p:cNvPr id="9" name="Slide Number Placeholder 8"/>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97A8986F-2CCD-4E9F-A245-C81BBDC1B387}" type="slidenum">
              <a:rPr lang="en-GB" altLang="en-US" smtClean="0"/>
              <a:pPr/>
              <a:t>‹#›</a:t>
            </a:fld>
            <a:endParaRPr lang="en-GB" altLang="en-US"/>
          </a:p>
        </p:txBody>
      </p:sp>
    </p:spTree>
    <p:extLst>
      <p:ext uri="{BB962C8B-B14F-4D97-AF65-F5344CB8AC3E}">
        <p14:creationId xmlns:p14="http://schemas.microsoft.com/office/powerpoint/2010/main" val="15368182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endParaRPr lang="en-GB" altLang="en-US"/>
          </a:p>
        </p:txBody>
      </p:sp>
      <p:sp>
        <p:nvSpPr>
          <p:cNvPr id="4" name="Footer Placeholder 3"/>
          <p:cNvSpPr>
            <a:spLocks noGrp="1"/>
          </p:cNvSpPr>
          <p:nvPr>
            <p:ph type="ftr" sz="quarter" idx="11"/>
          </p:nvPr>
        </p:nvSpPr>
        <p:spPr/>
        <p:txBody>
          <a:bodyPr/>
          <a:lstStyle/>
          <a:p>
            <a:endParaRPr lang="en-GB" altLang="en-US"/>
          </a:p>
        </p:txBody>
      </p:sp>
      <p:sp>
        <p:nvSpPr>
          <p:cNvPr id="5" name="Slide Number Placeholder 4"/>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03FA03CE-08B9-4F0E-8E92-A2C33675FAD1}" type="slidenum">
              <a:rPr lang="en-GB" altLang="en-US" smtClean="0"/>
              <a:pPr/>
              <a:t>‹#›</a:t>
            </a:fld>
            <a:endParaRPr lang="en-GB" altLang="en-US"/>
          </a:p>
        </p:txBody>
      </p:sp>
    </p:spTree>
    <p:extLst>
      <p:ext uri="{BB962C8B-B14F-4D97-AF65-F5344CB8AC3E}">
        <p14:creationId xmlns:p14="http://schemas.microsoft.com/office/powerpoint/2010/main" val="11524794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Date Placeholder 1"/>
          <p:cNvSpPr>
            <a:spLocks noGrp="1"/>
          </p:cNvSpPr>
          <p:nvPr>
            <p:ph type="dt" sz="half" idx="10"/>
          </p:nvPr>
        </p:nvSpPr>
        <p:spPr/>
        <p:txBody>
          <a:bodyPr/>
          <a:lstStyle/>
          <a:p>
            <a:endParaRPr lang="en-GB" altLang="en-US"/>
          </a:p>
        </p:txBody>
      </p:sp>
      <p:sp>
        <p:nvSpPr>
          <p:cNvPr id="3" name="Footer Placeholder 2"/>
          <p:cNvSpPr>
            <a:spLocks noGrp="1"/>
          </p:cNvSpPr>
          <p:nvPr>
            <p:ph type="ftr" sz="quarter" idx="11"/>
          </p:nvPr>
        </p:nvSpPr>
        <p:spPr/>
        <p:txBody>
          <a:bodyPr/>
          <a:lstStyle/>
          <a:p>
            <a:endParaRPr lang="en-GB" altLang="en-US"/>
          </a:p>
        </p:txBody>
      </p:sp>
      <p:sp>
        <p:nvSpPr>
          <p:cNvPr id="4" name="Slide Number Placeholder 3"/>
          <p:cNvSpPr>
            <a:spLocks noGrp="1"/>
          </p:cNvSpPr>
          <p:nvPr>
            <p:ph type="sldNum" sz="quarter" idx="12"/>
          </p:nvPr>
        </p:nvSpPr>
        <p:spPr>
          <a:xfrm>
            <a:off x="7678616" y="295730"/>
            <a:ext cx="791308" cy="767687"/>
          </a:xfrm>
          <a:prstGeom prst="rect">
            <a:avLst/>
          </a:prstGeom>
        </p:spPr>
        <p:txBody>
          <a:bodyPr/>
          <a:lstStyle>
            <a:lvl1pPr algn="ctr">
              <a:defRPr sz="2800"/>
            </a:lvl1pPr>
          </a:lstStyle>
          <a:p>
            <a:fld id="{6A47F8FE-B8D1-471C-9287-E3A6E6E19F38}" type="slidenum">
              <a:rPr lang="en-GB" altLang="en-US" smtClean="0"/>
              <a:pPr/>
              <a:t>‹#›</a:t>
            </a:fld>
            <a:endParaRPr lang="en-GB" altLang="en-US"/>
          </a:p>
        </p:txBody>
      </p:sp>
    </p:spTree>
    <p:extLst>
      <p:ext uri="{BB962C8B-B14F-4D97-AF65-F5344CB8AC3E}">
        <p14:creationId xmlns:p14="http://schemas.microsoft.com/office/powerpoint/2010/main" val="27501942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548536"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2" name="Freeform 5"/>
            <p:cNvSpPr/>
            <p:nvPr/>
          </p:nvSpPr>
          <p:spPr bwMode="gray">
            <a:xfrm rot="15687606">
              <a:off x="2769747"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1447800"/>
            <a:ext cx="2712590" cy="1495588"/>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568927" y="1447800"/>
            <a:ext cx="3632850" cy="45720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866441" y="3086845"/>
            <a:ext cx="2712589" cy="2933701"/>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DEA567EB-2B7D-4649-91AF-56045248B133}" type="slidenum">
              <a:rPr lang="en-GB" altLang="en-US" smtClean="0"/>
              <a:pPr/>
              <a:t>‹#›</a:t>
            </a:fld>
            <a:endParaRPr lang="en-GB" altLang="en-US"/>
          </a:p>
        </p:txBody>
      </p:sp>
    </p:spTree>
    <p:extLst>
      <p:ext uri="{BB962C8B-B14F-4D97-AF65-F5344CB8AC3E}">
        <p14:creationId xmlns:p14="http://schemas.microsoft.com/office/powerpoint/2010/main" val="33613942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852610"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4" name="Freeform 5"/>
            <p:cNvSpPr/>
            <p:nvPr/>
          </p:nvSpPr>
          <p:spPr bwMode="gray">
            <a:xfrm rot="15687606">
              <a:off x="3074559"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1381390"/>
            <a:ext cx="2987089" cy="157480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722909" y="1320800"/>
            <a:ext cx="2791102" cy="42164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866440" y="3086100"/>
            <a:ext cx="2987089" cy="24511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2E6C4A3C-01CA-477F-BD48-BAE07613A21E}" type="slidenum">
              <a:rPr lang="en-GB" altLang="en-US" smtClean="0"/>
              <a:pPr/>
              <a:t>‹#›</a:t>
            </a:fld>
            <a:endParaRPr lang="en-GB" altLang="en-US"/>
          </a:p>
        </p:txBody>
      </p:sp>
    </p:spTree>
    <p:extLst>
      <p:ext uri="{BB962C8B-B14F-4D97-AF65-F5344CB8AC3E}">
        <p14:creationId xmlns:p14="http://schemas.microsoft.com/office/powerpoint/2010/main" val="5976681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10204164">
              <a:off x="426788" y="456424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Rectangle 15"/>
            <p:cNvSpPr/>
            <p:nvPr/>
          </p:nvSpPr>
          <p:spPr>
            <a:xfrm>
              <a:off x="421503" y="402165"/>
              <a:ext cx="8327939" cy="314113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0800000">
              <a:off x="485023" y="2670079"/>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1" y="4961454"/>
            <a:ext cx="6422004"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66441" y="685800"/>
            <a:ext cx="6422004"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bwMode="gray">
          <a:xfrm>
            <a:off x="866440" y="5528192"/>
            <a:ext cx="6422004"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DB521D40-108A-4AEE-AC79-8B3679D4152E}" type="slidenum">
              <a:rPr lang="en-GB" altLang="en-US" smtClean="0"/>
              <a:pPr/>
              <a:t>‹#›</a:t>
            </a:fld>
            <a:endParaRPr lang="en-GB" altLang="en-US"/>
          </a:p>
        </p:txBody>
      </p:sp>
    </p:spTree>
    <p:extLst>
      <p:ext uri="{BB962C8B-B14F-4D97-AF65-F5344CB8AC3E}">
        <p14:creationId xmlns:p14="http://schemas.microsoft.com/office/powerpoint/2010/main" val="2430431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2780895"/>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Rectangle 8"/>
            <p:cNvSpPr/>
            <p:nvPr/>
          </p:nvSpPr>
          <p:spPr>
            <a:xfrm>
              <a:off x="485023" y="4343399"/>
              <a:ext cx="8182128" cy="211243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a:off x="485023" y="2854646"/>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927100"/>
            <a:ext cx="6422005" cy="1692720"/>
          </a:xfrm>
        </p:spPr>
        <p:txBody>
          <a:bodyPr/>
          <a:lstStyle>
            <a:lvl1pPr>
              <a:defRPr sz="3600"/>
            </a:lvl1pPr>
          </a:lstStyle>
          <a:p>
            <a:r>
              <a:rPr lang="en-US" smtClean="0"/>
              <a:t>Click to edit Master title style</a:t>
            </a:r>
            <a:endParaRPr lang="en-US" dirty="0"/>
          </a:p>
        </p:txBody>
      </p:sp>
      <p:sp>
        <p:nvSpPr>
          <p:cNvPr id="13" name="Text Placeholder 3"/>
          <p:cNvSpPr>
            <a:spLocks noGrp="1"/>
          </p:cNvSpPr>
          <p:nvPr>
            <p:ph type="body" sz="half" idx="2"/>
          </p:nvPr>
        </p:nvSpPr>
        <p:spPr>
          <a:xfrm>
            <a:off x="866440" y="3488023"/>
            <a:ext cx="6422005" cy="2536857"/>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B521D40-108A-4AEE-AC79-8B3679D4152E}" type="slidenum">
              <a:rPr lang="en-GB" altLang="en-US" smtClean="0"/>
              <a:pPr/>
              <a:t>‹#›</a:t>
            </a:fld>
            <a:endParaRPr lang="en-GB" altLang="en-US"/>
          </a:p>
        </p:txBody>
      </p:sp>
    </p:spTree>
    <p:extLst>
      <p:ext uri="{BB962C8B-B14F-4D97-AF65-F5344CB8AC3E}">
        <p14:creationId xmlns:p14="http://schemas.microsoft.com/office/powerpoint/2010/main" val="33668476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430920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10"/>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4"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3" name="TextBox 22"/>
          <p:cNvSpPr txBox="1"/>
          <p:nvPr/>
        </p:nvSpPr>
        <p:spPr bwMode="gray">
          <a:xfrm>
            <a:off x="647430" y="651690"/>
            <a:ext cx="601591"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14" name="TextBox 13"/>
          <p:cNvSpPr txBox="1"/>
          <p:nvPr/>
        </p:nvSpPr>
        <p:spPr bwMode="gray">
          <a:xfrm>
            <a:off x="7069418" y="2900292"/>
            <a:ext cx="619063"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128060" y="927099"/>
            <a:ext cx="6160385" cy="2882179"/>
          </a:xfrm>
        </p:spPr>
        <p:txBody>
          <a:bodyPr anchor="ctr"/>
          <a:lstStyle>
            <a:lvl1pPr>
              <a:defRPr sz="3600"/>
            </a:lvl1pPr>
          </a:lstStyle>
          <a:p>
            <a:r>
              <a:rPr lang="en-US" smtClean="0"/>
              <a:t>Click to edit Master title style</a:t>
            </a:r>
            <a:endParaRPr lang="en-US" dirty="0"/>
          </a:p>
        </p:txBody>
      </p:sp>
      <p:sp>
        <p:nvSpPr>
          <p:cNvPr id="17" name="Text Placeholder 3"/>
          <p:cNvSpPr>
            <a:spLocks noGrp="1"/>
          </p:cNvSpPr>
          <p:nvPr>
            <p:ph type="body" sz="half" idx="13"/>
          </p:nvPr>
        </p:nvSpPr>
        <p:spPr bwMode="gray">
          <a:xfrm>
            <a:off x="1387278" y="3809278"/>
            <a:ext cx="5646143" cy="333113"/>
          </a:xfrm>
        </p:spPr>
        <p:txBody>
          <a:bodyPr>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6" name="Text Placeholder 3"/>
          <p:cNvSpPr>
            <a:spLocks noGrp="1"/>
          </p:cNvSpPr>
          <p:nvPr>
            <p:ph type="body" sz="half" idx="2"/>
          </p:nvPr>
        </p:nvSpPr>
        <p:spPr>
          <a:xfrm>
            <a:off x="866440" y="5000816"/>
            <a:ext cx="6343673" cy="1010619"/>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B521D40-108A-4AEE-AC79-8B3679D4152E}" type="slidenum">
              <a:rPr lang="en-GB" altLang="en-US" smtClean="0"/>
              <a:pPr/>
              <a:t>‹#›</a:t>
            </a:fld>
            <a:endParaRPr lang="en-GB" altLang="en-US"/>
          </a:p>
        </p:txBody>
      </p:sp>
    </p:spTree>
    <p:extLst>
      <p:ext uri="{BB962C8B-B14F-4D97-AF65-F5344CB8AC3E}">
        <p14:creationId xmlns:p14="http://schemas.microsoft.com/office/powerpoint/2010/main" val="7166609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1588" y="0"/>
            <a:ext cx="9145588" cy="6860798"/>
            <a:chOff x="-1588" y="0"/>
            <a:chExt cx="9145588" cy="6860798"/>
          </a:xfrm>
        </p:grpSpPr>
        <p:sp>
          <p:nvSpPr>
            <p:cNvPr id="10" name="Rectangle 9"/>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p:nvPr/>
          </p:nvSpPr>
          <p:spPr bwMode="gray">
            <a:xfrm rot="21010068">
              <a:off x="6359946" y="431124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7"/>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7"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2057400"/>
            <a:ext cx="6422005" cy="20955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66441" y="5024908"/>
            <a:ext cx="6422004" cy="994891"/>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7" name="Rectangle 6"/>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B521D40-108A-4AEE-AC79-8B3679D4152E}" type="slidenum">
              <a:rPr lang="en-GB" altLang="en-US" smtClean="0"/>
              <a:pPr/>
              <a:t>‹#›</a:t>
            </a:fld>
            <a:endParaRPr lang="en-GB" altLang="en-US"/>
          </a:p>
        </p:txBody>
      </p:sp>
    </p:spTree>
    <p:extLst>
      <p:ext uri="{BB962C8B-B14F-4D97-AF65-F5344CB8AC3E}">
        <p14:creationId xmlns:p14="http://schemas.microsoft.com/office/powerpoint/2010/main" val="21190614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423593" cy="709864"/>
          </a:xfrm>
        </p:spPr>
        <p:txBody>
          <a:bodyPr/>
          <a:lstStyle>
            <a:lvl1pPr>
              <a:defRPr sz="3200"/>
            </a:lvl1pPr>
          </a:lstStyle>
          <a:p>
            <a:r>
              <a:rPr lang="en-US" smtClean="0"/>
              <a:t>Click to edit Master title style</a:t>
            </a:r>
            <a:endParaRPr lang="en-US" dirty="0"/>
          </a:p>
        </p:txBody>
      </p:sp>
      <p:sp>
        <p:nvSpPr>
          <p:cNvPr id="3" name="Text Placeholder 2"/>
          <p:cNvSpPr>
            <a:spLocks noGrp="1"/>
          </p:cNvSpPr>
          <p:nvPr>
            <p:ph type="body" idx="1"/>
          </p:nvPr>
        </p:nvSpPr>
        <p:spPr>
          <a:xfrm>
            <a:off x="866440" y="2489200"/>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2" name="Text Placeholder 3"/>
          <p:cNvSpPr>
            <a:spLocks noGrp="1"/>
          </p:cNvSpPr>
          <p:nvPr>
            <p:ph type="body" sz="half" idx="15"/>
          </p:nvPr>
        </p:nvSpPr>
        <p:spPr>
          <a:xfrm>
            <a:off x="866440" y="3147164"/>
            <a:ext cx="2313432"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405614"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Text Placeholder 3"/>
          <p:cNvSpPr>
            <a:spLocks noGrp="1"/>
          </p:cNvSpPr>
          <p:nvPr>
            <p:ph type="body" sz="half" idx="16"/>
          </p:nvPr>
        </p:nvSpPr>
        <p:spPr>
          <a:xfrm>
            <a:off x="3408471" y="3147164"/>
            <a:ext cx="2318918"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5958642"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4" name="Text Placeholder 3"/>
          <p:cNvSpPr>
            <a:spLocks noGrp="1"/>
          </p:cNvSpPr>
          <p:nvPr>
            <p:ph type="body" sz="half" idx="17"/>
          </p:nvPr>
        </p:nvSpPr>
        <p:spPr>
          <a:xfrm>
            <a:off x="5960935" y="3147164"/>
            <a:ext cx="2316625"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294530"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endParaRPr lang="en-GB" altLang="en-US"/>
          </a:p>
        </p:txBody>
      </p:sp>
      <p:sp>
        <p:nvSpPr>
          <p:cNvPr id="8" name="Footer Placeholder 7"/>
          <p:cNvSpPr>
            <a:spLocks noGrp="1"/>
          </p:cNvSpPr>
          <p:nvPr>
            <p:ph type="ftr" sz="quarter" idx="11"/>
          </p:nvPr>
        </p:nvSpPr>
        <p:spPr/>
        <p:txBody>
          <a:bodyPr/>
          <a:lstStyle/>
          <a:p>
            <a:endParaRPr lang="en-GB" altLang="en-US"/>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DB521D40-108A-4AEE-AC79-8B3679D4152E}" type="slidenum">
              <a:rPr lang="en-GB" altLang="en-US" smtClean="0"/>
              <a:pPr/>
              <a:t>‹#›</a:t>
            </a:fld>
            <a:endParaRPr lang="en-GB" altLang="en-US"/>
          </a:p>
        </p:txBody>
      </p:sp>
    </p:spTree>
    <p:extLst>
      <p:ext uri="{BB962C8B-B14F-4D97-AF65-F5344CB8AC3E}">
        <p14:creationId xmlns:p14="http://schemas.microsoft.com/office/powerpoint/2010/main" val="1118605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345260" cy="709864"/>
          </a:xfrm>
        </p:spPr>
        <p:txBody>
          <a:bodyPr/>
          <a:lstStyle>
            <a:lvl1pPr>
              <a:defRPr sz="3200"/>
            </a:lvl1pPr>
          </a:lstStyle>
          <a:p>
            <a:r>
              <a:rPr lang="en-US" smtClean="0"/>
              <a:t>Click to edit Master title style</a:t>
            </a:r>
            <a:endParaRPr lang="en-US" dirty="0"/>
          </a:p>
        </p:txBody>
      </p:sp>
      <p:sp>
        <p:nvSpPr>
          <p:cNvPr id="3" name="Text Placeholder 2"/>
          <p:cNvSpPr>
            <a:spLocks noGrp="1"/>
          </p:cNvSpPr>
          <p:nvPr>
            <p:ph type="body" idx="1"/>
          </p:nvPr>
        </p:nvSpPr>
        <p:spPr>
          <a:xfrm>
            <a:off x="866440" y="4179596"/>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2" name="Picture Placeholder 2"/>
          <p:cNvSpPr>
            <a:spLocks noGrp="1" noChangeAspect="1"/>
          </p:cNvSpPr>
          <p:nvPr>
            <p:ph type="pic" idx="15"/>
          </p:nvPr>
        </p:nvSpPr>
        <p:spPr>
          <a:xfrm>
            <a:off x="1019055"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8"/>
          </p:nvPr>
        </p:nvSpPr>
        <p:spPr>
          <a:xfrm>
            <a:off x="866439" y="4837558"/>
            <a:ext cx="2313432"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411125" y="4179595"/>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8" name="Picture Placeholder 2"/>
          <p:cNvSpPr>
            <a:spLocks noGrp="1" noChangeAspect="1"/>
          </p:cNvSpPr>
          <p:nvPr>
            <p:ph type="pic" idx="21"/>
          </p:nvPr>
        </p:nvSpPr>
        <p:spPr>
          <a:xfrm>
            <a:off x="3553189"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411125" y="484820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5958642" y="4179596"/>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9" name="Picture Placeholder 2"/>
          <p:cNvSpPr>
            <a:spLocks noGrp="1" noChangeAspect="1"/>
          </p:cNvSpPr>
          <p:nvPr>
            <p:ph type="pic" idx="22"/>
          </p:nvPr>
        </p:nvSpPr>
        <p:spPr>
          <a:xfrm>
            <a:off x="6108641"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5958642" y="483755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40" name="Straight Connector 39"/>
          <p:cNvCxnSpPr/>
          <p:nvPr/>
        </p:nvCxnSpPr>
        <p:spPr>
          <a:xfrm>
            <a:off x="3290019"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endParaRPr lang="en-GB" altLang="en-US"/>
          </a:p>
        </p:txBody>
      </p:sp>
      <p:sp>
        <p:nvSpPr>
          <p:cNvPr id="8" name="Footer Placeholder 7"/>
          <p:cNvSpPr>
            <a:spLocks noGrp="1"/>
          </p:cNvSpPr>
          <p:nvPr>
            <p:ph type="ftr" sz="quarter" idx="11"/>
          </p:nvPr>
        </p:nvSpPr>
        <p:spPr/>
        <p:txBody>
          <a:bodyPr/>
          <a:lstStyle/>
          <a:p>
            <a:endParaRPr lang="en-GB" altLang="en-US"/>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DB521D40-108A-4AEE-AC79-8B3679D4152E}" type="slidenum">
              <a:rPr lang="en-GB" altLang="en-US" smtClean="0"/>
              <a:pPr/>
              <a:t>‹#›</a:t>
            </a:fld>
            <a:endParaRPr lang="en-GB" altLang="en-US"/>
          </a:p>
        </p:txBody>
      </p:sp>
    </p:spTree>
    <p:extLst>
      <p:ext uri="{BB962C8B-B14F-4D97-AF65-F5344CB8AC3E}">
        <p14:creationId xmlns:p14="http://schemas.microsoft.com/office/powerpoint/2010/main" val="25246062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621301" y="6387910"/>
            <a:ext cx="990599" cy="228659"/>
          </a:xfrm>
        </p:spPr>
        <p:txBody>
          <a:bodyPr/>
          <a:lstStyle/>
          <a:p>
            <a:endParaRPr lang="en-GB" altLang="en-US"/>
          </a:p>
        </p:txBody>
      </p:sp>
      <p:sp>
        <p:nvSpPr>
          <p:cNvPr id="5" name="Footer Placeholder 4"/>
          <p:cNvSpPr>
            <a:spLocks noGrp="1"/>
          </p:cNvSpPr>
          <p:nvPr>
            <p:ph type="ftr" sz="quarter" idx="11"/>
          </p:nvPr>
        </p:nvSpPr>
        <p:spPr>
          <a:xfrm>
            <a:off x="516133" y="6387910"/>
            <a:ext cx="3859795" cy="228660"/>
          </a:xfrm>
        </p:spPr>
        <p:txBody>
          <a:bodyPr/>
          <a:lstStyle/>
          <a:p>
            <a:endParaRPr lang="en-GB" altLang="en-US"/>
          </a:p>
        </p:txBody>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0FBF14D3-B7F5-469E-BA62-165AC4AE17DB}" type="slidenum">
              <a:rPr lang="en-GB" altLang="en-US" smtClean="0"/>
              <a:pPr/>
              <a:t>‹#›</a:t>
            </a:fld>
            <a:endParaRPr lang="en-GB" altLang="en-US"/>
          </a:p>
        </p:txBody>
      </p:sp>
    </p:spTree>
    <p:extLst>
      <p:ext uri="{BB962C8B-B14F-4D97-AF65-F5344CB8AC3E}">
        <p14:creationId xmlns:p14="http://schemas.microsoft.com/office/powerpoint/2010/main" val="26765022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1588" y="0"/>
            <a:ext cx="9120420" cy="6860798"/>
            <a:chOff x="-1588" y="0"/>
            <a:chExt cx="9120420" cy="6860798"/>
          </a:xfrm>
        </p:grpSpPr>
        <p:sp>
          <p:nvSpPr>
            <p:cNvPr id="11" name="Rectangle 10"/>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4966650">
              <a:off x="4673046" y="5107506"/>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sp>
        <p:nvSpPr>
          <p:cNvPr id="17" name="Rectangle 16"/>
          <p:cNvSpPr/>
          <p:nvPr/>
        </p:nvSpPr>
        <p:spPr>
          <a:xfrm>
            <a:off x="414867" y="402165"/>
            <a:ext cx="46105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bwMode="gray">
          <a:xfrm rot="5400000">
            <a:off x="1299309"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sp>
        <p:nvSpPr>
          <p:cNvPr id="2" name="Vertical Title 1"/>
          <p:cNvSpPr>
            <a:spLocks noGrp="1"/>
          </p:cNvSpPr>
          <p:nvPr>
            <p:ph type="title" orient="vert"/>
          </p:nvPr>
        </p:nvSpPr>
        <p:spPr>
          <a:xfrm>
            <a:off x="6174928" y="1447799"/>
            <a:ext cx="1113516" cy="4572001"/>
          </a:xfrm>
        </p:spPr>
        <p:txBody>
          <a:bodyPr vert="eaVert" anchor="ctr"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66738" y="1447799"/>
            <a:ext cx="4416936" cy="45720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a:xfrm>
            <a:off x="538546" y="6365498"/>
            <a:ext cx="3859795" cy="228660"/>
          </a:xfrm>
        </p:spPr>
        <p:txBody>
          <a:bodyPr/>
          <a:lstStyle/>
          <a:p>
            <a:endParaRPr lang="en-GB" altLang="en-US"/>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33E17834-955D-4164-A818-A9458275478B}" type="slidenum">
              <a:rPr lang="en-GB" altLang="en-US" smtClean="0"/>
              <a:pPr/>
              <a:t>‹#›</a:t>
            </a:fld>
            <a:endParaRPr lang="en-GB" altLang="en-US"/>
          </a:p>
        </p:txBody>
      </p:sp>
    </p:spTree>
    <p:extLst>
      <p:ext uri="{BB962C8B-B14F-4D97-AF65-F5344CB8AC3E}">
        <p14:creationId xmlns:p14="http://schemas.microsoft.com/office/powerpoint/2010/main" val="11135302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14" name="Rectangle 13"/>
            <p:cNvSpPr/>
            <p:nvPr/>
          </p:nvSpPr>
          <p:spPr>
            <a:xfrm>
              <a:off x="0" y="0"/>
              <a:ext cx="9118832"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21010068">
              <a:off x="6359946" y="179029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5" name="Freeform 24"/>
            <p:cNvSpPr/>
            <p:nvPr/>
          </p:nvSpPr>
          <p:spPr bwMode="gray">
            <a:xfrm>
              <a:off x="485023" y="1856450"/>
              <a:ext cx="8173954" cy="4535226"/>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Placeholder 1"/>
          <p:cNvSpPr>
            <a:spLocks noGrp="1"/>
          </p:cNvSpPr>
          <p:nvPr>
            <p:ph type="title"/>
          </p:nvPr>
        </p:nvSpPr>
        <p:spPr bwMode="gray">
          <a:xfrm>
            <a:off x="866440" y="927099"/>
            <a:ext cx="6345260" cy="709865"/>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64382" y="2489200"/>
            <a:ext cx="6345260" cy="353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574443" y="6365498"/>
            <a:ext cx="990599" cy="228659"/>
          </a:xfrm>
          <a:prstGeom prst="rect">
            <a:avLst/>
          </a:prstGeom>
        </p:spPr>
        <p:txBody>
          <a:bodyPr vert="horz" lIns="91440" tIns="45720" rIns="91440" bIns="45720" rtlCol="0" anchor="b"/>
          <a:lstStyle>
            <a:lvl1pPr algn="r">
              <a:defRPr sz="900" b="1" i="0">
                <a:solidFill>
                  <a:schemeClr val="accent1"/>
                </a:solidFill>
              </a:defRPr>
            </a:lvl1pPr>
          </a:lstStyle>
          <a:p>
            <a:endParaRPr lang="en-GB" altLang="en-US"/>
          </a:p>
        </p:txBody>
      </p:sp>
      <p:sp>
        <p:nvSpPr>
          <p:cNvPr id="5" name="Footer Placeholder 4"/>
          <p:cNvSpPr>
            <a:spLocks noGrp="1"/>
          </p:cNvSpPr>
          <p:nvPr>
            <p:ph type="ftr" sz="quarter" idx="3"/>
          </p:nvPr>
        </p:nvSpPr>
        <p:spPr>
          <a:xfrm>
            <a:off x="590843" y="6365497"/>
            <a:ext cx="3859795" cy="228660"/>
          </a:xfrm>
          <a:prstGeom prst="rect">
            <a:avLst/>
          </a:prstGeom>
        </p:spPr>
        <p:txBody>
          <a:bodyPr vert="horz" lIns="91440" tIns="45720" rIns="91440" bIns="45720" rtlCol="0" anchor="b"/>
          <a:lstStyle>
            <a:lvl1pPr algn="l">
              <a:defRPr sz="900" b="1" i="0">
                <a:solidFill>
                  <a:schemeClr val="accent1"/>
                </a:solidFill>
              </a:defRPr>
            </a:lvl1pPr>
          </a:lstStyle>
          <a:p>
            <a:endParaRPr lang="en-GB" altLang="en-US"/>
          </a:p>
        </p:txBody>
      </p:sp>
      <p:sp>
        <p:nvSpPr>
          <p:cNvPr id="26" name="Rectangle 25"/>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Slide Number Placeholder 5"/>
          <p:cNvSpPr>
            <a:spLocks noGrp="1"/>
          </p:cNvSpPr>
          <p:nvPr>
            <p:ph type="sldNum" sz="quarter" idx="4"/>
          </p:nvPr>
        </p:nvSpPr>
        <p:spPr bwMode="gray">
          <a:xfrm>
            <a:off x="7678616" y="295730"/>
            <a:ext cx="791308" cy="767687"/>
          </a:xfrm>
          <a:prstGeom prst="rect">
            <a:avLst/>
          </a:prstGeom>
        </p:spPr>
        <p:txBody>
          <a:bodyPr anchor="b"/>
          <a:lstStyle>
            <a:lvl1pPr algn="ctr">
              <a:defRPr sz="2800">
                <a:solidFill>
                  <a:schemeClr val="bg1"/>
                </a:solidFill>
              </a:defRPr>
            </a:lvl1pPr>
          </a:lstStyle>
          <a:p>
            <a:fld id="{DB521D40-108A-4AEE-AC79-8B3679D4152E}" type="slidenum">
              <a:rPr lang="en-GB" altLang="en-US" smtClean="0"/>
              <a:pPr/>
              <a:t>‹#›</a:t>
            </a:fld>
            <a:endParaRPr lang="en-GB" altLang="en-US"/>
          </a:p>
        </p:txBody>
      </p:sp>
    </p:spTree>
    <p:extLst>
      <p:ext uri="{BB962C8B-B14F-4D97-AF65-F5344CB8AC3E}">
        <p14:creationId xmlns:p14="http://schemas.microsoft.com/office/powerpoint/2010/main" val="1622662411"/>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 id="2147483688" r:id="rId13"/>
    <p:sldLayoutId id="2147483689" r:id="rId14"/>
    <p:sldLayoutId id="2147483690" r:id="rId15"/>
    <p:sldLayoutId id="2147483691" r:id="rId16"/>
    <p:sldLayoutId id="2147483692" r:id="rId17"/>
  </p:sldLayoutIdLst>
  <p:txStyles>
    <p:titleStyle>
      <a:lvl1pPr algn="l" defTabSz="457200" rtl="0" eaLnBrk="1" latinLnBrk="0" hangingPunct="1">
        <a:spcBef>
          <a:spcPct val="0"/>
        </a:spcBef>
        <a:buNone/>
        <a:defRPr sz="3200" b="0" i="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685800" indent="-283464"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96012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23444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150876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18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0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225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24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solidFill>
                  <a:schemeClr val="tx2">
                    <a:lumMod val="10000"/>
                  </a:schemeClr>
                </a:solidFill>
              </a:rPr>
              <a:t>The Application of Goal Setting Strategies in Sport and Exercise</a:t>
            </a:r>
            <a:endParaRPr lang="en-GB" dirty="0">
              <a:solidFill>
                <a:schemeClr val="tx2">
                  <a:lumMod val="10000"/>
                </a:schemeClr>
              </a:solidFill>
            </a:endParaRPr>
          </a:p>
        </p:txBody>
      </p:sp>
      <p:sp>
        <p:nvSpPr>
          <p:cNvPr id="3" name="Subtitle 2"/>
          <p:cNvSpPr>
            <a:spLocks noGrp="1"/>
          </p:cNvSpPr>
          <p:nvPr>
            <p:ph type="subTitle" idx="1"/>
          </p:nvPr>
        </p:nvSpPr>
        <p:spPr/>
        <p:txBody>
          <a:bodyPr/>
          <a:lstStyle/>
          <a:p>
            <a:r>
              <a:rPr lang="en-GB" dirty="0" smtClean="0">
                <a:solidFill>
                  <a:srgbClr val="00B0F0"/>
                </a:solidFill>
              </a:rPr>
              <a:t>Dr Stuart Jones</a:t>
            </a:r>
            <a:endParaRPr lang="en-GB" dirty="0">
              <a:solidFill>
                <a:srgbClr val="00B0F0"/>
              </a:solidFill>
            </a:endParaRPr>
          </a:p>
        </p:txBody>
      </p:sp>
    </p:spTree>
    <p:extLst>
      <p:ext uri="{BB962C8B-B14F-4D97-AF65-F5344CB8AC3E}">
        <p14:creationId xmlns:p14="http://schemas.microsoft.com/office/powerpoint/2010/main" val="35997669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Aims of the Session. </a:t>
            </a:r>
            <a:endParaRPr lang="en-GB" dirty="0">
              <a:solidFill>
                <a:schemeClr val="tx2">
                  <a:lumMod val="10000"/>
                </a:schemeClr>
              </a:solidFill>
            </a:endParaRPr>
          </a:p>
        </p:txBody>
      </p:sp>
      <p:sp>
        <p:nvSpPr>
          <p:cNvPr id="3" name="Content Placeholder 2"/>
          <p:cNvSpPr>
            <a:spLocks noGrp="1"/>
          </p:cNvSpPr>
          <p:nvPr>
            <p:ph idx="1"/>
          </p:nvPr>
        </p:nvSpPr>
        <p:spPr/>
        <p:txBody>
          <a:bodyPr/>
          <a:lstStyle/>
          <a:p>
            <a:r>
              <a:rPr lang="en-GB" dirty="0" smtClean="0">
                <a:solidFill>
                  <a:srgbClr val="00B0F0"/>
                </a:solidFill>
              </a:rPr>
              <a:t>To provide a definition of goals and goal setting</a:t>
            </a:r>
          </a:p>
          <a:p>
            <a:endParaRPr lang="en-GB" dirty="0">
              <a:solidFill>
                <a:srgbClr val="00B0F0"/>
              </a:solidFill>
            </a:endParaRPr>
          </a:p>
          <a:p>
            <a:r>
              <a:rPr lang="en-GB" dirty="0" smtClean="0">
                <a:solidFill>
                  <a:srgbClr val="00B0F0"/>
                </a:solidFill>
              </a:rPr>
              <a:t>To explore how goal setting has been applied in sports and exercise. </a:t>
            </a:r>
          </a:p>
          <a:p>
            <a:endParaRPr lang="en-GB" dirty="0">
              <a:solidFill>
                <a:srgbClr val="00B0F0"/>
              </a:solidFill>
            </a:endParaRPr>
          </a:p>
          <a:p>
            <a:r>
              <a:rPr lang="en-GB" dirty="0" smtClean="0">
                <a:solidFill>
                  <a:srgbClr val="00B0F0"/>
                </a:solidFill>
              </a:rPr>
              <a:t>To explore studies that have examined goal setting in sports. </a:t>
            </a:r>
          </a:p>
          <a:p>
            <a:endParaRPr lang="en-GB" dirty="0"/>
          </a:p>
          <a:p>
            <a:endParaRPr lang="en-GB" dirty="0"/>
          </a:p>
        </p:txBody>
      </p:sp>
    </p:spTree>
    <p:extLst>
      <p:ext uri="{BB962C8B-B14F-4D97-AF65-F5344CB8AC3E}">
        <p14:creationId xmlns:p14="http://schemas.microsoft.com/office/powerpoint/2010/main" val="132596375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Aims of the Session.</a:t>
            </a:r>
            <a:endParaRPr lang="en-GB" dirty="0">
              <a:solidFill>
                <a:schemeClr val="tx2">
                  <a:lumMod val="10000"/>
                </a:schemeClr>
              </a:solidFill>
            </a:endParaRPr>
          </a:p>
        </p:txBody>
      </p:sp>
      <p:sp>
        <p:nvSpPr>
          <p:cNvPr id="3" name="Content Placeholder 2"/>
          <p:cNvSpPr>
            <a:spLocks noGrp="1"/>
          </p:cNvSpPr>
          <p:nvPr>
            <p:ph idx="1"/>
          </p:nvPr>
        </p:nvSpPr>
        <p:spPr/>
        <p:txBody>
          <a:bodyPr>
            <a:normAutofit/>
          </a:bodyPr>
          <a:lstStyle/>
          <a:p>
            <a:r>
              <a:rPr lang="en-GB" dirty="0" smtClean="0">
                <a:solidFill>
                  <a:srgbClr val="00B0F0"/>
                </a:solidFill>
              </a:rPr>
              <a:t>To examine theoretical explanations of the goal setting / performance relationship. </a:t>
            </a:r>
          </a:p>
          <a:p>
            <a:endParaRPr lang="en-GB" dirty="0">
              <a:solidFill>
                <a:srgbClr val="00B0F0"/>
              </a:solidFill>
            </a:endParaRPr>
          </a:p>
          <a:p>
            <a:r>
              <a:rPr lang="en-GB" dirty="0" smtClean="0">
                <a:solidFill>
                  <a:srgbClr val="00B0F0"/>
                </a:solidFill>
              </a:rPr>
              <a:t>The application of goals – to explore the principles of effective goal setting. </a:t>
            </a:r>
          </a:p>
          <a:p>
            <a:pPr lvl="1"/>
            <a:r>
              <a:rPr lang="en-GB" dirty="0" smtClean="0">
                <a:solidFill>
                  <a:srgbClr val="00B0F0"/>
                </a:solidFill>
              </a:rPr>
              <a:t>Including strategies for coaches. </a:t>
            </a:r>
          </a:p>
          <a:p>
            <a:endParaRPr lang="en-GB" dirty="0">
              <a:solidFill>
                <a:srgbClr val="00B0F0"/>
              </a:solidFill>
            </a:endParaRPr>
          </a:p>
          <a:p>
            <a:r>
              <a:rPr lang="en-GB" dirty="0" smtClean="0">
                <a:solidFill>
                  <a:srgbClr val="00B0F0"/>
                </a:solidFill>
              </a:rPr>
              <a:t>To discuss common problems with goal setting. </a:t>
            </a:r>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194626824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Goal Setting in Sports and Exercise</a:t>
            </a:r>
            <a:endParaRPr lang="en-GB" dirty="0">
              <a:solidFill>
                <a:schemeClr val="tx2">
                  <a:lumMod val="10000"/>
                </a:schemeClr>
              </a:solidFill>
            </a:endParaRPr>
          </a:p>
        </p:txBody>
      </p:sp>
      <p:sp>
        <p:nvSpPr>
          <p:cNvPr id="3" name="Content Placeholder 2"/>
          <p:cNvSpPr>
            <a:spLocks noGrp="1"/>
          </p:cNvSpPr>
          <p:nvPr>
            <p:ph idx="1"/>
          </p:nvPr>
        </p:nvSpPr>
        <p:spPr>
          <a:xfrm>
            <a:off x="539552" y="2492896"/>
            <a:ext cx="8229600" cy="4709120"/>
          </a:xfrm>
        </p:spPr>
        <p:txBody>
          <a:bodyPr>
            <a:normAutofit/>
          </a:bodyPr>
          <a:lstStyle/>
          <a:p>
            <a:r>
              <a:rPr lang="en-GB" dirty="0" smtClean="0">
                <a:solidFill>
                  <a:srgbClr val="00B0F0"/>
                </a:solidFill>
              </a:rPr>
              <a:t>Alongside Imagery, Goal Setting is one of the most frequently used techniques in sport and exercise. </a:t>
            </a:r>
          </a:p>
          <a:p>
            <a:endParaRPr lang="en-GB" dirty="0">
              <a:solidFill>
                <a:srgbClr val="00B0F0"/>
              </a:solidFill>
            </a:endParaRPr>
          </a:p>
          <a:p>
            <a:r>
              <a:rPr lang="en-GB" dirty="0" smtClean="0">
                <a:solidFill>
                  <a:srgbClr val="00B0F0"/>
                </a:solidFill>
              </a:rPr>
              <a:t>Stereotypical view of the role of the applied sport and/or exercise psychologist. </a:t>
            </a:r>
          </a:p>
          <a:p>
            <a:endParaRPr lang="en-GB" dirty="0">
              <a:solidFill>
                <a:srgbClr val="00B0F0"/>
              </a:solidFill>
            </a:endParaRPr>
          </a:p>
          <a:p>
            <a:r>
              <a:rPr lang="en-GB" dirty="0" smtClean="0">
                <a:solidFill>
                  <a:srgbClr val="00B0F0"/>
                </a:solidFill>
              </a:rPr>
              <a:t>Like Imagery, it is not just Sport and Exercise Psychologists who adopt goal setting strategies with athletes and exercisers. </a:t>
            </a:r>
          </a:p>
          <a:p>
            <a:pPr lvl="1"/>
            <a:r>
              <a:rPr lang="en-GB" dirty="0" smtClean="0">
                <a:solidFill>
                  <a:srgbClr val="00B0F0"/>
                </a:solidFill>
              </a:rPr>
              <a:t>Coaches (Gould, 2013)</a:t>
            </a:r>
          </a:p>
          <a:p>
            <a:pPr lvl="1"/>
            <a:r>
              <a:rPr lang="en-GB" dirty="0" smtClean="0">
                <a:solidFill>
                  <a:srgbClr val="00B0F0"/>
                </a:solidFill>
              </a:rPr>
              <a:t>Physiotherapists (</a:t>
            </a:r>
            <a:r>
              <a:rPr lang="en-GB" dirty="0" err="1" smtClean="0">
                <a:solidFill>
                  <a:srgbClr val="00B0F0"/>
                </a:solidFill>
              </a:rPr>
              <a:t>Arvinen</a:t>
            </a:r>
            <a:r>
              <a:rPr lang="en-GB" dirty="0" smtClean="0">
                <a:solidFill>
                  <a:srgbClr val="00B0F0"/>
                </a:solidFill>
              </a:rPr>
              <a:t>-Barrow et al, 2010). </a:t>
            </a:r>
          </a:p>
          <a:p>
            <a:pPr lvl="1"/>
            <a:r>
              <a:rPr lang="en-GB" dirty="0" smtClean="0">
                <a:solidFill>
                  <a:srgbClr val="00B0F0"/>
                </a:solidFill>
              </a:rPr>
              <a:t>Self developed goals by the athletes and exercisers. </a:t>
            </a:r>
            <a:endParaRPr lang="en-GB" dirty="0">
              <a:solidFill>
                <a:srgbClr val="00B0F0"/>
              </a:solidFill>
            </a:endParaRPr>
          </a:p>
        </p:txBody>
      </p:sp>
    </p:spTree>
    <p:extLst>
      <p:ext uri="{BB962C8B-B14F-4D97-AF65-F5344CB8AC3E}">
        <p14:creationId xmlns:p14="http://schemas.microsoft.com/office/powerpoint/2010/main" val="314287946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However</a:t>
            </a:r>
            <a:endParaRPr lang="en-GB" dirty="0">
              <a:solidFill>
                <a:schemeClr val="tx2">
                  <a:lumMod val="10000"/>
                </a:schemeClr>
              </a:solidFill>
            </a:endParaRPr>
          </a:p>
        </p:txBody>
      </p:sp>
      <p:sp>
        <p:nvSpPr>
          <p:cNvPr id="3" name="Content Placeholder 2"/>
          <p:cNvSpPr>
            <a:spLocks noGrp="1"/>
          </p:cNvSpPr>
          <p:nvPr>
            <p:ph idx="1"/>
          </p:nvPr>
        </p:nvSpPr>
        <p:spPr/>
        <p:txBody>
          <a:bodyPr>
            <a:normAutofit/>
          </a:bodyPr>
          <a:lstStyle/>
          <a:p>
            <a:r>
              <a:rPr lang="en-GB" dirty="0" smtClean="0">
                <a:solidFill>
                  <a:srgbClr val="00B0F0"/>
                </a:solidFill>
              </a:rPr>
              <a:t>Goal Setting is not always an effective intervention. </a:t>
            </a:r>
          </a:p>
          <a:p>
            <a:endParaRPr lang="en-GB" dirty="0">
              <a:solidFill>
                <a:srgbClr val="00B0F0"/>
              </a:solidFill>
            </a:endParaRPr>
          </a:p>
          <a:p>
            <a:r>
              <a:rPr lang="en-GB" dirty="0" smtClean="0">
                <a:solidFill>
                  <a:srgbClr val="00B0F0"/>
                </a:solidFill>
              </a:rPr>
              <a:t>Setting of inappropriate goals by the athlete. </a:t>
            </a:r>
          </a:p>
          <a:p>
            <a:endParaRPr lang="en-GB" dirty="0">
              <a:solidFill>
                <a:srgbClr val="00B0F0"/>
              </a:solidFill>
            </a:endParaRPr>
          </a:p>
          <a:p>
            <a:r>
              <a:rPr lang="en-GB" dirty="0" smtClean="0">
                <a:solidFill>
                  <a:srgbClr val="00B0F0"/>
                </a:solidFill>
              </a:rPr>
              <a:t>Lack of evaluation / follow up by the coaches. </a:t>
            </a:r>
          </a:p>
          <a:p>
            <a:endParaRPr lang="en-GB" dirty="0">
              <a:solidFill>
                <a:srgbClr val="00B0F0"/>
              </a:solidFill>
            </a:endParaRPr>
          </a:p>
          <a:p>
            <a:r>
              <a:rPr lang="en-GB" dirty="0" smtClean="0">
                <a:solidFill>
                  <a:srgbClr val="00B0F0"/>
                </a:solidFill>
              </a:rPr>
              <a:t>Gould (2013) – Important for all parties to understand the goal-setting process for it to be effective. </a:t>
            </a:r>
            <a:endParaRPr lang="en-GB" dirty="0">
              <a:solidFill>
                <a:srgbClr val="00B0F0"/>
              </a:solidFill>
            </a:endParaRPr>
          </a:p>
        </p:txBody>
      </p:sp>
    </p:spTree>
    <p:extLst>
      <p:ext uri="{BB962C8B-B14F-4D97-AF65-F5344CB8AC3E}">
        <p14:creationId xmlns:p14="http://schemas.microsoft.com/office/powerpoint/2010/main" val="193129171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100000">
              <a:schemeClr val="accent1">
                <a:lumMod val="5000"/>
                <a:lumOff val="95000"/>
              </a:schemeClr>
            </a:gs>
            <a:gs pos="100000">
              <a:schemeClr val="accent1">
                <a:lumMod val="45000"/>
                <a:lumOff val="55000"/>
              </a:schemeClr>
            </a:gs>
          </a:gsLst>
          <a:lin ang="27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Defining Goals</a:t>
            </a:r>
            <a:endParaRPr lang="en-GB" dirty="0">
              <a:solidFill>
                <a:schemeClr val="tx2">
                  <a:lumMod val="10000"/>
                </a:schemeClr>
              </a:solidFill>
            </a:endParaRPr>
          </a:p>
        </p:txBody>
      </p:sp>
      <p:sp>
        <p:nvSpPr>
          <p:cNvPr id="3" name="Content Placeholder 2"/>
          <p:cNvSpPr>
            <a:spLocks noGrp="1"/>
          </p:cNvSpPr>
          <p:nvPr>
            <p:ph idx="1"/>
          </p:nvPr>
        </p:nvSpPr>
        <p:spPr/>
        <p:txBody>
          <a:bodyPr>
            <a:normAutofit/>
          </a:bodyPr>
          <a:lstStyle/>
          <a:p>
            <a:r>
              <a:rPr lang="en-GB" dirty="0" smtClean="0">
                <a:solidFill>
                  <a:srgbClr val="00B0F0"/>
                </a:solidFill>
              </a:rPr>
              <a:t>Much applied research into goal setting originally derived from occupational psychology. </a:t>
            </a:r>
          </a:p>
          <a:p>
            <a:endParaRPr lang="en-GB" dirty="0">
              <a:solidFill>
                <a:srgbClr val="00B0F0"/>
              </a:solidFill>
            </a:endParaRPr>
          </a:p>
          <a:p>
            <a:r>
              <a:rPr lang="en-GB" dirty="0" smtClean="0">
                <a:solidFill>
                  <a:srgbClr val="00B0F0"/>
                </a:solidFill>
              </a:rPr>
              <a:t>Locke and Latham (2002) – widely accepted definition of a goal. </a:t>
            </a:r>
          </a:p>
          <a:p>
            <a:pPr lvl="1"/>
            <a:r>
              <a:rPr lang="en-GB" dirty="0" smtClean="0">
                <a:solidFill>
                  <a:srgbClr val="00B0F0"/>
                </a:solidFill>
              </a:rPr>
              <a:t>A goal = “objective or aim of action”</a:t>
            </a:r>
          </a:p>
          <a:p>
            <a:pPr lvl="1"/>
            <a:r>
              <a:rPr lang="en-GB" dirty="0" smtClean="0">
                <a:solidFill>
                  <a:srgbClr val="00B0F0"/>
                </a:solidFill>
              </a:rPr>
              <a:t>“a specific standard of proficiency on a task, usually within a specified time limit” (pp.705)</a:t>
            </a:r>
            <a:endParaRPr lang="en-GB" dirty="0">
              <a:solidFill>
                <a:srgbClr val="00B0F0"/>
              </a:solidFill>
            </a:endParaRPr>
          </a:p>
        </p:txBody>
      </p:sp>
    </p:spTree>
    <p:extLst>
      <p:ext uri="{BB962C8B-B14F-4D97-AF65-F5344CB8AC3E}">
        <p14:creationId xmlns:p14="http://schemas.microsoft.com/office/powerpoint/2010/main" val="103798319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Rot="1" noChangeArrowheads="1"/>
          </p:cNvSpPr>
          <p:nvPr>
            <p:ph type="title"/>
          </p:nvPr>
        </p:nvSpPr>
        <p:spPr/>
        <p:txBody>
          <a:bodyPr/>
          <a:lstStyle/>
          <a:p>
            <a:r>
              <a:rPr lang="en-GB" altLang="en-US" dirty="0">
                <a:solidFill>
                  <a:schemeClr val="tx2">
                    <a:lumMod val="10000"/>
                  </a:schemeClr>
                </a:solidFill>
              </a:rPr>
              <a:t>Goal Setting Research</a:t>
            </a:r>
            <a:r>
              <a:rPr lang="en-GB" altLang="en-US" dirty="0"/>
              <a:t>. </a:t>
            </a:r>
          </a:p>
        </p:txBody>
      </p:sp>
      <p:sp>
        <p:nvSpPr>
          <p:cNvPr id="28675" name="Rectangle 3"/>
          <p:cNvSpPr>
            <a:spLocks noGrp="1" noChangeArrowheads="1"/>
          </p:cNvSpPr>
          <p:nvPr>
            <p:ph idx="1"/>
          </p:nvPr>
        </p:nvSpPr>
        <p:spPr/>
        <p:txBody>
          <a:bodyPr/>
          <a:lstStyle/>
          <a:p>
            <a:r>
              <a:rPr lang="en-GB" altLang="en-US" dirty="0">
                <a:solidFill>
                  <a:srgbClr val="00B0F0"/>
                </a:solidFill>
              </a:rPr>
              <a:t>90% of studies show Goal Setting to have a consistent and powerful effect on behaviour (Weinberg and Gould, 2003). </a:t>
            </a:r>
            <a:endParaRPr lang="en-GB" altLang="en-US" dirty="0" smtClean="0">
              <a:solidFill>
                <a:srgbClr val="00B0F0"/>
              </a:solidFill>
            </a:endParaRPr>
          </a:p>
          <a:p>
            <a:endParaRPr lang="en-GB" altLang="en-US" dirty="0">
              <a:solidFill>
                <a:srgbClr val="00B0F0"/>
              </a:solidFill>
            </a:endParaRPr>
          </a:p>
          <a:p>
            <a:r>
              <a:rPr lang="en-GB" altLang="en-US" dirty="0">
                <a:solidFill>
                  <a:srgbClr val="00B0F0"/>
                </a:solidFill>
              </a:rPr>
              <a:t>Goal Setting research has covered many different areas. Although it originated from studies in Business. </a:t>
            </a:r>
          </a:p>
        </p:txBody>
      </p:sp>
    </p:spTree>
    <p:extLst>
      <p:ext uri="{BB962C8B-B14F-4D97-AF65-F5344CB8AC3E}">
        <p14:creationId xmlns:p14="http://schemas.microsoft.com/office/powerpoint/2010/main" val="307088716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Rot="1" noChangeArrowheads="1"/>
          </p:cNvSpPr>
          <p:nvPr>
            <p:ph type="title"/>
          </p:nvPr>
        </p:nvSpPr>
        <p:spPr/>
        <p:txBody>
          <a:bodyPr/>
          <a:lstStyle/>
          <a:p>
            <a:r>
              <a:rPr lang="en-GB" altLang="en-US" dirty="0">
                <a:solidFill>
                  <a:schemeClr val="tx2">
                    <a:lumMod val="10000"/>
                  </a:schemeClr>
                </a:solidFill>
              </a:rPr>
              <a:t>Goal Setting Research. </a:t>
            </a:r>
          </a:p>
        </p:txBody>
      </p:sp>
      <p:sp>
        <p:nvSpPr>
          <p:cNvPr id="30723" name="Rectangle 3"/>
          <p:cNvSpPr>
            <a:spLocks noGrp="1" noChangeArrowheads="1"/>
          </p:cNvSpPr>
          <p:nvPr>
            <p:ph idx="1"/>
          </p:nvPr>
        </p:nvSpPr>
        <p:spPr>
          <a:xfrm>
            <a:off x="864382" y="2204864"/>
            <a:ext cx="7740066" cy="4536504"/>
          </a:xfrm>
        </p:spPr>
        <p:txBody>
          <a:bodyPr>
            <a:normAutofit/>
          </a:bodyPr>
          <a:lstStyle/>
          <a:p>
            <a:pPr>
              <a:lnSpc>
                <a:spcPct val="80000"/>
              </a:lnSpc>
            </a:pPr>
            <a:r>
              <a:rPr lang="en-GB" altLang="en-US" sz="2200" dirty="0">
                <a:solidFill>
                  <a:srgbClr val="00B0F0"/>
                </a:solidFill>
              </a:rPr>
              <a:t>Relatively Little research on the process of Goal Setting. E.g. How?, What Goals are important?, What Barriers are there? Personality and Goal Setting?</a:t>
            </a:r>
          </a:p>
          <a:p>
            <a:pPr>
              <a:lnSpc>
                <a:spcPct val="80000"/>
              </a:lnSpc>
            </a:pPr>
            <a:r>
              <a:rPr lang="en-GB" altLang="en-US" sz="2200" dirty="0">
                <a:solidFill>
                  <a:srgbClr val="00B0F0"/>
                </a:solidFill>
              </a:rPr>
              <a:t>Weinberg et al. (1993, 1997, 2000) did find. </a:t>
            </a:r>
          </a:p>
          <a:p>
            <a:pPr>
              <a:lnSpc>
                <a:spcPct val="80000"/>
              </a:lnSpc>
              <a:buFont typeface="Wingdings" pitchFamily="2" charset="2"/>
              <a:buNone/>
            </a:pPr>
            <a:r>
              <a:rPr lang="en-GB" altLang="en-US" sz="2200" dirty="0">
                <a:solidFill>
                  <a:srgbClr val="00B0F0"/>
                </a:solidFill>
              </a:rPr>
              <a:t>      - Almost all Athletes use some type of goal setting strategy to improve performance. </a:t>
            </a:r>
          </a:p>
          <a:p>
            <a:pPr>
              <a:lnSpc>
                <a:spcPct val="80000"/>
              </a:lnSpc>
              <a:buFont typeface="Wingdings" pitchFamily="2" charset="2"/>
              <a:buNone/>
            </a:pPr>
            <a:r>
              <a:rPr lang="en-GB" altLang="en-US" sz="2200" dirty="0">
                <a:solidFill>
                  <a:srgbClr val="00B0F0"/>
                </a:solidFill>
              </a:rPr>
              <a:t>      - Top 3 Goals for Athletes. </a:t>
            </a:r>
          </a:p>
          <a:p>
            <a:pPr>
              <a:lnSpc>
                <a:spcPct val="80000"/>
              </a:lnSpc>
              <a:buFont typeface="Wingdings" pitchFamily="2" charset="2"/>
              <a:buNone/>
            </a:pPr>
            <a:r>
              <a:rPr lang="en-GB" altLang="en-US" sz="2200" dirty="0">
                <a:solidFill>
                  <a:srgbClr val="00B0F0"/>
                </a:solidFill>
              </a:rPr>
              <a:t>                 - Improving Performance → Older </a:t>
            </a:r>
            <a:r>
              <a:rPr lang="en-GB" altLang="en-US" sz="2200" dirty="0" smtClean="0">
                <a:solidFill>
                  <a:srgbClr val="00B0F0"/>
                </a:solidFill>
              </a:rPr>
              <a:t>    		</a:t>
            </a:r>
            <a:r>
              <a:rPr lang="en-GB" altLang="en-US" sz="2200" dirty="0">
                <a:solidFill>
                  <a:srgbClr val="00B0F0"/>
                </a:solidFill>
              </a:rPr>
              <a:t> </a:t>
            </a:r>
            <a:r>
              <a:rPr lang="en-GB" altLang="en-US" sz="2200" dirty="0" smtClean="0">
                <a:solidFill>
                  <a:srgbClr val="00B0F0"/>
                </a:solidFill>
              </a:rPr>
              <a:t>   Athletes</a:t>
            </a:r>
            <a:endParaRPr lang="en-GB" altLang="en-US" sz="2200" dirty="0">
              <a:solidFill>
                <a:srgbClr val="00B0F0"/>
              </a:solidFill>
            </a:endParaRPr>
          </a:p>
          <a:p>
            <a:pPr>
              <a:lnSpc>
                <a:spcPct val="80000"/>
              </a:lnSpc>
              <a:buFont typeface="Wingdings" pitchFamily="2" charset="2"/>
              <a:buNone/>
            </a:pPr>
            <a:r>
              <a:rPr lang="en-GB" altLang="en-US" sz="2200" dirty="0">
                <a:solidFill>
                  <a:srgbClr val="00B0F0"/>
                </a:solidFill>
              </a:rPr>
              <a:t>                 - Winning → Collegiate </a:t>
            </a:r>
          </a:p>
          <a:p>
            <a:pPr>
              <a:lnSpc>
                <a:spcPct val="80000"/>
              </a:lnSpc>
              <a:buFont typeface="Wingdings" pitchFamily="2" charset="2"/>
              <a:buNone/>
            </a:pPr>
            <a:r>
              <a:rPr lang="en-GB" altLang="en-US" sz="2200" dirty="0">
                <a:solidFill>
                  <a:srgbClr val="00B0F0"/>
                </a:solidFill>
              </a:rPr>
              <a:t>                 - Enjoyment → Youth</a:t>
            </a:r>
          </a:p>
          <a:p>
            <a:pPr>
              <a:lnSpc>
                <a:spcPct val="80000"/>
              </a:lnSpc>
              <a:buFont typeface="Wingdings" pitchFamily="2" charset="2"/>
              <a:buNone/>
            </a:pPr>
            <a:r>
              <a:rPr lang="en-GB" altLang="en-US" sz="2200" dirty="0">
                <a:solidFill>
                  <a:srgbClr val="00B0F0"/>
                </a:solidFill>
              </a:rPr>
              <a:t>      - Athletes prefer moderately difficult → difficult goals.</a:t>
            </a:r>
          </a:p>
        </p:txBody>
      </p:sp>
    </p:spTree>
    <p:extLst>
      <p:ext uri="{BB962C8B-B14F-4D97-AF65-F5344CB8AC3E}">
        <p14:creationId xmlns:p14="http://schemas.microsoft.com/office/powerpoint/2010/main" val="129355040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rrowheads="1"/>
          </p:cNvSpPr>
          <p:nvPr>
            <p:ph type="title"/>
          </p:nvPr>
        </p:nvSpPr>
        <p:spPr/>
        <p:txBody>
          <a:bodyPr/>
          <a:lstStyle/>
          <a:p>
            <a:r>
              <a:rPr lang="en-GB" altLang="en-US" sz="4000" dirty="0">
                <a:solidFill>
                  <a:schemeClr val="tx2">
                    <a:lumMod val="10000"/>
                  </a:schemeClr>
                </a:solidFill>
              </a:rPr>
              <a:t>Defining Goals and Types of Goals.</a:t>
            </a:r>
          </a:p>
        </p:txBody>
      </p:sp>
      <p:sp>
        <p:nvSpPr>
          <p:cNvPr id="19459" name="Rectangle 3"/>
          <p:cNvSpPr>
            <a:spLocks noGrp="1" noChangeArrowheads="1"/>
          </p:cNvSpPr>
          <p:nvPr>
            <p:ph idx="1"/>
          </p:nvPr>
        </p:nvSpPr>
        <p:spPr/>
        <p:txBody>
          <a:bodyPr/>
          <a:lstStyle/>
          <a:p>
            <a:r>
              <a:rPr lang="en-GB" altLang="en-US" dirty="0">
                <a:solidFill>
                  <a:srgbClr val="00B0F0"/>
                </a:solidFill>
              </a:rPr>
              <a:t>Subjective vs Objective Goals. </a:t>
            </a:r>
          </a:p>
          <a:p>
            <a:endParaRPr lang="en-GB" altLang="en-US" dirty="0">
              <a:solidFill>
                <a:srgbClr val="00B0F0"/>
              </a:solidFill>
            </a:endParaRPr>
          </a:p>
          <a:p>
            <a:r>
              <a:rPr lang="en-GB" altLang="en-US" dirty="0">
                <a:solidFill>
                  <a:srgbClr val="00B0F0"/>
                </a:solidFill>
              </a:rPr>
              <a:t>Subjective Goals. </a:t>
            </a:r>
          </a:p>
          <a:p>
            <a:pPr>
              <a:buFont typeface="Wingdings" pitchFamily="2" charset="2"/>
              <a:buNone/>
            </a:pPr>
            <a:r>
              <a:rPr lang="en-GB" altLang="en-US" dirty="0">
                <a:solidFill>
                  <a:srgbClr val="00B0F0"/>
                </a:solidFill>
              </a:rPr>
              <a:t>       - General Statements of intent.</a:t>
            </a:r>
          </a:p>
          <a:p>
            <a:pPr>
              <a:buFont typeface="Wingdings" pitchFamily="2" charset="2"/>
              <a:buNone/>
            </a:pPr>
            <a:r>
              <a:rPr lang="en-GB" altLang="en-US" dirty="0">
                <a:solidFill>
                  <a:srgbClr val="00B0F0"/>
                </a:solidFill>
              </a:rPr>
              <a:t>       - Not precise or specific. </a:t>
            </a:r>
          </a:p>
          <a:p>
            <a:pPr>
              <a:buFont typeface="Wingdings" pitchFamily="2" charset="2"/>
              <a:buNone/>
            </a:pPr>
            <a:r>
              <a:rPr lang="en-GB" altLang="en-US" dirty="0">
                <a:solidFill>
                  <a:srgbClr val="00B0F0"/>
                </a:solidFill>
              </a:rPr>
              <a:t>       - E.g. “Have Fun”, “I want to do well”, “I </a:t>
            </a:r>
            <a:r>
              <a:rPr lang="en-GB" altLang="en-US" dirty="0" smtClean="0">
                <a:solidFill>
                  <a:srgbClr val="00B0F0"/>
                </a:solidFill>
              </a:rPr>
              <a:t>want </a:t>
            </a:r>
            <a:r>
              <a:rPr lang="en-GB" altLang="en-US" dirty="0">
                <a:solidFill>
                  <a:srgbClr val="00B0F0"/>
                </a:solidFill>
              </a:rPr>
              <a:t>to find a Sport I enjoy”</a:t>
            </a:r>
          </a:p>
        </p:txBody>
      </p:sp>
    </p:spTree>
    <p:extLst>
      <p:ext uri="{BB962C8B-B14F-4D97-AF65-F5344CB8AC3E}">
        <p14:creationId xmlns:p14="http://schemas.microsoft.com/office/powerpoint/2010/main" val="67918846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rrowheads="1"/>
          </p:cNvSpPr>
          <p:nvPr>
            <p:ph type="title"/>
          </p:nvPr>
        </p:nvSpPr>
        <p:spPr/>
        <p:txBody>
          <a:bodyPr/>
          <a:lstStyle/>
          <a:p>
            <a:r>
              <a:rPr lang="en-GB" altLang="en-US" sz="4000" dirty="0">
                <a:solidFill>
                  <a:schemeClr val="tx2">
                    <a:lumMod val="10000"/>
                  </a:schemeClr>
                </a:solidFill>
              </a:rPr>
              <a:t>Defining Goals and Types of Goals. </a:t>
            </a:r>
          </a:p>
        </p:txBody>
      </p:sp>
      <p:sp>
        <p:nvSpPr>
          <p:cNvPr id="20483" name="Rectangle 3"/>
          <p:cNvSpPr>
            <a:spLocks noGrp="1" noChangeArrowheads="1"/>
          </p:cNvSpPr>
          <p:nvPr>
            <p:ph idx="1"/>
          </p:nvPr>
        </p:nvSpPr>
        <p:spPr/>
        <p:txBody>
          <a:bodyPr>
            <a:normAutofit fontScale="92500"/>
          </a:bodyPr>
          <a:lstStyle/>
          <a:p>
            <a:pPr>
              <a:lnSpc>
                <a:spcPct val="90000"/>
              </a:lnSpc>
            </a:pPr>
            <a:r>
              <a:rPr lang="en-GB" altLang="en-US" sz="2400" dirty="0">
                <a:solidFill>
                  <a:srgbClr val="00B0F0"/>
                </a:solidFill>
              </a:rPr>
              <a:t>Objective Goals. </a:t>
            </a:r>
          </a:p>
          <a:p>
            <a:pPr>
              <a:lnSpc>
                <a:spcPct val="90000"/>
              </a:lnSpc>
              <a:buFont typeface="Wingdings" pitchFamily="2" charset="2"/>
              <a:buNone/>
            </a:pPr>
            <a:r>
              <a:rPr lang="en-GB" altLang="en-US" sz="2400" dirty="0">
                <a:solidFill>
                  <a:srgbClr val="00B0F0"/>
                </a:solidFill>
              </a:rPr>
              <a:t>     - More Precise and Specific, Specific to task       and within a time limit.  </a:t>
            </a:r>
          </a:p>
          <a:p>
            <a:pPr>
              <a:lnSpc>
                <a:spcPct val="90000"/>
              </a:lnSpc>
              <a:buFont typeface="Wingdings" pitchFamily="2" charset="2"/>
              <a:buNone/>
            </a:pPr>
            <a:r>
              <a:rPr lang="en-GB" altLang="en-US" sz="2400" dirty="0">
                <a:solidFill>
                  <a:srgbClr val="00B0F0"/>
                </a:solidFill>
              </a:rPr>
              <a:t>	  - E.g. Lose 8lbs of weight within 3 months. </a:t>
            </a:r>
          </a:p>
          <a:p>
            <a:pPr>
              <a:lnSpc>
                <a:spcPct val="90000"/>
              </a:lnSpc>
              <a:buFont typeface="Wingdings" pitchFamily="2" charset="2"/>
              <a:buNone/>
            </a:pPr>
            <a:r>
              <a:rPr lang="en-GB" altLang="en-US" sz="2400" dirty="0">
                <a:solidFill>
                  <a:srgbClr val="00B0F0"/>
                </a:solidFill>
              </a:rPr>
              <a:t>     - Return to full fitness before the season’s end. </a:t>
            </a:r>
          </a:p>
          <a:p>
            <a:pPr>
              <a:lnSpc>
                <a:spcPct val="90000"/>
              </a:lnSpc>
              <a:buFont typeface="Wingdings" pitchFamily="2" charset="2"/>
              <a:buNone/>
            </a:pPr>
            <a:r>
              <a:rPr lang="en-GB" altLang="en-US" sz="2400" dirty="0">
                <a:solidFill>
                  <a:srgbClr val="00B0F0"/>
                </a:solidFill>
              </a:rPr>
              <a:t>     - Halving the number of unforced errors by the  </a:t>
            </a:r>
          </a:p>
          <a:p>
            <a:pPr>
              <a:lnSpc>
                <a:spcPct val="90000"/>
              </a:lnSpc>
              <a:buFont typeface="Wingdings" pitchFamily="2" charset="2"/>
              <a:buNone/>
            </a:pPr>
            <a:r>
              <a:rPr lang="en-GB" altLang="en-US" sz="2400" dirty="0">
                <a:solidFill>
                  <a:srgbClr val="00B0F0"/>
                </a:solidFill>
              </a:rPr>
              <a:t>       end of the season. </a:t>
            </a:r>
          </a:p>
          <a:p>
            <a:pPr>
              <a:lnSpc>
                <a:spcPct val="90000"/>
              </a:lnSpc>
              <a:buFont typeface="Wingdings" pitchFamily="2" charset="2"/>
              <a:buNone/>
            </a:pPr>
            <a:endParaRPr lang="en-GB" altLang="en-US" sz="2400" dirty="0"/>
          </a:p>
          <a:p>
            <a:pPr>
              <a:lnSpc>
                <a:spcPct val="90000"/>
              </a:lnSpc>
              <a:buFont typeface="Wingdings" pitchFamily="2" charset="2"/>
              <a:buNone/>
            </a:pPr>
            <a:endParaRPr lang="en-GB" altLang="en-US" sz="2400" dirty="0"/>
          </a:p>
        </p:txBody>
      </p:sp>
    </p:spTree>
    <p:extLst>
      <p:ext uri="{BB962C8B-B14F-4D97-AF65-F5344CB8AC3E}">
        <p14:creationId xmlns:p14="http://schemas.microsoft.com/office/powerpoint/2010/main" val="253593083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Defining Goals</a:t>
            </a:r>
            <a:endParaRPr lang="en-GB" dirty="0">
              <a:solidFill>
                <a:schemeClr val="tx2">
                  <a:lumMod val="10000"/>
                </a:schemeClr>
              </a:solidFill>
            </a:endParaRPr>
          </a:p>
        </p:txBody>
      </p:sp>
      <p:sp>
        <p:nvSpPr>
          <p:cNvPr id="3" name="Content Placeholder 2"/>
          <p:cNvSpPr>
            <a:spLocks noGrp="1"/>
          </p:cNvSpPr>
          <p:nvPr>
            <p:ph idx="1"/>
          </p:nvPr>
        </p:nvSpPr>
        <p:spPr/>
        <p:txBody>
          <a:bodyPr>
            <a:normAutofit lnSpcReduction="10000"/>
          </a:bodyPr>
          <a:lstStyle/>
          <a:p>
            <a:r>
              <a:rPr lang="en-GB" dirty="0" smtClean="0">
                <a:solidFill>
                  <a:srgbClr val="00B0F0"/>
                </a:solidFill>
              </a:rPr>
              <a:t>Types of Goals</a:t>
            </a:r>
          </a:p>
          <a:p>
            <a:endParaRPr lang="en-GB" dirty="0">
              <a:solidFill>
                <a:srgbClr val="00B0F0"/>
              </a:solidFill>
            </a:endParaRPr>
          </a:p>
          <a:p>
            <a:r>
              <a:rPr lang="en-GB" dirty="0" smtClean="0">
                <a:solidFill>
                  <a:srgbClr val="00B0F0"/>
                </a:solidFill>
              </a:rPr>
              <a:t>Outcome goals – standards and performances based on results (e.g. winning the gold medal, losing 6 stone in a week) – Martens (1987)</a:t>
            </a:r>
          </a:p>
          <a:p>
            <a:endParaRPr lang="en-GB" dirty="0">
              <a:solidFill>
                <a:srgbClr val="00B0F0"/>
              </a:solidFill>
            </a:endParaRPr>
          </a:p>
          <a:p>
            <a:r>
              <a:rPr lang="en-GB" dirty="0" smtClean="0">
                <a:solidFill>
                  <a:srgbClr val="00B0F0"/>
                </a:solidFill>
              </a:rPr>
              <a:t>Performance Goals - Focus on achieving standards of performance or objectives independently of other competitors (Martens 1987)</a:t>
            </a:r>
          </a:p>
          <a:p>
            <a:pPr lvl="1"/>
            <a:r>
              <a:rPr lang="en-GB" dirty="0" smtClean="0">
                <a:solidFill>
                  <a:srgbClr val="00B0F0"/>
                </a:solidFill>
              </a:rPr>
              <a:t>E.g. Attaining a personal best or seasons best performance in running. </a:t>
            </a:r>
            <a:endParaRPr lang="en-GB" dirty="0">
              <a:solidFill>
                <a:srgbClr val="00B0F0"/>
              </a:solidFill>
            </a:endParaRPr>
          </a:p>
        </p:txBody>
      </p:sp>
    </p:spTree>
    <p:extLst>
      <p:ext uri="{BB962C8B-B14F-4D97-AF65-F5344CB8AC3E}">
        <p14:creationId xmlns:p14="http://schemas.microsoft.com/office/powerpoint/2010/main" val="180836165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Defining Goals</a:t>
            </a:r>
            <a:endParaRPr lang="en-GB" dirty="0">
              <a:solidFill>
                <a:schemeClr val="tx2">
                  <a:lumMod val="10000"/>
                </a:schemeClr>
              </a:solidFill>
            </a:endParaRPr>
          </a:p>
        </p:txBody>
      </p:sp>
      <p:sp>
        <p:nvSpPr>
          <p:cNvPr id="3" name="Content Placeholder 2"/>
          <p:cNvSpPr>
            <a:spLocks noGrp="1"/>
          </p:cNvSpPr>
          <p:nvPr>
            <p:ph idx="1"/>
          </p:nvPr>
        </p:nvSpPr>
        <p:spPr/>
        <p:txBody>
          <a:bodyPr>
            <a:normAutofit fontScale="92500" lnSpcReduction="20000"/>
          </a:bodyPr>
          <a:lstStyle/>
          <a:p>
            <a:r>
              <a:rPr lang="en-GB" dirty="0" smtClean="0">
                <a:solidFill>
                  <a:srgbClr val="00B0F0"/>
                </a:solidFill>
              </a:rPr>
              <a:t>Hardy, Gould and Jones (1996) – Process Goals = focus on specific procedure that the athlete will engage with during performance. </a:t>
            </a:r>
          </a:p>
          <a:p>
            <a:pPr lvl="1"/>
            <a:r>
              <a:rPr lang="en-GB" dirty="0" smtClean="0">
                <a:solidFill>
                  <a:srgbClr val="00B0F0"/>
                </a:solidFill>
              </a:rPr>
              <a:t>A tennis playing focusing on continually moving on his/her feet when fatigued. </a:t>
            </a:r>
          </a:p>
          <a:p>
            <a:endParaRPr lang="en-GB" dirty="0">
              <a:solidFill>
                <a:srgbClr val="00B0F0"/>
              </a:solidFill>
            </a:endParaRPr>
          </a:p>
          <a:p>
            <a:r>
              <a:rPr lang="en-GB" dirty="0" smtClean="0">
                <a:solidFill>
                  <a:srgbClr val="00B0F0"/>
                </a:solidFill>
              </a:rPr>
              <a:t>Weinberg and Gould (2011) – Group Goals = “specific standards of group (not individual) proficiency, usually within a specified time” (</a:t>
            </a:r>
            <a:r>
              <a:rPr lang="en-GB" dirty="0" err="1" smtClean="0">
                <a:solidFill>
                  <a:srgbClr val="00B0F0"/>
                </a:solidFill>
              </a:rPr>
              <a:t>pp</a:t>
            </a:r>
            <a:r>
              <a:rPr lang="en-GB" dirty="0" smtClean="0">
                <a:solidFill>
                  <a:srgbClr val="00B0F0"/>
                </a:solidFill>
              </a:rPr>
              <a:t> 355)</a:t>
            </a:r>
          </a:p>
          <a:p>
            <a:pPr lvl="1"/>
            <a:r>
              <a:rPr lang="en-GB" dirty="0" smtClean="0">
                <a:solidFill>
                  <a:srgbClr val="00B0F0"/>
                </a:solidFill>
              </a:rPr>
              <a:t>Important for teams to set group and individual goals (</a:t>
            </a:r>
            <a:r>
              <a:rPr lang="en-GB" dirty="0" err="1" smtClean="0">
                <a:solidFill>
                  <a:srgbClr val="00B0F0"/>
                </a:solidFill>
              </a:rPr>
              <a:t>Widmeyer</a:t>
            </a:r>
            <a:r>
              <a:rPr lang="en-GB" dirty="0" smtClean="0">
                <a:solidFill>
                  <a:srgbClr val="00B0F0"/>
                </a:solidFill>
              </a:rPr>
              <a:t> and </a:t>
            </a:r>
            <a:r>
              <a:rPr lang="en-GB" dirty="0" err="1" smtClean="0">
                <a:solidFill>
                  <a:srgbClr val="00B0F0"/>
                </a:solidFill>
              </a:rPr>
              <a:t>DuCharme</a:t>
            </a:r>
            <a:r>
              <a:rPr lang="en-GB" dirty="0" smtClean="0">
                <a:solidFill>
                  <a:srgbClr val="00B0F0"/>
                </a:solidFill>
              </a:rPr>
              <a:t>, 1997)</a:t>
            </a:r>
          </a:p>
          <a:p>
            <a:pPr lvl="1"/>
            <a:r>
              <a:rPr lang="en-GB" dirty="0" smtClean="0">
                <a:solidFill>
                  <a:srgbClr val="00B0F0"/>
                </a:solidFill>
              </a:rPr>
              <a:t>Burke et al (2010) – Group goals more effective than individual goals for a team. </a:t>
            </a:r>
            <a:endParaRPr lang="en-GB" dirty="0">
              <a:solidFill>
                <a:srgbClr val="00B0F0"/>
              </a:solidFill>
            </a:endParaRPr>
          </a:p>
        </p:txBody>
      </p:sp>
    </p:spTree>
    <p:extLst>
      <p:ext uri="{BB962C8B-B14F-4D97-AF65-F5344CB8AC3E}">
        <p14:creationId xmlns:p14="http://schemas.microsoft.com/office/powerpoint/2010/main" val="320371498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Rot="1" noChangeArrowheads="1"/>
          </p:cNvSpPr>
          <p:nvPr>
            <p:ph type="title"/>
          </p:nvPr>
        </p:nvSpPr>
        <p:spPr/>
        <p:txBody>
          <a:bodyPr/>
          <a:lstStyle/>
          <a:p>
            <a:r>
              <a:rPr lang="en-GB" altLang="en-US" sz="4000" dirty="0">
                <a:solidFill>
                  <a:schemeClr val="tx2">
                    <a:lumMod val="10000"/>
                  </a:schemeClr>
                </a:solidFill>
              </a:rPr>
              <a:t>Types of Goals and Behaviour Change. </a:t>
            </a:r>
          </a:p>
        </p:txBody>
      </p:sp>
      <p:sp>
        <p:nvSpPr>
          <p:cNvPr id="24579" name="Rectangle 3"/>
          <p:cNvSpPr>
            <a:spLocks noGrp="1" noChangeArrowheads="1"/>
          </p:cNvSpPr>
          <p:nvPr>
            <p:ph idx="1"/>
          </p:nvPr>
        </p:nvSpPr>
        <p:spPr>
          <a:xfrm>
            <a:off x="864382" y="2489200"/>
            <a:ext cx="7524042" cy="3530600"/>
          </a:xfrm>
        </p:spPr>
        <p:txBody>
          <a:bodyPr>
            <a:normAutofit/>
          </a:bodyPr>
          <a:lstStyle/>
          <a:p>
            <a:r>
              <a:rPr lang="en-GB" altLang="en-US" dirty="0">
                <a:solidFill>
                  <a:srgbClr val="00B0F0"/>
                </a:solidFill>
              </a:rPr>
              <a:t>All 3 </a:t>
            </a:r>
            <a:r>
              <a:rPr lang="en-GB" altLang="en-US" dirty="0" smtClean="0">
                <a:solidFill>
                  <a:srgbClr val="00B0F0"/>
                </a:solidFill>
              </a:rPr>
              <a:t>Individual Goal Types </a:t>
            </a:r>
            <a:r>
              <a:rPr lang="en-GB" altLang="en-US" dirty="0">
                <a:solidFill>
                  <a:srgbClr val="00B0F0"/>
                </a:solidFill>
              </a:rPr>
              <a:t>(Outcome, Performance, Process) play a role in behavioural change. </a:t>
            </a:r>
          </a:p>
          <a:p>
            <a:r>
              <a:rPr lang="en-GB" altLang="en-US" dirty="0">
                <a:solidFill>
                  <a:srgbClr val="00B0F0"/>
                </a:solidFill>
              </a:rPr>
              <a:t>Important to know where and when to focus (prioritise) each goal. </a:t>
            </a:r>
          </a:p>
          <a:p>
            <a:r>
              <a:rPr lang="en-GB" altLang="en-US" dirty="0">
                <a:solidFill>
                  <a:srgbClr val="00B0F0"/>
                </a:solidFill>
              </a:rPr>
              <a:t>Outcome Goals. </a:t>
            </a:r>
          </a:p>
          <a:p>
            <a:pPr>
              <a:buFont typeface="Wingdings" pitchFamily="2" charset="2"/>
              <a:buNone/>
            </a:pPr>
            <a:r>
              <a:rPr lang="en-GB" altLang="en-US" dirty="0">
                <a:solidFill>
                  <a:srgbClr val="00B0F0"/>
                </a:solidFill>
              </a:rPr>
              <a:t>      - In the off season = ↑ Short term Motivation</a:t>
            </a:r>
          </a:p>
          <a:p>
            <a:pPr>
              <a:buFont typeface="Wingdings" pitchFamily="2" charset="2"/>
              <a:buNone/>
            </a:pPr>
            <a:r>
              <a:rPr lang="en-GB" altLang="en-US" dirty="0">
                <a:solidFill>
                  <a:srgbClr val="00B0F0"/>
                </a:solidFill>
              </a:rPr>
              <a:t>       - Just prior to Competition = ↑Anxiety </a:t>
            </a:r>
            <a:r>
              <a:rPr lang="en-GB" altLang="en-US" dirty="0" smtClean="0">
                <a:solidFill>
                  <a:srgbClr val="00B0F0"/>
                </a:solidFill>
              </a:rPr>
              <a:t>↑ </a:t>
            </a:r>
            <a:r>
              <a:rPr lang="en-GB" altLang="en-US" dirty="0">
                <a:solidFill>
                  <a:srgbClr val="00B0F0"/>
                </a:solidFill>
              </a:rPr>
              <a:t>Distraction</a:t>
            </a:r>
            <a:r>
              <a:rPr lang="en-GB" altLang="en-US" dirty="0">
                <a:solidFill>
                  <a:srgbClr val="002060"/>
                </a:solidFill>
              </a:rPr>
              <a:t>. </a:t>
            </a:r>
          </a:p>
        </p:txBody>
      </p:sp>
    </p:spTree>
    <p:extLst>
      <p:ext uri="{BB962C8B-B14F-4D97-AF65-F5344CB8AC3E}">
        <p14:creationId xmlns:p14="http://schemas.microsoft.com/office/powerpoint/2010/main" val="82834266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Rot="1" noChangeArrowheads="1"/>
          </p:cNvSpPr>
          <p:nvPr>
            <p:ph type="title"/>
          </p:nvPr>
        </p:nvSpPr>
        <p:spPr/>
        <p:txBody>
          <a:bodyPr/>
          <a:lstStyle/>
          <a:p>
            <a:r>
              <a:rPr lang="en-GB" altLang="en-US" sz="4000" dirty="0">
                <a:solidFill>
                  <a:schemeClr val="tx2">
                    <a:lumMod val="10000"/>
                  </a:schemeClr>
                </a:solidFill>
              </a:rPr>
              <a:t>Types of Goals and Behaviour Change.</a:t>
            </a:r>
          </a:p>
        </p:txBody>
      </p:sp>
      <p:sp>
        <p:nvSpPr>
          <p:cNvPr id="25603" name="Rectangle 3"/>
          <p:cNvSpPr>
            <a:spLocks noGrp="1" noChangeArrowheads="1"/>
          </p:cNvSpPr>
          <p:nvPr>
            <p:ph idx="1"/>
          </p:nvPr>
        </p:nvSpPr>
        <p:spPr>
          <a:xfrm>
            <a:off x="457200" y="2420888"/>
            <a:ext cx="8229600" cy="4104456"/>
          </a:xfrm>
        </p:spPr>
        <p:txBody>
          <a:bodyPr/>
          <a:lstStyle/>
          <a:p>
            <a:r>
              <a:rPr lang="en-GB" altLang="en-US" dirty="0">
                <a:solidFill>
                  <a:srgbClr val="00B0F0"/>
                </a:solidFill>
              </a:rPr>
              <a:t>Performance AND Process Goals</a:t>
            </a:r>
          </a:p>
          <a:p>
            <a:pPr>
              <a:buFont typeface="Wingdings" pitchFamily="2" charset="2"/>
              <a:buNone/>
            </a:pPr>
            <a:r>
              <a:rPr lang="en-GB" altLang="en-US" dirty="0">
                <a:solidFill>
                  <a:srgbClr val="00B0F0"/>
                </a:solidFill>
              </a:rPr>
              <a:t>     -  More precise / less dependent on </a:t>
            </a:r>
            <a:r>
              <a:rPr lang="en-GB" altLang="en-US" dirty="0" smtClean="0">
                <a:solidFill>
                  <a:srgbClr val="00B0F0"/>
                </a:solidFill>
              </a:rPr>
              <a:t>	  others</a:t>
            </a:r>
            <a:r>
              <a:rPr lang="en-GB" altLang="en-US" dirty="0">
                <a:solidFill>
                  <a:srgbClr val="00B0F0"/>
                </a:solidFill>
              </a:rPr>
              <a:t>. </a:t>
            </a:r>
          </a:p>
          <a:p>
            <a:pPr>
              <a:buFont typeface="Wingdings" pitchFamily="2" charset="2"/>
              <a:buNone/>
            </a:pPr>
            <a:r>
              <a:rPr lang="en-GB" altLang="en-US" dirty="0">
                <a:solidFill>
                  <a:srgbClr val="00B0F0"/>
                </a:solidFill>
              </a:rPr>
              <a:t>     -  Useful prior and </a:t>
            </a:r>
            <a:r>
              <a:rPr lang="en-GB" altLang="en-US" dirty="0" smtClean="0">
                <a:solidFill>
                  <a:srgbClr val="00B0F0"/>
                </a:solidFill>
              </a:rPr>
              <a:t>during 	 	 	  competitions</a:t>
            </a:r>
            <a:endParaRPr lang="en-GB" altLang="en-US" dirty="0">
              <a:solidFill>
                <a:srgbClr val="00B0F0"/>
              </a:solidFill>
            </a:endParaRPr>
          </a:p>
          <a:p>
            <a:pPr>
              <a:buFont typeface="Wingdings" pitchFamily="2" charset="2"/>
              <a:buNone/>
            </a:pPr>
            <a:r>
              <a:rPr lang="en-GB" altLang="en-US" dirty="0">
                <a:solidFill>
                  <a:srgbClr val="00B0F0"/>
                </a:solidFill>
              </a:rPr>
              <a:t>     -  Over focus on very </a:t>
            </a:r>
            <a:r>
              <a:rPr lang="en-GB" altLang="en-US" dirty="0" smtClean="0">
                <a:solidFill>
                  <a:srgbClr val="00B0F0"/>
                </a:solidFill>
              </a:rPr>
              <a:t>specific performance and outcome </a:t>
            </a:r>
            <a:r>
              <a:rPr lang="en-GB" altLang="en-US" dirty="0">
                <a:solidFill>
                  <a:srgbClr val="00B0F0"/>
                </a:solidFill>
              </a:rPr>
              <a:t>goals can create </a:t>
            </a:r>
            <a:r>
              <a:rPr lang="en-GB" altLang="en-US" dirty="0" smtClean="0">
                <a:solidFill>
                  <a:srgbClr val="00B0F0"/>
                </a:solidFill>
              </a:rPr>
              <a:t>anxiety</a:t>
            </a:r>
            <a:r>
              <a:rPr lang="en-GB" altLang="en-US" dirty="0">
                <a:solidFill>
                  <a:srgbClr val="00B0F0"/>
                </a:solidFill>
              </a:rPr>
              <a:t>. </a:t>
            </a:r>
          </a:p>
          <a:p>
            <a:pPr>
              <a:buFont typeface="Wingdings" pitchFamily="2" charset="2"/>
              <a:buNone/>
            </a:pPr>
            <a:r>
              <a:rPr lang="en-GB" altLang="en-US" dirty="0">
                <a:solidFill>
                  <a:srgbClr val="00B0F0"/>
                </a:solidFill>
              </a:rPr>
              <a:t>         </a:t>
            </a:r>
            <a:r>
              <a:rPr lang="en-GB" altLang="en-US" dirty="0" smtClean="0">
                <a:solidFill>
                  <a:srgbClr val="00B0F0"/>
                </a:solidFill>
              </a:rPr>
              <a:t>   </a:t>
            </a:r>
            <a:r>
              <a:rPr lang="en-GB" altLang="en-US" dirty="0">
                <a:solidFill>
                  <a:srgbClr val="00B0F0"/>
                </a:solidFill>
              </a:rPr>
              <a:t>- </a:t>
            </a:r>
            <a:r>
              <a:rPr lang="en-GB" altLang="en-US" sz="1800" dirty="0">
                <a:solidFill>
                  <a:srgbClr val="00B0F0"/>
                </a:solidFill>
              </a:rPr>
              <a:t>E.g. Running a Personal Best </a:t>
            </a:r>
            <a:r>
              <a:rPr lang="en-GB" altLang="en-US" sz="1800" dirty="0" smtClean="0">
                <a:solidFill>
                  <a:srgbClr val="00B0F0"/>
                </a:solidFill>
              </a:rPr>
              <a:t>time</a:t>
            </a:r>
            <a:r>
              <a:rPr lang="en-GB" altLang="en-US" dirty="0">
                <a:solidFill>
                  <a:srgbClr val="00B0F0"/>
                </a:solidFill>
              </a:rPr>
              <a:t>. </a:t>
            </a:r>
          </a:p>
        </p:txBody>
      </p:sp>
    </p:spTree>
    <p:extLst>
      <p:ext uri="{BB962C8B-B14F-4D97-AF65-F5344CB8AC3E}">
        <p14:creationId xmlns:p14="http://schemas.microsoft.com/office/powerpoint/2010/main" val="171850649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Effectiveness of each type of goal?</a:t>
            </a:r>
            <a:endParaRPr lang="en-GB" dirty="0">
              <a:solidFill>
                <a:schemeClr val="tx2">
                  <a:lumMod val="10000"/>
                </a:schemeClr>
              </a:solidFill>
            </a:endParaRPr>
          </a:p>
        </p:txBody>
      </p:sp>
      <p:sp>
        <p:nvSpPr>
          <p:cNvPr id="3" name="Content Placeholder 2"/>
          <p:cNvSpPr>
            <a:spLocks noGrp="1"/>
          </p:cNvSpPr>
          <p:nvPr>
            <p:ph idx="1"/>
          </p:nvPr>
        </p:nvSpPr>
        <p:spPr>
          <a:xfrm>
            <a:off x="457200" y="2204864"/>
            <a:ext cx="8229600" cy="4464496"/>
          </a:xfrm>
        </p:spPr>
        <p:txBody>
          <a:bodyPr>
            <a:normAutofit lnSpcReduction="10000"/>
          </a:bodyPr>
          <a:lstStyle/>
          <a:p>
            <a:r>
              <a:rPr lang="en-GB" dirty="0" smtClean="0">
                <a:solidFill>
                  <a:srgbClr val="00B0F0"/>
                </a:solidFill>
              </a:rPr>
              <a:t>Kingston and Hardy (1997) – Assigned Golfers into 3 groups. </a:t>
            </a:r>
          </a:p>
          <a:p>
            <a:pPr lvl="1"/>
            <a:r>
              <a:rPr lang="en-GB" dirty="0" smtClean="0">
                <a:solidFill>
                  <a:srgbClr val="00B0F0"/>
                </a:solidFill>
              </a:rPr>
              <a:t>Performance goal group</a:t>
            </a:r>
          </a:p>
          <a:p>
            <a:pPr lvl="1"/>
            <a:r>
              <a:rPr lang="en-GB" dirty="0" smtClean="0">
                <a:solidFill>
                  <a:srgbClr val="00B0F0"/>
                </a:solidFill>
              </a:rPr>
              <a:t>Process goal group</a:t>
            </a:r>
          </a:p>
          <a:p>
            <a:pPr lvl="1"/>
            <a:r>
              <a:rPr lang="en-GB" dirty="0" smtClean="0">
                <a:solidFill>
                  <a:srgbClr val="00B0F0"/>
                </a:solidFill>
              </a:rPr>
              <a:t>Control (no goal setting). </a:t>
            </a:r>
          </a:p>
          <a:p>
            <a:endParaRPr lang="en-GB" dirty="0">
              <a:solidFill>
                <a:srgbClr val="00B0F0"/>
              </a:solidFill>
            </a:endParaRPr>
          </a:p>
          <a:p>
            <a:endParaRPr lang="en-GB" dirty="0" smtClean="0">
              <a:solidFill>
                <a:srgbClr val="00B0F0"/>
              </a:solidFill>
            </a:endParaRPr>
          </a:p>
          <a:p>
            <a:r>
              <a:rPr lang="en-GB" dirty="0" smtClean="0">
                <a:solidFill>
                  <a:srgbClr val="00B0F0"/>
                </a:solidFill>
              </a:rPr>
              <a:t>Measured skill improvement and development of psychological skills. </a:t>
            </a:r>
          </a:p>
          <a:p>
            <a:endParaRPr lang="en-GB" dirty="0">
              <a:solidFill>
                <a:srgbClr val="00B0F0"/>
              </a:solidFill>
            </a:endParaRPr>
          </a:p>
          <a:p>
            <a:r>
              <a:rPr lang="en-GB" dirty="0" smtClean="0">
                <a:solidFill>
                  <a:srgbClr val="00B0F0"/>
                </a:solidFill>
              </a:rPr>
              <a:t>54 week training period. </a:t>
            </a:r>
          </a:p>
          <a:p>
            <a:endParaRPr lang="en-GB" dirty="0">
              <a:solidFill>
                <a:srgbClr val="00B0F0"/>
              </a:solidFill>
            </a:endParaRPr>
          </a:p>
          <a:p>
            <a:r>
              <a:rPr lang="en-GB" dirty="0" smtClean="0">
                <a:solidFill>
                  <a:srgbClr val="00B0F0"/>
                </a:solidFill>
              </a:rPr>
              <a:t>Both performance and process groups had significantly superior improvement abilities than control group. </a:t>
            </a:r>
            <a:endParaRPr lang="en-GB" dirty="0">
              <a:solidFill>
                <a:srgbClr val="00B0F0"/>
              </a:solidFill>
            </a:endParaRPr>
          </a:p>
        </p:txBody>
      </p:sp>
    </p:spTree>
    <p:extLst>
      <p:ext uri="{BB962C8B-B14F-4D97-AF65-F5344CB8AC3E}">
        <p14:creationId xmlns:p14="http://schemas.microsoft.com/office/powerpoint/2010/main" val="306939449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Kingston and Hardy (1997)</a:t>
            </a:r>
            <a:endParaRPr lang="en-GB" dirty="0">
              <a:solidFill>
                <a:schemeClr val="tx2">
                  <a:lumMod val="10000"/>
                </a:schemeClr>
              </a:solidFill>
            </a:endParaRPr>
          </a:p>
        </p:txBody>
      </p:sp>
      <p:sp>
        <p:nvSpPr>
          <p:cNvPr id="3" name="Content Placeholder 2"/>
          <p:cNvSpPr>
            <a:spLocks noGrp="1"/>
          </p:cNvSpPr>
          <p:nvPr>
            <p:ph idx="1"/>
          </p:nvPr>
        </p:nvSpPr>
        <p:spPr/>
        <p:txBody>
          <a:bodyPr/>
          <a:lstStyle/>
          <a:p>
            <a:r>
              <a:rPr lang="en-GB" dirty="0" smtClean="0">
                <a:solidFill>
                  <a:srgbClr val="00B0F0"/>
                </a:solidFill>
              </a:rPr>
              <a:t>Interestingly the authors reported differences between performance and process goals in relation to the implementation and development of psychological skills</a:t>
            </a:r>
          </a:p>
          <a:p>
            <a:endParaRPr lang="en-GB" dirty="0">
              <a:solidFill>
                <a:srgbClr val="00B0F0"/>
              </a:solidFill>
            </a:endParaRPr>
          </a:p>
          <a:p>
            <a:r>
              <a:rPr lang="en-GB" dirty="0" smtClean="0">
                <a:solidFill>
                  <a:srgbClr val="00B0F0"/>
                </a:solidFill>
              </a:rPr>
              <a:t>Process group superior in anxiety management and selecting appropriate psychological skills. </a:t>
            </a:r>
            <a:endParaRPr lang="en-GB" dirty="0">
              <a:solidFill>
                <a:srgbClr val="00B0F0"/>
              </a:solidFill>
            </a:endParaRPr>
          </a:p>
        </p:txBody>
      </p:sp>
    </p:spTree>
    <p:extLst>
      <p:ext uri="{BB962C8B-B14F-4D97-AF65-F5344CB8AC3E}">
        <p14:creationId xmlns:p14="http://schemas.microsoft.com/office/powerpoint/2010/main" val="10022047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Effectiveness of each type of goal</a:t>
            </a:r>
            <a:endParaRPr lang="en-GB" dirty="0">
              <a:solidFill>
                <a:schemeClr val="tx2">
                  <a:lumMod val="10000"/>
                </a:schemeClr>
              </a:solidFill>
            </a:endParaRPr>
          </a:p>
        </p:txBody>
      </p:sp>
      <p:sp>
        <p:nvSpPr>
          <p:cNvPr id="3" name="Content Placeholder 2"/>
          <p:cNvSpPr>
            <a:spLocks noGrp="1"/>
          </p:cNvSpPr>
          <p:nvPr>
            <p:ph idx="1"/>
          </p:nvPr>
        </p:nvSpPr>
        <p:spPr/>
        <p:txBody>
          <a:bodyPr>
            <a:normAutofit lnSpcReduction="10000"/>
          </a:bodyPr>
          <a:lstStyle/>
          <a:p>
            <a:r>
              <a:rPr lang="en-GB" dirty="0" smtClean="0">
                <a:solidFill>
                  <a:srgbClr val="00B0F0"/>
                </a:solidFill>
              </a:rPr>
              <a:t>Burton et al (1998) – Examined Collegiate athletes views on goal effectiveness. </a:t>
            </a:r>
          </a:p>
          <a:p>
            <a:endParaRPr lang="en-GB" dirty="0">
              <a:solidFill>
                <a:srgbClr val="00B0F0"/>
              </a:solidFill>
            </a:endParaRPr>
          </a:p>
          <a:p>
            <a:r>
              <a:rPr lang="en-GB" dirty="0" smtClean="0">
                <a:solidFill>
                  <a:srgbClr val="00B0F0"/>
                </a:solidFill>
              </a:rPr>
              <a:t>570 Collegiate athletes. </a:t>
            </a:r>
          </a:p>
          <a:p>
            <a:endParaRPr lang="en-GB" dirty="0">
              <a:solidFill>
                <a:srgbClr val="00B0F0"/>
              </a:solidFill>
            </a:endParaRPr>
          </a:p>
          <a:p>
            <a:r>
              <a:rPr lang="en-GB" dirty="0" smtClean="0">
                <a:solidFill>
                  <a:srgbClr val="00B0F0"/>
                </a:solidFill>
              </a:rPr>
              <a:t>Categorised based on self-perception as “less effective” or “more effective” in terms of goals setting. </a:t>
            </a:r>
          </a:p>
          <a:p>
            <a:pPr lvl="1"/>
            <a:r>
              <a:rPr lang="en-GB" dirty="0" smtClean="0">
                <a:solidFill>
                  <a:srgbClr val="00B0F0"/>
                </a:solidFill>
              </a:rPr>
              <a:t>“more effective group” revealed that process goals were more effective than a combination of performance and outcome goals. </a:t>
            </a:r>
            <a:endParaRPr lang="en-GB" dirty="0">
              <a:solidFill>
                <a:srgbClr val="00B0F0"/>
              </a:solidFill>
            </a:endParaRPr>
          </a:p>
        </p:txBody>
      </p:sp>
    </p:spTree>
    <p:extLst>
      <p:ext uri="{BB962C8B-B14F-4D97-AF65-F5344CB8AC3E}">
        <p14:creationId xmlns:p14="http://schemas.microsoft.com/office/powerpoint/2010/main" val="174428944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However</a:t>
            </a:r>
            <a:endParaRPr lang="en-GB" dirty="0">
              <a:solidFill>
                <a:schemeClr val="tx2">
                  <a:lumMod val="10000"/>
                </a:schemeClr>
              </a:solidFill>
            </a:endParaRPr>
          </a:p>
        </p:txBody>
      </p:sp>
      <p:sp>
        <p:nvSpPr>
          <p:cNvPr id="3" name="Content Placeholder 2"/>
          <p:cNvSpPr>
            <a:spLocks noGrp="1"/>
          </p:cNvSpPr>
          <p:nvPr>
            <p:ph idx="1"/>
          </p:nvPr>
        </p:nvSpPr>
        <p:spPr/>
        <p:txBody>
          <a:bodyPr>
            <a:normAutofit fontScale="77500" lnSpcReduction="20000"/>
          </a:bodyPr>
          <a:lstStyle/>
          <a:p>
            <a:r>
              <a:rPr lang="en-GB" dirty="0" err="1" smtClean="0">
                <a:solidFill>
                  <a:srgbClr val="00B0F0"/>
                </a:solidFill>
              </a:rPr>
              <a:t>Fliby</a:t>
            </a:r>
            <a:r>
              <a:rPr lang="en-GB" dirty="0" smtClean="0">
                <a:solidFill>
                  <a:srgbClr val="00B0F0"/>
                </a:solidFill>
              </a:rPr>
              <a:t> et al (1999) </a:t>
            </a:r>
          </a:p>
          <a:p>
            <a:pPr lvl="1"/>
            <a:r>
              <a:rPr lang="en-GB" dirty="0" smtClean="0">
                <a:solidFill>
                  <a:srgbClr val="00B0F0"/>
                </a:solidFill>
              </a:rPr>
              <a:t>A) No goals (control)</a:t>
            </a:r>
          </a:p>
          <a:p>
            <a:pPr lvl="1"/>
            <a:r>
              <a:rPr lang="en-GB" dirty="0" smtClean="0">
                <a:solidFill>
                  <a:srgbClr val="00B0F0"/>
                </a:solidFill>
              </a:rPr>
              <a:t>B) Outcome goals only</a:t>
            </a:r>
          </a:p>
          <a:p>
            <a:pPr lvl="1"/>
            <a:r>
              <a:rPr lang="en-GB" dirty="0" smtClean="0">
                <a:solidFill>
                  <a:srgbClr val="00B0F0"/>
                </a:solidFill>
              </a:rPr>
              <a:t>C) Process goals only</a:t>
            </a:r>
          </a:p>
          <a:p>
            <a:pPr lvl="1"/>
            <a:r>
              <a:rPr lang="en-GB" dirty="0" smtClean="0">
                <a:solidFill>
                  <a:srgbClr val="00B0F0"/>
                </a:solidFill>
              </a:rPr>
              <a:t>D) Outcome and Process goals</a:t>
            </a:r>
          </a:p>
          <a:p>
            <a:pPr lvl="1"/>
            <a:r>
              <a:rPr lang="en-GB" dirty="0" smtClean="0">
                <a:solidFill>
                  <a:srgbClr val="00B0F0"/>
                </a:solidFill>
              </a:rPr>
              <a:t>E) Outcome, Performance and Process goals. </a:t>
            </a:r>
          </a:p>
          <a:p>
            <a:endParaRPr lang="en-GB" dirty="0">
              <a:solidFill>
                <a:srgbClr val="00B0F0"/>
              </a:solidFill>
            </a:endParaRPr>
          </a:p>
          <a:p>
            <a:r>
              <a:rPr lang="en-GB" dirty="0" smtClean="0">
                <a:solidFill>
                  <a:srgbClr val="00B0F0"/>
                </a:solidFill>
              </a:rPr>
              <a:t>Five weeks of training – groups d and e (Multiple goal strategy) showed greater gains than other three groups. </a:t>
            </a:r>
          </a:p>
          <a:p>
            <a:pPr lvl="1"/>
            <a:r>
              <a:rPr lang="en-GB" dirty="0" smtClean="0">
                <a:solidFill>
                  <a:srgbClr val="00B0F0"/>
                </a:solidFill>
              </a:rPr>
              <a:t>Group a and b were the weakest. </a:t>
            </a:r>
          </a:p>
          <a:p>
            <a:endParaRPr lang="en-GB" dirty="0">
              <a:solidFill>
                <a:srgbClr val="00B0F0"/>
              </a:solidFill>
            </a:endParaRPr>
          </a:p>
          <a:p>
            <a:r>
              <a:rPr lang="en-GB" dirty="0" smtClean="0">
                <a:solidFill>
                  <a:srgbClr val="00B0F0"/>
                </a:solidFill>
              </a:rPr>
              <a:t>Similar findings reported in other studies (e.g. Steinberg et al, 2000)</a:t>
            </a:r>
            <a:endParaRPr lang="en-GB" dirty="0">
              <a:solidFill>
                <a:srgbClr val="00B0F0"/>
              </a:solidFill>
            </a:endParaRPr>
          </a:p>
        </p:txBody>
      </p:sp>
    </p:spTree>
    <p:extLst>
      <p:ext uri="{BB962C8B-B14F-4D97-AF65-F5344CB8AC3E}">
        <p14:creationId xmlns:p14="http://schemas.microsoft.com/office/powerpoint/2010/main" val="9394764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tx2">
                    <a:lumMod val="10000"/>
                  </a:schemeClr>
                </a:solidFill>
              </a:rPr>
              <a:t>Explanations for how Goal Setting Improves Performance. </a:t>
            </a:r>
            <a:endParaRPr lang="en-GB" dirty="0">
              <a:solidFill>
                <a:schemeClr val="tx2">
                  <a:lumMod val="10000"/>
                </a:schemeClr>
              </a:solidFill>
            </a:endParaRPr>
          </a:p>
        </p:txBody>
      </p:sp>
      <p:sp>
        <p:nvSpPr>
          <p:cNvPr id="3" name="Content Placeholder 2"/>
          <p:cNvSpPr>
            <a:spLocks noGrp="1"/>
          </p:cNvSpPr>
          <p:nvPr>
            <p:ph idx="1"/>
          </p:nvPr>
        </p:nvSpPr>
        <p:spPr/>
        <p:txBody>
          <a:bodyPr/>
          <a:lstStyle/>
          <a:p>
            <a:r>
              <a:rPr lang="en-GB" dirty="0" smtClean="0">
                <a:solidFill>
                  <a:srgbClr val="00B0F0"/>
                </a:solidFill>
              </a:rPr>
              <a:t>Locke and Latham (2002) – Mechanistic Theory</a:t>
            </a:r>
          </a:p>
          <a:p>
            <a:endParaRPr lang="en-GB" dirty="0">
              <a:solidFill>
                <a:srgbClr val="00B0F0"/>
              </a:solidFill>
            </a:endParaRPr>
          </a:p>
          <a:p>
            <a:r>
              <a:rPr lang="en-GB" dirty="0" smtClean="0">
                <a:solidFill>
                  <a:srgbClr val="00B0F0"/>
                </a:solidFill>
              </a:rPr>
              <a:t>Directed Attention</a:t>
            </a:r>
          </a:p>
          <a:p>
            <a:r>
              <a:rPr lang="en-GB" dirty="0" smtClean="0">
                <a:solidFill>
                  <a:srgbClr val="00B0F0"/>
                </a:solidFill>
              </a:rPr>
              <a:t>Effort Mobilisation</a:t>
            </a:r>
          </a:p>
          <a:p>
            <a:r>
              <a:rPr lang="en-GB" dirty="0" smtClean="0">
                <a:solidFill>
                  <a:srgbClr val="00B0F0"/>
                </a:solidFill>
              </a:rPr>
              <a:t>Enhancing Persistence</a:t>
            </a:r>
          </a:p>
          <a:p>
            <a:r>
              <a:rPr lang="en-GB" dirty="0" smtClean="0">
                <a:solidFill>
                  <a:srgbClr val="00B0F0"/>
                </a:solidFill>
              </a:rPr>
              <a:t>Developing Learning Strategies. </a:t>
            </a:r>
          </a:p>
        </p:txBody>
      </p:sp>
    </p:spTree>
    <p:extLst>
      <p:ext uri="{BB962C8B-B14F-4D97-AF65-F5344CB8AC3E}">
        <p14:creationId xmlns:p14="http://schemas.microsoft.com/office/powerpoint/2010/main" val="133439343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Directed Attention</a:t>
            </a:r>
            <a:endParaRPr lang="en-GB" dirty="0">
              <a:solidFill>
                <a:schemeClr val="tx2">
                  <a:lumMod val="10000"/>
                </a:schemeClr>
              </a:solidFill>
            </a:endParaRPr>
          </a:p>
        </p:txBody>
      </p:sp>
      <p:sp>
        <p:nvSpPr>
          <p:cNvPr id="3" name="Content Placeholder 2"/>
          <p:cNvSpPr>
            <a:spLocks noGrp="1"/>
          </p:cNvSpPr>
          <p:nvPr>
            <p:ph idx="1"/>
          </p:nvPr>
        </p:nvSpPr>
        <p:spPr/>
        <p:txBody>
          <a:bodyPr>
            <a:normAutofit/>
          </a:bodyPr>
          <a:lstStyle/>
          <a:p>
            <a:r>
              <a:rPr lang="en-GB" dirty="0" smtClean="0">
                <a:solidFill>
                  <a:srgbClr val="00B0F0"/>
                </a:solidFill>
              </a:rPr>
              <a:t>According to Locke et al (1981) – One aspect of Goal Setting is that causes the person to focus his/her attention upon the task. </a:t>
            </a:r>
          </a:p>
          <a:p>
            <a:endParaRPr lang="en-GB" dirty="0">
              <a:solidFill>
                <a:srgbClr val="00B0F0"/>
              </a:solidFill>
            </a:endParaRPr>
          </a:p>
          <a:p>
            <a:r>
              <a:rPr lang="en-GB" dirty="0" smtClean="0">
                <a:solidFill>
                  <a:srgbClr val="00B0F0"/>
                </a:solidFill>
              </a:rPr>
              <a:t>No Goal = Attention can wonder. </a:t>
            </a:r>
          </a:p>
          <a:p>
            <a:endParaRPr lang="en-GB" dirty="0">
              <a:solidFill>
                <a:srgbClr val="00B0F0"/>
              </a:solidFill>
            </a:endParaRPr>
          </a:p>
          <a:p>
            <a:r>
              <a:rPr lang="en-GB" dirty="0" smtClean="0">
                <a:solidFill>
                  <a:srgbClr val="00B0F0"/>
                </a:solidFill>
              </a:rPr>
              <a:t>Task-Focused Behaviour. </a:t>
            </a:r>
          </a:p>
          <a:p>
            <a:endParaRPr lang="en-GB" dirty="0">
              <a:solidFill>
                <a:srgbClr val="00B0F0"/>
              </a:solidFill>
            </a:endParaRPr>
          </a:p>
          <a:p>
            <a:r>
              <a:rPr lang="en-GB" dirty="0" smtClean="0">
                <a:solidFill>
                  <a:srgbClr val="00B0F0"/>
                </a:solidFill>
              </a:rPr>
              <a:t>Remember the research of </a:t>
            </a:r>
            <a:r>
              <a:rPr lang="en-GB" dirty="0" err="1" smtClean="0">
                <a:solidFill>
                  <a:srgbClr val="00B0F0"/>
                </a:solidFill>
              </a:rPr>
              <a:t>Nideffer</a:t>
            </a:r>
            <a:r>
              <a:rPr lang="en-GB" dirty="0" smtClean="0">
                <a:solidFill>
                  <a:srgbClr val="00B0F0"/>
                </a:solidFill>
              </a:rPr>
              <a:t> (Lecture 1)</a:t>
            </a:r>
            <a:endParaRPr lang="en-GB" dirty="0">
              <a:solidFill>
                <a:srgbClr val="00B0F0"/>
              </a:solidFill>
            </a:endParaRPr>
          </a:p>
        </p:txBody>
      </p:sp>
    </p:spTree>
    <p:extLst>
      <p:ext uri="{BB962C8B-B14F-4D97-AF65-F5344CB8AC3E}">
        <p14:creationId xmlns:p14="http://schemas.microsoft.com/office/powerpoint/2010/main" val="408302551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Effort Mobilisation</a:t>
            </a:r>
            <a:endParaRPr lang="en-GB" dirty="0">
              <a:solidFill>
                <a:schemeClr val="tx2">
                  <a:lumMod val="10000"/>
                </a:schemeClr>
              </a:solidFill>
            </a:endParaRPr>
          </a:p>
        </p:txBody>
      </p:sp>
      <p:sp>
        <p:nvSpPr>
          <p:cNvPr id="3" name="Content Placeholder 2"/>
          <p:cNvSpPr>
            <a:spLocks noGrp="1"/>
          </p:cNvSpPr>
          <p:nvPr>
            <p:ph idx="1"/>
          </p:nvPr>
        </p:nvSpPr>
        <p:spPr/>
        <p:txBody>
          <a:bodyPr>
            <a:normAutofit/>
          </a:bodyPr>
          <a:lstStyle/>
          <a:p>
            <a:r>
              <a:rPr lang="en-GB" dirty="0" smtClean="0">
                <a:solidFill>
                  <a:srgbClr val="00B0F0"/>
                </a:solidFill>
              </a:rPr>
              <a:t>As an athlete now has a goal to focus towards (or attend to) – it is necessary for the athlete to put forth the effort to achieve that goal. </a:t>
            </a:r>
          </a:p>
          <a:p>
            <a:endParaRPr lang="en-GB" dirty="0">
              <a:solidFill>
                <a:srgbClr val="00B0F0"/>
              </a:solidFill>
            </a:endParaRPr>
          </a:p>
          <a:p>
            <a:r>
              <a:rPr lang="en-GB" dirty="0" smtClean="0">
                <a:solidFill>
                  <a:srgbClr val="00B0F0"/>
                </a:solidFill>
              </a:rPr>
              <a:t>This mobilising effort will improve performance. </a:t>
            </a:r>
          </a:p>
          <a:p>
            <a:endParaRPr lang="en-GB" dirty="0">
              <a:solidFill>
                <a:srgbClr val="00B0F0"/>
              </a:solidFill>
            </a:endParaRPr>
          </a:p>
          <a:p>
            <a:r>
              <a:rPr lang="en-GB" dirty="0" smtClean="0">
                <a:solidFill>
                  <a:srgbClr val="00B0F0"/>
                </a:solidFill>
              </a:rPr>
              <a:t>Needs to make the effort to attain the target, although the target needs to be improvement. </a:t>
            </a:r>
            <a:endParaRPr lang="en-GB" dirty="0">
              <a:solidFill>
                <a:srgbClr val="00B0F0"/>
              </a:solidFill>
            </a:endParaRPr>
          </a:p>
        </p:txBody>
      </p:sp>
    </p:spTree>
    <p:extLst>
      <p:ext uri="{BB962C8B-B14F-4D97-AF65-F5344CB8AC3E}">
        <p14:creationId xmlns:p14="http://schemas.microsoft.com/office/powerpoint/2010/main" val="221656003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Persistence</a:t>
            </a:r>
            <a:endParaRPr lang="en-GB" dirty="0">
              <a:solidFill>
                <a:schemeClr val="tx2">
                  <a:lumMod val="10000"/>
                </a:schemeClr>
              </a:solidFill>
            </a:endParaRPr>
          </a:p>
        </p:txBody>
      </p:sp>
      <p:sp>
        <p:nvSpPr>
          <p:cNvPr id="3" name="Content Placeholder 2"/>
          <p:cNvSpPr>
            <a:spLocks noGrp="1"/>
          </p:cNvSpPr>
          <p:nvPr>
            <p:ph idx="1"/>
          </p:nvPr>
        </p:nvSpPr>
        <p:spPr/>
        <p:txBody>
          <a:bodyPr/>
          <a:lstStyle/>
          <a:p>
            <a:r>
              <a:rPr lang="en-GB" dirty="0" smtClean="0">
                <a:solidFill>
                  <a:srgbClr val="00B0F0"/>
                </a:solidFill>
              </a:rPr>
              <a:t>According to Locke et al (1981) – Persistence is a by produce of effective goal setting. </a:t>
            </a:r>
          </a:p>
          <a:p>
            <a:endParaRPr lang="en-GB" dirty="0">
              <a:solidFill>
                <a:srgbClr val="00B0F0"/>
              </a:solidFill>
            </a:endParaRPr>
          </a:p>
          <a:p>
            <a:r>
              <a:rPr lang="en-GB" dirty="0" smtClean="0">
                <a:solidFill>
                  <a:srgbClr val="00B0F0"/>
                </a:solidFill>
              </a:rPr>
              <a:t>Long term goals particularly prevalent in obtaining persistence. </a:t>
            </a:r>
          </a:p>
          <a:p>
            <a:endParaRPr lang="en-GB" dirty="0">
              <a:solidFill>
                <a:srgbClr val="00B0F0"/>
              </a:solidFill>
            </a:endParaRPr>
          </a:p>
          <a:p>
            <a:r>
              <a:rPr lang="en-GB" dirty="0" smtClean="0">
                <a:solidFill>
                  <a:srgbClr val="00B0F0"/>
                </a:solidFill>
              </a:rPr>
              <a:t>A key element to elite athletic performance. </a:t>
            </a:r>
            <a:endParaRPr lang="en-GB" dirty="0">
              <a:solidFill>
                <a:srgbClr val="00B0F0"/>
              </a:solidFill>
            </a:endParaRPr>
          </a:p>
        </p:txBody>
      </p:sp>
    </p:spTree>
    <p:extLst>
      <p:ext uri="{BB962C8B-B14F-4D97-AF65-F5344CB8AC3E}">
        <p14:creationId xmlns:p14="http://schemas.microsoft.com/office/powerpoint/2010/main" val="295111908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Developing new learning strategies</a:t>
            </a:r>
            <a:endParaRPr lang="en-GB" dirty="0">
              <a:solidFill>
                <a:schemeClr val="tx2">
                  <a:lumMod val="10000"/>
                </a:schemeClr>
              </a:solidFill>
            </a:endParaRPr>
          </a:p>
        </p:txBody>
      </p:sp>
      <p:sp>
        <p:nvSpPr>
          <p:cNvPr id="3" name="Content Placeholder 2"/>
          <p:cNvSpPr>
            <a:spLocks noGrp="1"/>
          </p:cNvSpPr>
          <p:nvPr>
            <p:ph idx="1"/>
          </p:nvPr>
        </p:nvSpPr>
        <p:spPr>
          <a:xfrm>
            <a:off x="539552" y="2204864"/>
            <a:ext cx="8229600" cy="4925144"/>
          </a:xfrm>
        </p:spPr>
        <p:txBody>
          <a:bodyPr>
            <a:normAutofit/>
          </a:bodyPr>
          <a:lstStyle/>
          <a:p>
            <a:r>
              <a:rPr lang="en-GB" dirty="0" smtClean="0">
                <a:solidFill>
                  <a:srgbClr val="00B0F0"/>
                </a:solidFill>
              </a:rPr>
              <a:t>Setting new goals also forces the athlete to learn new and better ways to accomplish a skill or task. </a:t>
            </a:r>
          </a:p>
          <a:p>
            <a:endParaRPr lang="en-GB" dirty="0">
              <a:solidFill>
                <a:srgbClr val="00B0F0"/>
              </a:solidFill>
            </a:endParaRPr>
          </a:p>
          <a:p>
            <a:r>
              <a:rPr lang="en-GB" dirty="0" smtClean="0">
                <a:solidFill>
                  <a:srgbClr val="00B0F0"/>
                </a:solidFill>
              </a:rPr>
              <a:t>E.g. A Tennis might have an excellent serve and volley approach which does well on grass court surfaces, but to win on clay will need to adapt his/her game. </a:t>
            </a:r>
          </a:p>
          <a:p>
            <a:endParaRPr lang="en-GB" dirty="0">
              <a:solidFill>
                <a:srgbClr val="00B0F0"/>
              </a:solidFill>
            </a:endParaRPr>
          </a:p>
          <a:p>
            <a:r>
              <a:rPr lang="en-GB" dirty="0" smtClean="0">
                <a:solidFill>
                  <a:srgbClr val="00B0F0"/>
                </a:solidFill>
              </a:rPr>
              <a:t>E.g. An exerciser who might want to win “slimmer of the week” might need to think of additional strategies to lose weight (or strategies to remind him/her to attend the fitness class). </a:t>
            </a:r>
            <a:endParaRPr lang="en-GB" dirty="0">
              <a:solidFill>
                <a:srgbClr val="00B0F0"/>
              </a:solidFill>
            </a:endParaRPr>
          </a:p>
        </p:txBody>
      </p:sp>
    </p:spTree>
    <p:extLst>
      <p:ext uri="{BB962C8B-B14F-4D97-AF65-F5344CB8AC3E}">
        <p14:creationId xmlns:p14="http://schemas.microsoft.com/office/powerpoint/2010/main" val="310188351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tx2">
                    <a:lumMod val="10000"/>
                  </a:schemeClr>
                </a:solidFill>
              </a:rPr>
              <a:t>Mechanistic Theory (Locke and Latham, 2002). </a:t>
            </a:r>
            <a:endParaRPr lang="en-GB" dirty="0">
              <a:solidFill>
                <a:schemeClr val="tx2">
                  <a:lumMod val="10000"/>
                </a:schemeClr>
              </a:solidFill>
            </a:endParaRPr>
          </a:p>
        </p:txBody>
      </p:sp>
      <p:sp>
        <p:nvSpPr>
          <p:cNvPr id="3" name="Content Placeholder 2"/>
          <p:cNvSpPr>
            <a:spLocks noGrp="1"/>
          </p:cNvSpPr>
          <p:nvPr>
            <p:ph idx="1"/>
          </p:nvPr>
        </p:nvSpPr>
        <p:spPr/>
        <p:txBody>
          <a:bodyPr/>
          <a:lstStyle/>
          <a:p>
            <a:r>
              <a:rPr lang="en-GB" dirty="0" smtClean="0">
                <a:solidFill>
                  <a:srgbClr val="00B0F0"/>
                </a:solidFill>
              </a:rPr>
              <a:t>A number of factors may mediate the goal setting – performance relationship according to the Mechanistic Theory. </a:t>
            </a:r>
          </a:p>
          <a:p>
            <a:endParaRPr lang="en-GB" dirty="0">
              <a:solidFill>
                <a:srgbClr val="00B0F0"/>
              </a:solidFill>
            </a:endParaRPr>
          </a:p>
          <a:p>
            <a:pPr lvl="1"/>
            <a:r>
              <a:rPr lang="en-GB" dirty="0" smtClean="0">
                <a:solidFill>
                  <a:srgbClr val="00B0F0"/>
                </a:solidFill>
              </a:rPr>
              <a:t>Self-Efficacy</a:t>
            </a:r>
          </a:p>
          <a:p>
            <a:pPr lvl="1"/>
            <a:r>
              <a:rPr lang="en-GB" dirty="0" smtClean="0">
                <a:solidFill>
                  <a:srgbClr val="00B0F0"/>
                </a:solidFill>
              </a:rPr>
              <a:t>Feedback (evaluation)</a:t>
            </a:r>
          </a:p>
          <a:p>
            <a:pPr lvl="1"/>
            <a:r>
              <a:rPr lang="en-GB" dirty="0" smtClean="0">
                <a:solidFill>
                  <a:srgbClr val="00B0F0"/>
                </a:solidFill>
              </a:rPr>
              <a:t>Task Complexity. </a:t>
            </a:r>
            <a:endParaRPr lang="en-GB" dirty="0">
              <a:solidFill>
                <a:srgbClr val="00B0F0"/>
              </a:solidFill>
            </a:endParaRPr>
          </a:p>
        </p:txBody>
      </p:sp>
    </p:spTree>
    <p:extLst>
      <p:ext uri="{BB962C8B-B14F-4D97-AF65-F5344CB8AC3E}">
        <p14:creationId xmlns:p14="http://schemas.microsoft.com/office/powerpoint/2010/main" val="68499162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2">
                    <a:lumMod val="50000"/>
                  </a:schemeClr>
                </a:solidFill>
              </a:rPr>
              <a:t>Cognitive Theory (Burton, 1983)</a:t>
            </a:r>
            <a:endParaRPr lang="en-GB" dirty="0">
              <a:solidFill>
                <a:schemeClr val="bg2">
                  <a:lumMod val="50000"/>
                </a:schemeClr>
              </a:solidFill>
            </a:endParaRPr>
          </a:p>
        </p:txBody>
      </p:sp>
      <p:sp>
        <p:nvSpPr>
          <p:cNvPr id="3" name="Content Placeholder 2"/>
          <p:cNvSpPr>
            <a:spLocks noGrp="1"/>
          </p:cNvSpPr>
          <p:nvPr>
            <p:ph idx="1"/>
          </p:nvPr>
        </p:nvSpPr>
        <p:spPr/>
        <p:txBody>
          <a:bodyPr>
            <a:normAutofit/>
          </a:bodyPr>
          <a:lstStyle/>
          <a:p>
            <a:r>
              <a:rPr lang="en-GB" dirty="0" smtClean="0">
                <a:solidFill>
                  <a:srgbClr val="00B0F0"/>
                </a:solidFill>
              </a:rPr>
              <a:t>As opposed to Locke and Latham’s Direct Mechanistic Theory – The Cognitive Theory is considered an indirect theory on how Goal Setting improves performance. </a:t>
            </a:r>
          </a:p>
          <a:p>
            <a:endParaRPr lang="en-GB" dirty="0">
              <a:solidFill>
                <a:srgbClr val="00B0F0"/>
              </a:solidFill>
            </a:endParaRPr>
          </a:p>
          <a:p>
            <a:r>
              <a:rPr lang="en-GB" dirty="0" smtClean="0">
                <a:solidFill>
                  <a:srgbClr val="00B0F0"/>
                </a:solidFill>
              </a:rPr>
              <a:t>According to the Cognitive Theory Goals can influence performance indirectly. </a:t>
            </a:r>
          </a:p>
          <a:p>
            <a:pPr lvl="1"/>
            <a:r>
              <a:rPr lang="en-GB" dirty="0" smtClean="0">
                <a:solidFill>
                  <a:srgbClr val="00B0F0"/>
                </a:solidFill>
              </a:rPr>
              <a:t>Linked to psychological factors</a:t>
            </a:r>
          </a:p>
          <a:p>
            <a:pPr lvl="2"/>
            <a:r>
              <a:rPr lang="en-GB" dirty="0" smtClean="0">
                <a:solidFill>
                  <a:srgbClr val="00B0F0"/>
                </a:solidFill>
              </a:rPr>
              <a:t>Anxiety, Motivation, Confidence and Satisfaction. </a:t>
            </a:r>
          </a:p>
          <a:p>
            <a:pPr lvl="3"/>
            <a:r>
              <a:rPr lang="en-GB" dirty="0" smtClean="0">
                <a:solidFill>
                  <a:srgbClr val="00B0F0"/>
                </a:solidFill>
              </a:rPr>
              <a:t>Particularly outcome goals. </a:t>
            </a:r>
            <a:endParaRPr lang="en-GB" dirty="0">
              <a:solidFill>
                <a:srgbClr val="00B0F0"/>
              </a:solidFill>
            </a:endParaRPr>
          </a:p>
        </p:txBody>
      </p:sp>
    </p:spTree>
    <p:extLst>
      <p:ext uri="{BB962C8B-B14F-4D97-AF65-F5344CB8AC3E}">
        <p14:creationId xmlns:p14="http://schemas.microsoft.com/office/powerpoint/2010/main" val="45675248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Cognitive Theory (Burton, 1983)</a:t>
            </a:r>
            <a:endParaRPr lang="en-GB" dirty="0">
              <a:solidFill>
                <a:schemeClr val="tx2">
                  <a:lumMod val="10000"/>
                </a:schemeClr>
              </a:solidFill>
            </a:endParaRPr>
          </a:p>
        </p:txBody>
      </p:sp>
      <p:sp>
        <p:nvSpPr>
          <p:cNvPr id="3" name="Content Placeholder 2"/>
          <p:cNvSpPr>
            <a:spLocks noGrp="1"/>
          </p:cNvSpPr>
          <p:nvPr>
            <p:ph sz="half" idx="1"/>
          </p:nvPr>
        </p:nvSpPr>
        <p:spPr>
          <a:xfrm>
            <a:off x="467544" y="2276872"/>
            <a:ext cx="4038600" cy="4781128"/>
          </a:xfrm>
        </p:spPr>
        <p:txBody>
          <a:bodyPr>
            <a:normAutofit/>
          </a:bodyPr>
          <a:lstStyle/>
          <a:p>
            <a:r>
              <a:rPr lang="en-GB" dirty="0" smtClean="0">
                <a:solidFill>
                  <a:srgbClr val="00B0F0"/>
                </a:solidFill>
              </a:rPr>
              <a:t>As an example setting unrealistic outcome goals might result in ↓confidence                   ↑ cognitive anxiety ↓Effort</a:t>
            </a:r>
          </a:p>
          <a:p>
            <a:pPr lvl="1"/>
            <a:r>
              <a:rPr lang="en-GB" dirty="0" smtClean="0">
                <a:solidFill>
                  <a:srgbClr val="00B0F0"/>
                </a:solidFill>
              </a:rPr>
              <a:t>↓ Performance</a:t>
            </a:r>
          </a:p>
          <a:p>
            <a:pPr lvl="3"/>
            <a:r>
              <a:rPr lang="en-GB" dirty="0" smtClean="0">
                <a:solidFill>
                  <a:srgbClr val="00B0F0"/>
                </a:solidFill>
              </a:rPr>
              <a:t>Outcome goals</a:t>
            </a:r>
          </a:p>
          <a:p>
            <a:endParaRPr lang="en-GB" dirty="0" smtClean="0">
              <a:solidFill>
                <a:srgbClr val="00B0F0"/>
              </a:solidFill>
            </a:endParaRPr>
          </a:p>
          <a:p>
            <a:r>
              <a:rPr lang="en-GB" dirty="0" smtClean="0">
                <a:solidFill>
                  <a:srgbClr val="00B0F0"/>
                </a:solidFill>
              </a:rPr>
              <a:t>Burton (1989) – Swimmers</a:t>
            </a:r>
          </a:p>
          <a:p>
            <a:pPr lvl="1"/>
            <a:r>
              <a:rPr lang="en-GB" dirty="0" smtClean="0">
                <a:solidFill>
                  <a:srgbClr val="00B0F0"/>
                </a:solidFill>
              </a:rPr>
              <a:t>Realistic Performances goals = </a:t>
            </a:r>
          </a:p>
          <a:p>
            <a:pPr lvl="2"/>
            <a:r>
              <a:rPr lang="en-GB" dirty="0" smtClean="0">
                <a:solidFill>
                  <a:srgbClr val="00B0F0"/>
                </a:solidFill>
              </a:rPr>
              <a:t>↓ Anxiety, ↑ Confidence, ↑ Satisfaction</a:t>
            </a:r>
          </a:p>
          <a:p>
            <a:pPr lvl="3"/>
            <a:r>
              <a:rPr lang="en-GB" dirty="0" smtClean="0">
                <a:solidFill>
                  <a:srgbClr val="00B0F0"/>
                </a:solidFill>
              </a:rPr>
              <a:t>↑Performance</a:t>
            </a:r>
          </a:p>
        </p:txBody>
      </p:sp>
      <p:sp>
        <p:nvSpPr>
          <p:cNvPr id="4" name="Content Placeholder 3"/>
          <p:cNvSpPr>
            <a:spLocks noGrp="1"/>
          </p:cNvSpPr>
          <p:nvPr>
            <p:ph sz="half" idx="2"/>
          </p:nvPr>
        </p:nvSpPr>
        <p:spPr/>
        <p:txBody>
          <a:bodyPr>
            <a:normAutofit/>
          </a:bodyPr>
          <a:lstStyle/>
          <a:p>
            <a:endParaRPr lang="en-GB"/>
          </a:p>
        </p:txBody>
      </p:sp>
      <p:pic>
        <p:nvPicPr>
          <p:cNvPr id="1026" name="Picture 2" descr="http://www.abc.net.au/news/image/4164832-3x2-940x627.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40581" y="2489203"/>
            <a:ext cx="3868936" cy="25806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33686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sz="3200" dirty="0" smtClean="0">
                <a:solidFill>
                  <a:schemeClr val="tx2">
                    <a:lumMod val="10000"/>
                  </a:schemeClr>
                </a:solidFill>
              </a:rPr>
              <a:t>Burton and Naylor (2002) / Burton and Weiss (2008) – Goal Setting Styles model</a:t>
            </a:r>
            <a:endParaRPr lang="en-GB" sz="3200" dirty="0">
              <a:solidFill>
                <a:schemeClr val="tx2">
                  <a:lumMod val="10000"/>
                </a:schemeClr>
              </a:solidFill>
            </a:endParaRPr>
          </a:p>
        </p:txBody>
      </p:sp>
      <p:sp>
        <p:nvSpPr>
          <p:cNvPr id="6" name="Content Placeholder 5"/>
          <p:cNvSpPr>
            <a:spLocks noGrp="1"/>
          </p:cNvSpPr>
          <p:nvPr>
            <p:ph idx="1"/>
          </p:nvPr>
        </p:nvSpPr>
        <p:spPr/>
        <p:txBody>
          <a:bodyPr>
            <a:normAutofit lnSpcReduction="10000"/>
          </a:bodyPr>
          <a:lstStyle/>
          <a:p>
            <a:r>
              <a:rPr lang="en-GB" dirty="0" smtClean="0">
                <a:solidFill>
                  <a:srgbClr val="00B0F0"/>
                </a:solidFill>
              </a:rPr>
              <a:t>Athletes goal motivation orientation interacts with the perceived ability to produce three goal styles. </a:t>
            </a:r>
          </a:p>
          <a:p>
            <a:pPr lvl="1"/>
            <a:r>
              <a:rPr lang="en-GB" dirty="0" smtClean="0">
                <a:solidFill>
                  <a:srgbClr val="00B0F0"/>
                </a:solidFill>
              </a:rPr>
              <a:t>A performance orientation</a:t>
            </a:r>
          </a:p>
          <a:p>
            <a:pPr lvl="2"/>
            <a:r>
              <a:rPr lang="en-GB" dirty="0" smtClean="0">
                <a:solidFill>
                  <a:srgbClr val="00B0F0"/>
                </a:solidFill>
              </a:rPr>
              <a:t>Athlete defines success based on self-improvement and learning</a:t>
            </a:r>
          </a:p>
          <a:p>
            <a:pPr lvl="1"/>
            <a:r>
              <a:rPr lang="en-GB" dirty="0" smtClean="0">
                <a:solidFill>
                  <a:srgbClr val="00B0F0"/>
                </a:solidFill>
              </a:rPr>
              <a:t>A success orientation</a:t>
            </a:r>
          </a:p>
          <a:p>
            <a:pPr lvl="2"/>
            <a:r>
              <a:rPr lang="en-GB" dirty="0" smtClean="0">
                <a:solidFill>
                  <a:srgbClr val="00B0F0"/>
                </a:solidFill>
              </a:rPr>
              <a:t>Athlete defines success on winning and social comparison</a:t>
            </a:r>
          </a:p>
          <a:p>
            <a:pPr lvl="3"/>
            <a:r>
              <a:rPr lang="en-GB" dirty="0" smtClean="0">
                <a:solidFill>
                  <a:srgbClr val="00B0F0"/>
                </a:solidFill>
              </a:rPr>
              <a:t>High perceived ability</a:t>
            </a:r>
          </a:p>
          <a:p>
            <a:pPr lvl="1"/>
            <a:r>
              <a:rPr lang="en-GB" dirty="0" smtClean="0">
                <a:solidFill>
                  <a:srgbClr val="00B0F0"/>
                </a:solidFill>
              </a:rPr>
              <a:t>Failure orientation </a:t>
            </a:r>
          </a:p>
          <a:p>
            <a:pPr lvl="2"/>
            <a:r>
              <a:rPr lang="en-GB" dirty="0" smtClean="0">
                <a:solidFill>
                  <a:srgbClr val="00B0F0"/>
                </a:solidFill>
              </a:rPr>
              <a:t>Defines success also on winning and social comparison</a:t>
            </a:r>
          </a:p>
          <a:p>
            <a:pPr lvl="3"/>
            <a:r>
              <a:rPr lang="en-GB" dirty="0" smtClean="0">
                <a:solidFill>
                  <a:srgbClr val="00B0F0"/>
                </a:solidFill>
              </a:rPr>
              <a:t>Low perceived ability</a:t>
            </a:r>
            <a:endParaRPr lang="en-GB" dirty="0">
              <a:solidFill>
                <a:srgbClr val="00B0F0"/>
              </a:solidFill>
            </a:endParaRPr>
          </a:p>
        </p:txBody>
      </p:sp>
    </p:spTree>
    <p:extLst>
      <p:ext uri="{BB962C8B-B14F-4D97-AF65-F5344CB8AC3E}">
        <p14:creationId xmlns:p14="http://schemas.microsoft.com/office/powerpoint/2010/main" val="300045826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Goal Setting Styles Model</a:t>
            </a:r>
            <a:endParaRPr lang="en-GB" dirty="0">
              <a:solidFill>
                <a:schemeClr val="tx2">
                  <a:lumMod val="10000"/>
                </a:schemeClr>
              </a:solidFill>
            </a:endParaRPr>
          </a:p>
        </p:txBody>
      </p:sp>
      <p:sp>
        <p:nvSpPr>
          <p:cNvPr id="3" name="Content Placeholder 2"/>
          <p:cNvSpPr>
            <a:spLocks noGrp="1"/>
          </p:cNvSpPr>
          <p:nvPr>
            <p:ph idx="1"/>
          </p:nvPr>
        </p:nvSpPr>
        <p:spPr/>
        <p:txBody>
          <a:bodyPr>
            <a:normAutofit/>
          </a:bodyPr>
          <a:lstStyle/>
          <a:p>
            <a:r>
              <a:rPr lang="en-GB" dirty="0" smtClean="0">
                <a:solidFill>
                  <a:srgbClr val="00B0F0"/>
                </a:solidFill>
              </a:rPr>
              <a:t>Model hypothesises that goal setting should best increase performance for performance orientated athletes</a:t>
            </a:r>
          </a:p>
          <a:p>
            <a:endParaRPr lang="en-GB" dirty="0">
              <a:solidFill>
                <a:srgbClr val="00B0F0"/>
              </a:solidFill>
            </a:endParaRPr>
          </a:p>
          <a:p>
            <a:r>
              <a:rPr lang="en-GB" dirty="0" smtClean="0">
                <a:solidFill>
                  <a:srgbClr val="00B0F0"/>
                </a:solidFill>
              </a:rPr>
              <a:t>Moderately increase performance for success orientated athletes</a:t>
            </a:r>
          </a:p>
          <a:p>
            <a:endParaRPr lang="en-GB" dirty="0">
              <a:solidFill>
                <a:srgbClr val="00B0F0"/>
              </a:solidFill>
            </a:endParaRPr>
          </a:p>
          <a:p>
            <a:r>
              <a:rPr lang="en-GB" dirty="0" smtClean="0">
                <a:solidFill>
                  <a:srgbClr val="00B0F0"/>
                </a:solidFill>
              </a:rPr>
              <a:t>DECREASE performance for failure oriented athletes</a:t>
            </a:r>
          </a:p>
          <a:p>
            <a:endParaRPr lang="en-GB" dirty="0"/>
          </a:p>
          <a:p>
            <a:endParaRPr lang="en-GB" dirty="0" smtClean="0"/>
          </a:p>
          <a:p>
            <a:endParaRPr lang="en-GB" dirty="0"/>
          </a:p>
          <a:p>
            <a:endParaRPr lang="en-GB" dirty="0" smtClean="0"/>
          </a:p>
          <a:p>
            <a:endParaRPr lang="en-GB" dirty="0"/>
          </a:p>
        </p:txBody>
      </p:sp>
    </p:spTree>
    <p:extLst>
      <p:ext uri="{BB962C8B-B14F-4D97-AF65-F5344CB8AC3E}">
        <p14:creationId xmlns:p14="http://schemas.microsoft.com/office/powerpoint/2010/main" val="163499043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Burton et al 2013</a:t>
            </a:r>
            <a:endParaRPr lang="en-GB" dirty="0">
              <a:solidFill>
                <a:schemeClr val="tx2">
                  <a:lumMod val="10000"/>
                </a:schemeClr>
              </a:solidFill>
            </a:endParaRPr>
          </a:p>
        </p:txBody>
      </p:sp>
      <p:sp>
        <p:nvSpPr>
          <p:cNvPr id="3" name="Content Placeholder 2"/>
          <p:cNvSpPr>
            <a:spLocks noGrp="1"/>
          </p:cNvSpPr>
          <p:nvPr>
            <p:ph idx="1"/>
          </p:nvPr>
        </p:nvSpPr>
        <p:spPr/>
        <p:txBody>
          <a:bodyPr>
            <a:normAutofit/>
          </a:bodyPr>
          <a:lstStyle/>
          <a:p>
            <a:r>
              <a:rPr lang="en-GB" dirty="0" smtClean="0">
                <a:solidFill>
                  <a:srgbClr val="00B0F0"/>
                </a:solidFill>
              </a:rPr>
              <a:t>Burton et al (2013) – 338 Olympic Athletes (various sports)</a:t>
            </a:r>
          </a:p>
          <a:p>
            <a:r>
              <a:rPr lang="en-GB" dirty="0" smtClean="0">
                <a:solidFill>
                  <a:srgbClr val="00B0F0"/>
                </a:solidFill>
              </a:rPr>
              <a:t>A Battery of questionnaires (Goal Setting Styles / Self Confidence Questionnaires etc.)</a:t>
            </a:r>
          </a:p>
          <a:p>
            <a:pPr lvl="1"/>
            <a:r>
              <a:rPr lang="en-GB" dirty="0" smtClean="0">
                <a:solidFill>
                  <a:srgbClr val="00B0F0"/>
                </a:solidFill>
              </a:rPr>
              <a:t>Findings = Consistent with Goal Setting Styles model – failure orientated athletes = ↓ Confidence ↑ Anxiety</a:t>
            </a:r>
          </a:p>
          <a:p>
            <a:pPr lvl="1"/>
            <a:r>
              <a:rPr lang="en-GB" dirty="0" smtClean="0">
                <a:solidFill>
                  <a:srgbClr val="00B0F0"/>
                </a:solidFill>
              </a:rPr>
              <a:t>Performance Orientated = ↑ Confidence ↓ Anxiety</a:t>
            </a:r>
          </a:p>
          <a:p>
            <a:pPr lvl="2"/>
            <a:r>
              <a:rPr lang="en-GB" dirty="0" smtClean="0">
                <a:solidFill>
                  <a:srgbClr val="00B0F0"/>
                </a:solidFill>
              </a:rPr>
              <a:t>One of the first studies to report that Olympic level athletes could be failure oriented. </a:t>
            </a:r>
          </a:p>
          <a:p>
            <a:endParaRPr lang="en-GB" dirty="0"/>
          </a:p>
        </p:txBody>
      </p:sp>
    </p:spTree>
    <p:extLst>
      <p:ext uri="{BB962C8B-B14F-4D97-AF65-F5344CB8AC3E}">
        <p14:creationId xmlns:p14="http://schemas.microsoft.com/office/powerpoint/2010/main" val="130742053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Goal Setting and Positive Affect</a:t>
            </a:r>
            <a:endParaRPr lang="en-GB" dirty="0">
              <a:solidFill>
                <a:schemeClr val="tx2">
                  <a:lumMod val="10000"/>
                </a:schemeClr>
              </a:solidFill>
            </a:endParaRPr>
          </a:p>
        </p:txBody>
      </p:sp>
      <p:sp>
        <p:nvSpPr>
          <p:cNvPr id="3" name="Content Placeholder 2"/>
          <p:cNvSpPr>
            <a:spLocks noGrp="1"/>
          </p:cNvSpPr>
          <p:nvPr>
            <p:ph idx="1"/>
          </p:nvPr>
        </p:nvSpPr>
        <p:spPr>
          <a:xfrm>
            <a:off x="539552" y="2348880"/>
            <a:ext cx="8229600" cy="4925144"/>
          </a:xfrm>
        </p:spPr>
        <p:txBody>
          <a:bodyPr>
            <a:normAutofit/>
          </a:bodyPr>
          <a:lstStyle/>
          <a:p>
            <a:r>
              <a:rPr lang="en-GB" dirty="0" smtClean="0">
                <a:solidFill>
                  <a:srgbClr val="00B0F0"/>
                </a:solidFill>
              </a:rPr>
              <a:t>Positive affect = The extent to which an individual subjectively experiences positive moods such as joy, interest, and alertness.</a:t>
            </a:r>
          </a:p>
          <a:p>
            <a:endParaRPr lang="en-GB" dirty="0">
              <a:solidFill>
                <a:srgbClr val="00B0F0"/>
              </a:solidFill>
            </a:endParaRPr>
          </a:p>
          <a:p>
            <a:r>
              <a:rPr lang="en-GB" dirty="0" smtClean="0">
                <a:solidFill>
                  <a:srgbClr val="00B0F0"/>
                </a:solidFill>
              </a:rPr>
              <a:t>Positive affect is linked to increased commitment, motivation and performance (McCarthy et al, 2010). </a:t>
            </a:r>
          </a:p>
          <a:p>
            <a:endParaRPr lang="en-GB" dirty="0">
              <a:solidFill>
                <a:srgbClr val="00B0F0"/>
              </a:solidFill>
            </a:endParaRPr>
          </a:p>
          <a:p>
            <a:r>
              <a:rPr lang="en-GB" dirty="0" smtClean="0">
                <a:solidFill>
                  <a:srgbClr val="00B0F0"/>
                </a:solidFill>
              </a:rPr>
              <a:t>McCarthy et al (2010) – Multi-event young athletes</a:t>
            </a:r>
          </a:p>
          <a:p>
            <a:pPr lvl="1"/>
            <a:r>
              <a:rPr lang="en-GB" dirty="0" smtClean="0">
                <a:solidFill>
                  <a:srgbClr val="00B0F0"/>
                </a:solidFill>
              </a:rPr>
              <a:t>Multiple Base-Line Design</a:t>
            </a:r>
          </a:p>
          <a:p>
            <a:pPr lvl="1"/>
            <a:r>
              <a:rPr lang="en-GB" dirty="0" smtClean="0">
                <a:solidFill>
                  <a:srgbClr val="00B0F0"/>
                </a:solidFill>
              </a:rPr>
              <a:t>Goal Setting = ↑Positive affect</a:t>
            </a:r>
          </a:p>
          <a:p>
            <a:pPr lvl="2"/>
            <a:r>
              <a:rPr lang="en-GB" dirty="0" smtClean="0">
                <a:solidFill>
                  <a:srgbClr val="00B0F0"/>
                </a:solidFill>
              </a:rPr>
              <a:t>Indirectly linked to commitment, motivation and performance. </a:t>
            </a:r>
          </a:p>
          <a:p>
            <a:pPr lvl="1"/>
            <a:endParaRPr lang="en-GB" dirty="0"/>
          </a:p>
        </p:txBody>
      </p:sp>
    </p:spTree>
    <p:extLst>
      <p:ext uri="{BB962C8B-B14F-4D97-AF65-F5344CB8AC3E}">
        <p14:creationId xmlns:p14="http://schemas.microsoft.com/office/powerpoint/2010/main" val="104012851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solidFill>
                  <a:schemeClr val="tx2">
                    <a:lumMod val="10000"/>
                  </a:schemeClr>
                </a:solidFill>
              </a:rPr>
              <a:t>Principles of Goal Setting</a:t>
            </a:r>
            <a:endParaRPr lang="en-GB" dirty="0">
              <a:solidFill>
                <a:schemeClr val="tx2">
                  <a:lumMod val="10000"/>
                </a:schemeClr>
              </a:solidFill>
            </a:endParaRPr>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253634490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Rot="1" noChangeArrowheads="1"/>
          </p:cNvSpPr>
          <p:nvPr>
            <p:ph type="title"/>
          </p:nvPr>
        </p:nvSpPr>
        <p:spPr/>
        <p:txBody>
          <a:bodyPr/>
          <a:lstStyle/>
          <a:p>
            <a:r>
              <a:rPr lang="en-GB" altLang="en-US" dirty="0">
                <a:solidFill>
                  <a:schemeClr val="tx2">
                    <a:lumMod val="10000"/>
                  </a:schemeClr>
                </a:solidFill>
              </a:rPr>
              <a:t>Principles of Goal Setting. </a:t>
            </a:r>
          </a:p>
        </p:txBody>
      </p:sp>
      <p:sp>
        <p:nvSpPr>
          <p:cNvPr id="38915" name="Rectangle 3"/>
          <p:cNvSpPr>
            <a:spLocks noGrp="1" noChangeArrowheads="1"/>
          </p:cNvSpPr>
          <p:nvPr>
            <p:ph idx="1"/>
          </p:nvPr>
        </p:nvSpPr>
        <p:spPr/>
        <p:txBody>
          <a:bodyPr>
            <a:normAutofit fontScale="70000" lnSpcReduction="20000"/>
          </a:bodyPr>
          <a:lstStyle/>
          <a:p>
            <a:r>
              <a:rPr lang="en-GB" altLang="en-US" sz="2800" dirty="0">
                <a:solidFill>
                  <a:srgbClr val="00B0F0"/>
                </a:solidFill>
              </a:rPr>
              <a:t>A number of basic Goal Setting principles can be identified from Research and Practice. </a:t>
            </a:r>
            <a:endParaRPr lang="en-GB" altLang="en-US" sz="2800" dirty="0" smtClean="0">
              <a:solidFill>
                <a:srgbClr val="00B0F0"/>
              </a:solidFill>
            </a:endParaRPr>
          </a:p>
          <a:p>
            <a:endParaRPr lang="en-GB" altLang="en-US" sz="2800" dirty="0">
              <a:solidFill>
                <a:srgbClr val="00B0F0"/>
              </a:solidFill>
            </a:endParaRPr>
          </a:p>
          <a:p>
            <a:r>
              <a:rPr lang="en-GB" altLang="en-US" sz="2800" dirty="0">
                <a:solidFill>
                  <a:srgbClr val="00B0F0"/>
                </a:solidFill>
              </a:rPr>
              <a:t>Correct Application = Strong Foundation for designing a Goal Setting Program. </a:t>
            </a:r>
            <a:endParaRPr lang="en-GB" altLang="en-US" sz="2800" dirty="0" smtClean="0">
              <a:solidFill>
                <a:srgbClr val="00B0F0"/>
              </a:solidFill>
            </a:endParaRPr>
          </a:p>
          <a:p>
            <a:endParaRPr lang="en-GB" altLang="en-US" sz="2800" dirty="0">
              <a:solidFill>
                <a:srgbClr val="00B0F0"/>
              </a:solidFill>
            </a:endParaRPr>
          </a:p>
          <a:p>
            <a:r>
              <a:rPr lang="en-GB" altLang="en-US" sz="2800" dirty="0">
                <a:solidFill>
                  <a:srgbClr val="00B0F0"/>
                </a:solidFill>
              </a:rPr>
              <a:t>Effectives of a Program = Dependent on the interactions between individuals and the situation in which the individuals are placed. </a:t>
            </a:r>
          </a:p>
        </p:txBody>
      </p:sp>
    </p:spTree>
    <p:extLst>
      <p:ext uri="{BB962C8B-B14F-4D97-AF65-F5344CB8AC3E}">
        <p14:creationId xmlns:p14="http://schemas.microsoft.com/office/powerpoint/2010/main" val="323169483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Principles of Goal Setting</a:t>
            </a:r>
            <a:endParaRPr lang="en-GB" dirty="0">
              <a:solidFill>
                <a:schemeClr val="tx2">
                  <a:lumMod val="10000"/>
                </a:schemeClr>
              </a:solidFill>
            </a:endParaRPr>
          </a:p>
        </p:txBody>
      </p:sp>
      <p:sp>
        <p:nvSpPr>
          <p:cNvPr id="3" name="Content Placeholder 2"/>
          <p:cNvSpPr>
            <a:spLocks noGrp="1"/>
          </p:cNvSpPr>
          <p:nvPr>
            <p:ph idx="1"/>
          </p:nvPr>
        </p:nvSpPr>
        <p:spPr/>
        <p:txBody>
          <a:bodyPr>
            <a:normAutofit/>
          </a:bodyPr>
          <a:lstStyle/>
          <a:p>
            <a:r>
              <a:rPr lang="en-GB" dirty="0" smtClean="0">
                <a:solidFill>
                  <a:srgbClr val="00B0F0"/>
                </a:solidFill>
              </a:rPr>
              <a:t>Set Specific Goals in measurable and behavioural terms. </a:t>
            </a:r>
          </a:p>
          <a:p>
            <a:endParaRPr lang="en-GB" dirty="0">
              <a:solidFill>
                <a:srgbClr val="00B0F0"/>
              </a:solidFill>
            </a:endParaRPr>
          </a:p>
          <a:p>
            <a:r>
              <a:rPr lang="en-GB" dirty="0" smtClean="0">
                <a:solidFill>
                  <a:srgbClr val="00B0F0"/>
                </a:solidFill>
              </a:rPr>
              <a:t>Do not just say – do your best. “When people are asked to do their best, they do not do so” (Locke and Latham, 2002, </a:t>
            </a:r>
            <a:r>
              <a:rPr lang="en-GB" dirty="0" err="1" smtClean="0">
                <a:solidFill>
                  <a:srgbClr val="00B0F0"/>
                </a:solidFill>
              </a:rPr>
              <a:t>pp</a:t>
            </a:r>
            <a:r>
              <a:rPr lang="en-GB" dirty="0" smtClean="0">
                <a:solidFill>
                  <a:srgbClr val="00B0F0"/>
                </a:solidFill>
              </a:rPr>
              <a:t> 706). </a:t>
            </a:r>
          </a:p>
          <a:p>
            <a:endParaRPr lang="en-GB" dirty="0">
              <a:solidFill>
                <a:srgbClr val="00B0F0"/>
              </a:solidFill>
            </a:endParaRPr>
          </a:p>
          <a:p>
            <a:r>
              <a:rPr lang="en-GB" dirty="0" smtClean="0">
                <a:solidFill>
                  <a:srgbClr val="00B0F0"/>
                </a:solidFill>
              </a:rPr>
              <a:t>Goals such as to knock 2 seconds of my PB in 800 metres by the end of the season more effective. </a:t>
            </a:r>
            <a:endParaRPr lang="en-GB" dirty="0">
              <a:solidFill>
                <a:srgbClr val="00B0F0"/>
              </a:solidFill>
            </a:endParaRPr>
          </a:p>
        </p:txBody>
      </p:sp>
    </p:spTree>
    <p:extLst>
      <p:ext uri="{BB962C8B-B14F-4D97-AF65-F5344CB8AC3E}">
        <p14:creationId xmlns:p14="http://schemas.microsoft.com/office/powerpoint/2010/main" val="2220212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Principles of Goals Setting</a:t>
            </a:r>
            <a:endParaRPr lang="en-GB" dirty="0">
              <a:solidFill>
                <a:schemeClr val="tx2">
                  <a:lumMod val="10000"/>
                </a:schemeClr>
              </a:solidFill>
            </a:endParaRPr>
          </a:p>
        </p:txBody>
      </p:sp>
      <p:sp>
        <p:nvSpPr>
          <p:cNvPr id="3" name="Content Placeholder 2"/>
          <p:cNvSpPr>
            <a:spLocks noGrp="1"/>
          </p:cNvSpPr>
          <p:nvPr>
            <p:ph idx="1"/>
          </p:nvPr>
        </p:nvSpPr>
        <p:spPr/>
        <p:txBody>
          <a:bodyPr>
            <a:normAutofit/>
          </a:bodyPr>
          <a:lstStyle/>
          <a:p>
            <a:r>
              <a:rPr lang="en-GB" dirty="0" smtClean="0">
                <a:solidFill>
                  <a:srgbClr val="00B0F0"/>
                </a:solidFill>
              </a:rPr>
              <a:t>Set moderately difficult but realistic goals (Locke et al, 1981). </a:t>
            </a:r>
          </a:p>
          <a:p>
            <a:endParaRPr lang="en-GB" dirty="0">
              <a:solidFill>
                <a:srgbClr val="00B0F0"/>
              </a:solidFill>
            </a:endParaRPr>
          </a:p>
          <a:p>
            <a:r>
              <a:rPr lang="en-GB" dirty="0" smtClean="0">
                <a:solidFill>
                  <a:srgbClr val="00B0F0"/>
                </a:solidFill>
              </a:rPr>
              <a:t>Direct relationship has been found between goal difficulty and performance. </a:t>
            </a:r>
          </a:p>
          <a:p>
            <a:pPr lvl="1"/>
            <a:r>
              <a:rPr lang="en-GB" dirty="0" smtClean="0">
                <a:solidFill>
                  <a:srgbClr val="00B0F0"/>
                </a:solidFill>
              </a:rPr>
              <a:t>More difficult the goal, the better the performance. </a:t>
            </a:r>
          </a:p>
          <a:p>
            <a:pPr lvl="1"/>
            <a:r>
              <a:rPr lang="en-GB" dirty="0" smtClean="0">
                <a:solidFill>
                  <a:srgbClr val="00B0F0"/>
                </a:solidFill>
              </a:rPr>
              <a:t>BUT should not exceed the athlete’s ability (Frustration)</a:t>
            </a:r>
          </a:p>
          <a:p>
            <a:pPr lvl="2"/>
            <a:r>
              <a:rPr lang="en-GB" dirty="0" err="1" smtClean="0">
                <a:solidFill>
                  <a:srgbClr val="00B0F0"/>
                </a:solidFill>
              </a:rPr>
              <a:t>Kyllo</a:t>
            </a:r>
            <a:r>
              <a:rPr lang="en-GB" dirty="0" smtClean="0">
                <a:solidFill>
                  <a:srgbClr val="00B0F0"/>
                </a:solidFill>
              </a:rPr>
              <a:t> and Landers (1995) meta analysis – Moderately difficult goals lead to best performance</a:t>
            </a:r>
          </a:p>
          <a:p>
            <a:pPr lvl="3"/>
            <a:r>
              <a:rPr lang="en-GB" dirty="0" smtClean="0">
                <a:solidFill>
                  <a:srgbClr val="00B0F0"/>
                </a:solidFill>
              </a:rPr>
              <a:t>Challenging but realistic to achieve (</a:t>
            </a:r>
            <a:r>
              <a:rPr lang="en-GB" dirty="0" err="1" smtClean="0">
                <a:solidFill>
                  <a:srgbClr val="00B0F0"/>
                </a:solidFill>
              </a:rPr>
              <a:t>McClements</a:t>
            </a:r>
            <a:r>
              <a:rPr lang="en-GB" dirty="0" smtClean="0">
                <a:solidFill>
                  <a:srgbClr val="00B0F0"/>
                </a:solidFill>
              </a:rPr>
              <a:t>, 1982). </a:t>
            </a:r>
            <a:endParaRPr lang="en-GB" dirty="0">
              <a:solidFill>
                <a:srgbClr val="00B0F0"/>
              </a:solidFill>
            </a:endParaRPr>
          </a:p>
        </p:txBody>
      </p:sp>
    </p:spTree>
    <p:extLst>
      <p:ext uri="{BB962C8B-B14F-4D97-AF65-F5344CB8AC3E}">
        <p14:creationId xmlns:p14="http://schemas.microsoft.com/office/powerpoint/2010/main" val="1603309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 calcmode="lin" valueType="num">
                                      <p:cBhvr additive="base">
                                        <p:cTn id="2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Principles of Goal Setting</a:t>
            </a:r>
            <a:endParaRPr lang="en-GB" dirty="0">
              <a:solidFill>
                <a:schemeClr val="tx2">
                  <a:lumMod val="10000"/>
                </a:schemeClr>
              </a:solidFill>
            </a:endParaRPr>
          </a:p>
        </p:txBody>
      </p:sp>
      <p:sp>
        <p:nvSpPr>
          <p:cNvPr id="3" name="Content Placeholder 2"/>
          <p:cNvSpPr>
            <a:spLocks noGrp="1"/>
          </p:cNvSpPr>
          <p:nvPr>
            <p:ph idx="1"/>
          </p:nvPr>
        </p:nvSpPr>
        <p:spPr/>
        <p:txBody>
          <a:bodyPr>
            <a:normAutofit lnSpcReduction="10000"/>
          </a:bodyPr>
          <a:lstStyle/>
          <a:p>
            <a:r>
              <a:rPr lang="en-GB" dirty="0" smtClean="0">
                <a:solidFill>
                  <a:srgbClr val="00B0F0"/>
                </a:solidFill>
              </a:rPr>
              <a:t>Set Short-term and Long-term goals. </a:t>
            </a:r>
          </a:p>
          <a:p>
            <a:endParaRPr lang="en-GB" dirty="0">
              <a:solidFill>
                <a:srgbClr val="00B0F0"/>
              </a:solidFill>
            </a:endParaRPr>
          </a:p>
          <a:p>
            <a:r>
              <a:rPr lang="en-GB" dirty="0" smtClean="0">
                <a:solidFill>
                  <a:srgbClr val="00B0F0"/>
                </a:solidFill>
              </a:rPr>
              <a:t>Long-term goals appears to be most common amongst athletes. </a:t>
            </a:r>
          </a:p>
          <a:p>
            <a:endParaRPr lang="en-GB" dirty="0">
              <a:solidFill>
                <a:srgbClr val="00B0F0"/>
              </a:solidFill>
            </a:endParaRPr>
          </a:p>
          <a:p>
            <a:r>
              <a:rPr lang="en-GB" dirty="0" smtClean="0">
                <a:solidFill>
                  <a:srgbClr val="00B0F0"/>
                </a:solidFill>
              </a:rPr>
              <a:t>However, the role of short-term goals has also been explored and considered of value (e.g. Bell, 1983; Gould, 1983; Harris and Harris, 1984; Carron, 1984). </a:t>
            </a:r>
          </a:p>
          <a:p>
            <a:pPr lvl="1"/>
            <a:r>
              <a:rPr lang="en-GB" dirty="0" err="1" smtClean="0">
                <a:solidFill>
                  <a:srgbClr val="00B0F0"/>
                </a:solidFill>
              </a:rPr>
              <a:t>Kyllo</a:t>
            </a:r>
            <a:r>
              <a:rPr lang="en-GB" dirty="0" smtClean="0">
                <a:solidFill>
                  <a:srgbClr val="00B0F0"/>
                </a:solidFill>
              </a:rPr>
              <a:t> and Landers (1995) – Meta Analysis – setting long-term </a:t>
            </a:r>
            <a:r>
              <a:rPr lang="en-GB" b="1" dirty="0" smtClean="0">
                <a:solidFill>
                  <a:srgbClr val="00B0F0"/>
                </a:solidFill>
              </a:rPr>
              <a:t>and</a:t>
            </a:r>
            <a:r>
              <a:rPr lang="en-GB" dirty="0" smtClean="0">
                <a:solidFill>
                  <a:srgbClr val="00B0F0"/>
                </a:solidFill>
              </a:rPr>
              <a:t> short-term goals better than one method alone.</a:t>
            </a:r>
          </a:p>
          <a:p>
            <a:endParaRPr lang="en-GB" dirty="0"/>
          </a:p>
          <a:p>
            <a:endParaRPr lang="en-GB" dirty="0" smtClean="0"/>
          </a:p>
          <a:p>
            <a:endParaRPr lang="en-GB" dirty="0"/>
          </a:p>
        </p:txBody>
      </p:sp>
    </p:spTree>
    <p:extLst>
      <p:ext uri="{BB962C8B-B14F-4D97-AF65-F5344CB8AC3E}">
        <p14:creationId xmlns:p14="http://schemas.microsoft.com/office/powerpoint/2010/main" val="2442872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 calcmode="lin" valueType="num">
                                      <p:cBhvr additive="base">
                                        <p:cTn id="1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Long-term and Short-term goals</a:t>
            </a:r>
            <a:endParaRPr lang="en-GB" dirty="0">
              <a:solidFill>
                <a:schemeClr val="tx2">
                  <a:lumMod val="10000"/>
                </a:schemeClr>
              </a:solidFill>
            </a:endParaRPr>
          </a:p>
        </p:txBody>
      </p:sp>
      <p:sp>
        <p:nvSpPr>
          <p:cNvPr id="3" name="Content Placeholder 2"/>
          <p:cNvSpPr>
            <a:spLocks noGrp="1"/>
          </p:cNvSpPr>
          <p:nvPr>
            <p:ph idx="1"/>
          </p:nvPr>
        </p:nvSpPr>
        <p:spPr/>
        <p:txBody>
          <a:bodyPr>
            <a:normAutofit/>
          </a:bodyPr>
          <a:lstStyle/>
          <a:p>
            <a:r>
              <a:rPr lang="en-GB" dirty="0" smtClean="0">
                <a:solidFill>
                  <a:srgbClr val="00B0F0"/>
                </a:solidFill>
              </a:rPr>
              <a:t>Weinberg et al (2001) – Combinations of short-term and long-term goal strategies are essential in enhancing motivation and performance levels. </a:t>
            </a:r>
          </a:p>
          <a:p>
            <a:endParaRPr lang="en-GB" dirty="0">
              <a:solidFill>
                <a:srgbClr val="00B0F0"/>
              </a:solidFill>
            </a:endParaRPr>
          </a:p>
          <a:p>
            <a:r>
              <a:rPr lang="en-GB" dirty="0" smtClean="0">
                <a:solidFill>
                  <a:srgbClr val="00B0F0"/>
                </a:solidFill>
              </a:rPr>
              <a:t>Short-term particularly important for complex tasks as people will see immediate improvements in performance (Locke and Latham, 2002). </a:t>
            </a:r>
          </a:p>
          <a:p>
            <a:r>
              <a:rPr lang="en-GB" dirty="0" smtClean="0">
                <a:solidFill>
                  <a:srgbClr val="00B0F0"/>
                </a:solidFill>
              </a:rPr>
              <a:t>Without short-term goals, people lose sight of long-term goals. </a:t>
            </a:r>
            <a:endParaRPr lang="en-GB" dirty="0">
              <a:solidFill>
                <a:srgbClr val="00B0F0"/>
              </a:solidFill>
            </a:endParaRPr>
          </a:p>
        </p:txBody>
      </p:sp>
    </p:spTree>
    <p:extLst>
      <p:ext uri="{BB962C8B-B14F-4D97-AF65-F5344CB8AC3E}">
        <p14:creationId xmlns:p14="http://schemas.microsoft.com/office/powerpoint/2010/main" val="356050672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Goal Staircase (Gould, 2013)</a:t>
            </a:r>
            <a:endParaRPr lang="en-GB" dirty="0">
              <a:solidFill>
                <a:schemeClr val="tx2">
                  <a:lumMod val="10000"/>
                </a:schemeClr>
              </a:solidFill>
            </a:endParaRPr>
          </a:p>
        </p:txBody>
      </p:sp>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556792"/>
            <a:ext cx="8258969" cy="50612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037053"/>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1980" name="Picture 12" descr="P:\Users\Fred\Weinberg GP\bkgd. final tif files\Weinberg text bkgd2.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2413" cy="6856413"/>
          </a:xfrm>
          <a:prstGeom prst="rect">
            <a:avLst/>
          </a:prstGeom>
          <a:noFill/>
          <a:extLst>
            <a:ext uri="{909E8E84-426E-40DD-AFC4-6F175D3DCCD1}">
              <a14:hiddenFill xmlns:a14="http://schemas.microsoft.com/office/drawing/2010/main">
                <a:solidFill>
                  <a:srgbClr val="FFFFFF"/>
                </a:solidFill>
              </a14:hiddenFill>
            </a:ext>
          </a:extLst>
        </p:spPr>
      </p:pic>
      <p:sp>
        <p:nvSpPr>
          <p:cNvPr id="211981" name="Text Box 13"/>
          <p:cNvSpPr txBox="1">
            <a:spLocks noChangeArrowheads="1"/>
          </p:cNvSpPr>
          <p:nvPr/>
        </p:nvSpPr>
        <p:spPr bwMode="gray">
          <a:xfrm>
            <a:off x="539552" y="321798"/>
            <a:ext cx="8229600" cy="1138773"/>
          </a:xfrm>
          <a:prstGeom prst="rect">
            <a:avLst/>
          </a:prstGeom>
          <a:noFill/>
          <a:ln>
            <a:noFill/>
          </a:ln>
          <a:effectLst>
            <a:outerShdw dist="3592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lnSpc>
                <a:spcPct val="85000"/>
              </a:lnSpc>
            </a:pPr>
            <a:r>
              <a:rPr lang="en-US" altLang="en-US" sz="4000" baseline="0" dirty="0">
                <a:solidFill>
                  <a:schemeClr val="tx2">
                    <a:lumMod val="90000"/>
                  </a:schemeClr>
                </a:solidFill>
                <a:latin typeface="Arial Narrow" pitchFamily="34" charset="0"/>
              </a:rPr>
              <a:t>Climbing the Mountain of </a:t>
            </a:r>
            <a:r>
              <a:rPr lang="en-US" altLang="en-US" sz="4000" baseline="0" dirty="0" smtClean="0">
                <a:solidFill>
                  <a:schemeClr val="tx2">
                    <a:lumMod val="90000"/>
                  </a:schemeClr>
                </a:solidFill>
                <a:latin typeface="Arial Narrow" pitchFamily="34" charset="0"/>
              </a:rPr>
              <a:t>Change (Weinberg and Gould,</a:t>
            </a:r>
            <a:r>
              <a:rPr lang="en-US" altLang="en-US" sz="4000" dirty="0" smtClean="0">
                <a:solidFill>
                  <a:schemeClr val="tx2">
                    <a:lumMod val="90000"/>
                  </a:schemeClr>
                </a:solidFill>
                <a:latin typeface="Arial Narrow" pitchFamily="34" charset="0"/>
              </a:rPr>
              <a:t> 2011)</a:t>
            </a:r>
            <a:endParaRPr lang="en-US" altLang="en-US" sz="4000" baseline="0" dirty="0">
              <a:solidFill>
                <a:schemeClr val="tx2">
                  <a:lumMod val="90000"/>
                </a:schemeClr>
              </a:solidFill>
              <a:latin typeface="Arial Narrow" pitchFamily="34" charset="0"/>
            </a:endParaRPr>
          </a:p>
        </p:txBody>
      </p:sp>
      <p:pic>
        <p:nvPicPr>
          <p:cNvPr id="211984" name="Picture 16" descr=" 60872.tif                                                      0001F8BEDenise                         ABA78158:"/>
          <p:cNvPicPr>
            <a:picLocks noChangeAspect="1" noChangeArrowheads="1"/>
          </p:cNvPicPr>
          <p:nvPr/>
        </p:nvPicPr>
        <p:blipFill>
          <a:blip r:embed="rId3">
            <a:extLst>
              <a:ext uri="{28A0092B-C50C-407E-A947-70E740481C1C}">
                <a14:useLocalDpi xmlns:a14="http://schemas.microsoft.com/office/drawing/2010/main" val="0"/>
              </a:ext>
            </a:extLst>
          </a:blip>
          <a:srcRect l="890" t="827" r="890" b="827"/>
          <a:stretch>
            <a:fillRect/>
          </a:stretch>
        </p:blipFill>
        <p:spPr bwMode="auto">
          <a:xfrm>
            <a:off x="1574800" y="1785938"/>
            <a:ext cx="5954713" cy="4805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982250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32" fill="hold" nodeType="afterEffect">
                                  <p:stCondLst>
                                    <p:cond delay="0"/>
                                  </p:stCondLst>
                                  <p:childTnLst>
                                    <p:set>
                                      <p:cBhvr>
                                        <p:cTn id="6" dur="1" fill="hold">
                                          <p:stCondLst>
                                            <p:cond delay="0"/>
                                          </p:stCondLst>
                                        </p:cTn>
                                        <p:tgtEl>
                                          <p:spTgt spid="211984"/>
                                        </p:tgtEl>
                                        <p:attrNameLst>
                                          <p:attrName>style.visibility</p:attrName>
                                        </p:attrNameLst>
                                      </p:cBhvr>
                                      <p:to>
                                        <p:strVal val="visible"/>
                                      </p:to>
                                    </p:set>
                                    <p:animEffect transition="in" filter="box(out)">
                                      <p:cBhvr>
                                        <p:cTn id="7" dur="500"/>
                                        <p:tgtEl>
                                          <p:spTgt spid="2119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Principles of Goal Setting</a:t>
            </a:r>
            <a:endParaRPr lang="en-GB" dirty="0">
              <a:solidFill>
                <a:schemeClr val="tx2">
                  <a:lumMod val="10000"/>
                </a:schemeClr>
              </a:solidFill>
            </a:endParaRPr>
          </a:p>
        </p:txBody>
      </p:sp>
      <p:sp>
        <p:nvSpPr>
          <p:cNvPr id="3" name="Content Placeholder 2"/>
          <p:cNvSpPr>
            <a:spLocks noGrp="1"/>
          </p:cNvSpPr>
          <p:nvPr>
            <p:ph idx="1"/>
          </p:nvPr>
        </p:nvSpPr>
        <p:spPr/>
        <p:txBody>
          <a:bodyPr>
            <a:normAutofit/>
          </a:bodyPr>
          <a:lstStyle/>
          <a:p>
            <a:r>
              <a:rPr lang="en-GB" dirty="0" smtClean="0">
                <a:solidFill>
                  <a:srgbClr val="00B0F0"/>
                </a:solidFill>
              </a:rPr>
              <a:t>Set Process and Performance Goals as well as Outcome Goals. </a:t>
            </a:r>
          </a:p>
          <a:p>
            <a:endParaRPr lang="en-GB" dirty="0">
              <a:solidFill>
                <a:srgbClr val="00B0F0"/>
              </a:solidFill>
            </a:endParaRPr>
          </a:p>
          <a:p>
            <a:r>
              <a:rPr lang="en-GB" dirty="0" smtClean="0">
                <a:solidFill>
                  <a:srgbClr val="00B0F0"/>
                </a:solidFill>
              </a:rPr>
              <a:t>The natural tendency is to set outcome goals only, however as discussed the research has suggest that this is the least effective goal setting method. </a:t>
            </a:r>
          </a:p>
          <a:p>
            <a:endParaRPr lang="en-GB" dirty="0">
              <a:solidFill>
                <a:srgbClr val="00B0F0"/>
              </a:solidFill>
            </a:endParaRPr>
          </a:p>
          <a:p>
            <a:r>
              <a:rPr lang="en-GB" dirty="0" smtClean="0">
                <a:solidFill>
                  <a:srgbClr val="00B0F0"/>
                </a:solidFill>
              </a:rPr>
              <a:t>Hardy et al (1996) – Outcome goals alone can cause a distraction. </a:t>
            </a:r>
            <a:endParaRPr lang="en-GB" dirty="0">
              <a:solidFill>
                <a:srgbClr val="00B0F0"/>
              </a:solidFill>
            </a:endParaRPr>
          </a:p>
        </p:txBody>
      </p:sp>
    </p:spTree>
    <p:extLst>
      <p:ext uri="{BB962C8B-B14F-4D97-AF65-F5344CB8AC3E}">
        <p14:creationId xmlns:p14="http://schemas.microsoft.com/office/powerpoint/2010/main" val="361990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Principles of Goals Setting</a:t>
            </a:r>
            <a:endParaRPr lang="en-GB" dirty="0">
              <a:solidFill>
                <a:schemeClr val="tx2">
                  <a:lumMod val="10000"/>
                </a:schemeClr>
              </a:solidFill>
            </a:endParaRPr>
          </a:p>
        </p:txBody>
      </p:sp>
      <p:sp>
        <p:nvSpPr>
          <p:cNvPr id="3" name="Content Placeholder 2"/>
          <p:cNvSpPr>
            <a:spLocks noGrp="1"/>
          </p:cNvSpPr>
          <p:nvPr>
            <p:ph idx="1"/>
          </p:nvPr>
        </p:nvSpPr>
        <p:spPr/>
        <p:txBody>
          <a:bodyPr>
            <a:normAutofit/>
          </a:bodyPr>
          <a:lstStyle/>
          <a:p>
            <a:r>
              <a:rPr lang="en-GB" dirty="0" smtClean="0">
                <a:solidFill>
                  <a:srgbClr val="00B0F0"/>
                </a:solidFill>
              </a:rPr>
              <a:t>Set Practice and Competition Goals. </a:t>
            </a:r>
          </a:p>
          <a:p>
            <a:endParaRPr lang="en-GB" dirty="0">
              <a:solidFill>
                <a:srgbClr val="00B0F0"/>
              </a:solidFill>
            </a:endParaRPr>
          </a:p>
          <a:p>
            <a:r>
              <a:rPr lang="en-GB" dirty="0" smtClean="0">
                <a:solidFill>
                  <a:srgbClr val="00B0F0"/>
                </a:solidFill>
              </a:rPr>
              <a:t>Do not just apply goals that relate to competition. </a:t>
            </a:r>
          </a:p>
          <a:p>
            <a:endParaRPr lang="en-GB" dirty="0">
              <a:solidFill>
                <a:srgbClr val="00B0F0"/>
              </a:solidFill>
            </a:endParaRPr>
          </a:p>
          <a:p>
            <a:r>
              <a:rPr lang="en-GB" dirty="0" err="1" smtClean="0">
                <a:solidFill>
                  <a:srgbClr val="00B0F0"/>
                </a:solidFill>
              </a:rPr>
              <a:t>Orlick</a:t>
            </a:r>
            <a:r>
              <a:rPr lang="en-GB" dirty="0" smtClean="0">
                <a:solidFill>
                  <a:srgbClr val="00B0F0"/>
                </a:solidFill>
              </a:rPr>
              <a:t> and </a:t>
            </a:r>
            <a:r>
              <a:rPr lang="en-GB" dirty="0" err="1" smtClean="0">
                <a:solidFill>
                  <a:srgbClr val="00B0F0"/>
                </a:solidFill>
              </a:rPr>
              <a:t>Partington</a:t>
            </a:r>
            <a:r>
              <a:rPr lang="en-GB" dirty="0" smtClean="0">
                <a:solidFill>
                  <a:srgbClr val="00B0F0"/>
                </a:solidFill>
              </a:rPr>
              <a:t> (1988) – highly successful Olympians set daily practice goals. </a:t>
            </a:r>
          </a:p>
          <a:p>
            <a:pPr lvl="1"/>
            <a:r>
              <a:rPr lang="en-GB" dirty="0" smtClean="0">
                <a:solidFill>
                  <a:srgbClr val="00B0F0"/>
                </a:solidFill>
              </a:rPr>
              <a:t>Motivation for a competition is easier than motivation for training (daily activity). </a:t>
            </a:r>
            <a:endParaRPr lang="en-GB" dirty="0">
              <a:solidFill>
                <a:srgbClr val="00B0F0"/>
              </a:solidFill>
            </a:endParaRPr>
          </a:p>
        </p:txBody>
      </p:sp>
    </p:spTree>
    <p:extLst>
      <p:ext uri="{BB962C8B-B14F-4D97-AF65-F5344CB8AC3E}">
        <p14:creationId xmlns:p14="http://schemas.microsoft.com/office/powerpoint/2010/main" val="2567645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 calcmode="lin" valueType="num">
                                      <p:cBhvr additive="base">
                                        <p:cTn id="1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Principles of Goals Setting</a:t>
            </a:r>
            <a:endParaRPr lang="en-GB" dirty="0">
              <a:solidFill>
                <a:schemeClr val="tx2">
                  <a:lumMod val="10000"/>
                </a:schemeClr>
              </a:solidFill>
            </a:endParaRPr>
          </a:p>
        </p:txBody>
      </p:sp>
      <p:sp>
        <p:nvSpPr>
          <p:cNvPr id="3" name="Content Placeholder 2"/>
          <p:cNvSpPr>
            <a:spLocks noGrp="1"/>
          </p:cNvSpPr>
          <p:nvPr>
            <p:ph idx="1"/>
          </p:nvPr>
        </p:nvSpPr>
        <p:spPr/>
        <p:txBody>
          <a:bodyPr/>
          <a:lstStyle/>
          <a:p>
            <a:r>
              <a:rPr lang="en-GB" dirty="0" smtClean="0">
                <a:solidFill>
                  <a:srgbClr val="00B0F0"/>
                </a:solidFill>
              </a:rPr>
              <a:t>Set positive and not negative Goals.</a:t>
            </a:r>
          </a:p>
          <a:p>
            <a:endParaRPr lang="en-GB" dirty="0">
              <a:solidFill>
                <a:srgbClr val="00B0F0"/>
              </a:solidFill>
            </a:endParaRPr>
          </a:p>
          <a:p>
            <a:r>
              <a:rPr lang="en-GB" dirty="0" smtClean="0">
                <a:solidFill>
                  <a:srgbClr val="00B0F0"/>
                </a:solidFill>
              </a:rPr>
              <a:t>Whilst in some cases negative goals are inevitable (e.g. playing not to lose).  Bell (1983) stated that positive goals are more effective as it helps the athlete to focus on success as opposed to failure. </a:t>
            </a:r>
            <a:endParaRPr lang="en-GB" dirty="0">
              <a:solidFill>
                <a:srgbClr val="00B0F0"/>
              </a:solidFill>
            </a:endParaRPr>
          </a:p>
        </p:txBody>
      </p:sp>
    </p:spTree>
    <p:extLst>
      <p:ext uri="{BB962C8B-B14F-4D97-AF65-F5344CB8AC3E}">
        <p14:creationId xmlns:p14="http://schemas.microsoft.com/office/powerpoint/2010/main" val="2373483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Principles of Goal Setting</a:t>
            </a:r>
            <a:endParaRPr lang="en-GB" dirty="0">
              <a:solidFill>
                <a:schemeClr val="tx2">
                  <a:lumMod val="10000"/>
                </a:schemeClr>
              </a:solidFill>
            </a:endParaRPr>
          </a:p>
        </p:txBody>
      </p:sp>
      <p:sp>
        <p:nvSpPr>
          <p:cNvPr id="3" name="Content Placeholder 2"/>
          <p:cNvSpPr>
            <a:spLocks noGrp="1"/>
          </p:cNvSpPr>
          <p:nvPr>
            <p:ph idx="1"/>
          </p:nvPr>
        </p:nvSpPr>
        <p:spPr/>
        <p:txBody>
          <a:bodyPr>
            <a:normAutofit/>
          </a:bodyPr>
          <a:lstStyle/>
          <a:p>
            <a:r>
              <a:rPr lang="en-GB" dirty="0" smtClean="0">
                <a:solidFill>
                  <a:srgbClr val="00B0F0"/>
                </a:solidFill>
              </a:rPr>
              <a:t>Identify Target Dates for Attaining Goals. </a:t>
            </a:r>
          </a:p>
          <a:p>
            <a:endParaRPr lang="en-GB" dirty="0">
              <a:solidFill>
                <a:srgbClr val="00B0F0"/>
              </a:solidFill>
            </a:endParaRPr>
          </a:p>
          <a:p>
            <a:r>
              <a:rPr lang="en-GB" dirty="0" smtClean="0">
                <a:solidFill>
                  <a:srgbClr val="00B0F0"/>
                </a:solidFill>
              </a:rPr>
              <a:t>Set target dates / deadlines for goal accomplishment. </a:t>
            </a:r>
          </a:p>
          <a:p>
            <a:endParaRPr lang="en-GB" dirty="0">
              <a:solidFill>
                <a:srgbClr val="00B0F0"/>
              </a:solidFill>
            </a:endParaRPr>
          </a:p>
          <a:p>
            <a:r>
              <a:rPr lang="en-GB" dirty="0" smtClean="0">
                <a:solidFill>
                  <a:srgbClr val="00B0F0"/>
                </a:solidFill>
              </a:rPr>
              <a:t>Further helps motivation, reminding athletes of urgency of accomplishment (Gould, 2013)</a:t>
            </a:r>
          </a:p>
          <a:p>
            <a:endParaRPr lang="en-GB" dirty="0">
              <a:solidFill>
                <a:srgbClr val="00B0F0"/>
              </a:solidFill>
            </a:endParaRPr>
          </a:p>
          <a:p>
            <a:r>
              <a:rPr lang="en-GB" dirty="0" smtClean="0">
                <a:solidFill>
                  <a:srgbClr val="00B0F0"/>
                </a:solidFill>
              </a:rPr>
              <a:t>Be realistic when setting the targets. </a:t>
            </a:r>
            <a:endParaRPr lang="en-GB" dirty="0">
              <a:solidFill>
                <a:srgbClr val="00B0F0"/>
              </a:solidFill>
            </a:endParaRPr>
          </a:p>
        </p:txBody>
      </p:sp>
    </p:spTree>
    <p:extLst>
      <p:ext uri="{BB962C8B-B14F-4D97-AF65-F5344CB8AC3E}">
        <p14:creationId xmlns:p14="http://schemas.microsoft.com/office/powerpoint/2010/main" val="1822753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anim calcmode="lin" valueType="num">
                                      <p:cBhvr additive="base">
                                        <p:cTn id="1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Principle of Goal Setting</a:t>
            </a:r>
            <a:endParaRPr lang="en-GB" dirty="0">
              <a:solidFill>
                <a:schemeClr val="tx2">
                  <a:lumMod val="10000"/>
                </a:schemeClr>
              </a:solidFill>
            </a:endParaRPr>
          </a:p>
        </p:txBody>
      </p:sp>
      <p:sp>
        <p:nvSpPr>
          <p:cNvPr id="3" name="Content Placeholder 2"/>
          <p:cNvSpPr>
            <a:spLocks noGrp="1"/>
          </p:cNvSpPr>
          <p:nvPr>
            <p:ph idx="1"/>
          </p:nvPr>
        </p:nvSpPr>
        <p:spPr/>
        <p:txBody>
          <a:bodyPr>
            <a:normAutofit fontScale="70000" lnSpcReduction="20000"/>
          </a:bodyPr>
          <a:lstStyle/>
          <a:p>
            <a:r>
              <a:rPr lang="en-GB" dirty="0" smtClean="0">
                <a:solidFill>
                  <a:srgbClr val="00B0F0"/>
                </a:solidFill>
              </a:rPr>
              <a:t>Identify goal achievement strategies</a:t>
            </a:r>
          </a:p>
          <a:p>
            <a:endParaRPr lang="en-GB" dirty="0">
              <a:solidFill>
                <a:srgbClr val="00B0F0"/>
              </a:solidFill>
            </a:endParaRPr>
          </a:p>
          <a:p>
            <a:r>
              <a:rPr lang="en-GB" dirty="0" smtClean="0">
                <a:solidFill>
                  <a:srgbClr val="00B0F0"/>
                </a:solidFill>
              </a:rPr>
              <a:t>Example, a runner want to improve on his 800 metre personal best by 2 seconds. </a:t>
            </a:r>
          </a:p>
          <a:p>
            <a:endParaRPr lang="en-GB" dirty="0">
              <a:solidFill>
                <a:srgbClr val="00B0F0"/>
              </a:solidFill>
            </a:endParaRPr>
          </a:p>
          <a:p>
            <a:r>
              <a:rPr lang="en-GB" dirty="0" smtClean="0">
                <a:solidFill>
                  <a:srgbClr val="00B0F0"/>
                </a:solidFill>
              </a:rPr>
              <a:t>If the athlete does not know how to achieve this – then how is he/she going to attain the goal. </a:t>
            </a:r>
          </a:p>
          <a:p>
            <a:endParaRPr lang="en-GB" dirty="0">
              <a:solidFill>
                <a:srgbClr val="00B0F0"/>
              </a:solidFill>
            </a:endParaRPr>
          </a:p>
          <a:p>
            <a:r>
              <a:rPr lang="en-GB" dirty="0" smtClean="0">
                <a:solidFill>
                  <a:srgbClr val="00B0F0"/>
                </a:solidFill>
              </a:rPr>
              <a:t>Weinberg et al (2001) – The best way to achieve the goal, is by having multiple potential strategies to help achieve it. </a:t>
            </a:r>
          </a:p>
          <a:p>
            <a:pPr lvl="1"/>
            <a:r>
              <a:rPr lang="en-GB" dirty="0" smtClean="0">
                <a:solidFill>
                  <a:srgbClr val="00B0F0"/>
                </a:solidFill>
              </a:rPr>
              <a:t>E.g. Dietary improvements (energy)</a:t>
            </a:r>
          </a:p>
          <a:p>
            <a:pPr lvl="1"/>
            <a:r>
              <a:rPr lang="en-GB" dirty="0" smtClean="0">
                <a:solidFill>
                  <a:srgbClr val="00B0F0"/>
                </a:solidFill>
              </a:rPr>
              <a:t>Extra Training Runs</a:t>
            </a:r>
          </a:p>
          <a:p>
            <a:pPr lvl="1"/>
            <a:r>
              <a:rPr lang="en-GB" dirty="0" smtClean="0">
                <a:solidFill>
                  <a:srgbClr val="00B0F0"/>
                </a:solidFill>
              </a:rPr>
              <a:t>Improving speed endurance</a:t>
            </a:r>
          </a:p>
          <a:p>
            <a:pPr lvl="1"/>
            <a:r>
              <a:rPr lang="en-GB" dirty="0" smtClean="0">
                <a:solidFill>
                  <a:srgbClr val="00B0F0"/>
                </a:solidFill>
              </a:rPr>
              <a:t>High Altitude training</a:t>
            </a:r>
            <a:endParaRPr lang="en-GB" dirty="0">
              <a:solidFill>
                <a:srgbClr val="00B0F0"/>
              </a:solidFill>
            </a:endParaRPr>
          </a:p>
        </p:txBody>
      </p:sp>
    </p:spTree>
    <p:extLst>
      <p:ext uri="{BB962C8B-B14F-4D97-AF65-F5344CB8AC3E}">
        <p14:creationId xmlns:p14="http://schemas.microsoft.com/office/powerpoint/2010/main" val="69425517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476672"/>
            <a:ext cx="8229600" cy="1258888"/>
          </a:xfrm>
        </p:spPr>
        <p:txBody>
          <a:bodyPr/>
          <a:lstStyle/>
          <a:p>
            <a:r>
              <a:rPr lang="en-GB" dirty="0" smtClean="0">
                <a:solidFill>
                  <a:schemeClr val="tx2">
                    <a:lumMod val="10000"/>
                  </a:schemeClr>
                </a:solidFill>
              </a:rPr>
              <a:t>The Performance Profile</a:t>
            </a:r>
            <a:endParaRPr lang="en-GB" dirty="0">
              <a:solidFill>
                <a:schemeClr val="tx2">
                  <a:lumMod val="10000"/>
                </a:schemeClr>
              </a:solidFill>
            </a:endParaRPr>
          </a:p>
        </p:txBody>
      </p:sp>
      <p:sp>
        <p:nvSpPr>
          <p:cNvPr id="3" name="Content Placeholder 2"/>
          <p:cNvSpPr>
            <a:spLocks noGrp="1"/>
          </p:cNvSpPr>
          <p:nvPr>
            <p:ph idx="1"/>
          </p:nvPr>
        </p:nvSpPr>
        <p:spPr/>
        <p:txBody>
          <a:bodyPr>
            <a:normAutofit fontScale="77500" lnSpcReduction="20000"/>
          </a:bodyPr>
          <a:lstStyle/>
          <a:p>
            <a:r>
              <a:rPr lang="en-GB" sz="2800" dirty="0" smtClean="0">
                <a:solidFill>
                  <a:srgbClr val="00B0F0"/>
                </a:solidFill>
              </a:rPr>
              <a:t>One method of identifying goal-achievement strategies is via a performance profile. </a:t>
            </a:r>
          </a:p>
          <a:p>
            <a:endParaRPr lang="en-GB" sz="2800" dirty="0">
              <a:solidFill>
                <a:srgbClr val="00B0F0"/>
              </a:solidFill>
            </a:endParaRPr>
          </a:p>
          <a:p>
            <a:r>
              <a:rPr lang="en-GB" sz="2800" dirty="0" smtClean="0">
                <a:solidFill>
                  <a:srgbClr val="00B0F0"/>
                </a:solidFill>
              </a:rPr>
              <a:t>Tool used extensively in sport psychology. </a:t>
            </a:r>
          </a:p>
          <a:p>
            <a:endParaRPr lang="en-GB" sz="2800" dirty="0">
              <a:solidFill>
                <a:srgbClr val="00B0F0"/>
              </a:solidFill>
            </a:endParaRPr>
          </a:p>
          <a:p>
            <a:r>
              <a:rPr lang="en-GB" sz="2800" dirty="0" smtClean="0">
                <a:solidFill>
                  <a:srgbClr val="00B0F0"/>
                </a:solidFill>
              </a:rPr>
              <a:t>The athlete, using own words and labels, identifies what skills (physical and/or psychological) are important for success. </a:t>
            </a:r>
            <a:endParaRPr lang="en-GB" sz="2800" dirty="0">
              <a:solidFill>
                <a:srgbClr val="00B0F0"/>
              </a:solidFill>
            </a:endParaRPr>
          </a:p>
        </p:txBody>
      </p:sp>
    </p:spTree>
    <p:extLst>
      <p:ext uri="{BB962C8B-B14F-4D97-AF65-F5344CB8AC3E}">
        <p14:creationId xmlns:p14="http://schemas.microsoft.com/office/powerpoint/2010/main" val="3438693982"/>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The Performance Profile</a:t>
            </a:r>
            <a:endParaRPr lang="en-GB" dirty="0">
              <a:solidFill>
                <a:schemeClr val="tx2">
                  <a:lumMod val="10000"/>
                </a:schemeClr>
              </a:solidFill>
            </a:endParaRPr>
          </a:p>
        </p:txBody>
      </p:sp>
      <p:sp>
        <p:nvSpPr>
          <p:cNvPr id="3" name="Content Placeholder 2"/>
          <p:cNvSpPr>
            <a:spLocks noGrp="1"/>
          </p:cNvSpPr>
          <p:nvPr>
            <p:ph idx="1"/>
          </p:nvPr>
        </p:nvSpPr>
        <p:spPr/>
        <p:txBody>
          <a:bodyPr>
            <a:normAutofit/>
          </a:bodyPr>
          <a:lstStyle/>
          <a:p>
            <a:r>
              <a:rPr lang="en-GB" dirty="0" smtClean="0">
                <a:solidFill>
                  <a:srgbClr val="00B0F0"/>
                </a:solidFill>
              </a:rPr>
              <a:t>The Athlete then indicates on the scale (usually 1-10) where he/she feels they fall on the rating scale of identified skills. </a:t>
            </a:r>
          </a:p>
          <a:p>
            <a:endParaRPr lang="en-GB" dirty="0">
              <a:solidFill>
                <a:srgbClr val="00B0F0"/>
              </a:solidFill>
            </a:endParaRPr>
          </a:p>
          <a:p>
            <a:r>
              <a:rPr lang="en-GB" dirty="0" smtClean="0">
                <a:solidFill>
                  <a:srgbClr val="00B0F0"/>
                </a:solidFill>
              </a:rPr>
              <a:t>The coach can sometimes also add input (so the profile can have two scales – the athlete and the coach). </a:t>
            </a:r>
          </a:p>
          <a:p>
            <a:endParaRPr lang="en-GB" dirty="0">
              <a:solidFill>
                <a:srgbClr val="00B0F0"/>
              </a:solidFill>
            </a:endParaRPr>
          </a:p>
          <a:p>
            <a:r>
              <a:rPr lang="en-GB" dirty="0" smtClean="0">
                <a:solidFill>
                  <a:srgbClr val="00B0F0"/>
                </a:solidFill>
              </a:rPr>
              <a:t>Can set goals on areas of weakness and make short-term / long-term goals around these. </a:t>
            </a:r>
            <a:endParaRPr lang="en-GB" dirty="0">
              <a:solidFill>
                <a:srgbClr val="00B0F0"/>
              </a:solidFill>
            </a:endParaRPr>
          </a:p>
        </p:txBody>
      </p:sp>
    </p:spTree>
    <p:extLst>
      <p:ext uri="{BB962C8B-B14F-4D97-AF65-F5344CB8AC3E}">
        <p14:creationId xmlns:p14="http://schemas.microsoft.com/office/powerpoint/2010/main" val="824040786"/>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Research on Performance Profile</a:t>
            </a:r>
            <a:endParaRPr lang="en-GB" dirty="0">
              <a:solidFill>
                <a:schemeClr val="tx2">
                  <a:lumMod val="10000"/>
                </a:schemeClr>
              </a:solidFill>
            </a:endParaRPr>
          </a:p>
        </p:txBody>
      </p:sp>
      <p:sp>
        <p:nvSpPr>
          <p:cNvPr id="3" name="Content Placeholder 2"/>
          <p:cNvSpPr>
            <a:spLocks noGrp="1"/>
          </p:cNvSpPr>
          <p:nvPr>
            <p:ph idx="1"/>
          </p:nvPr>
        </p:nvSpPr>
        <p:spPr>
          <a:xfrm>
            <a:off x="539552" y="2204864"/>
            <a:ext cx="8229600" cy="4997152"/>
          </a:xfrm>
        </p:spPr>
        <p:txBody>
          <a:bodyPr>
            <a:normAutofit/>
          </a:bodyPr>
          <a:lstStyle/>
          <a:p>
            <a:r>
              <a:rPr lang="en-GB" dirty="0" smtClean="0">
                <a:solidFill>
                  <a:srgbClr val="00B0F0"/>
                </a:solidFill>
              </a:rPr>
              <a:t>Despite being a widely used tool in applied sport psychology – the empirical research on its effectiveness has been limited. </a:t>
            </a:r>
          </a:p>
          <a:p>
            <a:endParaRPr lang="en-GB" dirty="0">
              <a:solidFill>
                <a:srgbClr val="00B0F0"/>
              </a:solidFill>
            </a:endParaRPr>
          </a:p>
          <a:p>
            <a:r>
              <a:rPr lang="en-GB" dirty="0" smtClean="0">
                <a:solidFill>
                  <a:srgbClr val="00B0F0"/>
                </a:solidFill>
              </a:rPr>
              <a:t>Weston, </a:t>
            </a:r>
            <a:r>
              <a:rPr lang="en-GB" dirty="0" err="1" smtClean="0">
                <a:solidFill>
                  <a:srgbClr val="00B0F0"/>
                </a:solidFill>
              </a:rPr>
              <a:t>Greenless</a:t>
            </a:r>
            <a:r>
              <a:rPr lang="en-GB" dirty="0" smtClean="0">
                <a:solidFill>
                  <a:srgbClr val="00B0F0"/>
                </a:solidFill>
              </a:rPr>
              <a:t> and </a:t>
            </a:r>
            <a:r>
              <a:rPr lang="en-GB" dirty="0" err="1" smtClean="0">
                <a:solidFill>
                  <a:srgbClr val="00B0F0"/>
                </a:solidFill>
              </a:rPr>
              <a:t>Thelwell</a:t>
            </a:r>
            <a:r>
              <a:rPr lang="en-GB" dirty="0">
                <a:solidFill>
                  <a:srgbClr val="00B0F0"/>
                </a:solidFill>
              </a:rPr>
              <a:t> </a:t>
            </a:r>
            <a:r>
              <a:rPr lang="en-GB" dirty="0" smtClean="0">
                <a:solidFill>
                  <a:srgbClr val="00B0F0"/>
                </a:solidFill>
              </a:rPr>
              <a:t>(2011) – stated that performance profiling</a:t>
            </a:r>
          </a:p>
          <a:p>
            <a:pPr lvl="1"/>
            <a:r>
              <a:rPr lang="en-GB" dirty="0" smtClean="0">
                <a:solidFill>
                  <a:srgbClr val="00B0F0"/>
                </a:solidFill>
              </a:rPr>
              <a:t>Provides the basis of goal setting</a:t>
            </a:r>
          </a:p>
          <a:p>
            <a:pPr lvl="1"/>
            <a:r>
              <a:rPr lang="en-GB" dirty="0" smtClean="0">
                <a:solidFill>
                  <a:srgbClr val="00B0F0"/>
                </a:solidFill>
              </a:rPr>
              <a:t>Identifies strengths and weaknesses physically/psychologically</a:t>
            </a:r>
          </a:p>
          <a:p>
            <a:pPr lvl="1"/>
            <a:r>
              <a:rPr lang="en-GB" dirty="0" smtClean="0">
                <a:solidFill>
                  <a:srgbClr val="00B0F0"/>
                </a:solidFill>
              </a:rPr>
              <a:t>Raises awareness</a:t>
            </a:r>
          </a:p>
          <a:p>
            <a:pPr lvl="1"/>
            <a:r>
              <a:rPr lang="en-GB" dirty="0" smtClean="0">
                <a:solidFill>
                  <a:srgbClr val="00B0F0"/>
                </a:solidFill>
              </a:rPr>
              <a:t>Evaluation tool</a:t>
            </a:r>
          </a:p>
          <a:p>
            <a:pPr lvl="1"/>
            <a:r>
              <a:rPr lang="en-GB" dirty="0" smtClean="0">
                <a:solidFill>
                  <a:srgbClr val="00B0F0"/>
                </a:solidFill>
              </a:rPr>
              <a:t>Facilitates discussion and communication between coach and athlete</a:t>
            </a:r>
          </a:p>
          <a:p>
            <a:pPr lvl="1"/>
            <a:r>
              <a:rPr lang="en-GB" dirty="0" smtClean="0">
                <a:solidFill>
                  <a:srgbClr val="00B0F0"/>
                </a:solidFill>
              </a:rPr>
              <a:t>Goal Achievement Strategies</a:t>
            </a:r>
          </a:p>
          <a:p>
            <a:pPr lvl="1"/>
            <a:r>
              <a:rPr lang="en-GB" dirty="0" smtClean="0">
                <a:solidFill>
                  <a:srgbClr val="00B0F0"/>
                </a:solidFill>
              </a:rPr>
              <a:t>Encourages More Athlete responsibility</a:t>
            </a:r>
          </a:p>
          <a:p>
            <a:pPr lvl="1"/>
            <a:endParaRPr lang="en-GB" dirty="0">
              <a:solidFill>
                <a:srgbClr val="00B0F0"/>
              </a:solidFill>
            </a:endParaRPr>
          </a:p>
        </p:txBody>
      </p:sp>
    </p:spTree>
    <p:extLst>
      <p:ext uri="{BB962C8B-B14F-4D97-AF65-F5344CB8AC3E}">
        <p14:creationId xmlns:p14="http://schemas.microsoft.com/office/powerpoint/2010/main" val="1904503812"/>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32656"/>
            <a:ext cx="8229600" cy="1258888"/>
          </a:xfrm>
        </p:spPr>
        <p:txBody>
          <a:bodyPr/>
          <a:lstStyle/>
          <a:p>
            <a:r>
              <a:rPr lang="en-GB" dirty="0" smtClean="0">
                <a:solidFill>
                  <a:schemeClr val="tx2">
                    <a:lumMod val="10000"/>
                  </a:schemeClr>
                </a:solidFill>
              </a:rPr>
              <a:t>Example</a:t>
            </a:r>
            <a:endParaRPr lang="en-GB" dirty="0">
              <a:solidFill>
                <a:schemeClr val="tx2">
                  <a:lumMod val="10000"/>
                </a:schemeClr>
              </a:solidFill>
            </a:endParaRPr>
          </a:p>
        </p:txBody>
      </p:sp>
      <p:sp>
        <p:nvSpPr>
          <p:cNvPr id="3" name="Content Placeholder 2"/>
          <p:cNvSpPr>
            <a:spLocks noGrp="1"/>
          </p:cNvSpPr>
          <p:nvPr>
            <p:ph idx="1"/>
          </p:nvPr>
        </p:nvSpPr>
        <p:spPr/>
        <p:txBody>
          <a:bodyPr/>
          <a:lstStyle/>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5656" y="1340768"/>
            <a:ext cx="6120680" cy="53171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96473630"/>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tx2">
                    <a:lumMod val="10000"/>
                  </a:schemeClr>
                </a:solidFill>
              </a:rPr>
              <a:t>From Weinberg and Williams (2013)</a:t>
            </a:r>
            <a:endParaRPr lang="en-GB" dirty="0">
              <a:solidFill>
                <a:schemeClr val="tx2">
                  <a:lumMod val="10000"/>
                </a:schemeClr>
              </a:solidFill>
            </a:endParaRPr>
          </a:p>
        </p:txBody>
      </p:sp>
      <p:sp>
        <p:nvSpPr>
          <p:cNvPr id="3" name="Content Placeholder 2"/>
          <p:cNvSpPr>
            <a:spLocks noGrp="1"/>
          </p:cNvSpPr>
          <p:nvPr>
            <p:ph idx="1"/>
          </p:nvPr>
        </p:nvSpPr>
        <p:spPr/>
        <p:txBody>
          <a:bodyPr/>
          <a:lstStyle/>
          <a:p>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831632"/>
            <a:ext cx="8424936" cy="45285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91133708"/>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Task</a:t>
            </a:r>
            <a:endParaRPr lang="en-GB" dirty="0">
              <a:solidFill>
                <a:schemeClr val="tx2">
                  <a:lumMod val="10000"/>
                </a:schemeClr>
              </a:solidFill>
            </a:endParaRPr>
          </a:p>
        </p:txBody>
      </p:sp>
      <p:sp>
        <p:nvSpPr>
          <p:cNvPr id="3" name="Content Placeholder 2"/>
          <p:cNvSpPr>
            <a:spLocks noGrp="1"/>
          </p:cNvSpPr>
          <p:nvPr>
            <p:ph idx="1"/>
          </p:nvPr>
        </p:nvSpPr>
        <p:spPr/>
        <p:txBody>
          <a:bodyPr>
            <a:normAutofit fontScale="62500" lnSpcReduction="20000"/>
          </a:bodyPr>
          <a:lstStyle/>
          <a:p>
            <a:r>
              <a:rPr lang="en-GB" sz="1800" dirty="0" smtClean="0">
                <a:solidFill>
                  <a:srgbClr val="00B0F0"/>
                </a:solidFill>
              </a:rPr>
              <a:t>Create your own performance profile…</a:t>
            </a:r>
          </a:p>
          <a:p>
            <a:endParaRPr lang="en-GB" sz="1800" dirty="0">
              <a:solidFill>
                <a:srgbClr val="00B0F0"/>
              </a:solidFill>
            </a:endParaRPr>
          </a:p>
          <a:p>
            <a:r>
              <a:rPr lang="en-GB" sz="1800" dirty="0" smtClean="0">
                <a:solidFill>
                  <a:srgbClr val="00B0F0"/>
                </a:solidFill>
              </a:rPr>
              <a:t>Use your own words and labels to consider what skills are important for success in a task (that you do). </a:t>
            </a:r>
          </a:p>
          <a:p>
            <a:endParaRPr lang="en-GB" sz="1800" dirty="0">
              <a:solidFill>
                <a:srgbClr val="00B0F0"/>
              </a:solidFill>
            </a:endParaRPr>
          </a:p>
          <a:p>
            <a:r>
              <a:rPr lang="en-GB" sz="1800" dirty="0" smtClean="0">
                <a:solidFill>
                  <a:srgbClr val="00B0F0"/>
                </a:solidFill>
              </a:rPr>
              <a:t>Please note, for the purposes of the task it does not have to be a sports skill (it could be though). </a:t>
            </a:r>
          </a:p>
          <a:p>
            <a:pPr lvl="1"/>
            <a:r>
              <a:rPr lang="en-GB" sz="2000" dirty="0" smtClean="0">
                <a:solidFill>
                  <a:srgbClr val="00B0F0"/>
                </a:solidFill>
              </a:rPr>
              <a:t>Could consider physical and / or psychological attributes. </a:t>
            </a:r>
          </a:p>
          <a:p>
            <a:pPr lvl="1"/>
            <a:r>
              <a:rPr lang="en-GB" sz="2000" dirty="0" smtClean="0">
                <a:solidFill>
                  <a:srgbClr val="00B0F0"/>
                </a:solidFill>
              </a:rPr>
              <a:t>If you cannot think of anything some suggestions might be. </a:t>
            </a:r>
          </a:p>
          <a:p>
            <a:pPr lvl="2"/>
            <a:r>
              <a:rPr lang="en-GB" sz="1600" dirty="0" smtClean="0">
                <a:solidFill>
                  <a:srgbClr val="00B0F0"/>
                </a:solidFill>
              </a:rPr>
              <a:t>Studying for a Psychology degree (e.g. being a student). </a:t>
            </a:r>
          </a:p>
          <a:p>
            <a:pPr lvl="2"/>
            <a:r>
              <a:rPr lang="en-GB" sz="1600" dirty="0" smtClean="0">
                <a:solidFill>
                  <a:srgbClr val="00B0F0"/>
                </a:solidFill>
              </a:rPr>
              <a:t>Current Work. </a:t>
            </a:r>
          </a:p>
          <a:p>
            <a:endParaRPr lang="en-GB" sz="2400" dirty="0">
              <a:solidFill>
                <a:srgbClr val="00B0F0"/>
              </a:solidFill>
            </a:endParaRPr>
          </a:p>
          <a:p>
            <a:r>
              <a:rPr lang="en-GB" sz="1800" dirty="0" smtClean="0">
                <a:solidFill>
                  <a:srgbClr val="00B0F0"/>
                </a:solidFill>
              </a:rPr>
              <a:t>Then rate where you are currently (10 being perfect, 1 being useless) for each of these skills. </a:t>
            </a:r>
            <a:endParaRPr lang="en-GB" sz="1800" dirty="0">
              <a:solidFill>
                <a:srgbClr val="00B0F0"/>
              </a:solidFill>
            </a:endParaRPr>
          </a:p>
        </p:txBody>
      </p:sp>
    </p:spTree>
    <p:extLst>
      <p:ext uri="{BB962C8B-B14F-4D97-AF65-F5344CB8AC3E}">
        <p14:creationId xmlns:p14="http://schemas.microsoft.com/office/powerpoint/2010/main" val="259596465"/>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Principles of Goals Setting</a:t>
            </a:r>
            <a:endParaRPr lang="en-GB" dirty="0">
              <a:solidFill>
                <a:schemeClr val="tx2">
                  <a:lumMod val="10000"/>
                </a:schemeClr>
              </a:solidFill>
            </a:endParaRPr>
          </a:p>
        </p:txBody>
      </p:sp>
      <p:sp>
        <p:nvSpPr>
          <p:cNvPr id="3" name="Content Placeholder 2"/>
          <p:cNvSpPr>
            <a:spLocks noGrp="1"/>
          </p:cNvSpPr>
          <p:nvPr>
            <p:ph idx="1"/>
          </p:nvPr>
        </p:nvSpPr>
        <p:spPr/>
        <p:txBody>
          <a:bodyPr>
            <a:normAutofit lnSpcReduction="10000"/>
          </a:bodyPr>
          <a:lstStyle/>
          <a:p>
            <a:r>
              <a:rPr lang="en-GB" dirty="0" smtClean="0">
                <a:solidFill>
                  <a:srgbClr val="00B0F0"/>
                </a:solidFill>
              </a:rPr>
              <a:t>Record the Goals once they have been identified. </a:t>
            </a:r>
          </a:p>
          <a:p>
            <a:endParaRPr lang="en-GB" dirty="0">
              <a:solidFill>
                <a:srgbClr val="00B0F0"/>
              </a:solidFill>
            </a:endParaRPr>
          </a:p>
          <a:p>
            <a:r>
              <a:rPr lang="en-GB" dirty="0" smtClean="0">
                <a:solidFill>
                  <a:srgbClr val="00B0F0"/>
                </a:solidFill>
              </a:rPr>
              <a:t>A typical issue in a break down of goals is lack of consistency in recording them (Weinberg, 2002). </a:t>
            </a:r>
          </a:p>
          <a:p>
            <a:endParaRPr lang="en-GB" dirty="0">
              <a:solidFill>
                <a:srgbClr val="00B0F0"/>
              </a:solidFill>
            </a:endParaRPr>
          </a:p>
          <a:p>
            <a:r>
              <a:rPr lang="en-GB" dirty="0" smtClean="0">
                <a:solidFill>
                  <a:srgbClr val="00B0F0"/>
                </a:solidFill>
              </a:rPr>
              <a:t>Record in written form and place where they can be seen. </a:t>
            </a:r>
          </a:p>
          <a:p>
            <a:pPr lvl="1"/>
            <a:r>
              <a:rPr lang="en-GB" dirty="0" err="1" smtClean="0">
                <a:solidFill>
                  <a:srgbClr val="00B0F0"/>
                </a:solidFill>
              </a:rPr>
              <a:t>Wanlin</a:t>
            </a:r>
            <a:r>
              <a:rPr lang="en-GB" dirty="0" smtClean="0">
                <a:solidFill>
                  <a:srgbClr val="00B0F0"/>
                </a:solidFill>
              </a:rPr>
              <a:t> et al (1997) – Log Book</a:t>
            </a:r>
          </a:p>
          <a:p>
            <a:pPr lvl="1"/>
            <a:r>
              <a:rPr lang="en-GB" dirty="0" smtClean="0">
                <a:solidFill>
                  <a:srgbClr val="00B0F0"/>
                </a:solidFill>
              </a:rPr>
              <a:t>Harris and Harris (1984)</a:t>
            </a:r>
            <a:r>
              <a:rPr lang="en-GB" dirty="0">
                <a:solidFill>
                  <a:srgbClr val="00B0F0"/>
                </a:solidFill>
              </a:rPr>
              <a:t> </a:t>
            </a:r>
            <a:r>
              <a:rPr lang="en-GB" dirty="0" smtClean="0">
                <a:solidFill>
                  <a:srgbClr val="00B0F0"/>
                </a:solidFill>
              </a:rPr>
              <a:t>– Notebooks</a:t>
            </a:r>
          </a:p>
          <a:p>
            <a:pPr lvl="2"/>
            <a:r>
              <a:rPr lang="en-GB" dirty="0" smtClean="0">
                <a:solidFill>
                  <a:srgbClr val="00B0F0"/>
                </a:solidFill>
              </a:rPr>
              <a:t>Recording goals, goal achievement strategies and progress. </a:t>
            </a:r>
          </a:p>
        </p:txBody>
      </p:sp>
    </p:spTree>
    <p:extLst>
      <p:ext uri="{BB962C8B-B14F-4D97-AF65-F5344CB8AC3E}">
        <p14:creationId xmlns:p14="http://schemas.microsoft.com/office/powerpoint/2010/main" val="3867214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 calcmode="lin" valueType="num">
                                      <p:cBhvr additive="base">
                                        <p:cTn id="1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anim calcmode="lin" valueType="num">
                                      <p:cBhvr additive="base">
                                        <p:cTn id="2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Recording Goals</a:t>
            </a:r>
            <a:endParaRPr lang="en-GB" dirty="0">
              <a:solidFill>
                <a:schemeClr val="tx2">
                  <a:lumMod val="10000"/>
                </a:schemeClr>
              </a:solidFill>
            </a:endParaRPr>
          </a:p>
        </p:txBody>
      </p:sp>
      <p:sp>
        <p:nvSpPr>
          <p:cNvPr id="4" name="Content Placeholder 3"/>
          <p:cNvSpPr>
            <a:spLocks noGrp="1"/>
          </p:cNvSpPr>
          <p:nvPr>
            <p:ph sz="half" idx="1"/>
          </p:nvPr>
        </p:nvSpPr>
        <p:spPr/>
        <p:txBody>
          <a:bodyPr>
            <a:normAutofit fontScale="92500" lnSpcReduction="20000"/>
          </a:bodyPr>
          <a:lstStyle/>
          <a:p>
            <a:r>
              <a:rPr lang="en-GB" dirty="0" err="1" smtClean="0">
                <a:solidFill>
                  <a:srgbClr val="00B0F0"/>
                </a:solidFill>
              </a:rPr>
              <a:t>Botterill</a:t>
            </a:r>
            <a:r>
              <a:rPr lang="en-GB" dirty="0" smtClean="0">
                <a:solidFill>
                  <a:srgbClr val="00B0F0"/>
                </a:solidFill>
              </a:rPr>
              <a:t> (1983)</a:t>
            </a:r>
          </a:p>
          <a:p>
            <a:endParaRPr lang="en-GB" dirty="0">
              <a:solidFill>
                <a:srgbClr val="00B0F0"/>
              </a:solidFill>
            </a:endParaRPr>
          </a:p>
          <a:p>
            <a:r>
              <a:rPr lang="en-GB" dirty="0" smtClean="0">
                <a:solidFill>
                  <a:srgbClr val="00B0F0"/>
                </a:solidFill>
              </a:rPr>
              <a:t>Coach should develop a contract. </a:t>
            </a:r>
          </a:p>
          <a:p>
            <a:pPr lvl="1"/>
            <a:r>
              <a:rPr lang="en-GB" dirty="0" smtClean="0">
                <a:solidFill>
                  <a:srgbClr val="00B0F0"/>
                </a:solidFill>
              </a:rPr>
              <a:t>Goals (short-term and long-term)</a:t>
            </a:r>
          </a:p>
          <a:p>
            <a:pPr lvl="1"/>
            <a:r>
              <a:rPr lang="en-GB" dirty="0" smtClean="0">
                <a:solidFill>
                  <a:srgbClr val="00B0F0"/>
                </a:solidFill>
              </a:rPr>
              <a:t>Goal achievement strategies</a:t>
            </a:r>
          </a:p>
          <a:p>
            <a:endParaRPr lang="en-GB" dirty="0">
              <a:solidFill>
                <a:srgbClr val="00B0F0"/>
              </a:solidFill>
            </a:endParaRPr>
          </a:p>
          <a:p>
            <a:r>
              <a:rPr lang="en-GB" dirty="0" smtClean="0">
                <a:solidFill>
                  <a:srgbClr val="00B0F0"/>
                </a:solidFill>
              </a:rPr>
              <a:t>Athlete should sign</a:t>
            </a:r>
          </a:p>
          <a:p>
            <a:endParaRPr lang="en-GB" dirty="0">
              <a:solidFill>
                <a:srgbClr val="00B0F0"/>
              </a:solidFill>
            </a:endParaRPr>
          </a:p>
          <a:p>
            <a:r>
              <a:rPr lang="en-GB" dirty="0" smtClean="0">
                <a:solidFill>
                  <a:srgbClr val="00B0F0"/>
                </a:solidFill>
              </a:rPr>
              <a:t>Coach uses to remind athlete of goals. </a:t>
            </a:r>
          </a:p>
          <a:p>
            <a:endParaRPr lang="en-GB" dirty="0">
              <a:solidFill>
                <a:srgbClr val="00B0F0"/>
              </a:solidFill>
            </a:endParaRPr>
          </a:p>
          <a:p>
            <a:endParaRPr lang="en-GB" dirty="0">
              <a:solidFill>
                <a:srgbClr val="00B0F0"/>
              </a:solidFill>
            </a:endParaRPr>
          </a:p>
        </p:txBody>
      </p:sp>
      <p:sp>
        <p:nvSpPr>
          <p:cNvPr id="5" name="Content Placeholder 4"/>
          <p:cNvSpPr>
            <a:spLocks noGrp="1"/>
          </p:cNvSpPr>
          <p:nvPr>
            <p:ph sz="half" idx="2"/>
          </p:nvPr>
        </p:nvSpPr>
        <p:spPr/>
        <p:txBody>
          <a:bodyPr>
            <a:normAutofit fontScale="92500" lnSpcReduction="20000"/>
          </a:bodyPr>
          <a:lstStyle/>
          <a:p>
            <a:endParaRPr lang="en-GB">
              <a:solidFill>
                <a:srgbClr val="00B0F0"/>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6016" y="1441949"/>
            <a:ext cx="4044702" cy="53958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91489668"/>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solidFill>
                  <a:schemeClr val="tx2">
                    <a:lumMod val="10000"/>
                  </a:schemeClr>
                </a:solidFill>
              </a:rPr>
              <a:t>Principles of Goals Setting</a:t>
            </a:r>
            <a:endParaRPr lang="en-GB" dirty="0">
              <a:solidFill>
                <a:schemeClr val="tx2">
                  <a:lumMod val="10000"/>
                </a:schemeClr>
              </a:solidFill>
            </a:endParaRPr>
          </a:p>
        </p:txBody>
      </p:sp>
      <p:sp>
        <p:nvSpPr>
          <p:cNvPr id="6" name="Content Placeholder 5"/>
          <p:cNvSpPr>
            <a:spLocks noGrp="1"/>
          </p:cNvSpPr>
          <p:nvPr>
            <p:ph idx="1"/>
          </p:nvPr>
        </p:nvSpPr>
        <p:spPr/>
        <p:txBody>
          <a:bodyPr>
            <a:normAutofit/>
          </a:bodyPr>
          <a:lstStyle/>
          <a:p>
            <a:r>
              <a:rPr lang="en-GB" dirty="0" smtClean="0">
                <a:solidFill>
                  <a:srgbClr val="00B0F0"/>
                </a:solidFill>
              </a:rPr>
              <a:t>Goal Evaluation</a:t>
            </a:r>
          </a:p>
          <a:p>
            <a:endParaRPr lang="en-GB" dirty="0">
              <a:solidFill>
                <a:srgbClr val="00B0F0"/>
              </a:solidFill>
            </a:endParaRPr>
          </a:p>
          <a:p>
            <a:r>
              <a:rPr lang="en-GB" dirty="0" smtClean="0">
                <a:solidFill>
                  <a:srgbClr val="00B0F0"/>
                </a:solidFill>
              </a:rPr>
              <a:t>Locke et al (1981) – review concluded evaluation necessary if goals are to enhance performance. </a:t>
            </a:r>
          </a:p>
          <a:p>
            <a:endParaRPr lang="en-GB" dirty="0">
              <a:solidFill>
                <a:srgbClr val="00B0F0"/>
              </a:solidFill>
            </a:endParaRPr>
          </a:p>
          <a:p>
            <a:r>
              <a:rPr lang="en-GB" dirty="0" smtClean="0">
                <a:solidFill>
                  <a:srgbClr val="00B0F0"/>
                </a:solidFill>
              </a:rPr>
              <a:t>Feedback often related to performance statistics. </a:t>
            </a:r>
          </a:p>
          <a:p>
            <a:r>
              <a:rPr lang="en-GB" dirty="0" smtClean="0">
                <a:solidFill>
                  <a:srgbClr val="00B0F0"/>
                </a:solidFill>
              </a:rPr>
              <a:t>Others will be coaches subjective feedback – e.g. Athlete’s behaviour (aggression in training). </a:t>
            </a:r>
            <a:endParaRPr lang="en-GB" dirty="0">
              <a:solidFill>
                <a:srgbClr val="00B0F0"/>
              </a:solidFill>
            </a:endParaRPr>
          </a:p>
        </p:txBody>
      </p:sp>
    </p:spTree>
    <p:extLst>
      <p:ext uri="{BB962C8B-B14F-4D97-AF65-F5344CB8AC3E}">
        <p14:creationId xmlns:p14="http://schemas.microsoft.com/office/powerpoint/2010/main" val="1012457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anim calcmode="lin" valueType="num">
                                      <p:cBhvr additive="base">
                                        <p:cTn id="7"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xEl>
                                              <p:pRg st="4" end="4"/>
                                            </p:txEl>
                                          </p:spTgt>
                                        </p:tgtEl>
                                        <p:attrNameLst>
                                          <p:attrName>style.visibility</p:attrName>
                                        </p:attrNameLst>
                                      </p:cBhvr>
                                      <p:to>
                                        <p:strVal val="visible"/>
                                      </p:to>
                                    </p:set>
                                    <p:anim calcmode="lin" valueType="num">
                                      <p:cBhvr additive="base">
                                        <p:cTn id="1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6">
                                            <p:txEl>
                                              <p:pRg st="5" end="5"/>
                                            </p:txEl>
                                          </p:spTgt>
                                        </p:tgtEl>
                                        <p:attrNameLst>
                                          <p:attrName>style.visibility</p:attrName>
                                        </p:attrNameLst>
                                      </p:cBhvr>
                                      <p:to>
                                        <p:strVal val="visible"/>
                                      </p:to>
                                    </p:set>
                                    <p:anim calcmode="lin" valueType="num">
                                      <p:cBhvr additive="base">
                                        <p:cTn id="15"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Principles of Goal Setting</a:t>
            </a:r>
            <a:endParaRPr lang="en-GB" dirty="0">
              <a:solidFill>
                <a:schemeClr val="tx2">
                  <a:lumMod val="10000"/>
                </a:schemeClr>
              </a:solidFill>
            </a:endParaRPr>
          </a:p>
        </p:txBody>
      </p:sp>
      <p:sp>
        <p:nvSpPr>
          <p:cNvPr id="3" name="Content Placeholder 2"/>
          <p:cNvSpPr>
            <a:spLocks noGrp="1"/>
          </p:cNvSpPr>
          <p:nvPr>
            <p:ph idx="1"/>
          </p:nvPr>
        </p:nvSpPr>
        <p:spPr/>
        <p:txBody>
          <a:bodyPr>
            <a:normAutofit fontScale="92500"/>
          </a:bodyPr>
          <a:lstStyle/>
          <a:p>
            <a:r>
              <a:rPr lang="en-GB" dirty="0" smtClean="0">
                <a:solidFill>
                  <a:srgbClr val="00B0F0"/>
                </a:solidFill>
              </a:rPr>
              <a:t>Provide Support for Goals</a:t>
            </a:r>
          </a:p>
          <a:p>
            <a:endParaRPr lang="en-GB" dirty="0">
              <a:solidFill>
                <a:srgbClr val="00B0F0"/>
              </a:solidFill>
            </a:endParaRPr>
          </a:p>
          <a:p>
            <a:r>
              <a:rPr lang="en-GB" dirty="0" smtClean="0">
                <a:solidFill>
                  <a:srgbClr val="00B0F0"/>
                </a:solidFill>
              </a:rPr>
              <a:t>Gould (2013) A goal setting programme will not succeed unless those involved in the athlete support it. </a:t>
            </a:r>
          </a:p>
          <a:p>
            <a:endParaRPr lang="en-GB" dirty="0">
              <a:solidFill>
                <a:srgbClr val="00B0F0"/>
              </a:solidFill>
            </a:endParaRPr>
          </a:p>
          <a:p>
            <a:r>
              <a:rPr lang="en-GB" dirty="0" smtClean="0">
                <a:solidFill>
                  <a:srgbClr val="00B0F0"/>
                </a:solidFill>
              </a:rPr>
              <a:t>However, Holt et al (2012) study on youth football players suggest that goal support is not always given. </a:t>
            </a:r>
          </a:p>
          <a:p>
            <a:endParaRPr lang="en-GB" dirty="0">
              <a:solidFill>
                <a:srgbClr val="00B0F0"/>
              </a:solidFill>
            </a:endParaRPr>
          </a:p>
          <a:p>
            <a:r>
              <a:rPr lang="en-GB" dirty="0" smtClean="0">
                <a:solidFill>
                  <a:srgbClr val="00B0F0"/>
                </a:solidFill>
              </a:rPr>
              <a:t>Family, Friends, Coach, Team mates etc. </a:t>
            </a:r>
            <a:endParaRPr lang="en-GB" dirty="0">
              <a:solidFill>
                <a:srgbClr val="00B0F0"/>
              </a:solidFill>
            </a:endParaRPr>
          </a:p>
        </p:txBody>
      </p:sp>
    </p:spTree>
    <p:extLst>
      <p:ext uri="{BB962C8B-B14F-4D97-AF65-F5344CB8AC3E}">
        <p14:creationId xmlns:p14="http://schemas.microsoft.com/office/powerpoint/2010/main" val="2909250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anim calcmode="lin" valueType="num">
                                      <p:cBhvr additive="base">
                                        <p:cTn id="1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Principles of Goal Setting</a:t>
            </a:r>
            <a:endParaRPr lang="en-GB" dirty="0">
              <a:solidFill>
                <a:schemeClr val="tx2">
                  <a:lumMod val="10000"/>
                </a:schemeClr>
              </a:solidFill>
            </a:endParaRPr>
          </a:p>
        </p:txBody>
      </p:sp>
      <p:sp>
        <p:nvSpPr>
          <p:cNvPr id="3" name="Content Placeholder 2"/>
          <p:cNvSpPr>
            <a:spLocks noGrp="1"/>
          </p:cNvSpPr>
          <p:nvPr>
            <p:ph sz="half" idx="1"/>
          </p:nvPr>
        </p:nvSpPr>
        <p:spPr/>
        <p:txBody>
          <a:bodyPr>
            <a:normAutofit lnSpcReduction="10000"/>
          </a:bodyPr>
          <a:lstStyle/>
          <a:p>
            <a:r>
              <a:rPr lang="en-GB" dirty="0" smtClean="0">
                <a:solidFill>
                  <a:srgbClr val="00B0F0"/>
                </a:solidFill>
              </a:rPr>
              <a:t>Set Group Goals </a:t>
            </a:r>
          </a:p>
          <a:p>
            <a:pPr marL="0" indent="0">
              <a:buNone/>
            </a:pPr>
            <a:endParaRPr lang="en-GB" dirty="0">
              <a:solidFill>
                <a:srgbClr val="00B0F0"/>
              </a:solidFill>
            </a:endParaRPr>
          </a:p>
          <a:p>
            <a:r>
              <a:rPr lang="en-GB" dirty="0" err="1" smtClean="0">
                <a:solidFill>
                  <a:srgbClr val="00B0F0"/>
                </a:solidFill>
              </a:rPr>
              <a:t>Widmeyer</a:t>
            </a:r>
            <a:r>
              <a:rPr lang="en-GB" dirty="0" smtClean="0">
                <a:solidFill>
                  <a:srgbClr val="00B0F0"/>
                </a:solidFill>
              </a:rPr>
              <a:t> and </a:t>
            </a:r>
            <a:r>
              <a:rPr lang="en-GB" dirty="0" err="1" smtClean="0">
                <a:solidFill>
                  <a:srgbClr val="00B0F0"/>
                </a:solidFill>
              </a:rPr>
              <a:t>Ducharme</a:t>
            </a:r>
            <a:r>
              <a:rPr lang="en-GB" dirty="0" smtClean="0">
                <a:solidFill>
                  <a:srgbClr val="00B0F0"/>
                </a:solidFill>
              </a:rPr>
              <a:t> (1997) – Emphasised the need for group goals. </a:t>
            </a:r>
          </a:p>
          <a:p>
            <a:pPr lvl="1"/>
            <a:r>
              <a:rPr lang="en-GB" dirty="0" smtClean="0">
                <a:solidFill>
                  <a:srgbClr val="00B0F0"/>
                </a:solidFill>
              </a:rPr>
              <a:t>Short term and Long term goals</a:t>
            </a:r>
          </a:p>
          <a:p>
            <a:pPr lvl="1"/>
            <a:r>
              <a:rPr lang="en-GB" dirty="0" smtClean="0">
                <a:solidFill>
                  <a:srgbClr val="00B0F0"/>
                </a:solidFill>
              </a:rPr>
              <a:t>Progress assessed and rewarded. </a:t>
            </a:r>
          </a:p>
          <a:p>
            <a:pPr lvl="1"/>
            <a:r>
              <a:rPr lang="en-GB" dirty="0" smtClean="0">
                <a:solidFill>
                  <a:srgbClr val="00B0F0"/>
                </a:solidFill>
              </a:rPr>
              <a:t>All team members involved in the process. </a:t>
            </a:r>
          </a:p>
          <a:p>
            <a:endParaRPr lang="en-GB" dirty="0">
              <a:solidFill>
                <a:srgbClr val="00B0F0"/>
              </a:solidFill>
            </a:endParaRPr>
          </a:p>
        </p:txBody>
      </p:sp>
      <p:sp>
        <p:nvSpPr>
          <p:cNvPr id="4" name="Content Placeholder 3"/>
          <p:cNvSpPr>
            <a:spLocks noGrp="1"/>
          </p:cNvSpPr>
          <p:nvPr>
            <p:ph sz="half" idx="2"/>
          </p:nvPr>
        </p:nvSpPr>
        <p:spPr/>
        <p:txBody>
          <a:bodyPr>
            <a:normAutofit lnSpcReduction="10000"/>
          </a:bodyPr>
          <a:lstStyle/>
          <a:p>
            <a:endParaRPr lang="en-GB">
              <a:solidFill>
                <a:srgbClr val="00B0F0"/>
              </a:solidFill>
            </a:endParaRPr>
          </a:p>
        </p:txBody>
      </p:sp>
      <p:pic>
        <p:nvPicPr>
          <p:cNvPr id="2050" name="Picture 2" descr="http://www.pocketgreens.com/wp-content/uploads/2012/05/mhAJpOG-600x41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6016" y="1844824"/>
            <a:ext cx="3836530" cy="26472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7782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solidFill>
                  <a:schemeClr val="tx2">
                    <a:lumMod val="10000"/>
                  </a:schemeClr>
                </a:solidFill>
              </a:rPr>
              <a:t>Group Goals</a:t>
            </a:r>
            <a:endParaRPr lang="en-GB" dirty="0">
              <a:solidFill>
                <a:schemeClr val="tx2">
                  <a:lumMod val="10000"/>
                </a:schemeClr>
              </a:solidFill>
            </a:endParaRPr>
          </a:p>
        </p:txBody>
      </p:sp>
      <p:sp>
        <p:nvSpPr>
          <p:cNvPr id="6" name="Content Placeholder 5"/>
          <p:cNvSpPr>
            <a:spLocks noGrp="1"/>
          </p:cNvSpPr>
          <p:nvPr>
            <p:ph idx="1"/>
          </p:nvPr>
        </p:nvSpPr>
        <p:spPr/>
        <p:txBody>
          <a:bodyPr>
            <a:normAutofit/>
          </a:bodyPr>
          <a:lstStyle/>
          <a:p>
            <a:r>
              <a:rPr lang="en-GB" dirty="0" smtClean="0">
                <a:solidFill>
                  <a:srgbClr val="00B0F0"/>
                </a:solidFill>
              </a:rPr>
              <a:t>Dawson et al (2002) found evidence for four types of goals on any team. </a:t>
            </a:r>
          </a:p>
          <a:p>
            <a:pPr lvl="1"/>
            <a:r>
              <a:rPr lang="en-GB" dirty="0" smtClean="0">
                <a:solidFill>
                  <a:srgbClr val="00B0F0"/>
                </a:solidFill>
              </a:rPr>
              <a:t>1) Individual member’s goals for the self (e.g. to be top scorer in the team)</a:t>
            </a:r>
          </a:p>
          <a:p>
            <a:pPr lvl="1"/>
            <a:r>
              <a:rPr lang="en-GB" dirty="0" smtClean="0">
                <a:solidFill>
                  <a:srgbClr val="00B0F0"/>
                </a:solidFill>
              </a:rPr>
              <a:t>2) An individual’s goal for the team (e.g. to finish in the top half of the table)</a:t>
            </a:r>
          </a:p>
          <a:p>
            <a:pPr lvl="1"/>
            <a:r>
              <a:rPr lang="en-GB" dirty="0" smtClean="0">
                <a:solidFill>
                  <a:srgbClr val="00B0F0"/>
                </a:solidFill>
              </a:rPr>
              <a:t>3) The group’s goal (e.g. to win the league)</a:t>
            </a:r>
          </a:p>
          <a:p>
            <a:pPr lvl="1"/>
            <a:r>
              <a:rPr lang="en-GB" dirty="0" smtClean="0">
                <a:solidFill>
                  <a:srgbClr val="00B0F0"/>
                </a:solidFill>
              </a:rPr>
              <a:t>4) The group’s goal for an individual member (to get enough possession to give the opportunity for the player to be the top scorer). </a:t>
            </a:r>
          </a:p>
        </p:txBody>
      </p:sp>
    </p:spTree>
    <p:extLst>
      <p:ext uri="{BB962C8B-B14F-4D97-AF65-F5344CB8AC3E}">
        <p14:creationId xmlns:p14="http://schemas.microsoft.com/office/powerpoint/2010/main" val="4171495736"/>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r>
              <a:rPr lang="en-US" altLang="en-US" dirty="0" smtClean="0">
                <a:solidFill>
                  <a:schemeClr val="tx2">
                    <a:lumMod val="10000"/>
                  </a:schemeClr>
                </a:solidFill>
              </a:rPr>
              <a:t>SMARTS Goals</a:t>
            </a:r>
          </a:p>
        </p:txBody>
      </p:sp>
      <p:sp>
        <p:nvSpPr>
          <p:cNvPr id="34819" name="Content Placeholder 2"/>
          <p:cNvSpPr>
            <a:spLocks noGrp="1"/>
          </p:cNvSpPr>
          <p:nvPr>
            <p:ph idx="1"/>
          </p:nvPr>
        </p:nvSpPr>
        <p:spPr/>
        <p:txBody>
          <a:bodyPr/>
          <a:lstStyle/>
          <a:p>
            <a:r>
              <a:rPr lang="en-US" altLang="en-US" smtClean="0">
                <a:solidFill>
                  <a:srgbClr val="00B0F0"/>
                </a:solidFill>
              </a:rPr>
              <a:t>Specific</a:t>
            </a:r>
          </a:p>
          <a:p>
            <a:r>
              <a:rPr lang="en-US" altLang="en-US" smtClean="0">
                <a:solidFill>
                  <a:srgbClr val="00B0F0"/>
                </a:solidFill>
              </a:rPr>
              <a:t>Measureable</a:t>
            </a:r>
          </a:p>
          <a:p>
            <a:r>
              <a:rPr lang="en-US" altLang="en-US" smtClean="0">
                <a:solidFill>
                  <a:srgbClr val="00B0F0"/>
                </a:solidFill>
              </a:rPr>
              <a:t>Action oriented</a:t>
            </a:r>
          </a:p>
          <a:p>
            <a:r>
              <a:rPr lang="en-US" altLang="en-US" smtClean="0">
                <a:solidFill>
                  <a:srgbClr val="00B0F0"/>
                </a:solidFill>
              </a:rPr>
              <a:t>Realistic</a:t>
            </a:r>
          </a:p>
          <a:p>
            <a:r>
              <a:rPr lang="en-US" altLang="en-US" smtClean="0">
                <a:solidFill>
                  <a:srgbClr val="00B0F0"/>
                </a:solidFill>
              </a:rPr>
              <a:t>Timely</a:t>
            </a:r>
          </a:p>
          <a:p>
            <a:r>
              <a:rPr lang="en-US" altLang="en-US" smtClean="0">
                <a:solidFill>
                  <a:srgbClr val="00B0F0"/>
                </a:solidFill>
              </a:rPr>
              <a:t>Self-determined</a:t>
            </a:r>
          </a:p>
        </p:txBody>
      </p:sp>
    </p:spTree>
    <p:extLst>
      <p:ext uri="{BB962C8B-B14F-4D97-AF65-F5344CB8AC3E}">
        <p14:creationId xmlns:p14="http://schemas.microsoft.com/office/powerpoint/2010/main" val="384097119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solidFill>
                  <a:schemeClr val="tx2">
                    <a:lumMod val="10000"/>
                  </a:schemeClr>
                </a:solidFill>
              </a:rPr>
              <a:t>A Goal Setting System for Coaches</a:t>
            </a:r>
            <a:endParaRPr lang="en-GB" dirty="0">
              <a:solidFill>
                <a:schemeClr val="tx2">
                  <a:lumMod val="10000"/>
                </a:schemeClr>
              </a:solidFill>
            </a:endParaRPr>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2722407819"/>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chemeClr val="tx2">
                    <a:lumMod val="10000"/>
                  </a:schemeClr>
                </a:solidFill>
              </a:rPr>
              <a:t>Botterill</a:t>
            </a:r>
            <a:r>
              <a:rPr lang="en-GB" dirty="0" smtClean="0">
                <a:solidFill>
                  <a:schemeClr val="tx2">
                    <a:lumMod val="10000"/>
                  </a:schemeClr>
                </a:solidFill>
              </a:rPr>
              <a:t> (1983)</a:t>
            </a:r>
            <a:endParaRPr lang="en-GB" dirty="0">
              <a:solidFill>
                <a:schemeClr val="tx2">
                  <a:lumMod val="10000"/>
                </a:schemeClr>
              </a:solidFill>
            </a:endParaRPr>
          </a:p>
        </p:txBody>
      </p:sp>
      <p:sp>
        <p:nvSpPr>
          <p:cNvPr id="3" name="Content Placeholder 2"/>
          <p:cNvSpPr>
            <a:spLocks noGrp="1"/>
          </p:cNvSpPr>
          <p:nvPr>
            <p:ph idx="1"/>
          </p:nvPr>
        </p:nvSpPr>
        <p:spPr/>
        <p:txBody>
          <a:bodyPr>
            <a:normAutofit/>
          </a:bodyPr>
          <a:lstStyle/>
          <a:p>
            <a:r>
              <a:rPr lang="en-GB" dirty="0" smtClean="0">
                <a:solidFill>
                  <a:srgbClr val="00B0F0"/>
                </a:solidFill>
              </a:rPr>
              <a:t>Outlined a goal setting system for coaches to work with athletes</a:t>
            </a:r>
          </a:p>
          <a:p>
            <a:endParaRPr lang="en-GB" dirty="0">
              <a:solidFill>
                <a:srgbClr val="00B0F0"/>
              </a:solidFill>
            </a:endParaRPr>
          </a:p>
          <a:p>
            <a:r>
              <a:rPr lang="en-GB" dirty="0" smtClean="0">
                <a:solidFill>
                  <a:srgbClr val="00B0F0"/>
                </a:solidFill>
              </a:rPr>
              <a:t>Many elements to </a:t>
            </a:r>
            <a:r>
              <a:rPr lang="en-GB" dirty="0" err="1" smtClean="0">
                <a:solidFill>
                  <a:srgbClr val="00B0F0"/>
                </a:solidFill>
              </a:rPr>
              <a:t>Botterill’s</a:t>
            </a:r>
            <a:r>
              <a:rPr lang="en-GB" dirty="0" smtClean="0">
                <a:solidFill>
                  <a:srgbClr val="00B0F0"/>
                </a:solidFill>
              </a:rPr>
              <a:t> work but 3 phases have been frequently cited by applied sport psychology</a:t>
            </a:r>
          </a:p>
          <a:p>
            <a:pPr lvl="1"/>
            <a:r>
              <a:rPr lang="en-GB" dirty="0" smtClean="0">
                <a:solidFill>
                  <a:srgbClr val="00B0F0"/>
                </a:solidFill>
              </a:rPr>
              <a:t>1 The planning phase</a:t>
            </a:r>
          </a:p>
          <a:p>
            <a:pPr lvl="1"/>
            <a:r>
              <a:rPr lang="en-GB" dirty="0" smtClean="0">
                <a:solidFill>
                  <a:srgbClr val="00B0F0"/>
                </a:solidFill>
              </a:rPr>
              <a:t>2 The meeting phase</a:t>
            </a:r>
          </a:p>
          <a:p>
            <a:pPr lvl="1"/>
            <a:r>
              <a:rPr lang="en-GB" dirty="0" smtClean="0">
                <a:solidFill>
                  <a:srgbClr val="00B0F0"/>
                </a:solidFill>
              </a:rPr>
              <a:t>3 The follow up / evaluation phase</a:t>
            </a:r>
            <a:endParaRPr lang="en-GB" dirty="0">
              <a:solidFill>
                <a:srgbClr val="00B0F0"/>
              </a:solidFill>
            </a:endParaRPr>
          </a:p>
        </p:txBody>
      </p:sp>
    </p:spTree>
    <p:extLst>
      <p:ext uri="{BB962C8B-B14F-4D97-AF65-F5344CB8AC3E}">
        <p14:creationId xmlns:p14="http://schemas.microsoft.com/office/powerpoint/2010/main" val="3864712826"/>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The Planning Phase</a:t>
            </a:r>
            <a:endParaRPr lang="en-GB" dirty="0">
              <a:solidFill>
                <a:schemeClr val="tx2">
                  <a:lumMod val="10000"/>
                </a:schemeClr>
              </a:solidFill>
            </a:endParaRPr>
          </a:p>
        </p:txBody>
      </p:sp>
      <p:sp>
        <p:nvSpPr>
          <p:cNvPr id="3" name="Content Placeholder 2"/>
          <p:cNvSpPr>
            <a:spLocks noGrp="1"/>
          </p:cNvSpPr>
          <p:nvPr>
            <p:ph idx="1"/>
          </p:nvPr>
        </p:nvSpPr>
        <p:spPr/>
        <p:txBody>
          <a:bodyPr>
            <a:normAutofit/>
          </a:bodyPr>
          <a:lstStyle/>
          <a:p>
            <a:r>
              <a:rPr lang="en-GB" dirty="0" smtClean="0">
                <a:solidFill>
                  <a:srgbClr val="00B0F0"/>
                </a:solidFill>
              </a:rPr>
              <a:t>Coaches must take their time to identify individual/team needs. </a:t>
            </a:r>
          </a:p>
          <a:p>
            <a:endParaRPr lang="en-GB" dirty="0">
              <a:solidFill>
                <a:srgbClr val="00B0F0"/>
              </a:solidFill>
            </a:endParaRPr>
          </a:p>
          <a:p>
            <a:r>
              <a:rPr lang="en-GB" dirty="0" smtClean="0">
                <a:solidFill>
                  <a:srgbClr val="00B0F0"/>
                </a:solidFill>
              </a:rPr>
              <a:t>Performance Profiling excellent during this phase. </a:t>
            </a:r>
          </a:p>
          <a:p>
            <a:endParaRPr lang="en-GB" dirty="0">
              <a:solidFill>
                <a:srgbClr val="00B0F0"/>
              </a:solidFill>
            </a:endParaRPr>
          </a:p>
          <a:p>
            <a:r>
              <a:rPr lang="en-GB" dirty="0" smtClean="0">
                <a:solidFill>
                  <a:srgbClr val="00B0F0"/>
                </a:solidFill>
              </a:rPr>
              <a:t>Need to consider how likely the athlete will agree to the goals</a:t>
            </a:r>
          </a:p>
          <a:p>
            <a:r>
              <a:rPr lang="en-GB" dirty="0" smtClean="0">
                <a:solidFill>
                  <a:srgbClr val="00B0F0"/>
                </a:solidFill>
              </a:rPr>
              <a:t>Consider short-term goals that can lead to a long-term goal. </a:t>
            </a:r>
            <a:endParaRPr lang="en-GB" dirty="0">
              <a:solidFill>
                <a:srgbClr val="00B0F0"/>
              </a:solidFill>
            </a:endParaRPr>
          </a:p>
        </p:txBody>
      </p:sp>
    </p:spTree>
    <p:extLst>
      <p:ext uri="{BB962C8B-B14F-4D97-AF65-F5344CB8AC3E}">
        <p14:creationId xmlns:p14="http://schemas.microsoft.com/office/powerpoint/2010/main" val="893243892"/>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The Meeting Phase</a:t>
            </a:r>
            <a:endParaRPr lang="en-GB" dirty="0">
              <a:solidFill>
                <a:schemeClr val="tx2">
                  <a:lumMod val="10000"/>
                </a:schemeClr>
              </a:solidFill>
            </a:endParaRPr>
          </a:p>
        </p:txBody>
      </p:sp>
      <p:sp>
        <p:nvSpPr>
          <p:cNvPr id="3" name="Content Placeholder 2"/>
          <p:cNvSpPr>
            <a:spLocks noGrp="1"/>
          </p:cNvSpPr>
          <p:nvPr>
            <p:ph idx="1"/>
          </p:nvPr>
        </p:nvSpPr>
        <p:spPr/>
        <p:txBody>
          <a:bodyPr>
            <a:normAutofit/>
          </a:bodyPr>
          <a:lstStyle/>
          <a:p>
            <a:r>
              <a:rPr lang="en-GB" dirty="0" smtClean="0">
                <a:solidFill>
                  <a:srgbClr val="00B0F0"/>
                </a:solidFill>
              </a:rPr>
              <a:t>The next phase is to schedule goal setting meetings. </a:t>
            </a:r>
          </a:p>
          <a:p>
            <a:endParaRPr lang="en-GB" dirty="0">
              <a:solidFill>
                <a:srgbClr val="00B0F0"/>
              </a:solidFill>
            </a:endParaRPr>
          </a:p>
          <a:p>
            <a:r>
              <a:rPr lang="en-GB" dirty="0" smtClean="0">
                <a:solidFill>
                  <a:srgbClr val="00B0F0"/>
                </a:solidFill>
              </a:rPr>
              <a:t>If a group goal, should be with entire team. </a:t>
            </a:r>
          </a:p>
          <a:p>
            <a:endParaRPr lang="en-GB" dirty="0">
              <a:solidFill>
                <a:srgbClr val="00B0F0"/>
              </a:solidFill>
            </a:endParaRPr>
          </a:p>
          <a:p>
            <a:r>
              <a:rPr lang="en-GB" dirty="0" smtClean="0">
                <a:solidFill>
                  <a:srgbClr val="00B0F0"/>
                </a:solidFill>
              </a:rPr>
              <a:t>At first should be explaining goal setting process to athlete. </a:t>
            </a:r>
          </a:p>
          <a:p>
            <a:endParaRPr lang="en-GB" dirty="0">
              <a:solidFill>
                <a:srgbClr val="00B0F0"/>
              </a:solidFill>
            </a:endParaRPr>
          </a:p>
          <a:p>
            <a:r>
              <a:rPr lang="en-GB" dirty="0" smtClean="0">
                <a:solidFill>
                  <a:srgbClr val="00B0F0"/>
                </a:solidFill>
              </a:rPr>
              <a:t>DISCUSSION WITH THE ATHLETE</a:t>
            </a:r>
          </a:p>
          <a:p>
            <a:pPr lvl="1"/>
            <a:r>
              <a:rPr lang="en-GB" dirty="0" smtClean="0">
                <a:solidFill>
                  <a:srgbClr val="00B0F0"/>
                </a:solidFill>
              </a:rPr>
              <a:t>May take more than one meeting to AGREE goals. </a:t>
            </a:r>
            <a:endParaRPr lang="en-GB" dirty="0">
              <a:solidFill>
                <a:srgbClr val="00B0F0"/>
              </a:solidFill>
            </a:endParaRPr>
          </a:p>
        </p:txBody>
      </p:sp>
    </p:spTree>
    <p:extLst>
      <p:ext uri="{BB962C8B-B14F-4D97-AF65-F5344CB8AC3E}">
        <p14:creationId xmlns:p14="http://schemas.microsoft.com/office/powerpoint/2010/main" val="2463520000"/>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The Follow up / Evaluation</a:t>
            </a:r>
            <a:endParaRPr lang="en-GB" dirty="0">
              <a:solidFill>
                <a:schemeClr val="tx2">
                  <a:lumMod val="10000"/>
                </a:schemeClr>
              </a:solidFill>
            </a:endParaRPr>
          </a:p>
        </p:txBody>
      </p:sp>
      <p:sp>
        <p:nvSpPr>
          <p:cNvPr id="3" name="Content Placeholder 2"/>
          <p:cNvSpPr>
            <a:spLocks noGrp="1"/>
          </p:cNvSpPr>
          <p:nvPr>
            <p:ph idx="1"/>
          </p:nvPr>
        </p:nvSpPr>
        <p:spPr/>
        <p:txBody>
          <a:bodyPr>
            <a:normAutofit/>
          </a:bodyPr>
          <a:lstStyle/>
          <a:p>
            <a:r>
              <a:rPr lang="en-GB" dirty="0" smtClean="0">
                <a:solidFill>
                  <a:srgbClr val="00B0F0"/>
                </a:solidFill>
              </a:rPr>
              <a:t>According to </a:t>
            </a:r>
            <a:r>
              <a:rPr lang="en-GB" dirty="0" err="1" smtClean="0">
                <a:solidFill>
                  <a:srgbClr val="00B0F0"/>
                </a:solidFill>
              </a:rPr>
              <a:t>Botterill</a:t>
            </a:r>
            <a:r>
              <a:rPr lang="en-GB" dirty="0" smtClean="0">
                <a:solidFill>
                  <a:srgbClr val="00B0F0"/>
                </a:solidFill>
              </a:rPr>
              <a:t> (1983) due to the nature of the season, appropriate feedback / evaluation of goals is neglected or forgotten about. </a:t>
            </a:r>
          </a:p>
          <a:p>
            <a:endParaRPr lang="en-GB" dirty="0">
              <a:solidFill>
                <a:srgbClr val="00B0F0"/>
              </a:solidFill>
            </a:endParaRPr>
          </a:p>
          <a:p>
            <a:r>
              <a:rPr lang="en-GB" dirty="0" smtClean="0">
                <a:solidFill>
                  <a:srgbClr val="00B0F0"/>
                </a:solidFill>
              </a:rPr>
              <a:t>Therefore important to schedule goal evaluation meetings regularly. </a:t>
            </a:r>
          </a:p>
          <a:p>
            <a:endParaRPr lang="en-GB" dirty="0">
              <a:solidFill>
                <a:srgbClr val="00B0F0"/>
              </a:solidFill>
            </a:endParaRPr>
          </a:p>
          <a:p>
            <a:r>
              <a:rPr lang="en-GB" dirty="0" smtClean="0">
                <a:solidFill>
                  <a:srgbClr val="00B0F0"/>
                </a:solidFill>
              </a:rPr>
              <a:t>Coaches should develop systematic ways to facilitate follow up. </a:t>
            </a:r>
          </a:p>
          <a:p>
            <a:pPr lvl="1"/>
            <a:r>
              <a:rPr lang="en-GB" dirty="0" smtClean="0">
                <a:solidFill>
                  <a:srgbClr val="00B0F0"/>
                </a:solidFill>
              </a:rPr>
              <a:t>E.g. Goal achievement and evaluation card. </a:t>
            </a:r>
          </a:p>
          <a:p>
            <a:endParaRPr lang="en-GB" dirty="0">
              <a:solidFill>
                <a:srgbClr val="00B0F0"/>
              </a:solidFill>
            </a:endParaRPr>
          </a:p>
          <a:p>
            <a:endParaRPr lang="en-GB" dirty="0">
              <a:solidFill>
                <a:srgbClr val="00B0F0"/>
              </a:solidFill>
            </a:endParaRPr>
          </a:p>
        </p:txBody>
      </p:sp>
    </p:spTree>
    <p:extLst>
      <p:ext uri="{BB962C8B-B14F-4D97-AF65-F5344CB8AC3E}">
        <p14:creationId xmlns:p14="http://schemas.microsoft.com/office/powerpoint/2010/main" val="3376315916"/>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5970" y="692696"/>
            <a:ext cx="6343672" cy="709865"/>
          </a:xfrm>
        </p:spPr>
        <p:txBody>
          <a:bodyPr/>
          <a:lstStyle/>
          <a:p>
            <a:r>
              <a:rPr lang="en-GB" dirty="0" smtClean="0">
                <a:solidFill>
                  <a:schemeClr val="tx2">
                    <a:lumMod val="10000"/>
                  </a:schemeClr>
                </a:solidFill>
              </a:rPr>
              <a:t>Sample goal achievement card (Gould, 2013) </a:t>
            </a:r>
            <a:endParaRPr lang="en-GB" dirty="0">
              <a:solidFill>
                <a:schemeClr val="tx2">
                  <a:lumMod val="10000"/>
                </a:schemeClr>
              </a:solidFill>
            </a:endParaRPr>
          </a:p>
        </p:txBody>
      </p:sp>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628800"/>
            <a:ext cx="8712968" cy="5229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32754566"/>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US" altLang="en-US" dirty="0" smtClean="0">
                <a:solidFill>
                  <a:schemeClr val="tx2">
                    <a:lumMod val="10000"/>
                  </a:schemeClr>
                </a:solidFill>
              </a:rPr>
              <a:t>Common Problems in Goal Setting</a:t>
            </a:r>
          </a:p>
        </p:txBody>
      </p:sp>
      <p:sp>
        <p:nvSpPr>
          <p:cNvPr id="38915" name="Rectangle 3"/>
          <p:cNvSpPr>
            <a:spLocks noGrp="1" noChangeArrowheads="1"/>
          </p:cNvSpPr>
          <p:nvPr>
            <p:ph idx="1"/>
          </p:nvPr>
        </p:nvSpPr>
        <p:spPr>
          <a:xfrm>
            <a:off x="611560" y="2420888"/>
            <a:ext cx="8051800" cy="4318000"/>
          </a:xfrm>
        </p:spPr>
        <p:txBody>
          <a:bodyPr>
            <a:normAutofit/>
          </a:bodyPr>
          <a:lstStyle/>
          <a:p>
            <a:r>
              <a:rPr lang="en-US" altLang="en-US" dirty="0" smtClean="0">
                <a:solidFill>
                  <a:srgbClr val="00B0F0"/>
                </a:solidFill>
              </a:rPr>
              <a:t>Convincing students, athletes, and exercisers to set goals</a:t>
            </a:r>
          </a:p>
          <a:p>
            <a:r>
              <a:rPr lang="en-US" altLang="en-US" dirty="0" smtClean="0">
                <a:solidFill>
                  <a:srgbClr val="00B0F0"/>
                </a:solidFill>
              </a:rPr>
              <a:t>Poorly written goal statements</a:t>
            </a:r>
          </a:p>
          <a:p>
            <a:r>
              <a:rPr lang="en-US" altLang="en-US" dirty="0" smtClean="0">
                <a:solidFill>
                  <a:srgbClr val="00B0F0"/>
                </a:solidFill>
              </a:rPr>
              <a:t>Failing to set specific goals</a:t>
            </a:r>
          </a:p>
          <a:p>
            <a:r>
              <a:rPr lang="en-US" altLang="en-US" dirty="0" smtClean="0">
                <a:solidFill>
                  <a:srgbClr val="00B0F0"/>
                </a:solidFill>
              </a:rPr>
              <a:t>Setting too many goals too soon</a:t>
            </a:r>
          </a:p>
          <a:p>
            <a:r>
              <a:rPr lang="en-US" altLang="en-US" dirty="0" smtClean="0">
                <a:solidFill>
                  <a:srgbClr val="00B0F0"/>
                </a:solidFill>
              </a:rPr>
              <a:t>Failing to adjust goals</a:t>
            </a:r>
          </a:p>
          <a:p>
            <a:r>
              <a:rPr lang="en-US" altLang="en-US" dirty="0" smtClean="0">
                <a:solidFill>
                  <a:srgbClr val="00B0F0"/>
                </a:solidFill>
              </a:rPr>
              <a:t>Failure to </a:t>
            </a:r>
            <a:r>
              <a:rPr lang="en-GB" altLang="en-US" dirty="0" smtClean="0">
                <a:solidFill>
                  <a:srgbClr val="00B0F0"/>
                </a:solidFill>
              </a:rPr>
              <a:t>recognise</a:t>
            </a:r>
            <a:r>
              <a:rPr lang="en-US" altLang="en-US" dirty="0" smtClean="0">
                <a:solidFill>
                  <a:srgbClr val="00B0F0"/>
                </a:solidFill>
              </a:rPr>
              <a:t> individual differences</a:t>
            </a:r>
          </a:p>
          <a:p>
            <a:r>
              <a:rPr lang="en-US" altLang="en-US" dirty="0" smtClean="0">
                <a:solidFill>
                  <a:srgbClr val="00B0F0"/>
                </a:solidFill>
              </a:rPr>
              <a:t>Not providing goal follow-up and evaluation</a:t>
            </a:r>
          </a:p>
        </p:txBody>
      </p:sp>
    </p:spTree>
    <p:extLst>
      <p:ext uri="{BB962C8B-B14F-4D97-AF65-F5344CB8AC3E}">
        <p14:creationId xmlns:p14="http://schemas.microsoft.com/office/powerpoint/2010/main" val="144062675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r>
              <a:rPr lang="en-US" altLang="en-US" dirty="0" smtClean="0">
                <a:solidFill>
                  <a:schemeClr val="tx2">
                    <a:lumMod val="10000"/>
                  </a:schemeClr>
                </a:solidFill>
              </a:rPr>
              <a:t>Weinberg and Gould 2011</a:t>
            </a:r>
          </a:p>
        </p:txBody>
      </p:sp>
      <p:pic>
        <p:nvPicPr>
          <p:cNvPr id="39939" name="Picture 4" descr="fig15_03.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19100" y="1585913"/>
            <a:ext cx="8305800" cy="4646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8907408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10000"/>
                  </a:schemeClr>
                </a:solidFill>
              </a:rPr>
              <a:t>Common Problems in Goal Settin</a:t>
            </a:r>
            <a:r>
              <a:rPr lang="en-GB" dirty="0">
                <a:solidFill>
                  <a:schemeClr val="tx2">
                    <a:lumMod val="10000"/>
                  </a:schemeClr>
                </a:solidFill>
              </a:rPr>
              <a:t>g</a:t>
            </a:r>
          </a:p>
        </p:txBody>
      </p:sp>
      <p:sp>
        <p:nvSpPr>
          <p:cNvPr id="3" name="Content Placeholder 2"/>
          <p:cNvSpPr>
            <a:spLocks noGrp="1"/>
          </p:cNvSpPr>
          <p:nvPr>
            <p:ph idx="1"/>
          </p:nvPr>
        </p:nvSpPr>
        <p:spPr/>
        <p:txBody>
          <a:bodyPr>
            <a:normAutofit/>
          </a:bodyPr>
          <a:lstStyle/>
          <a:p>
            <a:r>
              <a:rPr lang="en-GB" dirty="0" smtClean="0">
                <a:solidFill>
                  <a:srgbClr val="00B0F0"/>
                </a:solidFill>
              </a:rPr>
              <a:t>Setting goals that are too general</a:t>
            </a:r>
            <a:endParaRPr lang="en-GB" dirty="0">
              <a:solidFill>
                <a:srgbClr val="00B0F0"/>
              </a:solidFill>
            </a:endParaRPr>
          </a:p>
          <a:p>
            <a:r>
              <a:rPr lang="en-GB" dirty="0" smtClean="0">
                <a:solidFill>
                  <a:srgbClr val="00B0F0"/>
                </a:solidFill>
              </a:rPr>
              <a:t>Failing to modify unrealistic goals</a:t>
            </a:r>
            <a:endParaRPr lang="en-GB" dirty="0">
              <a:solidFill>
                <a:srgbClr val="00B0F0"/>
              </a:solidFill>
            </a:endParaRPr>
          </a:p>
          <a:p>
            <a:r>
              <a:rPr lang="en-GB" dirty="0" smtClean="0">
                <a:solidFill>
                  <a:srgbClr val="00B0F0"/>
                </a:solidFill>
              </a:rPr>
              <a:t>Failing to set process and performance goals</a:t>
            </a:r>
            <a:endParaRPr lang="en-GB" dirty="0">
              <a:solidFill>
                <a:srgbClr val="00B0F0"/>
              </a:solidFill>
            </a:endParaRPr>
          </a:p>
          <a:p>
            <a:r>
              <a:rPr lang="en-GB" dirty="0" smtClean="0">
                <a:solidFill>
                  <a:srgbClr val="00B0F0"/>
                </a:solidFill>
              </a:rPr>
              <a:t>Understanding the time commitment needed to complement to a goal setting programme. </a:t>
            </a:r>
          </a:p>
          <a:p>
            <a:r>
              <a:rPr lang="en-GB" dirty="0" smtClean="0">
                <a:solidFill>
                  <a:srgbClr val="00B0F0"/>
                </a:solidFill>
              </a:rPr>
              <a:t>Setting only technique related goals</a:t>
            </a:r>
          </a:p>
          <a:p>
            <a:r>
              <a:rPr lang="en-GB" dirty="0" smtClean="0">
                <a:solidFill>
                  <a:srgbClr val="00B0F0"/>
                </a:solidFill>
              </a:rPr>
              <a:t>Failing to create a supportive goal setting atmosphere</a:t>
            </a:r>
          </a:p>
          <a:p>
            <a:endParaRPr lang="en-GB" dirty="0">
              <a:solidFill>
                <a:srgbClr val="00B0F0"/>
              </a:solidFill>
            </a:endParaRPr>
          </a:p>
        </p:txBody>
      </p:sp>
    </p:spTree>
    <p:extLst>
      <p:ext uri="{BB962C8B-B14F-4D97-AF65-F5344CB8AC3E}">
        <p14:creationId xmlns:p14="http://schemas.microsoft.com/office/powerpoint/2010/main" val="396147393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 Boardroom</Template>
  <TotalTime>215</TotalTime>
  <Words>3247</Words>
  <Application>Microsoft Office PowerPoint</Application>
  <PresentationFormat>On-screen Show (4:3)</PresentationFormat>
  <Paragraphs>431</Paragraphs>
  <Slides>65</Slides>
  <Notes>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65</vt:i4>
      </vt:variant>
    </vt:vector>
  </HeadingPairs>
  <TitlesOfParts>
    <vt:vector size="75" baseType="lpstr">
      <vt:lpstr>ＭＳ Ｐゴシック</vt:lpstr>
      <vt:lpstr>Arial</vt:lpstr>
      <vt:lpstr>Arial Narrow</vt:lpstr>
      <vt:lpstr>Calibri</vt:lpstr>
      <vt:lpstr>Century Gothic</vt:lpstr>
      <vt:lpstr>Times New Roman</vt:lpstr>
      <vt:lpstr>Verdana</vt:lpstr>
      <vt:lpstr>Wingdings</vt:lpstr>
      <vt:lpstr>Wingdings 3</vt:lpstr>
      <vt:lpstr>Ion Boardroom</vt:lpstr>
      <vt:lpstr>The Application of Goal Setting Strategies in Sport and Exercise</vt:lpstr>
      <vt:lpstr>Aims of the Session. </vt:lpstr>
      <vt:lpstr>Aims of the Session.</vt:lpstr>
      <vt:lpstr>Goal Setting in Sports and Exercise</vt:lpstr>
      <vt:lpstr>However</vt:lpstr>
      <vt:lpstr>Defining Goals</vt:lpstr>
      <vt:lpstr>Goal Setting Research. </vt:lpstr>
      <vt:lpstr>Goal Setting Research. </vt:lpstr>
      <vt:lpstr>Defining Goals and Types of Goals.</vt:lpstr>
      <vt:lpstr>Defining Goals and Types of Goals. </vt:lpstr>
      <vt:lpstr>Defining Goals</vt:lpstr>
      <vt:lpstr>Defining Goals</vt:lpstr>
      <vt:lpstr>Types of Goals and Behaviour Change. </vt:lpstr>
      <vt:lpstr>Types of Goals and Behaviour Change.</vt:lpstr>
      <vt:lpstr>Effectiveness of each type of goal?</vt:lpstr>
      <vt:lpstr>Kingston and Hardy (1997)</vt:lpstr>
      <vt:lpstr>Effectiveness of each type of goal</vt:lpstr>
      <vt:lpstr>However</vt:lpstr>
      <vt:lpstr>Explanations for how Goal Setting Improves Performance. </vt:lpstr>
      <vt:lpstr>Directed Attention</vt:lpstr>
      <vt:lpstr>Effort Mobilisation</vt:lpstr>
      <vt:lpstr>Persistence</vt:lpstr>
      <vt:lpstr>Developing new learning strategies</vt:lpstr>
      <vt:lpstr>Mechanistic Theory (Locke and Latham, 2002). </vt:lpstr>
      <vt:lpstr>Cognitive Theory (Burton, 1983)</vt:lpstr>
      <vt:lpstr>Cognitive Theory (Burton, 1983)</vt:lpstr>
      <vt:lpstr>Burton and Naylor (2002) / Burton and Weiss (2008) – Goal Setting Styles model</vt:lpstr>
      <vt:lpstr>Goal Setting Styles Model</vt:lpstr>
      <vt:lpstr>Burton et al 2013</vt:lpstr>
      <vt:lpstr>Goal Setting and Positive Affect</vt:lpstr>
      <vt:lpstr>Principles of Goal Setting</vt:lpstr>
      <vt:lpstr>Principles of Goal Setting. </vt:lpstr>
      <vt:lpstr>Principles of Goal Setting</vt:lpstr>
      <vt:lpstr>Principles of Goals Setting</vt:lpstr>
      <vt:lpstr>Principles of Goal Setting</vt:lpstr>
      <vt:lpstr>Long-term and Short-term goals</vt:lpstr>
      <vt:lpstr>Goal Staircase (Gould, 2013)</vt:lpstr>
      <vt:lpstr>PowerPoint Presentation</vt:lpstr>
      <vt:lpstr>Principles of Goal Setting</vt:lpstr>
      <vt:lpstr>Principles of Goals Setting</vt:lpstr>
      <vt:lpstr>Principles of Goals Setting</vt:lpstr>
      <vt:lpstr>Principles of Goal Setting</vt:lpstr>
      <vt:lpstr>Principle of Goal Setting</vt:lpstr>
      <vt:lpstr>The Performance Profile</vt:lpstr>
      <vt:lpstr>The Performance Profile</vt:lpstr>
      <vt:lpstr>Research on Performance Profile</vt:lpstr>
      <vt:lpstr>Example</vt:lpstr>
      <vt:lpstr>From Weinberg and Williams (2013)</vt:lpstr>
      <vt:lpstr>Task</vt:lpstr>
      <vt:lpstr>Principles of Goals Setting</vt:lpstr>
      <vt:lpstr>Recording Goals</vt:lpstr>
      <vt:lpstr>Principles of Goals Setting</vt:lpstr>
      <vt:lpstr>Principles of Goal Setting</vt:lpstr>
      <vt:lpstr>Principles of Goal Setting</vt:lpstr>
      <vt:lpstr>Group Goals</vt:lpstr>
      <vt:lpstr>SMARTS Goals</vt:lpstr>
      <vt:lpstr>A Goal Setting System for Coaches</vt:lpstr>
      <vt:lpstr>Botterill (1983)</vt:lpstr>
      <vt:lpstr>The Planning Phase</vt:lpstr>
      <vt:lpstr>The Meeting Phase</vt:lpstr>
      <vt:lpstr>The Follow up / Evaluation</vt:lpstr>
      <vt:lpstr>Sample goal achievement card (Gould, 2013) </vt:lpstr>
      <vt:lpstr>Common Problems in Goal Setting</vt:lpstr>
      <vt:lpstr>Weinberg and Gould 2011</vt:lpstr>
      <vt:lpstr>Common Problems in Goal Setting</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Application of Goal Setting Strategies in Sport and Exercise</dc:title>
  <dc:creator>standalone</dc:creator>
  <cp:lastModifiedBy>Stuart Jones</cp:lastModifiedBy>
  <cp:revision>12</cp:revision>
  <cp:lastPrinted>1601-01-01T00:00:00Z</cp:lastPrinted>
  <dcterms:created xsi:type="dcterms:W3CDTF">2014-11-08T14:34:28Z</dcterms:created>
  <dcterms:modified xsi:type="dcterms:W3CDTF">2016-03-24T08:49:12Z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TC102037641033</vt:lpwstr>
  </property>
</Properties>
</file>