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Horizon" panose="02000500000000000000" pitchFamily="2" charset="77"/>
      <p:regular r:id="rId15"/>
    </p:embeddedFont>
    <p:embeddedFont>
      <p:font typeface="Poppins" pitchFamily="2" charset="77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svg"/><Relationship Id="rId3" Type="http://schemas.openxmlformats.org/officeDocument/2006/relationships/image" Target="../media/image3.svg"/><Relationship Id="rId7" Type="http://schemas.openxmlformats.org/officeDocument/2006/relationships/image" Target="../media/image8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7.svg"/><Relationship Id="rId4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svg"/><Relationship Id="rId3" Type="http://schemas.openxmlformats.org/officeDocument/2006/relationships/image" Target="../media/image3.svg"/><Relationship Id="rId7" Type="http://schemas.openxmlformats.org/officeDocument/2006/relationships/image" Target="../media/image8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2.svg"/><Relationship Id="rId7" Type="http://schemas.openxmlformats.org/officeDocument/2006/relationships/image" Target="../media/image16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3.svg"/><Relationship Id="rId9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1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7.svg"/><Relationship Id="rId4" Type="http://schemas.openxmlformats.org/officeDocument/2006/relationships/image" Target="../media/image1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svg"/><Relationship Id="rId5" Type="http://schemas.openxmlformats.org/officeDocument/2006/relationships/image" Target="../media/image2.svg"/><Relationship Id="rId4" Type="http://schemas.openxmlformats.org/officeDocument/2006/relationships/image" Target="../media/image19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svg"/><Relationship Id="rId5" Type="http://schemas.openxmlformats.org/officeDocument/2006/relationships/image" Target="../media/image2.svg"/><Relationship Id="rId4" Type="http://schemas.openxmlformats.org/officeDocument/2006/relationships/image" Target="../media/image19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1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7.svg"/><Relationship Id="rId4" Type="http://schemas.openxmlformats.org/officeDocument/2006/relationships/image" Target="../media/image11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svg"/><Relationship Id="rId3" Type="http://schemas.openxmlformats.org/officeDocument/2006/relationships/image" Target="../media/image3.svg"/><Relationship Id="rId7" Type="http://schemas.openxmlformats.org/officeDocument/2006/relationships/image" Target="../media/image8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svg"/><Relationship Id="rId4" Type="http://schemas.openxmlformats.org/officeDocument/2006/relationships/image" Target="../media/image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4" name="Group 4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25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6" name="Freeform 6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25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Freeform 7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25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r="-70584"/>
              </a:stretch>
            </a:blipFill>
          </p:spPr>
        </p:sp>
      </p:grpSp>
      <p:grpSp>
        <p:nvGrpSpPr>
          <p:cNvPr id="8" name="Group 8"/>
          <p:cNvGrpSpPr/>
          <p:nvPr/>
        </p:nvGrpSpPr>
        <p:grpSpPr>
          <a:xfrm>
            <a:off x="9144000" y="6838811"/>
            <a:ext cx="9627286" cy="3753704"/>
            <a:chOff x="0" y="0"/>
            <a:chExt cx="2535582" cy="98863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535581" cy="988630"/>
            </a:xfrm>
            <a:custGeom>
              <a:avLst/>
              <a:gdLst/>
              <a:ahLst/>
              <a:cxnLst/>
              <a:rect l="l" t="t" r="r" b="b"/>
              <a:pathLst>
                <a:path w="2535581" h="988630">
                  <a:moveTo>
                    <a:pt x="0" y="0"/>
                  </a:moveTo>
                  <a:lnTo>
                    <a:pt x="2535581" y="0"/>
                  </a:lnTo>
                  <a:lnTo>
                    <a:pt x="2535581" y="988630"/>
                  </a:lnTo>
                  <a:lnTo>
                    <a:pt x="0" y="98863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66675"/>
              <a:ext cx="2535582" cy="10553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028700" y="3608477"/>
            <a:ext cx="9883561" cy="17016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11"/>
              </a:lnSpc>
            </a:pPr>
            <a:r>
              <a:rPr lang="en-US" sz="3528" b="1" dirty="0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Black Kings Ltd: Accessible Luxury Streetwear</a:t>
            </a:r>
          </a:p>
        </p:txBody>
      </p:sp>
      <p:sp>
        <p:nvSpPr>
          <p:cNvPr id="12" name="Freeform 12"/>
          <p:cNvSpPr/>
          <p:nvPr/>
        </p:nvSpPr>
        <p:spPr>
          <a:xfrm>
            <a:off x="9540586" y="-5060439"/>
            <a:ext cx="8801045" cy="26174111"/>
          </a:xfrm>
          <a:custGeom>
            <a:avLst/>
            <a:gdLst/>
            <a:ahLst/>
            <a:cxnLst/>
            <a:rect l="l" t="t" r="r" b="b"/>
            <a:pathLst>
              <a:path w="8801045" h="26174111">
                <a:moveTo>
                  <a:pt x="0" y="0"/>
                </a:moveTo>
                <a:lnTo>
                  <a:pt x="8801045" y="0"/>
                </a:lnTo>
                <a:lnTo>
                  <a:pt x="8801045" y="26174111"/>
                </a:lnTo>
                <a:lnTo>
                  <a:pt x="0" y="261741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13" name="TextBox 13"/>
          <p:cNvSpPr txBox="1"/>
          <p:nvPr/>
        </p:nvSpPr>
        <p:spPr>
          <a:xfrm>
            <a:off x="1041499" y="6084006"/>
            <a:ext cx="7479576" cy="7117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4"/>
              </a:lnSpc>
              <a:spcBef>
                <a:spcPct val="0"/>
              </a:spcBef>
            </a:pPr>
            <a:r>
              <a:rPr lang="en-US" sz="2000" spc="127" dirty="0">
                <a:solidFill>
                  <a:srgbClr val="F4F4F4"/>
                </a:solidFill>
                <a:latin typeface="Poppins"/>
                <a:ea typeface="Poppins"/>
                <a:cs typeface="Poppins"/>
                <a:sym typeface="Poppins"/>
              </a:rPr>
              <a:t>Business Plan Presentation · Ibrahim Kudu </a:t>
            </a:r>
            <a:r>
              <a:rPr lang="en-US" sz="2000" spc="127" dirty="0" err="1">
                <a:solidFill>
                  <a:srgbClr val="F4F4F4"/>
                </a:solidFill>
                <a:latin typeface="Poppins"/>
                <a:ea typeface="Poppins"/>
                <a:cs typeface="Poppins"/>
                <a:sym typeface="Poppins"/>
              </a:rPr>
              <a:t>Uthman</a:t>
            </a:r>
            <a:r>
              <a:rPr lang="en-US" sz="2000" spc="127" dirty="0">
                <a:solidFill>
                  <a:srgbClr val="F4F4F4"/>
                </a:solidFill>
                <a:latin typeface="Poppins"/>
                <a:ea typeface="Poppins"/>
                <a:cs typeface="Poppins"/>
                <a:sym typeface="Poppins"/>
              </a:rPr>
              <a:t> · ID: 2514082 · Enterprise &amp; Entrepreneurship (LCLM4006_LON) · 28 July 2026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807214"/>
            <a:ext cx="4448897" cy="2171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679"/>
              </a:lnSpc>
              <a:spcBef>
                <a:spcPct val="0"/>
              </a:spcBef>
            </a:pPr>
            <a:r>
              <a:rPr lang="en-US" sz="1200" b="1">
                <a:solidFill>
                  <a:srgbClr val="F4F4F4"/>
                </a:solidFill>
                <a:latin typeface="Horizon"/>
                <a:ea typeface="Horizon"/>
                <a:cs typeface="Horizon"/>
                <a:sym typeface="Horizon"/>
              </a:rPr>
              <a:t>Black Kings Ltd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149088" y="849313"/>
            <a:ext cx="1776712" cy="21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768"/>
              </a:lnSpc>
              <a:spcBef>
                <a:spcPct val="0"/>
              </a:spcBef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Catalogue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292957" y="849313"/>
            <a:ext cx="1403177" cy="21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768"/>
              </a:lnSpc>
              <a:spcBef>
                <a:spcPct val="0"/>
              </a:spcBef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310427" y="849313"/>
            <a:ext cx="1776712" cy="21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768"/>
              </a:lnSpc>
              <a:spcBef>
                <a:spcPct val="0"/>
              </a:spcBef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41499" y="9060977"/>
            <a:ext cx="2843551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Explore Brand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Freeform 6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r="-70584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2719298" y="5234935"/>
            <a:ext cx="3136537" cy="3136537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1028700" y="759589"/>
            <a:ext cx="4448897" cy="452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06"/>
              </a:lnSpc>
              <a:spcBef>
                <a:spcPct val="0"/>
              </a:spcBef>
            </a:pPr>
            <a:r>
              <a:rPr lang="en-US" sz="2433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Black Kings Ltd.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149088" y="820738"/>
            <a:ext cx="1776712" cy="350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39"/>
              </a:lnSpc>
              <a:spcBef>
                <a:spcPct val="0"/>
              </a:spcBef>
            </a:pPr>
            <a:r>
              <a:rPr lang="en-US" sz="195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Catalogue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292957" y="820738"/>
            <a:ext cx="1403177" cy="350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39"/>
              </a:lnSpc>
              <a:spcBef>
                <a:spcPct val="0"/>
              </a:spcBef>
            </a:pPr>
            <a:r>
              <a:rPr lang="en-US" sz="195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10427" y="820738"/>
            <a:ext cx="1776712" cy="350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39"/>
              </a:lnSpc>
              <a:spcBef>
                <a:spcPct val="0"/>
              </a:spcBef>
            </a:pPr>
            <a:r>
              <a:rPr lang="en-US" sz="195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310427" y="2178619"/>
            <a:ext cx="5141772" cy="16351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45"/>
              </a:lnSpc>
            </a:pPr>
            <a:r>
              <a:rPr lang="en-US" sz="4996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BRAND</a:t>
            </a:r>
          </a:p>
          <a:p>
            <a:pPr marL="0" lvl="0" indent="0" algn="l">
              <a:lnSpc>
                <a:spcPts val="6245"/>
              </a:lnSpc>
            </a:pPr>
            <a:r>
              <a:rPr lang="en-US" sz="4996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CONCEPT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5855835" y="2098398"/>
            <a:ext cx="3136537" cy="3136537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</p:sp>
      </p:grpSp>
      <p:sp>
        <p:nvSpPr>
          <p:cNvPr id="16" name="TextBox 16"/>
          <p:cNvSpPr txBox="1"/>
          <p:nvPr/>
        </p:nvSpPr>
        <p:spPr>
          <a:xfrm>
            <a:off x="10310427" y="4265490"/>
            <a:ext cx="5922888" cy="2087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306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Luxury-inspired streetwear at accessible prices. Targeting UK men &amp; women aged 18–35 who are style and value conscious. T-shirts, hoodies, tracksuits, jackets, jeans, caps &amp; accessories.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310427" y="6350830"/>
            <a:ext cx="5922888" cy="1249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306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Core items: £25–£45. Outerwear: £50–£80. Up to 60–70% cheaper than designer labels — premium style, fair price.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719298" y="2978719"/>
            <a:ext cx="3014322" cy="783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4"/>
              </a:lnSpc>
            </a:pPr>
            <a:r>
              <a:rPr lang="en-US" sz="269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our</a:t>
            </a:r>
          </a:p>
          <a:p>
            <a:pPr marL="0" lvl="0" indent="0" algn="l">
              <a:lnSpc>
                <a:spcPts val="2994"/>
              </a:lnSpc>
            </a:pPr>
            <a:r>
              <a:rPr lang="en-US" sz="269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story</a:t>
            </a:r>
          </a:p>
        </p:txBody>
      </p:sp>
      <p:sp>
        <p:nvSpPr>
          <p:cNvPr id="19" name="Freeform 19"/>
          <p:cNvSpPr/>
          <p:nvPr/>
        </p:nvSpPr>
        <p:spPr>
          <a:xfrm>
            <a:off x="4373279" y="7914272"/>
            <a:ext cx="2965112" cy="457200"/>
          </a:xfrm>
          <a:custGeom>
            <a:avLst/>
            <a:gdLst/>
            <a:ahLst/>
            <a:cxnLst/>
            <a:rect l="l" t="t" r="r" b="b"/>
            <a:pathLst>
              <a:path w="2965112" h="457200">
                <a:moveTo>
                  <a:pt x="0" y="0"/>
                </a:moveTo>
                <a:lnTo>
                  <a:pt x="2965112" y="0"/>
                </a:lnTo>
                <a:lnTo>
                  <a:pt x="2965112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47697" r="-99011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5167695" y="4486670"/>
            <a:ext cx="1376280" cy="1376280"/>
          </a:xfrm>
          <a:custGeom>
            <a:avLst/>
            <a:gdLst/>
            <a:ahLst/>
            <a:cxnLst/>
            <a:rect l="l" t="t" r="r" b="b"/>
            <a:pathLst>
              <a:path w="1376280" h="1376280">
                <a:moveTo>
                  <a:pt x="0" y="0"/>
                </a:moveTo>
                <a:lnTo>
                  <a:pt x="1376280" y="0"/>
                </a:lnTo>
                <a:lnTo>
                  <a:pt x="1376280" y="1376280"/>
                </a:lnTo>
                <a:lnTo>
                  <a:pt x="0" y="137628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041499" y="9032402"/>
            <a:ext cx="2843551" cy="3337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02"/>
              </a:lnSpc>
              <a:spcBef>
                <a:spcPct val="0"/>
              </a:spcBef>
            </a:pPr>
            <a:r>
              <a:rPr lang="en-US" sz="1858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Explore Range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982945" y="0"/>
            <a:ext cx="7276355" cy="5143500"/>
            <a:chOff x="0" y="0"/>
            <a:chExt cx="1885590" cy="133288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885590" cy="1332883"/>
            </a:xfrm>
            <a:custGeom>
              <a:avLst/>
              <a:gdLst/>
              <a:ahLst/>
              <a:cxnLst/>
              <a:rect l="l" t="t" r="r" b="b"/>
              <a:pathLst>
                <a:path w="1885590" h="1332883">
                  <a:moveTo>
                    <a:pt x="0" y="0"/>
                  </a:moveTo>
                  <a:lnTo>
                    <a:pt x="1885590" y="0"/>
                  </a:lnTo>
                  <a:lnTo>
                    <a:pt x="1885590" y="1332883"/>
                  </a:lnTo>
                  <a:lnTo>
                    <a:pt x="0" y="1332883"/>
                  </a:lnTo>
                  <a:close/>
                </a:path>
              </a:pathLst>
            </a:custGeom>
            <a:blipFill>
              <a:blip r:embed="rId3"/>
              <a:stretch>
                <a:fillRect t="-220" b="-220"/>
              </a:stretch>
            </a:blipFill>
          </p:spPr>
        </p:sp>
      </p:grpSp>
      <p:sp>
        <p:nvSpPr>
          <p:cNvPr id="5" name="TextBox 5"/>
          <p:cNvSpPr txBox="1"/>
          <p:nvPr/>
        </p:nvSpPr>
        <p:spPr>
          <a:xfrm>
            <a:off x="1028700" y="778639"/>
            <a:ext cx="4448897" cy="359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46"/>
              </a:lnSpc>
              <a:spcBef>
                <a:spcPct val="0"/>
              </a:spcBef>
            </a:pPr>
            <a:r>
              <a:rPr lang="en-US" sz="1961" b="1">
                <a:solidFill>
                  <a:srgbClr val="F4F4F4"/>
                </a:solidFill>
                <a:latin typeface="Horizon"/>
                <a:ea typeface="Horizon"/>
                <a:cs typeface="Horizon"/>
                <a:sym typeface="Horizon"/>
              </a:rPr>
              <a:t>Black Kings Ltd.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41499" y="9041927"/>
            <a:ext cx="2843551" cy="250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48"/>
              </a:lnSpc>
              <a:spcBef>
                <a:spcPct val="0"/>
              </a:spcBef>
            </a:pPr>
            <a:r>
              <a:rPr lang="en-US" sz="1391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Black Kings Ltd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25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9" name="Freeform 9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25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25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r="-70584"/>
              </a:stretch>
            </a:blipFill>
          </p:spPr>
        </p:sp>
      </p:grpSp>
      <p:sp>
        <p:nvSpPr>
          <p:cNvPr id="11" name="TextBox 11"/>
          <p:cNvSpPr txBox="1"/>
          <p:nvPr/>
        </p:nvSpPr>
        <p:spPr>
          <a:xfrm>
            <a:off x="1895086" y="3094515"/>
            <a:ext cx="5665284" cy="1466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46"/>
              </a:lnSpc>
            </a:pPr>
            <a:r>
              <a:rPr lang="en-US" sz="4996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Mission &amp; Vision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95086" y="6405694"/>
            <a:ext cx="5922888" cy="1279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475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To provide affordable, high-quality streetwear that empowers self-expression, fosters community belonging, and acts responsibly for both people and the environment.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95086" y="5862138"/>
            <a:ext cx="2648595" cy="327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338"/>
              </a:lnSpc>
            </a:pPr>
            <a:r>
              <a:rPr lang="en-US" sz="210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Our Mission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982945" y="6391906"/>
            <a:ext cx="5922888" cy="1599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475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To become a leading UK independent streetwear brand, </a:t>
            </a:r>
            <a:r>
              <a:rPr lang="en-US" sz="200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recognised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for distinctive design, uncompromising quality, community spirit, and a genuine commitment to sustainability.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982945" y="5848350"/>
            <a:ext cx="2648595" cy="327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338"/>
              </a:lnSpc>
            </a:pPr>
            <a:r>
              <a:rPr lang="en-US" sz="210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Our Vision</a:t>
            </a:r>
          </a:p>
        </p:txBody>
      </p:sp>
      <p:sp>
        <p:nvSpPr>
          <p:cNvPr id="16" name="Freeform 16"/>
          <p:cNvSpPr/>
          <p:nvPr/>
        </p:nvSpPr>
        <p:spPr>
          <a:xfrm>
            <a:off x="13908597" y="9829800"/>
            <a:ext cx="4379403" cy="457200"/>
          </a:xfrm>
          <a:custGeom>
            <a:avLst/>
            <a:gdLst/>
            <a:ahLst/>
            <a:cxnLst/>
            <a:rect l="l" t="t" r="r" b="b"/>
            <a:pathLst>
              <a:path w="4379403" h="457200">
                <a:moveTo>
                  <a:pt x="0" y="0"/>
                </a:moveTo>
                <a:lnTo>
                  <a:pt x="4379403" y="0"/>
                </a:lnTo>
                <a:lnTo>
                  <a:pt x="4379403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r="-67036"/>
            </a:stretch>
          </a:blipFill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4" name="Freeform 4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r="-70584"/>
              </a:stretch>
            </a:blipFill>
          </p:spPr>
        </p:sp>
      </p:grpSp>
      <p:sp>
        <p:nvSpPr>
          <p:cNvPr id="6" name="TextBox 6"/>
          <p:cNvSpPr txBox="1"/>
          <p:nvPr/>
        </p:nvSpPr>
        <p:spPr>
          <a:xfrm>
            <a:off x="7666374" y="2438438"/>
            <a:ext cx="9592926" cy="5049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726"/>
              </a:lnSpc>
            </a:pPr>
            <a:r>
              <a:rPr lang="en-US" sz="2981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OBJECTIVES &amp; LEGAL STRUCTURE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0" y="-573472"/>
            <a:ext cx="4419110" cy="8174384"/>
            <a:chOff x="0" y="0"/>
            <a:chExt cx="1163881" cy="215292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63881" cy="2152924"/>
            </a:xfrm>
            <a:custGeom>
              <a:avLst/>
              <a:gdLst/>
              <a:ahLst/>
              <a:cxnLst/>
              <a:rect l="l" t="t" r="r" b="b"/>
              <a:pathLst>
                <a:path w="1163881" h="2152924">
                  <a:moveTo>
                    <a:pt x="0" y="0"/>
                  </a:moveTo>
                  <a:lnTo>
                    <a:pt x="1163881" y="0"/>
                  </a:lnTo>
                  <a:lnTo>
                    <a:pt x="1163881" y="2152924"/>
                  </a:lnTo>
                  <a:lnTo>
                    <a:pt x="0" y="215292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1163881" cy="22195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84757" y="877888"/>
            <a:ext cx="4711547" cy="7411354"/>
            <a:chOff x="0" y="0"/>
            <a:chExt cx="1220947" cy="192057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220947" cy="1920573"/>
            </a:xfrm>
            <a:custGeom>
              <a:avLst/>
              <a:gdLst/>
              <a:ahLst/>
              <a:cxnLst/>
              <a:rect l="l" t="t" r="r" b="b"/>
              <a:pathLst>
                <a:path w="1220947" h="1920573">
                  <a:moveTo>
                    <a:pt x="0" y="0"/>
                  </a:moveTo>
                  <a:lnTo>
                    <a:pt x="1220947" y="0"/>
                  </a:lnTo>
                  <a:lnTo>
                    <a:pt x="1220947" y="1920573"/>
                  </a:lnTo>
                  <a:lnTo>
                    <a:pt x="0" y="1920573"/>
                  </a:lnTo>
                  <a:close/>
                </a:path>
              </a:pathLst>
            </a:custGeom>
            <a:blipFill>
              <a:blip r:embed="rId3"/>
              <a:stretch>
                <a:fillRect t="-354" b="-354"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>
            <a:off x="7666374" y="3559092"/>
            <a:ext cx="9557965" cy="506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028"/>
              </a:lnSpc>
            </a:pPr>
            <a:r>
              <a:rPr lang="en-US" sz="12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Black Kings Ltd is built on clear goals and a solid foundation. Our objectives drive growth while our legal structure ensures credibility, protection, and long-term sustainability.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666374" y="5944197"/>
            <a:ext cx="4325249" cy="3347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Launch e-commerce within 12 months</a:t>
            </a:r>
          </a:p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Achieve 90%+ customer satisfaction</a:t>
            </a:r>
          </a:p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Grow to 5,000+ social followers in year one; 20,000+ by year three</a:t>
            </a:r>
          </a:p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Eliminate single-use plastics in packaging by end of year two</a:t>
            </a:r>
          </a:p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Donate 10% unsold stock; run 2+ local clothing drives annually</a:t>
            </a:r>
          </a:p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Open pop-up store within 3 years; permanent retail within 5 years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666374" y="5391117"/>
            <a:ext cx="2648595" cy="255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91"/>
              </a:lnSpc>
            </a:pPr>
            <a:r>
              <a:rPr lang="en-US" sz="1614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Key Objectives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99091" y="5944197"/>
            <a:ext cx="4325249" cy="12952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Private Limited Company (Ltd)</a:t>
            </a:r>
          </a:p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Sole ownership by founder</a:t>
            </a:r>
          </a:p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Limited liability protection</a:t>
            </a:r>
          </a:p>
          <a:p>
            <a:pPr marL="0" lvl="0" indent="0" algn="just">
              <a:lnSpc>
                <a:spcPts val="2028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Credibility with suppliers and investors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899091" y="5391117"/>
            <a:ext cx="3126835" cy="255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91"/>
              </a:lnSpc>
            </a:pPr>
            <a:r>
              <a:rPr lang="en-US" sz="1614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Legal Structure</a:t>
            </a:r>
          </a:p>
        </p:txBody>
      </p:sp>
      <p:sp>
        <p:nvSpPr>
          <p:cNvPr id="17" name="TextBox 17"/>
          <p:cNvSpPr txBox="1"/>
          <p:nvPr/>
        </p:nvSpPr>
        <p:spPr>
          <a:xfrm rot="-5400000">
            <a:off x="-1604504" y="3658096"/>
            <a:ext cx="4677418" cy="345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05"/>
              </a:lnSpc>
              <a:spcBef>
                <a:spcPct val="0"/>
              </a:spcBef>
            </a:pPr>
            <a:r>
              <a:rPr lang="en-US" sz="1789">
                <a:solidFill>
                  <a:srgbClr val="000000"/>
                </a:solidFill>
                <a:latin typeface="Horizon"/>
                <a:ea typeface="Horizon"/>
                <a:cs typeface="Horizon"/>
                <a:sym typeface="Horizon"/>
              </a:rPr>
              <a:t>Liceria &amp; Co.</a:t>
            </a:r>
          </a:p>
        </p:txBody>
      </p:sp>
      <p:sp>
        <p:nvSpPr>
          <p:cNvPr id="18" name="Freeform 18"/>
          <p:cNvSpPr/>
          <p:nvPr/>
        </p:nvSpPr>
        <p:spPr>
          <a:xfrm rot="-5400000">
            <a:off x="594243" y="6537991"/>
            <a:ext cx="535802" cy="535802"/>
          </a:xfrm>
          <a:custGeom>
            <a:avLst/>
            <a:gdLst/>
            <a:ahLst/>
            <a:cxnLst/>
            <a:rect l="l" t="t" r="r" b="b"/>
            <a:pathLst>
              <a:path w="535802" h="535802">
                <a:moveTo>
                  <a:pt x="0" y="0"/>
                </a:moveTo>
                <a:lnTo>
                  <a:pt x="535802" y="0"/>
                </a:lnTo>
                <a:lnTo>
                  <a:pt x="535802" y="535802"/>
                </a:lnTo>
                <a:lnTo>
                  <a:pt x="0" y="5358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4419110" y="8060641"/>
            <a:ext cx="2965112" cy="457200"/>
          </a:xfrm>
          <a:custGeom>
            <a:avLst/>
            <a:gdLst/>
            <a:ahLst/>
            <a:cxnLst/>
            <a:rect l="l" t="t" r="r" b="b"/>
            <a:pathLst>
              <a:path w="2965112" h="457200">
                <a:moveTo>
                  <a:pt x="0" y="0"/>
                </a:moveTo>
                <a:lnTo>
                  <a:pt x="2965112" y="0"/>
                </a:lnTo>
                <a:lnTo>
                  <a:pt x="2965112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47697" r="-99011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4149088" y="820738"/>
            <a:ext cx="1776712" cy="358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Catalogue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2957" y="820738"/>
            <a:ext cx="1403177" cy="358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310427" y="820738"/>
            <a:ext cx="1776712" cy="358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24" name="Freeform 24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5" name="TextBox 25"/>
          <p:cNvSpPr txBox="1"/>
          <p:nvPr/>
        </p:nvSpPr>
        <p:spPr>
          <a:xfrm>
            <a:off x="1041499" y="9032402"/>
            <a:ext cx="2843551" cy="3422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58"/>
              </a:lnSpc>
              <a:spcBef>
                <a:spcPct val="0"/>
              </a:spcBef>
            </a:pPr>
            <a:r>
              <a:rPr lang="en-US" sz="1898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Search Product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Freeform 6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r="-70584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2719298" y="5234935"/>
            <a:ext cx="3136537" cy="3136537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1028700" y="759589"/>
            <a:ext cx="4448897" cy="452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06"/>
              </a:lnSpc>
              <a:spcBef>
                <a:spcPct val="0"/>
              </a:spcBef>
            </a:pPr>
            <a:r>
              <a:rPr lang="en-US" sz="2433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Black Kings Ltd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149088" y="820738"/>
            <a:ext cx="1776712" cy="358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Catalogue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292957" y="820738"/>
            <a:ext cx="1403177" cy="358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10427" y="820738"/>
            <a:ext cx="1776712" cy="358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310427" y="2178619"/>
            <a:ext cx="5141772" cy="16351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245"/>
              </a:lnSpc>
            </a:pPr>
            <a:r>
              <a:rPr lang="en-US" sz="4996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PESTEL</a:t>
            </a:r>
          </a:p>
          <a:p>
            <a:pPr marL="0" lvl="0" indent="0" algn="l">
              <a:lnSpc>
                <a:spcPts val="6245"/>
              </a:lnSpc>
            </a:pPr>
            <a:r>
              <a:rPr lang="en-US" sz="4996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ANALYSIS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5855835" y="2098398"/>
            <a:ext cx="3136537" cy="3136537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</p:sp>
      </p:grpSp>
      <p:sp>
        <p:nvSpPr>
          <p:cNvPr id="16" name="TextBox 16"/>
          <p:cNvSpPr txBox="1"/>
          <p:nvPr/>
        </p:nvSpPr>
        <p:spPr>
          <a:xfrm>
            <a:off x="10310427" y="4313115"/>
            <a:ext cx="5922888" cy="1699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92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POLITICAL: UK employment, taxation &amp; consumer protection laws shape operations.</a:t>
            </a:r>
          </a:p>
          <a:p>
            <a:pPr marL="0" lvl="0" indent="0" algn="just">
              <a:lnSpc>
                <a:spcPts val="2192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ECONOMIC: Inflation drives demand for affordable fashion — our core advantage.</a:t>
            </a:r>
          </a:p>
          <a:p>
            <a:pPr marL="0" lvl="0" indent="0" algn="just">
              <a:lnSpc>
                <a:spcPts val="2192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SOCIAL: Growing streetwear culture &amp; rising demand for sustainable, ethical brands.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310427" y="6398455"/>
            <a:ext cx="5922888" cy="1699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92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TECH: E-commerce &amp; social media (Instagram, TikTok) fuel brand reach.</a:t>
            </a:r>
          </a:p>
          <a:p>
            <a:pPr marL="0" lvl="0" indent="0" algn="just">
              <a:lnSpc>
                <a:spcPts val="2192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ENVIRONMENTAL: Recyclable packaging &amp; donation campaigns.</a:t>
            </a:r>
          </a:p>
          <a:p>
            <a:pPr marL="0" lvl="0" indent="0" algn="just">
              <a:lnSpc>
                <a:spcPts val="2192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LEGAL: Compliance with GDPR, consumer rights &amp; product labelling laws</a:t>
            </a:r>
            <a:r>
              <a:rPr lang="en-US" sz="1297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719298" y="2978719"/>
            <a:ext cx="3014322" cy="783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4"/>
              </a:lnSpc>
            </a:pPr>
            <a:r>
              <a:rPr lang="en-US" sz="269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MARKET</a:t>
            </a:r>
          </a:p>
          <a:p>
            <a:pPr marL="0" lvl="0" indent="0" algn="l">
              <a:lnSpc>
                <a:spcPts val="2994"/>
              </a:lnSpc>
            </a:pPr>
            <a:r>
              <a:rPr lang="en-US" sz="269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ENV.</a:t>
            </a:r>
          </a:p>
        </p:txBody>
      </p:sp>
      <p:sp>
        <p:nvSpPr>
          <p:cNvPr id="19" name="Freeform 19"/>
          <p:cNvSpPr/>
          <p:nvPr/>
        </p:nvSpPr>
        <p:spPr>
          <a:xfrm>
            <a:off x="4373279" y="7914272"/>
            <a:ext cx="2965112" cy="457200"/>
          </a:xfrm>
          <a:custGeom>
            <a:avLst/>
            <a:gdLst/>
            <a:ahLst/>
            <a:cxnLst/>
            <a:rect l="l" t="t" r="r" b="b"/>
            <a:pathLst>
              <a:path w="2965112" h="457200">
                <a:moveTo>
                  <a:pt x="0" y="0"/>
                </a:moveTo>
                <a:lnTo>
                  <a:pt x="2965112" y="0"/>
                </a:lnTo>
                <a:lnTo>
                  <a:pt x="2965112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47697" r="-99011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5167695" y="4486670"/>
            <a:ext cx="1376280" cy="1376280"/>
          </a:xfrm>
          <a:custGeom>
            <a:avLst/>
            <a:gdLst/>
            <a:ahLst/>
            <a:cxnLst/>
            <a:rect l="l" t="t" r="r" b="b"/>
            <a:pathLst>
              <a:path w="1376280" h="1376280">
                <a:moveTo>
                  <a:pt x="0" y="0"/>
                </a:moveTo>
                <a:lnTo>
                  <a:pt x="1376280" y="0"/>
                </a:lnTo>
                <a:lnTo>
                  <a:pt x="1376280" y="1376280"/>
                </a:lnTo>
                <a:lnTo>
                  <a:pt x="0" y="137628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041499" y="9051452"/>
            <a:ext cx="2843551" cy="2258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725"/>
              </a:lnSpc>
              <a:spcBef>
                <a:spcPct val="0"/>
              </a:spcBef>
            </a:pPr>
            <a:r>
              <a:rPr lang="en-US" sz="1232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Slide 5 of 12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1028700" y="788164"/>
            <a:ext cx="4448897" cy="2850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39"/>
              </a:lnSpc>
              <a:spcBef>
                <a:spcPct val="0"/>
              </a:spcBef>
            </a:pPr>
            <a:r>
              <a:rPr lang="en-US" sz="1528" b="1">
                <a:solidFill>
                  <a:srgbClr val="F4F4F4"/>
                </a:solidFill>
                <a:latin typeface="Horizon"/>
                <a:ea typeface="Horizon"/>
                <a:cs typeface="Horizon"/>
                <a:sym typeface="Horizon"/>
              </a:rPr>
              <a:t>Black Kings Ltd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149088" y="839788"/>
            <a:ext cx="1776712" cy="258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035"/>
              </a:lnSpc>
              <a:spcBef>
                <a:spcPct val="0"/>
              </a:spcBef>
            </a:pPr>
            <a:r>
              <a:rPr lang="en-US" sz="145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92957" y="839788"/>
            <a:ext cx="1403177" cy="258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035"/>
              </a:lnSpc>
              <a:spcBef>
                <a:spcPct val="0"/>
              </a:spcBef>
            </a:pPr>
            <a:r>
              <a:rPr lang="en-US" sz="145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310427" y="839788"/>
            <a:ext cx="1776712" cy="258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035"/>
              </a:lnSpc>
              <a:spcBef>
                <a:spcPct val="0"/>
              </a:spcBef>
            </a:pPr>
            <a:r>
              <a:rPr lang="en-US" sz="145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41499" y="9041927"/>
            <a:ext cx="2843551" cy="250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34"/>
              </a:lnSpc>
              <a:spcBef>
                <a:spcPct val="0"/>
              </a:spcBef>
            </a:pPr>
            <a:r>
              <a:rPr lang="en-US" sz="1381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Our Advantage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25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11" name="Freeform 11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25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2" name="Freeform 12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6250"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 r="-70584"/>
              </a:stretch>
            </a:blipFill>
          </p:spPr>
        </p:sp>
      </p:grpSp>
      <p:sp>
        <p:nvSpPr>
          <p:cNvPr id="13" name="TextBox 13"/>
          <p:cNvSpPr txBox="1"/>
          <p:nvPr/>
        </p:nvSpPr>
        <p:spPr>
          <a:xfrm>
            <a:off x="10310427" y="2174132"/>
            <a:ext cx="5328171" cy="13545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231"/>
              </a:lnSpc>
            </a:pPr>
            <a:r>
              <a:rPr lang="en-US" sz="4185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COMPETITOR</a:t>
            </a:r>
          </a:p>
          <a:p>
            <a:pPr marL="0" lvl="0" indent="0" algn="l">
              <a:lnSpc>
                <a:spcPts val="5231"/>
              </a:lnSpc>
            </a:pPr>
            <a:r>
              <a:rPr lang="en-US" sz="4185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ANALYSIS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-484658" y="2327704"/>
            <a:ext cx="7475612" cy="4908261"/>
            <a:chOff x="0" y="0"/>
            <a:chExt cx="1968885" cy="129271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968885" cy="1292711"/>
            </a:xfrm>
            <a:custGeom>
              <a:avLst/>
              <a:gdLst/>
              <a:ahLst/>
              <a:cxnLst/>
              <a:rect l="l" t="t" r="r" b="b"/>
              <a:pathLst>
                <a:path w="1968885" h="1292711">
                  <a:moveTo>
                    <a:pt x="0" y="0"/>
                  </a:moveTo>
                  <a:lnTo>
                    <a:pt x="1968885" y="0"/>
                  </a:lnTo>
                  <a:lnTo>
                    <a:pt x="1968885" y="1292711"/>
                  </a:lnTo>
                  <a:lnTo>
                    <a:pt x="0" y="1292711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6" name="TextBox 16"/>
            <p:cNvSpPr txBox="1"/>
            <p:nvPr/>
          </p:nvSpPr>
          <p:spPr>
            <a:xfrm>
              <a:off x="0" y="-66675"/>
              <a:ext cx="1968885" cy="13593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646986" y="2915427"/>
            <a:ext cx="3320831" cy="6515837"/>
            <a:chOff x="0" y="0"/>
            <a:chExt cx="860558" cy="168851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60558" cy="1688510"/>
            </a:xfrm>
            <a:custGeom>
              <a:avLst/>
              <a:gdLst/>
              <a:ahLst/>
              <a:cxnLst/>
              <a:rect l="l" t="t" r="r" b="b"/>
              <a:pathLst>
                <a:path w="860558" h="1688510">
                  <a:moveTo>
                    <a:pt x="0" y="0"/>
                  </a:moveTo>
                  <a:lnTo>
                    <a:pt x="860558" y="0"/>
                  </a:lnTo>
                  <a:lnTo>
                    <a:pt x="860558" y="1688510"/>
                  </a:lnTo>
                  <a:lnTo>
                    <a:pt x="0" y="1688510"/>
                  </a:lnTo>
                  <a:close/>
                </a:path>
              </a:pathLst>
            </a:custGeom>
            <a:blipFill>
              <a:blip r:embed="rId5"/>
              <a:stretch>
                <a:fillRect t="-88" b="-88"/>
              </a:stretch>
            </a:blipFill>
          </p:spPr>
        </p:sp>
      </p:grpSp>
      <p:grpSp>
        <p:nvGrpSpPr>
          <p:cNvPr id="19" name="Group 19"/>
          <p:cNvGrpSpPr/>
          <p:nvPr/>
        </p:nvGrpSpPr>
        <p:grpSpPr>
          <a:xfrm>
            <a:off x="1028700" y="2915427"/>
            <a:ext cx="4050568" cy="2228073"/>
            <a:chOff x="0" y="0"/>
            <a:chExt cx="1049661" cy="577381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049661" cy="577381"/>
            </a:xfrm>
            <a:custGeom>
              <a:avLst/>
              <a:gdLst/>
              <a:ahLst/>
              <a:cxnLst/>
              <a:rect l="l" t="t" r="r" b="b"/>
              <a:pathLst>
                <a:path w="1049661" h="577381">
                  <a:moveTo>
                    <a:pt x="0" y="0"/>
                  </a:moveTo>
                  <a:lnTo>
                    <a:pt x="1049661" y="0"/>
                  </a:lnTo>
                  <a:lnTo>
                    <a:pt x="1049661" y="577381"/>
                  </a:lnTo>
                  <a:lnTo>
                    <a:pt x="0" y="577381"/>
                  </a:lnTo>
                  <a:close/>
                </a:path>
              </a:pathLst>
            </a:custGeom>
            <a:blipFill>
              <a:blip r:embed="rId6"/>
              <a:stretch>
                <a:fillRect l="-119" r="-119"/>
              </a:stretch>
            </a:blipFill>
          </p:spPr>
        </p:sp>
      </p:grpSp>
      <p:grpSp>
        <p:nvGrpSpPr>
          <p:cNvPr id="21" name="Group 21"/>
          <p:cNvGrpSpPr/>
          <p:nvPr/>
        </p:nvGrpSpPr>
        <p:grpSpPr>
          <a:xfrm>
            <a:off x="1041499" y="5718059"/>
            <a:ext cx="4050568" cy="2228073"/>
            <a:chOff x="0" y="0"/>
            <a:chExt cx="1049661" cy="577381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49661" cy="577381"/>
            </a:xfrm>
            <a:custGeom>
              <a:avLst/>
              <a:gdLst/>
              <a:ahLst/>
              <a:cxnLst/>
              <a:rect l="l" t="t" r="r" b="b"/>
              <a:pathLst>
                <a:path w="1049661" h="577381">
                  <a:moveTo>
                    <a:pt x="0" y="0"/>
                  </a:moveTo>
                  <a:lnTo>
                    <a:pt x="1049661" y="0"/>
                  </a:lnTo>
                  <a:lnTo>
                    <a:pt x="1049661" y="577381"/>
                  </a:lnTo>
                  <a:lnTo>
                    <a:pt x="0" y="577381"/>
                  </a:lnTo>
                  <a:close/>
                </a:path>
              </a:pathLst>
            </a:custGeom>
            <a:blipFill>
              <a:blip r:embed="rId7"/>
              <a:stretch>
                <a:fillRect l="-119" r="-119"/>
              </a:stretch>
            </a:blipFill>
          </p:spPr>
        </p:sp>
      </p:grpSp>
      <p:sp>
        <p:nvSpPr>
          <p:cNvPr id="23" name="TextBox 23"/>
          <p:cNvSpPr txBox="1"/>
          <p:nvPr/>
        </p:nvSpPr>
        <p:spPr>
          <a:xfrm>
            <a:off x="10310427" y="4675705"/>
            <a:ext cx="6319484" cy="1279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457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Zara — higher price points</a:t>
            </a:r>
          </a:p>
          <a:p>
            <a:pPr marL="0" lvl="0" indent="0" algn="just">
              <a:lnSpc>
                <a:spcPts val="2457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H&amp;M — variable quality</a:t>
            </a:r>
          </a:p>
          <a:p>
            <a:pPr marL="0" lvl="0" indent="0" algn="just">
              <a:lnSpc>
                <a:spcPts val="2457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ASOS — lacks brand personality</a:t>
            </a:r>
          </a:p>
          <a:p>
            <a:pPr marL="0" lvl="0" indent="0" algn="just">
              <a:lnSpc>
                <a:spcPts val="2457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Boohoo — poor ethical standards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0310427" y="4122624"/>
            <a:ext cx="3838661" cy="264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22"/>
              </a:lnSpc>
            </a:pPr>
            <a:r>
              <a:rPr lang="en-US" sz="1641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DIRECT COMPETITORS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310427" y="6884174"/>
            <a:ext cx="6319484" cy="9585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457"/>
              </a:lnSpc>
            </a:pPr>
            <a:r>
              <a:rPr lang="en-US" sz="200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Primark</a:t>
            </a: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, Next, M&amp;S, Sports Direct, TK </a:t>
            </a:r>
            <a:r>
              <a:rPr lang="en-US" sz="200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Maxx</a:t>
            </a:r>
            <a:endParaRPr lang="en-US" sz="200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lvl="0" indent="0" algn="just">
              <a:lnSpc>
                <a:spcPts val="2457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Our Edge: Luxury-inspired design at lower cost, values-driven identity &amp; consistent quality.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310427" y="6331093"/>
            <a:ext cx="3838661" cy="264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22"/>
              </a:lnSpc>
            </a:pPr>
            <a:r>
              <a:rPr lang="en-US" sz="1641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INDIRECT COMPETITORS</a:t>
            </a:r>
          </a:p>
        </p:txBody>
      </p:sp>
      <p:sp>
        <p:nvSpPr>
          <p:cNvPr id="27" name="Freeform 27"/>
          <p:cNvSpPr/>
          <p:nvPr/>
        </p:nvSpPr>
        <p:spPr>
          <a:xfrm rot="-5400000">
            <a:off x="8133634" y="2240807"/>
            <a:ext cx="1349239" cy="1349239"/>
          </a:xfrm>
          <a:custGeom>
            <a:avLst/>
            <a:gdLst/>
            <a:ahLst/>
            <a:cxnLst/>
            <a:rect l="l" t="t" r="r" b="b"/>
            <a:pathLst>
              <a:path w="1349239" h="1349239">
                <a:moveTo>
                  <a:pt x="0" y="0"/>
                </a:moveTo>
                <a:lnTo>
                  <a:pt x="1349239" y="0"/>
                </a:lnTo>
                <a:lnTo>
                  <a:pt x="1349239" y="1349239"/>
                </a:lnTo>
                <a:lnTo>
                  <a:pt x="0" y="13492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3253148" y="7893189"/>
            <a:ext cx="2965112" cy="457200"/>
          </a:xfrm>
          <a:custGeom>
            <a:avLst/>
            <a:gdLst/>
            <a:ahLst/>
            <a:cxnLst/>
            <a:rect l="l" t="t" r="r" b="b"/>
            <a:pathLst>
              <a:path w="2965112" h="457200">
                <a:moveTo>
                  <a:pt x="0" y="0"/>
                </a:moveTo>
                <a:lnTo>
                  <a:pt x="2965112" y="0"/>
                </a:lnTo>
                <a:lnTo>
                  <a:pt x="2965112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47697" r="-99011"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4" name="Freeform 4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r="-70584"/>
              </a:stretch>
            </a:blipFill>
          </p:spPr>
        </p:sp>
      </p:grpSp>
      <p:sp>
        <p:nvSpPr>
          <p:cNvPr id="6" name="TextBox 6"/>
          <p:cNvSpPr txBox="1"/>
          <p:nvPr/>
        </p:nvSpPr>
        <p:spPr>
          <a:xfrm>
            <a:off x="7666374" y="2447963"/>
            <a:ext cx="9592926" cy="4407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35"/>
              </a:lnSpc>
            </a:pPr>
            <a:r>
              <a:rPr lang="en-US" sz="2588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SWOT Analysis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0" y="-573472"/>
            <a:ext cx="4419110" cy="8174384"/>
            <a:chOff x="0" y="0"/>
            <a:chExt cx="1163881" cy="215292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63881" cy="2152924"/>
            </a:xfrm>
            <a:custGeom>
              <a:avLst/>
              <a:gdLst/>
              <a:ahLst/>
              <a:cxnLst/>
              <a:rect l="l" t="t" r="r" b="b"/>
              <a:pathLst>
                <a:path w="1163881" h="2152924">
                  <a:moveTo>
                    <a:pt x="0" y="0"/>
                  </a:moveTo>
                  <a:lnTo>
                    <a:pt x="1163881" y="0"/>
                  </a:lnTo>
                  <a:lnTo>
                    <a:pt x="1163881" y="2152924"/>
                  </a:lnTo>
                  <a:lnTo>
                    <a:pt x="0" y="215292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1163881" cy="22195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84757" y="877888"/>
            <a:ext cx="4711547" cy="7411354"/>
            <a:chOff x="0" y="0"/>
            <a:chExt cx="1220947" cy="192057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220947" cy="1920573"/>
            </a:xfrm>
            <a:custGeom>
              <a:avLst/>
              <a:gdLst/>
              <a:ahLst/>
              <a:cxnLst/>
              <a:rect l="l" t="t" r="r" b="b"/>
              <a:pathLst>
                <a:path w="1220947" h="1920573">
                  <a:moveTo>
                    <a:pt x="0" y="0"/>
                  </a:moveTo>
                  <a:lnTo>
                    <a:pt x="1220947" y="0"/>
                  </a:lnTo>
                  <a:lnTo>
                    <a:pt x="1220947" y="1920573"/>
                  </a:lnTo>
                  <a:lnTo>
                    <a:pt x="0" y="1920573"/>
                  </a:lnTo>
                  <a:close/>
                </a:path>
              </a:pathLst>
            </a:custGeom>
            <a:blipFill>
              <a:blip r:embed="rId3"/>
              <a:stretch>
                <a:fillRect t="-354" b="-354"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>
            <a:off x="7666374" y="3559092"/>
            <a:ext cx="9557965" cy="521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 strategic review of Black Kings Ltd's internal strengths and weaknesses, alongside external opportunities and threats shaping the brand's growth trajectory.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666374" y="5944197"/>
            <a:ext cx="4325249" cy="1894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S: Luxury design at accessible prices. Purpose-driven identity. Lean, digital-first model.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W: No brand recognition yet. Limited initial funding. Smaller product range. Third-party manufacturing reliance.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666374" y="5381592"/>
            <a:ext cx="2648595" cy="408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03"/>
              </a:lnSpc>
            </a:pPr>
            <a:r>
              <a:rPr lang="en-US" sz="1354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Strengths &amp; Weaknesses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99091" y="5944197"/>
            <a:ext cx="4325249" cy="1894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O: Growing UK streetwear market. European expansion potential. Influencer partnerships. Rising demand for ethical brands.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T: Intense competition. Rapidly changing trends. Rising costs. Economic uncertainty.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899091" y="5381592"/>
            <a:ext cx="3126835" cy="408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03"/>
              </a:lnSpc>
            </a:pPr>
            <a:r>
              <a:rPr lang="en-US" sz="1354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Opportunities &amp; Threats</a:t>
            </a:r>
          </a:p>
        </p:txBody>
      </p:sp>
      <p:sp>
        <p:nvSpPr>
          <p:cNvPr id="17" name="TextBox 17"/>
          <p:cNvSpPr txBox="1"/>
          <p:nvPr/>
        </p:nvSpPr>
        <p:spPr>
          <a:xfrm rot="-5400000">
            <a:off x="-1615195" y="3687836"/>
            <a:ext cx="4677418" cy="286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61"/>
              </a:lnSpc>
              <a:spcBef>
                <a:spcPct val="0"/>
              </a:spcBef>
            </a:pPr>
            <a:r>
              <a:rPr lang="en-US" sz="1544" b="1">
                <a:solidFill>
                  <a:srgbClr val="000000"/>
                </a:solidFill>
                <a:latin typeface="Horizon"/>
                <a:ea typeface="Horizon"/>
                <a:cs typeface="Horizon"/>
                <a:sym typeface="Horizon"/>
              </a:rPr>
              <a:t>Black Kings Ltd</a:t>
            </a:r>
          </a:p>
        </p:txBody>
      </p:sp>
      <p:sp>
        <p:nvSpPr>
          <p:cNvPr id="18" name="Freeform 18"/>
          <p:cNvSpPr/>
          <p:nvPr/>
        </p:nvSpPr>
        <p:spPr>
          <a:xfrm rot="-5400000">
            <a:off x="594243" y="6537991"/>
            <a:ext cx="535802" cy="535802"/>
          </a:xfrm>
          <a:custGeom>
            <a:avLst/>
            <a:gdLst/>
            <a:ahLst/>
            <a:cxnLst/>
            <a:rect l="l" t="t" r="r" b="b"/>
            <a:pathLst>
              <a:path w="535802" h="535802">
                <a:moveTo>
                  <a:pt x="0" y="0"/>
                </a:moveTo>
                <a:lnTo>
                  <a:pt x="535802" y="0"/>
                </a:lnTo>
                <a:lnTo>
                  <a:pt x="535802" y="535802"/>
                </a:lnTo>
                <a:lnTo>
                  <a:pt x="0" y="5358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4419110" y="8060641"/>
            <a:ext cx="2965112" cy="457200"/>
          </a:xfrm>
          <a:custGeom>
            <a:avLst/>
            <a:gdLst/>
            <a:ahLst/>
            <a:cxnLst/>
            <a:rect l="l" t="t" r="r" b="b"/>
            <a:pathLst>
              <a:path w="2965112" h="457200">
                <a:moveTo>
                  <a:pt x="0" y="0"/>
                </a:moveTo>
                <a:lnTo>
                  <a:pt x="2965112" y="0"/>
                </a:lnTo>
                <a:lnTo>
                  <a:pt x="2965112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47697" r="-99011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4149088" y="849313"/>
            <a:ext cx="1776712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Catalogue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2957" y="849313"/>
            <a:ext cx="1403177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310427" y="849313"/>
            <a:ext cx="1776712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24" name="Freeform 24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5" name="TextBox 25"/>
          <p:cNvSpPr txBox="1"/>
          <p:nvPr/>
        </p:nvSpPr>
        <p:spPr>
          <a:xfrm>
            <a:off x="1041499" y="9060977"/>
            <a:ext cx="2843551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Search Product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4" name="Freeform 4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r="-70584"/>
              </a:stretch>
            </a:blipFill>
          </p:spPr>
        </p:sp>
      </p:grpSp>
      <p:sp>
        <p:nvSpPr>
          <p:cNvPr id="6" name="TextBox 6"/>
          <p:cNvSpPr txBox="1"/>
          <p:nvPr/>
        </p:nvSpPr>
        <p:spPr>
          <a:xfrm>
            <a:off x="9893469" y="2120793"/>
            <a:ext cx="5665284" cy="850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35"/>
              </a:lnSpc>
            </a:pPr>
            <a:r>
              <a:rPr lang="en-US" sz="2588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MARKETING STRATEGY (STP)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0" y="1890080"/>
            <a:ext cx="6439585" cy="6481391"/>
            <a:chOff x="0" y="0"/>
            <a:chExt cx="1696022" cy="170703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96022" cy="1707033"/>
            </a:xfrm>
            <a:custGeom>
              <a:avLst/>
              <a:gdLst/>
              <a:ahLst/>
              <a:cxnLst/>
              <a:rect l="l" t="t" r="r" b="b"/>
              <a:pathLst>
                <a:path w="1696022" h="1707033">
                  <a:moveTo>
                    <a:pt x="0" y="0"/>
                  </a:moveTo>
                  <a:lnTo>
                    <a:pt x="1696022" y="0"/>
                  </a:lnTo>
                  <a:lnTo>
                    <a:pt x="1696022" y="1707033"/>
                  </a:lnTo>
                  <a:lnTo>
                    <a:pt x="0" y="170703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1696022" cy="17737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1890080"/>
            <a:ext cx="7542374" cy="5143500"/>
            <a:chOff x="0" y="0"/>
            <a:chExt cx="1954526" cy="133288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954526" cy="1332883"/>
            </a:xfrm>
            <a:custGeom>
              <a:avLst/>
              <a:gdLst/>
              <a:ahLst/>
              <a:cxnLst/>
              <a:rect l="l" t="t" r="r" b="b"/>
              <a:pathLst>
                <a:path w="1954526" h="1332883">
                  <a:moveTo>
                    <a:pt x="0" y="0"/>
                  </a:moveTo>
                  <a:lnTo>
                    <a:pt x="1954526" y="0"/>
                  </a:lnTo>
                  <a:lnTo>
                    <a:pt x="1954526" y="1332883"/>
                  </a:lnTo>
                  <a:lnTo>
                    <a:pt x="0" y="1332883"/>
                  </a:lnTo>
                  <a:close/>
                </a:path>
              </a:pathLst>
            </a:custGeom>
            <a:blipFill>
              <a:blip r:embed="rId3"/>
              <a:stretch>
                <a:fillRect l="-51" r="-51"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>
            <a:off x="10002912" y="4817082"/>
            <a:ext cx="5922888" cy="135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UK men &amp; women aged 18–35, starting in the West Midlands. Targeting students, early-career professionals, streetwear fans, and socially aware shoppers who value self-expression and ethics.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02912" y="4254476"/>
            <a:ext cx="2648595" cy="408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03"/>
              </a:lnSpc>
            </a:pPr>
            <a:r>
              <a:rPr lang="en-US" sz="1354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SEGMENTATION &amp; TARGETING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033101" y="7143382"/>
            <a:ext cx="5922888" cy="135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"Luxury-inspired streetwear for everyday life." Channels: Instagram, TikTok, micro-influencers, email. Tactics: student discounts, free UK delivery, loyalty rewards, community initiatives.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033101" y="6580776"/>
            <a:ext cx="2648595" cy="408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03"/>
              </a:lnSpc>
            </a:pPr>
            <a:r>
              <a:rPr lang="en-US" sz="1354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POSITIONING &amp; CHANNELS</a:t>
            </a:r>
          </a:p>
        </p:txBody>
      </p:sp>
      <p:sp>
        <p:nvSpPr>
          <p:cNvPr id="16" name="Freeform 16"/>
          <p:cNvSpPr/>
          <p:nvPr/>
        </p:nvSpPr>
        <p:spPr>
          <a:xfrm>
            <a:off x="6980097" y="6500761"/>
            <a:ext cx="976359" cy="988222"/>
          </a:xfrm>
          <a:custGeom>
            <a:avLst/>
            <a:gdLst/>
            <a:ahLst/>
            <a:cxnLst/>
            <a:rect l="l" t="t" r="r" b="b"/>
            <a:pathLst>
              <a:path w="976359" h="988222">
                <a:moveTo>
                  <a:pt x="0" y="0"/>
                </a:moveTo>
                <a:lnTo>
                  <a:pt x="976359" y="0"/>
                </a:lnTo>
                <a:lnTo>
                  <a:pt x="976359" y="988222"/>
                </a:lnTo>
                <a:lnTo>
                  <a:pt x="0" y="9882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1028700" y="797689"/>
            <a:ext cx="4448897" cy="23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5"/>
              </a:lnSpc>
              <a:spcBef>
                <a:spcPct val="0"/>
              </a:spcBef>
            </a:pPr>
            <a:r>
              <a:rPr lang="en-US" sz="1260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Black Kings Ltd.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149088" y="849313"/>
            <a:ext cx="1776712" cy="21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768"/>
              </a:lnSpc>
              <a:spcBef>
                <a:spcPct val="0"/>
              </a:spcBef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Strategy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292957" y="849313"/>
            <a:ext cx="1403177" cy="21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768"/>
              </a:lnSpc>
              <a:spcBef>
                <a:spcPct val="0"/>
              </a:spcBef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310427" y="849313"/>
            <a:ext cx="1776712" cy="21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768"/>
              </a:lnSpc>
              <a:spcBef>
                <a:spcPct val="0"/>
              </a:spcBef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22" name="Freeform 22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041499" y="9060977"/>
            <a:ext cx="2843551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Explore Collection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423935" y="1542539"/>
            <a:ext cx="11440131" cy="7201921"/>
          </a:xfrm>
          <a:custGeom>
            <a:avLst/>
            <a:gdLst/>
            <a:ahLst/>
            <a:cxnLst/>
            <a:rect l="l" t="t" r="r" b="b"/>
            <a:pathLst>
              <a:path w="11440131" h="7201921">
                <a:moveTo>
                  <a:pt x="0" y="0"/>
                </a:moveTo>
                <a:lnTo>
                  <a:pt x="11440130" y="0"/>
                </a:lnTo>
                <a:lnTo>
                  <a:pt x="11440130" y="7201922"/>
                </a:lnTo>
                <a:lnTo>
                  <a:pt x="0" y="720192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4" name="Freeform 4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r="-70584"/>
              </a:stretch>
            </a:blipFill>
          </p:spPr>
        </p:sp>
      </p:grpSp>
      <p:sp>
        <p:nvSpPr>
          <p:cNvPr id="6" name="TextBox 6"/>
          <p:cNvSpPr txBox="1"/>
          <p:nvPr/>
        </p:nvSpPr>
        <p:spPr>
          <a:xfrm>
            <a:off x="9893469" y="2120793"/>
            <a:ext cx="5665284" cy="4407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235"/>
              </a:lnSpc>
            </a:pPr>
            <a:r>
              <a:rPr lang="en-US" sz="2588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MARKETING MIX (4PS)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0" y="1890080"/>
            <a:ext cx="6439585" cy="6481391"/>
            <a:chOff x="0" y="0"/>
            <a:chExt cx="1696022" cy="170703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696022" cy="1707033"/>
            </a:xfrm>
            <a:custGeom>
              <a:avLst/>
              <a:gdLst/>
              <a:ahLst/>
              <a:cxnLst/>
              <a:rect l="l" t="t" r="r" b="b"/>
              <a:pathLst>
                <a:path w="1696022" h="1707033">
                  <a:moveTo>
                    <a:pt x="0" y="0"/>
                  </a:moveTo>
                  <a:lnTo>
                    <a:pt x="1696022" y="0"/>
                  </a:lnTo>
                  <a:lnTo>
                    <a:pt x="1696022" y="1707033"/>
                  </a:lnTo>
                  <a:lnTo>
                    <a:pt x="0" y="170703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1696022" cy="17737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28700" y="1890080"/>
            <a:ext cx="7542374" cy="5143500"/>
            <a:chOff x="0" y="0"/>
            <a:chExt cx="1954526" cy="133288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954526" cy="1332883"/>
            </a:xfrm>
            <a:custGeom>
              <a:avLst/>
              <a:gdLst/>
              <a:ahLst/>
              <a:cxnLst/>
              <a:rect l="l" t="t" r="r" b="b"/>
              <a:pathLst>
                <a:path w="1954526" h="1332883">
                  <a:moveTo>
                    <a:pt x="0" y="0"/>
                  </a:moveTo>
                  <a:lnTo>
                    <a:pt x="1954526" y="0"/>
                  </a:lnTo>
                  <a:lnTo>
                    <a:pt x="1954526" y="1332883"/>
                  </a:lnTo>
                  <a:lnTo>
                    <a:pt x="0" y="1332883"/>
                  </a:lnTo>
                  <a:close/>
                </a:path>
              </a:pathLst>
            </a:custGeom>
            <a:blipFill>
              <a:blip r:embed="rId3"/>
              <a:stretch>
                <a:fillRect l="-51" r="-51"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>
            <a:off x="10002912" y="4817082"/>
            <a:ext cx="5922888" cy="1086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Curated streetwear with luxury detailing, consistent quality &amp; extended sizing. Core items £25–£45; outerwear £50–£80 — 60–70% below luxury brands.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02912" y="4254476"/>
            <a:ext cx="2648595" cy="221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03"/>
              </a:lnSpc>
            </a:pPr>
            <a:r>
              <a:rPr lang="en-US" sz="1354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PRODUCT &amp; PRICE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033101" y="7143382"/>
            <a:ext cx="5922888" cy="1086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E-commerce launch, pop-ups from year two, wholesale to independent boutiques. Digital marketing, influencer collaborations &amp; community engagement.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033101" y="6580776"/>
            <a:ext cx="2648595" cy="4085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503"/>
              </a:lnSpc>
            </a:pPr>
            <a:r>
              <a:rPr lang="en-US" sz="1354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PLACE &amp; PROMOTION</a:t>
            </a:r>
          </a:p>
        </p:txBody>
      </p:sp>
      <p:sp>
        <p:nvSpPr>
          <p:cNvPr id="16" name="Freeform 16"/>
          <p:cNvSpPr/>
          <p:nvPr/>
        </p:nvSpPr>
        <p:spPr>
          <a:xfrm>
            <a:off x="6980097" y="6500761"/>
            <a:ext cx="976359" cy="988222"/>
          </a:xfrm>
          <a:custGeom>
            <a:avLst/>
            <a:gdLst/>
            <a:ahLst/>
            <a:cxnLst/>
            <a:rect l="l" t="t" r="r" b="b"/>
            <a:pathLst>
              <a:path w="976359" h="988222">
                <a:moveTo>
                  <a:pt x="0" y="0"/>
                </a:moveTo>
                <a:lnTo>
                  <a:pt x="976359" y="0"/>
                </a:lnTo>
                <a:lnTo>
                  <a:pt x="976359" y="988222"/>
                </a:lnTo>
                <a:lnTo>
                  <a:pt x="0" y="9882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1028700" y="797689"/>
            <a:ext cx="4448897" cy="234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765"/>
              </a:lnSpc>
              <a:spcBef>
                <a:spcPct val="0"/>
              </a:spcBef>
            </a:pPr>
            <a:r>
              <a:rPr lang="en-US" sz="1260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Black Kings Ltd.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4149088" y="849313"/>
            <a:ext cx="1776712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Catalogue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292957" y="849313"/>
            <a:ext cx="1403177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310427" y="849313"/>
            <a:ext cx="1776712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22" name="Freeform 22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3" name="TextBox 23"/>
          <p:cNvSpPr txBox="1"/>
          <p:nvPr/>
        </p:nvSpPr>
        <p:spPr>
          <a:xfrm>
            <a:off x="1041499" y="9060977"/>
            <a:ext cx="2843551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Search Product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4" name="Freeform 4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r="-70584"/>
              </a:stretch>
            </a:blipFill>
          </p:spPr>
        </p:sp>
      </p:grpSp>
      <p:sp>
        <p:nvSpPr>
          <p:cNvPr id="6" name="TextBox 6"/>
          <p:cNvSpPr txBox="1"/>
          <p:nvPr/>
        </p:nvSpPr>
        <p:spPr>
          <a:xfrm>
            <a:off x="7666374" y="2438438"/>
            <a:ext cx="9592926" cy="587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80"/>
              </a:lnSpc>
            </a:pPr>
            <a:r>
              <a:rPr lang="en-US" sz="3504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FINANCIAL PLAN OVERVIEW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0" y="-573472"/>
            <a:ext cx="4419110" cy="8174384"/>
            <a:chOff x="0" y="0"/>
            <a:chExt cx="1163881" cy="215292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63881" cy="2152924"/>
            </a:xfrm>
            <a:custGeom>
              <a:avLst/>
              <a:gdLst/>
              <a:ahLst/>
              <a:cxnLst/>
              <a:rect l="l" t="t" r="r" b="b"/>
              <a:pathLst>
                <a:path w="1163881" h="2152924">
                  <a:moveTo>
                    <a:pt x="0" y="0"/>
                  </a:moveTo>
                  <a:lnTo>
                    <a:pt x="1163881" y="0"/>
                  </a:lnTo>
                  <a:lnTo>
                    <a:pt x="1163881" y="2152924"/>
                  </a:lnTo>
                  <a:lnTo>
                    <a:pt x="0" y="2152924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1163881" cy="22195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684757" y="877888"/>
            <a:ext cx="4711547" cy="7411354"/>
            <a:chOff x="0" y="0"/>
            <a:chExt cx="1220947" cy="192057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220947" cy="1920573"/>
            </a:xfrm>
            <a:custGeom>
              <a:avLst/>
              <a:gdLst/>
              <a:ahLst/>
              <a:cxnLst/>
              <a:rect l="l" t="t" r="r" b="b"/>
              <a:pathLst>
                <a:path w="1220947" h="1920573">
                  <a:moveTo>
                    <a:pt x="0" y="0"/>
                  </a:moveTo>
                  <a:lnTo>
                    <a:pt x="1220947" y="0"/>
                  </a:lnTo>
                  <a:lnTo>
                    <a:pt x="1220947" y="1920573"/>
                  </a:lnTo>
                  <a:lnTo>
                    <a:pt x="0" y="1920573"/>
                  </a:lnTo>
                  <a:close/>
                </a:path>
              </a:pathLst>
            </a:custGeom>
            <a:blipFill>
              <a:blip r:embed="rId3"/>
              <a:stretch>
                <a:fillRect t="-354" b="-354"/>
              </a:stretch>
            </a:blipFill>
          </p:spPr>
        </p:sp>
      </p:grpSp>
      <p:sp>
        <p:nvSpPr>
          <p:cNvPr id="12" name="TextBox 12"/>
          <p:cNvSpPr txBox="1"/>
          <p:nvPr/>
        </p:nvSpPr>
        <p:spPr>
          <a:xfrm>
            <a:off x="7666374" y="3559092"/>
            <a:ext cx="9557965" cy="5214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Total funding required: £25,000 — comprising £10,000 personal savings and £15,000 via government Start Up Loan. Total start-up costs: £19,300. Monthly fixed costs: £6,000. Variable cost per unit: £35.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666374" y="5944197"/>
            <a:ext cx="4325249" cy="1894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Initial Stock: £8,000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Website Development: £2,000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Brand Identity: £2,000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Packaging: £1,500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Launch Marketing: £3,000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Equipment &amp; Software: £2,000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Registration &amp; Insurance: £800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666374" y="5381592"/>
            <a:ext cx="2648595" cy="264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22"/>
              </a:lnSpc>
            </a:pPr>
            <a:r>
              <a:rPr lang="en-US" sz="1641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Start-Up Costs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899091" y="5944197"/>
            <a:ext cx="4325249" cy="135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Total Funding: £25,000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Personal Savings: £10,000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Start Up Loan: £15,000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Monthly Fixed Costs: £6,000</a:t>
            </a:r>
          </a:p>
          <a:p>
            <a:pPr marL="0" lvl="0" indent="0" algn="just">
              <a:lnSpc>
                <a:spcPts val="2134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Variable Cost/Unit: £35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899091" y="5381592"/>
            <a:ext cx="3126835" cy="264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822"/>
              </a:lnSpc>
            </a:pPr>
            <a:r>
              <a:rPr lang="en-US" sz="1641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Funding &amp; Costs</a:t>
            </a:r>
          </a:p>
        </p:txBody>
      </p:sp>
      <p:sp>
        <p:nvSpPr>
          <p:cNvPr id="17" name="TextBox 17"/>
          <p:cNvSpPr txBox="1"/>
          <p:nvPr/>
        </p:nvSpPr>
        <p:spPr>
          <a:xfrm rot="-5400000">
            <a:off x="-1599719" y="3653311"/>
            <a:ext cx="4677418" cy="355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20"/>
              </a:lnSpc>
              <a:spcBef>
                <a:spcPct val="0"/>
              </a:spcBef>
            </a:pPr>
            <a:r>
              <a:rPr lang="en-US" sz="1871" b="1">
                <a:solidFill>
                  <a:srgbClr val="000000"/>
                </a:solidFill>
                <a:latin typeface="Horizon"/>
                <a:ea typeface="Horizon"/>
                <a:cs typeface="Horizon"/>
                <a:sym typeface="Horizon"/>
              </a:rPr>
              <a:t>Black Kings Ltd.</a:t>
            </a:r>
          </a:p>
        </p:txBody>
      </p:sp>
      <p:sp>
        <p:nvSpPr>
          <p:cNvPr id="18" name="Freeform 18"/>
          <p:cNvSpPr/>
          <p:nvPr/>
        </p:nvSpPr>
        <p:spPr>
          <a:xfrm rot="-5400000">
            <a:off x="594243" y="6537991"/>
            <a:ext cx="535802" cy="535802"/>
          </a:xfrm>
          <a:custGeom>
            <a:avLst/>
            <a:gdLst/>
            <a:ahLst/>
            <a:cxnLst/>
            <a:rect l="l" t="t" r="r" b="b"/>
            <a:pathLst>
              <a:path w="535802" h="535802">
                <a:moveTo>
                  <a:pt x="0" y="0"/>
                </a:moveTo>
                <a:lnTo>
                  <a:pt x="535802" y="0"/>
                </a:lnTo>
                <a:lnTo>
                  <a:pt x="535802" y="535802"/>
                </a:lnTo>
                <a:lnTo>
                  <a:pt x="0" y="5358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>
            <a:off x="4419110" y="8060641"/>
            <a:ext cx="2965112" cy="457200"/>
          </a:xfrm>
          <a:custGeom>
            <a:avLst/>
            <a:gdLst/>
            <a:ahLst/>
            <a:cxnLst/>
            <a:rect l="l" t="t" r="r" b="b"/>
            <a:pathLst>
              <a:path w="2965112" h="457200">
                <a:moveTo>
                  <a:pt x="0" y="0"/>
                </a:moveTo>
                <a:lnTo>
                  <a:pt x="2965112" y="0"/>
                </a:lnTo>
                <a:lnTo>
                  <a:pt x="2965112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47697" r="-99011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1" name="TextBox 21"/>
          <p:cNvSpPr txBox="1"/>
          <p:nvPr/>
        </p:nvSpPr>
        <p:spPr>
          <a:xfrm>
            <a:off x="14149088" y="849313"/>
            <a:ext cx="1776712" cy="21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768"/>
              </a:lnSpc>
              <a:spcBef>
                <a:spcPct val="0"/>
              </a:spcBef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Catalogue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292957" y="849313"/>
            <a:ext cx="1403177" cy="21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768"/>
              </a:lnSpc>
              <a:spcBef>
                <a:spcPct val="0"/>
              </a:spcBef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310427" y="849313"/>
            <a:ext cx="1776712" cy="21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1768"/>
              </a:lnSpc>
              <a:spcBef>
                <a:spcPct val="0"/>
              </a:spcBef>
            </a:pPr>
            <a:r>
              <a:rPr lang="en-US" sz="12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24" name="Freeform 24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5" name="TextBox 25"/>
          <p:cNvSpPr txBox="1"/>
          <p:nvPr/>
        </p:nvSpPr>
        <p:spPr>
          <a:xfrm>
            <a:off x="1041499" y="9060977"/>
            <a:ext cx="2843551" cy="207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679"/>
              </a:lnSpc>
              <a:spcBef>
                <a:spcPct val="0"/>
              </a:spcBef>
            </a:pPr>
            <a:r>
              <a:rPr lang="en-US" sz="1200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Search Product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Freeform 6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r="-70584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2719298" y="5234935"/>
            <a:ext cx="3136537" cy="3136537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1028700" y="759589"/>
            <a:ext cx="4448897" cy="452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06"/>
              </a:lnSpc>
              <a:spcBef>
                <a:spcPct val="0"/>
              </a:spcBef>
            </a:pPr>
            <a:r>
              <a:rPr lang="en-US" sz="2433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Black Kings Ltd.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149088" y="830263"/>
            <a:ext cx="1776712" cy="300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329"/>
              </a:lnSpc>
              <a:spcBef>
                <a:spcPct val="0"/>
              </a:spcBef>
            </a:pPr>
            <a:r>
              <a:rPr lang="en-US" sz="16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Plan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292957" y="830263"/>
            <a:ext cx="1403177" cy="300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329"/>
              </a:lnSpc>
              <a:spcBef>
                <a:spcPct val="0"/>
              </a:spcBef>
            </a:pPr>
            <a:r>
              <a:rPr lang="en-US" sz="16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10427" y="830263"/>
            <a:ext cx="1776712" cy="300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329"/>
              </a:lnSpc>
              <a:spcBef>
                <a:spcPct val="0"/>
              </a:spcBef>
            </a:pPr>
            <a:r>
              <a:rPr lang="en-US" sz="1663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310427" y="2226244"/>
            <a:ext cx="5141772" cy="1546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72"/>
              </a:lnSpc>
            </a:pPr>
            <a:r>
              <a:rPr lang="en-US" sz="245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FINAN</a:t>
            </a:r>
          </a:p>
          <a:p>
            <a:pPr marL="0" lvl="0" indent="0" algn="l">
              <a:lnSpc>
                <a:spcPts val="3072"/>
              </a:lnSpc>
            </a:pPr>
            <a:r>
              <a:rPr lang="en-US" sz="245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CIAL</a:t>
            </a:r>
          </a:p>
          <a:p>
            <a:pPr marL="0" lvl="0" indent="0" algn="l">
              <a:lnSpc>
                <a:spcPts val="3072"/>
              </a:lnSpc>
            </a:pPr>
            <a:r>
              <a:rPr lang="en-US" sz="245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PROJEC</a:t>
            </a:r>
          </a:p>
          <a:p>
            <a:pPr marL="0" lvl="0" indent="0" algn="l">
              <a:lnSpc>
                <a:spcPts val="3072"/>
              </a:lnSpc>
            </a:pPr>
            <a:r>
              <a:rPr lang="en-US" sz="245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TIONS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5855835" y="2098398"/>
            <a:ext cx="3136537" cy="3136537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</p:sp>
      </p:grpSp>
      <p:sp>
        <p:nvSpPr>
          <p:cNvPr id="16" name="TextBox 16"/>
          <p:cNvSpPr txBox="1"/>
          <p:nvPr/>
        </p:nvSpPr>
        <p:spPr>
          <a:xfrm>
            <a:off x="9994830" y="4167361"/>
            <a:ext cx="5922888" cy="1770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811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Avg. Selling Price: £60/item</a:t>
            </a:r>
          </a:p>
          <a:p>
            <a:pPr marL="0" lvl="0" indent="0" algn="just">
              <a:lnSpc>
                <a:spcPts val="2811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Contribution Margin: £25/unit</a:t>
            </a:r>
          </a:p>
          <a:p>
            <a:pPr marL="0" lvl="0" indent="0" algn="just">
              <a:lnSpc>
                <a:spcPts val="2811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Break-Even Point: 240 units/month</a:t>
            </a:r>
          </a:p>
          <a:p>
            <a:pPr marL="0" lvl="0" indent="0" algn="just">
              <a:lnSpc>
                <a:spcPts val="2811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Funding covers start-up costs + 1 month fixed expenses</a:t>
            </a:r>
            <a:r>
              <a:rPr lang="en-US" sz="1663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135802" y="6290505"/>
            <a:ext cx="5922888" cy="10605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811"/>
              </a:lnSpc>
            </a:pPr>
            <a:r>
              <a:rPr lang="en-US" sz="20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At 240 units monthly, Black Kings Ltd reaches profitability. Lean cost structure ensures rapid break-even within the first trading quarter.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719298" y="2978719"/>
            <a:ext cx="3014322" cy="783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4"/>
              </a:lnSpc>
            </a:pPr>
            <a:r>
              <a:rPr lang="en-US" sz="269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BREAK-</a:t>
            </a:r>
          </a:p>
          <a:p>
            <a:pPr marL="0" lvl="0" indent="0" algn="l">
              <a:lnSpc>
                <a:spcPts val="2994"/>
              </a:lnSpc>
            </a:pPr>
            <a:r>
              <a:rPr lang="en-US" sz="2697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EVEN</a:t>
            </a:r>
          </a:p>
        </p:txBody>
      </p:sp>
      <p:sp>
        <p:nvSpPr>
          <p:cNvPr id="19" name="Freeform 19"/>
          <p:cNvSpPr/>
          <p:nvPr/>
        </p:nvSpPr>
        <p:spPr>
          <a:xfrm>
            <a:off x="4373279" y="7914272"/>
            <a:ext cx="2965112" cy="457200"/>
          </a:xfrm>
          <a:custGeom>
            <a:avLst/>
            <a:gdLst/>
            <a:ahLst/>
            <a:cxnLst/>
            <a:rect l="l" t="t" r="r" b="b"/>
            <a:pathLst>
              <a:path w="2965112" h="457200">
                <a:moveTo>
                  <a:pt x="0" y="0"/>
                </a:moveTo>
                <a:lnTo>
                  <a:pt x="2965112" y="0"/>
                </a:lnTo>
                <a:lnTo>
                  <a:pt x="2965112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47697" r="-99011"/>
            </a:stretch>
          </a:blipFill>
        </p:spPr>
      </p:sp>
      <p:sp>
        <p:nvSpPr>
          <p:cNvPr id="20" name="Freeform 20"/>
          <p:cNvSpPr/>
          <p:nvPr/>
        </p:nvSpPr>
        <p:spPr>
          <a:xfrm>
            <a:off x="5167695" y="4486670"/>
            <a:ext cx="1376280" cy="1376280"/>
          </a:xfrm>
          <a:custGeom>
            <a:avLst/>
            <a:gdLst/>
            <a:ahLst/>
            <a:cxnLst/>
            <a:rect l="l" t="t" r="r" b="b"/>
            <a:pathLst>
              <a:path w="1376280" h="1376280">
                <a:moveTo>
                  <a:pt x="0" y="0"/>
                </a:moveTo>
                <a:lnTo>
                  <a:pt x="1376280" y="0"/>
                </a:lnTo>
                <a:lnTo>
                  <a:pt x="1376280" y="1376280"/>
                </a:lnTo>
                <a:lnTo>
                  <a:pt x="0" y="137628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21" name="Freeform 21"/>
          <p:cNvSpPr/>
          <p:nvPr/>
        </p:nvSpPr>
        <p:spPr>
          <a:xfrm>
            <a:off x="1028700" y="9049466"/>
            <a:ext cx="3134163" cy="381798"/>
          </a:xfrm>
          <a:custGeom>
            <a:avLst/>
            <a:gdLst/>
            <a:ahLst/>
            <a:cxnLst/>
            <a:rect l="l" t="t" r="r" b="b"/>
            <a:pathLst>
              <a:path w="3134163" h="381798">
                <a:moveTo>
                  <a:pt x="0" y="0"/>
                </a:moveTo>
                <a:lnTo>
                  <a:pt x="3134163" y="0"/>
                </a:lnTo>
                <a:lnTo>
                  <a:pt x="3134163" y="381798"/>
                </a:lnTo>
                <a:lnTo>
                  <a:pt x="0" y="3817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2" name="TextBox 22"/>
          <p:cNvSpPr txBox="1"/>
          <p:nvPr/>
        </p:nvSpPr>
        <p:spPr>
          <a:xfrm>
            <a:off x="1041499" y="9041927"/>
            <a:ext cx="2843551" cy="2837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212"/>
              </a:lnSpc>
              <a:spcBef>
                <a:spcPct val="0"/>
              </a:spcBef>
            </a:pPr>
            <a:r>
              <a:rPr lang="en-US" sz="1580">
                <a:solidFill>
                  <a:srgbClr val="0F0E0E"/>
                </a:solidFill>
                <a:latin typeface="Poppins"/>
                <a:ea typeface="Poppins"/>
                <a:cs typeface="Poppins"/>
                <a:sym typeface="Poppins"/>
              </a:rPr>
              <a:t>Slide 11 of 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890080"/>
            <a:ext cx="16230600" cy="6481391"/>
            <a:chOff x="0" y="0"/>
            <a:chExt cx="21640800" cy="864185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920057" cy="8641855"/>
            </a:xfrm>
            <a:custGeom>
              <a:avLst/>
              <a:gdLst/>
              <a:ahLst/>
              <a:cxnLst/>
              <a:rect l="l" t="t" r="r" b="b"/>
              <a:pathLst>
                <a:path w="7920057" h="8641855">
                  <a:moveTo>
                    <a:pt x="0" y="0"/>
                  </a:moveTo>
                  <a:lnTo>
                    <a:pt x="7920057" y="0"/>
                  </a:lnTo>
                  <a:lnTo>
                    <a:pt x="7920057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l="-9113"/>
              </a:stretch>
            </a:blipFill>
          </p:spPr>
        </p:sp>
        <p:sp>
          <p:nvSpPr>
            <p:cNvPr id="4" name="Freeform 4"/>
            <p:cNvSpPr/>
            <p:nvPr/>
          </p:nvSpPr>
          <p:spPr>
            <a:xfrm>
              <a:off x="7920057" y="0"/>
              <a:ext cx="8641855" cy="8641855"/>
            </a:xfrm>
            <a:custGeom>
              <a:avLst/>
              <a:gdLst/>
              <a:ahLst/>
              <a:cxnLst/>
              <a:rect l="l" t="t" r="r" b="b"/>
              <a:pathLst>
                <a:path w="8641855" h="8641855">
                  <a:moveTo>
                    <a:pt x="0" y="0"/>
                  </a:moveTo>
                  <a:lnTo>
                    <a:pt x="8641855" y="0"/>
                  </a:lnTo>
                  <a:lnTo>
                    <a:pt x="8641855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5"/>
            <p:cNvSpPr/>
            <p:nvPr/>
          </p:nvSpPr>
          <p:spPr>
            <a:xfrm>
              <a:off x="16574786" y="0"/>
              <a:ext cx="5066014" cy="8641855"/>
            </a:xfrm>
            <a:custGeom>
              <a:avLst/>
              <a:gdLst/>
              <a:ahLst/>
              <a:cxnLst/>
              <a:rect l="l" t="t" r="r" b="b"/>
              <a:pathLst>
                <a:path w="5066014" h="8641855">
                  <a:moveTo>
                    <a:pt x="0" y="0"/>
                  </a:moveTo>
                  <a:lnTo>
                    <a:pt x="5066014" y="0"/>
                  </a:lnTo>
                  <a:lnTo>
                    <a:pt x="5066014" y="8641855"/>
                  </a:lnTo>
                  <a:lnTo>
                    <a:pt x="0" y="864185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9999"/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r="-70584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-609535" y="8371472"/>
            <a:ext cx="19507069" cy="2177928"/>
            <a:chOff x="0" y="0"/>
            <a:chExt cx="5137664" cy="57361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137664" cy="573611"/>
            </a:xfrm>
            <a:custGeom>
              <a:avLst/>
              <a:gdLst/>
              <a:ahLst/>
              <a:cxnLst/>
              <a:rect l="l" t="t" r="r" b="b"/>
              <a:pathLst>
                <a:path w="5137664" h="573611">
                  <a:moveTo>
                    <a:pt x="0" y="0"/>
                  </a:moveTo>
                  <a:lnTo>
                    <a:pt x="5137664" y="0"/>
                  </a:lnTo>
                  <a:lnTo>
                    <a:pt x="5137664" y="573611"/>
                  </a:lnTo>
                  <a:lnTo>
                    <a:pt x="0" y="573611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5137664" cy="6402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00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995043" y="3039162"/>
            <a:ext cx="6297914" cy="6578713"/>
            <a:chOff x="0" y="0"/>
            <a:chExt cx="2461121" cy="257085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461121" cy="2570852"/>
            </a:xfrm>
            <a:custGeom>
              <a:avLst/>
              <a:gdLst/>
              <a:ahLst/>
              <a:cxnLst/>
              <a:rect l="l" t="t" r="r" b="b"/>
              <a:pathLst>
                <a:path w="2461121" h="2570852">
                  <a:moveTo>
                    <a:pt x="0" y="0"/>
                  </a:moveTo>
                  <a:lnTo>
                    <a:pt x="2461121" y="0"/>
                  </a:lnTo>
                  <a:lnTo>
                    <a:pt x="2461121" y="2570852"/>
                  </a:lnTo>
                  <a:lnTo>
                    <a:pt x="0" y="2570852"/>
                  </a:lnTo>
                  <a:close/>
                </a:path>
              </a:pathLst>
            </a:custGeom>
            <a:blipFill>
              <a:blip r:embed="rId3"/>
              <a:stretch>
                <a:fillRect t="-55" b="-55"/>
              </a:stretch>
            </a:blipFill>
          </p:spPr>
        </p:sp>
      </p:grpSp>
      <p:sp>
        <p:nvSpPr>
          <p:cNvPr id="11" name="TextBox 11"/>
          <p:cNvSpPr txBox="1"/>
          <p:nvPr/>
        </p:nvSpPr>
        <p:spPr>
          <a:xfrm>
            <a:off x="11198783" y="4539698"/>
            <a:ext cx="5245006" cy="2279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743"/>
              </a:lnSpc>
            </a:pPr>
            <a:r>
              <a:rPr lang="en-US" sz="6995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THANK</a:t>
            </a:r>
          </a:p>
          <a:p>
            <a:pPr marL="0" lvl="0" indent="0" algn="l">
              <a:lnSpc>
                <a:spcPts val="8743"/>
              </a:lnSpc>
            </a:pPr>
            <a:r>
              <a:rPr lang="en-US" sz="6995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YOU</a:t>
            </a:r>
          </a:p>
        </p:txBody>
      </p:sp>
      <p:sp>
        <p:nvSpPr>
          <p:cNvPr id="12" name="Freeform 12"/>
          <p:cNvSpPr/>
          <p:nvPr/>
        </p:nvSpPr>
        <p:spPr>
          <a:xfrm>
            <a:off x="5995043" y="2227825"/>
            <a:ext cx="2965112" cy="457200"/>
          </a:xfrm>
          <a:custGeom>
            <a:avLst/>
            <a:gdLst/>
            <a:ahLst/>
            <a:cxnLst/>
            <a:rect l="l" t="t" r="r" b="b"/>
            <a:pathLst>
              <a:path w="2965112" h="457200">
                <a:moveTo>
                  <a:pt x="0" y="0"/>
                </a:moveTo>
                <a:lnTo>
                  <a:pt x="2965112" y="0"/>
                </a:lnTo>
                <a:lnTo>
                  <a:pt x="2965112" y="457200"/>
                </a:lnTo>
                <a:lnTo>
                  <a:pt x="0" y="4572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47697" r="-99011"/>
            </a:stretch>
          </a:blipFill>
        </p:spPr>
      </p:sp>
      <p:sp>
        <p:nvSpPr>
          <p:cNvPr id="13" name="TextBox 13"/>
          <p:cNvSpPr txBox="1"/>
          <p:nvPr/>
        </p:nvSpPr>
        <p:spPr>
          <a:xfrm rot="-5400000">
            <a:off x="2816708" y="5448808"/>
            <a:ext cx="4448897" cy="452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06"/>
              </a:lnSpc>
              <a:spcBef>
                <a:spcPct val="0"/>
              </a:spcBef>
            </a:pPr>
            <a:r>
              <a:rPr lang="en-US" sz="2433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Black Kings Ltd</a:t>
            </a:r>
          </a:p>
        </p:txBody>
      </p:sp>
      <p:sp>
        <p:nvSpPr>
          <p:cNvPr id="14" name="Freeform 14"/>
          <p:cNvSpPr/>
          <p:nvPr/>
        </p:nvSpPr>
        <p:spPr>
          <a:xfrm>
            <a:off x="16822969" y="908511"/>
            <a:ext cx="436331" cy="240379"/>
          </a:xfrm>
          <a:custGeom>
            <a:avLst/>
            <a:gdLst/>
            <a:ahLst/>
            <a:cxnLst/>
            <a:rect l="l" t="t" r="r" b="b"/>
            <a:pathLst>
              <a:path w="436331" h="240379">
                <a:moveTo>
                  <a:pt x="0" y="0"/>
                </a:moveTo>
                <a:lnTo>
                  <a:pt x="436331" y="0"/>
                </a:lnTo>
                <a:lnTo>
                  <a:pt x="436331" y="240378"/>
                </a:lnTo>
                <a:lnTo>
                  <a:pt x="0" y="2403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>
            <a:off x="1028700" y="759589"/>
            <a:ext cx="4448897" cy="452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06"/>
              </a:lnSpc>
              <a:spcBef>
                <a:spcPct val="0"/>
              </a:spcBef>
            </a:pPr>
            <a:r>
              <a:rPr lang="en-US" sz="2433" b="1">
                <a:solidFill>
                  <a:srgbClr val="FFFFFF"/>
                </a:solidFill>
                <a:latin typeface="Horizon"/>
                <a:ea typeface="Horizon"/>
                <a:cs typeface="Horizon"/>
                <a:sym typeface="Horizon"/>
              </a:rPr>
              <a:t>Black Kings Ltd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4149088" y="820738"/>
            <a:ext cx="1776712" cy="358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Catalogue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292957" y="820738"/>
            <a:ext cx="1403177" cy="358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About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310427" y="820738"/>
            <a:ext cx="1776712" cy="358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798"/>
              </a:lnSpc>
              <a:spcBef>
                <a:spcPct val="0"/>
              </a:spcBef>
            </a:pPr>
            <a:r>
              <a:rPr lang="en-US" sz="1998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Home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Accessible Luxury Streetwear Plan</dc:title>
  <cp:lastModifiedBy>Ibrahim Kudu Uthman (2514082)</cp:lastModifiedBy>
  <cp:revision>2</cp:revision>
  <dcterms:created xsi:type="dcterms:W3CDTF">2006-08-16T00:00:00Z</dcterms:created>
  <dcterms:modified xsi:type="dcterms:W3CDTF">2026-07-28T14:33:43Z</dcterms:modified>
  <dc:identifier>DAHQrV1-S5I</dc:identifier>
</cp:coreProperties>
</file>