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8288000" cy="10287000"/>
  <p:notesSz cx="6858000" cy="9144000"/>
  <p:embeddedFontLst>
    <p:embeddedFont>
      <p:font typeface="Calibri (MS)" panose="020B0604020202020204" charset="0"/>
      <p:regular r:id="rId20"/>
    </p:embeddedFont>
    <p:embeddedFont>
      <p:font typeface="Calibri (MS) Bold" panose="020B0604020202020204" charset="0"/>
      <p:regular r:id="rId21"/>
    </p:embeddedFont>
    <p:embeddedFont>
      <p:font typeface="Calibri (MS) Italics" panose="020B0604020202020204" charset="0"/>
      <p:regular r:id="rId22"/>
    </p:embeddedFont>
    <p:embeddedFont>
      <p:font typeface="Cambria Bold" panose="02040803050406030204" pitchFamily="18" charset="0"/>
      <p:regular r:id="rId23"/>
      <p:bold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66" d="100"/>
          <a:sy n="66" d="100"/>
        </p:scale>
        <p:origin x="38" y="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08.08.2026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3D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304520" y="-2468880"/>
            <a:ext cx="7543800" cy="7543800"/>
            <a:chOff x="0" y="0"/>
            <a:chExt cx="10058400" cy="10058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058400" cy="10058400"/>
            </a:xfrm>
            <a:custGeom>
              <a:avLst/>
              <a:gdLst/>
              <a:ahLst/>
              <a:cxnLst/>
              <a:rect l="l" t="t" r="r" b="b"/>
              <a:pathLst>
                <a:path w="10058400" h="10058400">
                  <a:moveTo>
                    <a:pt x="0" y="5029200"/>
                  </a:moveTo>
                  <a:cubicBezTo>
                    <a:pt x="0" y="2251710"/>
                    <a:pt x="2251710" y="0"/>
                    <a:pt x="5029200" y="0"/>
                  </a:cubicBezTo>
                  <a:cubicBezTo>
                    <a:pt x="7806690" y="0"/>
                    <a:pt x="10058400" y="2251710"/>
                    <a:pt x="10058400" y="5029200"/>
                  </a:cubicBezTo>
                  <a:cubicBezTo>
                    <a:pt x="10058400" y="7806690"/>
                    <a:pt x="7806690" y="10058400"/>
                    <a:pt x="5029200" y="10058400"/>
                  </a:cubicBezTo>
                  <a:cubicBezTo>
                    <a:pt x="2251710" y="10058400"/>
                    <a:pt x="0" y="7806690"/>
                    <a:pt x="0" y="5029200"/>
                  </a:cubicBezTo>
                  <a:close/>
                </a:path>
              </a:pathLst>
            </a:custGeom>
            <a:solidFill>
              <a:srgbClr val="028090">
                <a:alpha val="20000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5499080" y="6309360"/>
            <a:ext cx="4389120" cy="4389120"/>
            <a:chOff x="0" y="0"/>
            <a:chExt cx="5852160" cy="585216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852160" cy="5852160"/>
            </a:xfrm>
            <a:custGeom>
              <a:avLst/>
              <a:gdLst/>
              <a:ahLst/>
              <a:cxnLst/>
              <a:rect l="l" t="t" r="r" b="b"/>
              <a:pathLst>
                <a:path w="5852160" h="5852160">
                  <a:moveTo>
                    <a:pt x="0" y="2926080"/>
                  </a:moveTo>
                  <a:cubicBezTo>
                    <a:pt x="0" y="1310005"/>
                    <a:pt x="1310005" y="0"/>
                    <a:pt x="2926080" y="0"/>
                  </a:cubicBezTo>
                  <a:cubicBezTo>
                    <a:pt x="4542155" y="0"/>
                    <a:pt x="5852160" y="1310005"/>
                    <a:pt x="5852160" y="2926080"/>
                  </a:cubicBezTo>
                  <a:cubicBezTo>
                    <a:pt x="5852160" y="4542155"/>
                    <a:pt x="4542155" y="5852160"/>
                    <a:pt x="2926080" y="5852160"/>
                  </a:cubicBezTo>
                  <a:cubicBezTo>
                    <a:pt x="1310005" y="5852160"/>
                    <a:pt x="0" y="4542155"/>
                    <a:pt x="0" y="2926080"/>
                  </a:cubicBezTo>
                  <a:close/>
                </a:path>
              </a:pathLst>
            </a:custGeom>
            <a:solidFill>
              <a:srgbClr val="02C39A">
                <a:alpha val="1568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39952" y="525434"/>
            <a:ext cx="13959840" cy="3899082"/>
            <a:chOff x="-325120" y="-3369976"/>
            <a:chExt cx="18613120" cy="519877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8288000" cy="1828800"/>
            </a:xfrm>
            <a:custGeom>
              <a:avLst/>
              <a:gdLst/>
              <a:ahLst/>
              <a:cxnLst/>
              <a:rect l="l" t="t" r="r" b="b"/>
              <a:pathLst>
                <a:path w="18288000" h="1828800">
                  <a:moveTo>
                    <a:pt x="0" y="0"/>
                  </a:moveTo>
                  <a:lnTo>
                    <a:pt x="18288000" y="0"/>
                  </a:lnTo>
                  <a:lnTo>
                    <a:pt x="18288000" y="1828800"/>
                  </a:lnTo>
                  <a:lnTo>
                    <a:pt x="0" y="18288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44850" b="-1448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-325120" y="-3369976"/>
              <a:ext cx="18288000" cy="18383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8280"/>
                </a:lnSpc>
              </a:pPr>
              <a:r>
                <a:rPr lang="en-US" sz="6900" b="1" spc="150" dirty="0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SPARK CLEAN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90600" y="1785231"/>
            <a:ext cx="13959840" cy="1347972"/>
            <a:chOff x="-361696" y="-2831772"/>
            <a:chExt cx="18613120" cy="1797296"/>
          </a:xfrm>
        </p:grpSpPr>
        <p:sp>
          <p:nvSpPr>
            <p:cNvPr id="10" name="Freeform 10"/>
            <p:cNvSpPr/>
            <p:nvPr/>
          </p:nvSpPr>
          <p:spPr>
            <a:xfrm>
              <a:off x="-361696" y="-1948876"/>
              <a:ext cx="18288000" cy="914400"/>
            </a:xfrm>
            <a:custGeom>
              <a:avLst/>
              <a:gdLst/>
              <a:ahLst/>
              <a:cxnLst/>
              <a:rect l="l" t="t" r="r" b="b"/>
              <a:pathLst>
                <a:path w="18288000" h="914400">
                  <a:moveTo>
                    <a:pt x="0" y="0"/>
                  </a:moveTo>
                  <a:lnTo>
                    <a:pt x="18288000" y="0"/>
                  </a:lnTo>
                  <a:lnTo>
                    <a:pt x="182880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-36576" y="-2831772"/>
              <a:ext cx="18288000" cy="97155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240"/>
                </a:lnSpc>
              </a:pPr>
              <a:r>
                <a:rPr lang="en-US" sz="2700" b="1" spc="600" dirty="0">
                  <a:solidFill>
                    <a:srgbClr val="02C39A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CLEANING SERVICES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 rot="42840">
            <a:off x="1263818" y="2639206"/>
            <a:ext cx="3055858" cy="0"/>
          </a:xfrm>
          <a:prstGeom prst="line">
            <a:avLst/>
          </a:prstGeom>
          <a:ln w="19050" cap="rnd">
            <a:solidFill>
              <a:srgbClr val="00A89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234440" y="4595635"/>
            <a:ext cx="12413598" cy="1233665"/>
            <a:chOff x="0" y="-730486"/>
            <a:chExt cx="16551465" cy="164488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6459200" cy="914400"/>
            </a:xfrm>
            <a:custGeom>
              <a:avLst/>
              <a:gdLst/>
              <a:ahLst/>
              <a:cxnLst/>
              <a:rect l="l" t="t" r="r" b="b"/>
              <a:pathLst>
                <a:path w="16459200" h="914400">
                  <a:moveTo>
                    <a:pt x="0" y="0"/>
                  </a:moveTo>
                  <a:lnTo>
                    <a:pt x="16459200" y="0"/>
                  </a:lnTo>
                  <a:lnTo>
                    <a:pt x="164592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00730" b="-30073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92265" y="-730486"/>
              <a:ext cx="16459200" cy="98107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600"/>
                </a:lnSpc>
              </a:pPr>
              <a:r>
                <a:rPr lang="en-US" sz="3000" dirty="0">
                  <a:solidFill>
                    <a:srgbClr val="F7FAF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Business Plan Presentation</a:t>
              </a:r>
            </a:p>
            <a:p>
              <a:pPr>
                <a:lnSpc>
                  <a:spcPts val="3600"/>
                </a:lnSpc>
              </a:pPr>
              <a:endParaRPr lang="en-US" sz="3000" dirty="0">
                <a:solidFill>
                  <a:srgbClr val="F7FAF9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>
                <a:lnSpc>
                  <a:spcPts val="3600"/>
                </a:lnSpc>
              </a:pPr>
              <a:endParaRPr lang="en-US" sz="3000" dirty="0">
                <a:solidFill>
                  <a:srgbClr val="F7FAF9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>
                <a:lnSpc>
                  <a:spcPts val="3600"/>
                </a:lnSpc>
              </a:pPr>
              <a:r>
                <a:rPr lang="en-US" sz="3000" dirty="0">
                  <a:solidFill>
                    <a:srgbClr val="F7FAF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Module Name: Enterprise and </a:t>
              </a:r>
              <a:r>
                <a:rPr lang="en-US" sz="3000" dirty="0" err="1">
                  <a:solidFill>
                    <a:srgbClr val="F7FAF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Enterpreneurship</a:t>
              </a:r>
              <a:r>
                <a:rPr lang="en-US" sz="3000" dirty="0">
                  <a:solidFill>
                    <a:srgbClr val="F7FAF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</a:p>
            <a:p>
              <a:pPr>
                <a:lnSpc>
                  <a:spcPts val="3600"/>
                </a:lnSpc>
              </a:pPr>
              <a:r>
                <a:rPr lang="en-US" sz="3000" dirty="0">
                  <a:solidFill>
                    <a:srgbClr val="F7FAF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Module Number: LCLM 4006</a:t>
              </a:r>
            </a:p>
            <a:p>
              <a:pPr>
                <a:lnSpc>
                  <a:spcPts val="3600"/>
                </a:lnSpc>
              </a:pPr>
              <a:r>
                <a:rPr lang="en-US" sz="3000" dirty="0">
                  <a:solidFill>
                    <a:srgbClr val="F7FAF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Lecturer name: Mr. Thomas Adeyemi</a:t>
              </a:r>
            </a:p>
            <a:p>
              <a:pPr>
                <a:lnSpc>
                  <a:spcPts val="3600"/>
                </a:lnSpc>
              </a:pPr>
              <a:r>
                <a:rPr lang="en-US" sz="3000" dirty="0">
                  <a:solidFill>
                    <a:srgbClr val="F7FAF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Student Name: Jaspal Singh Binji</a:t>
              </a:r>
            </a:p>
            <a:p>
              <a:pPr>
                <a:lnSpc>
                  <a:spcPts val="3600"/>
                </a:lnSpc>
              </a:pPr>
              <a:r>
                <a:rPr lang="en-US" sz="3000" dirty="0">
                  <a:solidFill>
                    <a:srgbClr val="F7FAF9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Student Number: 2509090</a:t>
              </a:r>
            </a:p>
            <a:p>
              <a:pPr>
                <a:lnSpc>
                  <a:spcPts val="3600"/>
                </a:lnSpc>
              </a:pPr>
              <a:endParaRPr lang="en-US" sz="3000" dirty="0">
                <a:solidFill>
                  <a:srgbClr val="F7FAF9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algn="l">
                <a:lnSpc>
                  <a:spcPts val="3600"/>
                </a:lnSpc>
              </a:pPr>
              <a:endParaRPr lang="en-US" sz="3000" dirty="0">
                <a:solidFill>
                  <a:srgbClr val="F7FAF9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306097" y="7510616"/>
            <a:ext cx="10972800" cy="960120"/>
            <a:chOff x="0" y="0"/>
            <a:chExt cx="14630400" cy="128016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4630400" cy="1280160"/>
            </a:xfrm>
            <a:custGeom>
              <a:avLst/>
              <a:gdLst/>
              <a:ahLst/>
              <a:cxnLst/>
              <a:rect l="l" t="t" r="r" b="b"/>
              <a:pathLst>
                <a:path w="14630400" h="1280160">
                  <a:moveTo>
                    <a:pt x="0" y="0"/>
                  </a:moveTo>
                  <a:lnTo>
                    <a:pt x="14630400" y="0"/>
                  </a:lnTo>
                  <a:lnTo>
                    <a:pt x="14630400" y="1280160"/>
                  </a:lnTo>
                  <a:lnTo>
                    <a:pt x="0" y="12801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72686" b="-17268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14630400" cy="132778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i="1">
                  <a:solidFill>
                    <a:srgbClr val="B9D6D3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Reliable, affordable, and environmentally responsible cleaning</a:t>
              </a:r>
            </a:p>
            <a:p>
              <a:pPr algn="l">
                <a:lnSpc>
                  <a:spcPts val="2340"/>
                </a:lnSpc>
              </a:pPr>
              <a:r>
                <a:rPr lang="en-US" sz="1950" i="1">
                  <a:solidFill>
                    <a:srgbClr val="B9D6D3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for homes and businesses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234440" y="9189720"/>
            <a:ext cx="10972800" cy="548640"/>
            <a:chOff x="0" y="0"/>
            <a:chExt cx="14630400" cy="73152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4630400" cy="731520"/>
            </a:xfrm>
            <a:custGeom>
              <a:avLst/>
              <a:gdLst/>
              <a:ahLst/>
              <a:cxnLst/>
              <a:rect l="l" t="t" r="r" b="b"/>
              <a:pathLst>
                <a:path w="14630400" h="731520">
                  <a:moveTo>
                    <a:pt x="0" y="0"/>
                  </a:moveTo>
                  <a:lnTo>
                    <a:pt x="14630400" y="0"/>
                  </a:lnTo>
                  <a:lnTo>
                    <a:pt x="1463040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28575"/>
              <a:ext cx="14630400" cy="76009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>
                  <a:solidFill>
                    <a:srgbClr val="8FB8B4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University Assignment  |  Prepared 2026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OVERVIEW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What We'll Cover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22960" y="1988820"/>
            <a:ext cx="7680960" cy="850392"/>
            <a:chOff x="0" y="0"/>
            <a:chExt cx="10241280" cy="113385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1988820"/>
            <a:ext cx="822960" cy="850392"/>
            <a:chOff x="0" y="0"/>
            <a:chExt cx="1097280" cy="113385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01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851660" y="1988820"/>
            <a:ext cx="6446520" cy="850392"/>
            <a:chOff x="0" y="0"/>
            <a:chExt cx="8595360" cy="113385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Executive Summary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822960" y="3031236"/>
            <a:ext cx="7680960" cy="850392"/>
            <a:chOff x="0" y="0"/>
            <a:chExt cx="10241280" cy="113385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028700" y="3031236"/>
            <a:ext cx="822960" cy="850392"/>
            <a:chOff x="0" y="0"/>
            <a:chExt cx="1097280" cy="113385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02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851660" y="3031236"/>
            <a:ext cx="6446520" cy="850392"/>
            <a:chOff x="0" y="0"/>
            <a:chExt cx="8595360" cy="1133856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Business Description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22960" y="4073652"/>
            <a:ext cx="7680960" cy="850392"/>
            <a:chOff x="0" y="0"/>
            <a:chExt cx="10241280" cy="1133856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28700" y="4073652"/>
            <a:ext cx="822960" cy="850392"/>
            <a:chOff x="0" y="0"/>
            <a:chExt cx="1097280" cy="1133856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03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851660" y="4073652"/>
            <a:ext cx="6446520" cy="850392"/>
            <a:chOff x="0" y="0"/>
            <a:chExt cx="8595360" cy="1133856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Market Analysis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22960" y="5116068"/>
            <a:ext cx="7680960" cy="850392"/>
            <a:chOff x="0" y="0"/>
            <a:chExt cx="10241280" cy="1133856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028700" y="5116068"/>
            <a:ext cx="822960" cy="850392"/>
            <a:chOff x="0" y="0"/>
            <a:chExt cx="1097280" cy="1133856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04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851660" y="5116068"/>
            <a:ext cx="6446520" cy="850392"/>
            <a:chOff x="0" y="0"/>
            <a:chExt cx="8595360" cy="1133856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SWOT Analysis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822960" y="6158484"/>
            <a:ext cx="7680960" cy="850392"/>
            <a:chOff x="0" y="0"/>
            <a:chExt cx="10241280" cy="1133856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28700" y="6158484"/>
            <a:ext cx="822960" cy="850392"/>
            <a:chOff x="0" y="0"/>
            <a:chExt cx="1097280" cy="1133856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05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851660" y="6158484"/>
            <a:ext cx="6446520" cy="850392"/>
            <a:chOff x="0" y="0"/>
            <a:chExt cx="8595360" cy="1133856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PESTLE Analysis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22960" y="7200900"/>
            <a:ext cx="7680960" cy="850392"/>
            <a:chOff x="0" y="0"/>
            <a:chExt cx="10241280" cy="1133856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028700" y="7200900"/>
            <a:ext cx="822960" cy="850392"/>
            <a:chOff x="0" y="0"/>
            <a:chExt cx="1097280" cy="1133856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06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851660" y="7200900"/>
            <a:ext cx="6446520" cy="850392"/>
            <a:chOff x="0" y="0"/>
            <a:chExt cx="8595360" cy="1133856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Porter's Five Forces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2960" y="8243316"/>
            <a:ext cx="7680960" cy="850392"/>
            <a:chOff x="0" y="0"/>
            <a:chExt cx="10241280" cy="1133856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1028700" y="8243316"/>
            <a:ext cx="822960" cy="850392"/>
            <a:chOff x="0" y="0"/>
            <a:chExt cx="1097280" cy="1133856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07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851660" y="8243316"/>
            <a:ext cx="6446520" cy="850392"/>
            <a:chOff x="0" y="0"/>
            <a:chExt cx="8595360" cy="1133856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Marketing Strategy</a:t>
              </a: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9052560" y="1988820"/>
            <a:ext cx="7680960" cy="850392"/>
            <a:chOff x="0" y="0"/>
            <a:chExt cx="10241280" cy="1133856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9258300" y="1988820"/>
            <a:ext cx="822960" cy="850392"/>
            <a:chOff x="0" y="0"/>
            <a:chExt cx="1097280" cy="1133856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08</a:t>
              </a:r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0081260" y="1988820"/>
            <a:ext cx="6446520" cy="850392"/>
            <a:chOff x="0" y="0"/>
            <a:chExt cx="8595360" cy="1133856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Operational Plan</a:t>
              </a:r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9052560" y="3031236"/>
            <a:ext cx="7680960" cy="850392"/>
            <a:chOff x="0" y="0"/>
            <a:chExt cx="10241280" cy="1133856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9258300" y="3031236"/>
            <a:ext cx="822960" cy="850392"/>
            <a:chOff x="0" y="0"/>
            <a:chExt cx="1097280" cy="1133856"/>
          </a:xfrm>
        </p:grpSpPr>
        <p:sp>
          <p:nvSpPr>
            <p:cNvPr id="75" name="Freeform 75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09</a:t>
              </a: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0081260" y="3031236"/>
            <a:ext cx="6446520" cy="850392"/>
            <a:chOff x="0" y="0"/>
            <a:chExt cx="8595360" cy="1133856"/>
          </a:xfrm>
        </p:grpSpPr>
        <p:sp>
          <p:nvSpPr>
            <p:cNvPr id="78" name="Freeform 78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Financial Plan</a:t>
              </a: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9052560" y="4073652"/>
            <a:ext cx="7680960" cy="850392"/>
            <a:chOff x="0" y="0"/>
            <a:chExt cx="10241280" cy="1133856"/>
          </a:xfrm>
        </p:grpSpPr>
        <p:sp>
          <p:nvSpPr>
            <p:cNvPr id="81" name="Freeform 81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9258300" y="4073652"/>
            <a:ext cx="822960" cy="850392"/>
            <a:chOff x="0" y="0"/>
            <a:chExt cx="1097280" cy="1133856"/>
          </a:xfrm>
        </p:grpSpPr>
        <p:sp>
          <p:nvSpPr>
            <p:cNvPr id="83" name="Freeform 83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10</a:t>
              </a: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0081260" y="4073652"/>
            <a:ext cx="6446520" cy="850392"/>
            <a:chOff x="0" y="0"/>
            <a:chExt cx="8595360" cy="1133856"/>
          </a:xfrm>
        </p:grpSpPr>
        <p:sp>
          <p:nvSpPr>
            <p:cNvPr id="86" name="Freeform 86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3-Year Revenue Forecast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9052560" y="5116068"/>
            <a:ext cx="7680960" cy="850392"/>
            <a:chOff x="0" y="0"/>
            <a:chExt cx="10241280" cy="1133856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9258300" y="5116068"/>
            <a:ext cx="822960" cy="850392"/>
            <a:chOff x="0" y="0"/>
            <a:chExt cx="1097280" cy="1133856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11</a:t>
              </a:r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10081260" y="5116068"/>
            <a:ext cx="6446520" cy="850392"/>
            <a:chOff x="0" y="0"/>
            <a:chExt cx="8595360" cy="1133856"/>
          </a:xfrm>
        </p:grpSpPr>
        <p:sp>
          <p:nvSpPr>
            <p:cNvPr id="94" name="Freeform 94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TextBox 95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Break-Even &amp; Operating Costs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9052560" y="6158484"/>
            <a:ext cx="7680960" cy="850392"/>
            <a:chOff x="0" y="0"/>
            <a:chExt cx="10241280" cy="1133856"/>
          </a:xfrm>
        </p:grpSpPr>
        <p:sp>
          <p:nvSpPr>
            <p:cNvPr id="97" name="Freeform 97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9258300" y="6158484"/>
            <a:ext cx="822960" cy="850392"/>
            <a:chOff x="0" y="0"/>
            <a:chExt cx="1097280" cy="1133856"/>
          </a:xfrm>
        </p:grpSpPr>
        <p:sp>
          <p:nvSpPr>
            <p:cNvPr id="99" name="Freeform 99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TextBox 100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12</a:t>
              </a:r>
            </a:p>
          </p:txBody>
        </p:sp>
      </p:grpSp>
      <p:grpSp>
        <p:nvGrpSpPr>
          <p:cNvPr id="101" name="Group 101"/>
          <p:cNvGrpSpPr/>
          <p:nvPr/>
        </p:nvGrpSpPr>
        <p:grpSpPr>
          <a:xfrm>
            <a:off x="10081260" y="6158484"/>
            <a:ext cx="6446520" cy="850392"/>
            <a:chOff x="0" y="0"/>
            <a:chExt cx="8595360" cy="1133856"/>
          </a:xfrm>
        </p:grpSpPr>
        <p:sp>
          <p:nvSpPr>
            <p:cNvPr id="102" name="Freeform 102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TextBox 103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Risk Assessment</a:t>
              </a:r>
            </a:p>
          </p:txBody>
        </p:sp>
      </p:grpSp>
      <p:grpSp>
        <p:nvGrpSpPr>
          <p:cNvPr id="104" name="Group 104"/>
          <p:cNvGrpSpPr/>
          <p:nvPr/>
        </p:nvGrpSpPr>
        <p:grpSpPr>
          <a:xfrm>
            <a:off x="9052560" y="7200900"/>
            <a:ext cx="7680960" cy="850392"/>
            <a:chOff x="0" y="0"/>
            <a:chExt cx="10241280" cy="1133856"/>
          </a:xfrm>
        </p:grpSpPr>
        <p:sp>
          <p:nvSpPr>
            <p:cNvPr id="105" name="Freeform 105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9258300" y="7200900"/>
            <a:ext cx="822960" cy="850392"/>
            <a:chOff x="0" y="0"/>
            <a:chExt cx="1097280" cy="1133856"/>
          </a:xfrm>
        </p:grpSpPr>
        <p:sp>
          <p:nvSpPr>
            <p:cNvPr id="107" name="Freeform 107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TextBox 108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13</a:t>
              </a:r>
            </a:p>
          </p:txBody>
        </p:sp>
      </p:grpSp>
      <p:grpSp>
        <p:nvGrpSpPr>
          <p:cNvPr id="109" name="Group 109"/>
          <p:cNvGrpSpPr/>
          <p:nvPr/>
        </p:nvGrpSpPr>
        <p:grpSpPr>
          <a:xfrm>
            <a:off x="10081260" y="7200900"/>
            <a:ext cx="6446520" cy="850392"/>
            <a:chOff x="0" y="0"/>
            <a:chExt cx="8595360" cy="1133856"/>
          </a:xfrm>
        </p:grpSpPr>
        <p:sp>
          <p:nvSpPr>
            <p:cNvPr id="110" name="Freeform 110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TextBox 111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Sustainability &amp; CSR</a:t>
              </a:r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9052560" y="8243316"/>
            <a:ext cx="7680960" cy="850392"/>
            <a:chOff x="0" y="0"/>
            <a:chExt cx="10241280" cy="1133856"/>
          </a:xfrm>
        </p:grpSpPr>
        <p:sp>
          <p:nvSpPr>
            <p:cNvPr id="113" name="Freeform 113"/>
            <p:cNvSpPr/>
            <p:nvPr/>
          </p:nvSpPr>
          <p:spPr>
            <a:xfrm>
              <a:off x="0" y="0"/>
              <a:ext cx="10241280" cy="1133856"/>
            </a:xfrm>
            <a:custGeom>
              <a:avLst/>
              <a:gdLst/>
              <a:ahLst/>
              <a:cxnLst/>
              <a:rect l="l" t="t" r="r" b="b"/>
              <a:pathLst>
                <a:path w="10241280" h="11338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094976" y="0"/>
                  </a:lnTo>
                  <a:cubicBezTo>
                    <a:pt x="10175748" y="0"/>
                    <a:pt x="10241280" y="65532"/>
                    <a:pt x="10241280" y="146304"/>
                  </a:cubicBezTo>
                  <a:lnTo>
                    <a:pt x="10241280" y="987552"/>
                  </a:lnTo>
                  <a:cubicBezTo>
                    <a:pt x="10241280" y="1068324"/>
                    <a:pt x="10175748" y="1133856"/>
                    <a:pt x="10094976" y="1133856"/>
                  </a:cubicBezTo>
                  <a:lnTo>
                    <a:pt x="146304" y="1133856"/>
                  </a:lnTo>
                  <a:cubicBezTo>
                    <a:pt x="65532" y="1133856"/>
                    <a:pt x="0" y="1068324"/>
                    <a:pt x="0" y="9875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4" name="Group 114"/>
          <p:cNvGrpSpPr/>
          <p:nvPr/>
        </p:nvGrpSpPr>
        <p:grpSpPr>
          <a:xfrm>
            <a:off x="9258300" y="8243316"/>
            <a:ext cx="822960" cy="850392"/>
            <a:chOff x="0" y="0"/>
            <a:chExt cx="1097280" cy="1133856"/>
          </a:xfrm>
        </p:grpSpPr>
        <p:sp>
          <p:nvSpPr>
            <p:cNvPr id="115" name="Freeform 115"/>
            <p:cNvSpPr/>
            <p:nvPr/>
          </p:nvSpPr>
          <p:spPr>
            <a:xfrm>
              <a:off x="0" y="0"/>
              <a:ext cx="1097280" cy="1133856"/>
            </a:xfrm>
            <a:custGeom>
              <a:avLst/>
              <a:gdLst/>
              <a:ahLst/>
              <a:cxnLst/>
              <a:rect l="l" t="t" r="r" b="b"/>
              <a:pathLst>
                <a:path w="1097280" h="1133856">
                  <a:moveTo>
                    <a:pt x="0" y="0"/>
                  </a:moveTo>
                  <a:lnTo>
                    <a:pt x="1097280" y="0"/>
                  </a:lnTo>
                  <a:lnTo>
                    <a:pt x="109728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82580" r="-825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TextBox 116"/>
            <p:cNvSpPr txBox="1"/>
            <p:nvPr/>
          </p:nvSpPr>
          <p:spPr>
            <a:xfrm>
              <a:off x="0" y="-9525"/>
              <a:ext cx="1097280" cy="114338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A896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14</a:t>
              </a:r>
            </a:p>
          </p:txBody>
        </p:sp>
      </p:grpSp>
      <p:grpSp>
        <p:nvGrpSpPr>
          <p:cNvPr id="117" name="Group 117"/>
          <p:cNvGrpSpPr/>
          <p:nvPr/>
        </p:nvGrpSpPr>
        <p:grpSpPr>
          <a:xfrm>
            <a:off x="10081260" y="8243316"/>
            <a:ext cx="6446520" cy="850392"/>
            <a:chOff x="0" y="0"/>
            <a:chExt cx="8595360" cy="1133856"/>
          </a:xfrm>
        </p:grpSpPr>
        <p:sp>
          <p:nvSpPr>
            <p:cNvPr id="118" name="Freeform 118"/>
            <p:cNvSpPr/>
            <p:nvPr/>
          </p:nvSpPr>
          <p:spPr>
            <a:xfrm>
              <a:off x="0" y="0"/>
              <a:ext cx="8595360" cy="1133856"/>
            </a:xfrm>
            <a:custGeom>
              <a:avLst/>
              <a:gdLst/>
              <a:ahLst/>
              <a:cxnLst/>
              <a:rect l="l" t="t" r="r" b="b"/>
              <a:pathLst>
                <a:path w="8595360" h="1133856">
                  <a:moveTo>
                    <a:pt x="0" y="0"/>
                  </a:moveTo>
                  <a:lnTo>
                    <a:pt x="8595360" y="0"/>
                  </a:lnTo>
                  <a:lnTo>
                    <a:pt x="8595360" y="1133856"/>
                  </a:lnTo>
                  <a:lnTo>
                    <a:pt x="0" y="11338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709" b="-9770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TextBox 119"/>
            <p:cNvSpPr txBox="1"/>
            <p:nvPr/>
          </p:nvSpPr>
          <p:spPr>
            <a:xfrm>
              <a:off x="0" y="-38100"/>
              <a:ext cx="8595360" cy="11719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Conclusion &amp; References</a:t>
              </a:r>
            </a:p>
          </p:txBody>
        </p:sp>
      </p:grpSp>
      <p:grpSp>
        <p:nvGrpSpPr>
          <p:cNvPr id="120" name="Group 120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121" name="Freeform 121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TextBox 122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123" name="Group 123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124" name="Freeform 124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TextBox 125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2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01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Executive Summary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1920240"/>
            <a:ext cx="10561320" cy="7338060"/>
            <a:chOff x="0" y="0"/>
            <a:chExt cx="14081760" cy="978408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081761" cy="9784080"/>
            </a:xfrm>
            <a:custGeom>
              <a:avLst/>
              <a:gdLst/>
              <a:ahLst/>
              <a:cxnLst/>
              <a:rect l="l" t="t" r="r" b="b"/>
              <a:pathLst>
                <a:path w="14081761" h="978408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13898880" y="0"/>
                  </a:lnTo>
                  <a:cubicBezTo>
                    <a:pt x="13999845" y="0"/>
                    <a:pt x="14081761" y="81915"/>
                    <a:pt x="14081761" y="182880"/>
                  </a:cubicBezTo>
                  <a:lnTo>
                    <a:pt x="14081761" y="9601200"/>
                  </a:lnTo>
                  <a:cubicBezTo>
                    <a:pt x="14081761" y="9702165"/>
                    <a:pt x="13999845" y="9784080"/>
                    <a:pt x="13898880" y="9784080"/>
                  </a:cubicBezTo>
                  <a:lnTo>
                    <a:pt x="182880" y="9784080"/>
                  </a:lnTo>
                  <a:cubicBezTo>
                    <a:pt x="81915" y="9784080"/>
                    <a:pt x="0" y="9702165"/>
                    <a:pt x="0" y="9601200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257300" y="2282190"/>
            <a:ext cx="9418320" cy="2335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1">
                <a:solidFill>
                  <a:srgbClr val="02809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Spark Clean Cleaning Services </a:t>
            </a:r>
            <a:r>
              <a:rPr lang="en-US" sz="202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is a start-up providing reliable, affordable, high-quality residential and commercial cleaning, meeting growing demand through flexible scheduling, trained staff, eco-friendly products, and strong customer service.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57300" y="4682490"/>
            <a:ext cx="9418320" cy="1786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The company will operate within the local community initially, before expanding into nearby cities as demand grows — building long-term client relationships while pursuing sustainable profitability.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165860" y="6720840"/>
            <a:ext cx="5486400" cy="411480"/>
            <a:chOff x="0" y="0"/>
            <a:chExt cx="7315200" cy="54864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315200" cy="548640"/>
            </a:xfrm>
            <a:custGeom>
              <a:avLst/>
              <a:gdLst/>
              <a:ahLst/>
              <a:cxnLst/>
              <a:rect l="l" t="t" r="r" b="b"/>
              <a:pathLst>
                <a:path w="7315200" h="548640">
                  <a:moveTo>
                    <a:pt x="0" y="0"/>
                  </a:moveTo>
                  <a:lnTo>
                    <a:pt x="7315200" y="0"/>
                  </a:lnTo>
                  <a:lnTo>
                    <a:pt x="73152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09800" b="-2098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73152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3-Year Goal</a:t>
              </a: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257300" y="7092315"/>
            <a:ext cx="9418320" cy="1777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16"/>
              </a:lnSpc>
            </a:pPr>
            <a:r>
              <a:rPr lang="en-US" sz="2025" i="1">
                <a:solidFill>
                  <a:srgbClr val="1F2D2E"/>
                </a:solidFill>
                <a:latin typeface="Calibri (MS) Italics"/>
                <a:ea typeface="Calibri (MS) Italics"/>
                <a:cs typeface="Calibri (MS) Italics"/>
                <a:sym typeface="Calibri (MS) Italics"/>
              </a:rPr>
              <a:t>Become one of the leading local cleaning service providers through quality, professionalism, employee development, and environmental responsibility.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1658600" y="1920240"/>
            <a:ext cx="5897880" cy="2263140"/>
            <a:chOff x="0" y="0"/>
            <a:chExt cx="7863840" cy="301752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863840" cy="3017520"/>
            </a:xfrm>
            <a:custGeom>
              <a:avLst/>
              <a:gdLst/>
              <a:ahLst/>
              <a:cxnLst/>
              <a:rect l="l" t="t" r="r" b="b"/>
              <a:pathLst>
                <a:path w="7863840" h="301752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7680960" y="0"/>
                  </a:lnTo>
                  <a:cubicBezTo>
                    <a:pt x="7781925" y="0"/>
                    <a:pt x="7863840" y="81915"/>
                    <a:pt x="7863840" y="182880"/>
                  </a:cubicBezTo>
                  <a:lnTo>
                    <a:pt x="7863840" y="2834640"/>
                  </a:lnTo>
                  <a:cubicBezTo>
                    <a:pt x="7863840" y="2935605"/>
                    <a:pt x="7781925" y="3017520"/>
                    <a:pt x="7680960" y="3017520"/>
                  </a:cubicBezTo>
                  <a:lnTo>
                    <a:pt x="182880" y="3017520"/>
                  </a:lnTo>
                  <a:cubicBezTo>
                    <a:pt x="81915" y="3017520"/>
                    <a:pt x="0" y="2935605"/>
                    <a:pt x="0" y="2834640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1932920" y="2125980"/>
            <a:ext cx="5349240" cy="960120"/>
            <a:chOff x="0" y="0"/>
            <a:chExt cx="7132320" cy="128016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132320" cy="1280160"/>
            </a:xfrm>
            <a:custGeom>
              <a:avLst/>
              <a:gdLst/>
              <a:ahLst/>
              <a:cxnLst/>
              <a:rect l="l" t="t" r="r" b="b"/>
              <a:pathLst>
                <a:path w="7132320" h="1280160">
                  <a:moveTo>
                    <a:pt x="0" y="0"/>
                  </a:moveTo>
                  <a:lnTo>
                    <a:pt x="7132320" y="0"/>
                  </a:lnTo>
                  <a:lnTo>
                    <a:pt x="7132320" y="1280160"/>
                  </a:lnTo>
                  <a:lnTo>
                    <a:pt x="0" y="12801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8559" b="-5855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19050"/>
              <a:ext cx="7132320" cy="129921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£144K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1932920" y="3223260"/>
            <a:ext cx="5349240" cy="822960"/>
            <a:chOff x="0" y="0"/>
            <a:chExt cx="7132320" cy="109728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7132320" cy="1097280"/>
            </a:xfrm>
            <a:custGeom>
              <a:avLst/>
              <a:gdLst/>
              <a:ahLst/>
              <a:cxnLst/>
              <a:rect l="l" t="t" r="r" b="b"/>
              <a:pathLst>
                <a:path w="7132320" h="1097280">
                  <a:moveTo>
                    <a:pt x="0" y="0"/>
                  </a:moveTo>
                  <a:lnTo>
                    <a:pt x="7132320" y="0"/>
                  </a:lnTo>
                  <a:lnTo>
                    <a:pt x="7132320" y="1097280"/>
                  </a:lnTo>
                  <a:lnTo>
                    <a:pt x="0" y="10972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76652" b="-7665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7132320" cy="11353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D9F0E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Year 1 revenue forecast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1658600" y="4471416"/>
            <a:ext cx="5897880" cy="2263140"/>
            <a:chOff x="0" y="0"/>
            <a:chExt cx="7863840" cy="301752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7863840" cy="3017520"/>
            </a:xfrm>
            <a:custGeom>
              <a:avLst/>
              <a:gdLst/>
              <a:ahLst/>
              <a:cxnLst/>
              <a:rect l="l" t="t" r="r" b="b"/>
              <a:pathLst>
                <a:path w="7863840" h="301752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7680960" y="0"/>
                  </a:lnTo>
                  <a:cubicBezTo>
                    <a:pt x="7781925" y="0"/>
                    <a:pt x="7863840" y="81915"/>
                    <a:pt x="7863840" y="182880"/>
                  </a:cubicBezTo>
                  <a:lnTo>
                    <a:pt x="7863840" y="2834640"/>
                  </a:lnTo>
                  <a:cubicBezTo>
                    <a:pt x="7863840" y="2935605"/>
                    <a:pt x="7781925" y="3017520"/>
                    <a:pt x="7680960" y="3017520"/>
                  </a:cubicBezTo>
                  <a:lnTo>
                    <a:pt x="182880" y="3017520"/>
                  </a:lnTo>
                  <a:cubicBezTo>
                    <a:pt x="81915" y="3017520"/>
                    <a:pt x="0" y="2935605"/>
                    <a:pt x="0" y="2834640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1932920" y="4677156"/>
            <a:ext cx="5349240" cy="960120"/>
            <a:chOff x="0" y="0"/>
            <a:chExt cx="7132320" cy="128016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7132320" cy="1280160"/>
            </a:xfrm>
            <a:custGeom>
              <a:avLst/>
              <a:gdLst/>
              <a:ahLst/>
              <a:cxnLst/>
              <a:rect l="l" t="t" r="r" b="b"/>
              <a:pathLst>
                <a:path w="7132320" h="1280160">
                  <a:moveTo>
                    <a:pt x="0" y="0"/>
                  </a:moveTo>
                  <a:lnTo>
                    <a:pt x="7132320" y="0"/>
                  </a:lnTo>
                  <a:lnTo>
                    <a:pt x="7132320" y="1280160"/>
                  </a:lnTo>
                  <a:lnTo>
                    <a:pt x="0" y="12801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8559" b="-5855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19050"/>
              <a:ext cx="7132320" cy="129921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£36K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932920" y="5774436"/>
            <a:ext cx="5349240" cy="822960"/>
            <a:chOff x="0" y="0"/>
            <a:chExt cx="7132320" cy="109728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7132320" cy="1097280"/>
            </a:xfrm>
            <a:custGeom>
              <a:avLst/>
              <a:gdLst/>
              <a:ahLst/>
              <a:cxnLst/>
              <a:rect l="l" t="t" r="r" b="b"/>
              <a:pathLst>
                <a:path w="7132320" h="1097280">
                  <a:moveTo>
                    <a:pt x="0" y="0"/>
                  </a:moveTo>
                  <a:lnTo>
                    <a:pt x="7132320" y="0"/>
                  </a:lnTo>
                  <a:lnTo>
                    <a:pt x="7132320" y="1097280"/>
                  </a:lnTo>
                  <a:lnTo>
                    <a:pt x="0" y="10972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76652" b="-7665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7132320" cy="11353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D9F0E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Year 1 profit before tax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1658600" y="7022592"/>
            <a:ext cx="5897880" cy="2263140"/>
            <a:chOff x="0" y="0"/>
            <a:chExt cx="7863840" cy="301752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7863840" cy="3017520"/>
            </a:xfrm>
            <a:custGeom>
              <a:avLst/>
              <a:gdLst/>
              <a:ahLst/>
              <a:cxnLst/>
              <a:rect l="l" t="t" r="r" b="b"/>
              <a:pathLst>
                <a:path w="7863840" h="301752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7680960" y="0"/>
                  </a:lnTo>
                  <a:cubicBezTo>
                    <a:pt x="7781925" y="0"/>
                    <a:pt x="7863840" y="81915"/>
                    <a:pt x="7863840" y="182880"/>
                  </a:cubicBezTo>
                  <a:lnTo>
                    <a:pt x="7863840" y="2834640"/>
                  </a:lnTo>
                  <a:cubicBezTo>
                    <a:pt x="7863840" y="2935605"/>
                    <a:pt x="7781925" y="3017520"/>
                    <a:pt x="7680960" y="3017520"/>
                  </a:cubicBezTo>
                  <a:lnTo>
                    <a:pt x="182880" y="3017520"/>
                  </a:lnTo>
                  <a:cubicBezTo>
                    <a:pt x="81915" y="3017520"/>
                    <a:pt x="0" y="2935605"/>
                    <a:pt x="0" y="2834640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1932920" y="7228332"/>
            <a:ext cx="5349240" cy="960120"/>
            <a:chOff x="0" y="0"/>
            <a:chExt cx="7132320" cy="128016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7132320" cy="1280160"/>
            </a:xfrm>
            <a:custGeom>
              <a:avLst/>
              <a:gdLst/>
              <a:ahLst/>
              <a:cxnLst/>
              <a:rect l="l" t="t" r="r" b="b"/>
              <a:pathLst>
                <a:path w="7132320" h="1280160">
                  <a:moveTo>
                    <a:pt x="0" y="0"/>
                  </a:moveTo>
                  <a:lnTo>
                    <a:pt x="7132320" y="0"/>
                  </a:lnTo>
                  <a:lnTo>
                    <a:pt x="7132320" y="1280160"/>
                  </a:lnTo>
                  <a:lnTo>
                    <a:pt x="0" y="12801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8559" b="-5855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19050"/>
              <a:ext cx="7132320" cy="129921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55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1932920" y="8325612"/>
            <a:ext cx="5349240" cy="822960"/>
            <a:chOff x="0" y="0"/>
            <a:chExt cx="7132320" cy="109728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7132320" cy="1097280"/>
            </a:xfrm>
            <a:custGeom>
              <a:avLst/>
              <a:gdLst/>
              <a:ahLst/>
              <a:cxnLst/>
              <a:rect l="l" t="t" r="r" b="b"/>
              <a:pathLst>
                <a:path w="7132320" h="1097280">
                  <a:moveTo>
                    <a:pt x="0" y="0"/>
                  </a:moveTo>
                  <a:lnTo>
                    <a:pt x="7132320" y="0"/>
                  </a:lnTo>
                  <a:lnTo>
                    <a:pt x="7132320" y="1097280"/>
                  </a:lnTo>
                  <a:lnTo>
                    <a:pt x="0" y="10972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76652" b="-7665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38100"/>
              <a:ext cx="7132320" cy="11353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D9F0E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Clients targeted (40 residential + 15 commercial)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3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02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Business Description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1851660"/>
            <a:ext cx="8229600" cy="2125980"/>
            <a:chOff x="0" y="0"/>
            <a:chExt cx="10972800" cy="283464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972800" cy="2834640"/>
            </a:xfrm>
            <a:custGeom>
              <a:avLst/>
              <a:gdLst/>
              <a:ahLst/>
              <a:cxnLst/>
              <a:rect l="l" t="t" r="r" b="b"/>
              <a:pathLst>
                <a:path w="10972800" h="283464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10789920" y="0"/>
                  </a:lnTo>
                  <a:cubicBezTo>
                    <a:pt x="10890885" y="0"/>
                    <a:pt x="10972800" y="81915"/>
                    <a:pt x="10972800" y="182880"/>
                  </a:cubicBezTo>
                  <a:lnTo>
                    <a:pt x="10972800" y="2651760"/>
                  </a:lnTo>
                  <a:cubicBezTo>
                    <a:pt x="10972800" y="2752725"/>
                    <a:pt x="10890885" y="2834640"/>
                    <a:pt x="10789920" y="2834640"/>
                  </a:cubicBezTo>
                  <a:lnTo>
                    <a:pt x="182880" y="2834640"/>
                  </a:lnTo>
                  <a:cubicBezTo>
                    <a:pt x="81915" y="2834640"/>
                    <a:pt x="0" y="2752725"/>
                    <a:pt x="0" y="2651760"/>
                  </a:cubicBezTo>
                  <a:close/>
                </a:path>
              </a:pathLst>
            </a:custGeom>
            <a:solidFill>
              <a:srgbClr val="0B3D4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2029968"/>
            <a:ext cx="7543800" cy="411480"/>
            <a:chOff x="0" y="0"/>
            <a:chExt cx="10058400" cy="54864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058400" cy="548640"/>
            </a:xfrm>
            <a:custGeom>
              <a:avLst/>
              <a:gdLst/>
              <a:ahLst/>
              <a:cxnLst/>
              <a:rect l="l" t="t" r="r" b="b"/>
              <a:pathLst>
                <a:path w="10058400" h="548640">
                  <a:moveTo>
                    <a:pt x="0" y="0"/>
                  </a:moveTo>
                  <a:lnTo>
                    <a:pt x="10058400" y="0"/>
                  </a:lnTo>
                  <a:lnTo>
                    <a:pt x="10058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07225" b="-30722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28575"/>
              <a:ext cx="10058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 b="1" spc="225">
                  <a:solidFill>
                    <a:srgbClr val="02C39A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MISSION</a:t>
              </a: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120140" y="2420493"/>
            <a:ext cx="7360920" cy="1415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25" i="1">
                <a:solidFill>
                  <a:srgbClr val="FFFFFF"/>
                </a:solidFill>
                <a:latin typeface="Calibri (MS) Italics"/>
                <a:ea typeface="Calibri (MS) Italics"/>
                <a:cs typeface="Calibri (MS) Italics"/>
                <a:sym typeface="Calibri (MS) Italics"/>
              </a:rPr>
              <a:t>To provide dependable, affordable, and environmentally responsible cleaning services that improve customers' quality of life and create healthier environments.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9258300" y="1851660"/>
            <a:ext cx="8298180" cy="2125980"/>
            <a:chOff x="0" y="0"/>
            <a:chExt cx="11064240" cy="283464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064240" cy="2834640"/>
            </a:xfrm>
            <a:custGeom>
              <a:avLst/>
              <a:gdLst/>
              <a:ahLst/>
              <a:cxnLst/>
              <a:rect l="l" t="t" r="r" b="b"/>
              <a:pathLst>
                <a:path w="11064240" h="283464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10881360" y="0"/>
                  </a:lnTo>
                  <a:cubicBezTo>
                    <a:pt x="10982325" y="0"/>
                    <a:pt x="11064240" y="81915"/>
                    <a:pt x="11064240" y="182880"/>
                  </a:cubicBezTo>
                  <a:lnTo>
                    <a:pt x="11064240" y="2651760"/>
                  </a:lnTo>
                  <a:cubicBezTo>
                    <a:pt x="11064240" y="2752725"/>
                    <a:pt x="10982325" y="2834640"/>
                    <a:pt x="10881360" y="2834640"/>
                  </a:cubicBezTo>
                  <a:lnTo>
                    <a:pt x="182880" y="2834640"/>
                  </a:lnTo>
                  <a:cubicBezTo>
                    <a:pt x="81915" y="2834640"/>
                    <a:pt x="0" y="2752725"/>
                    <a:pt x="0" y="2651760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601200" y="2029968"/>
            <a:ext cx="7543800" cy="411480"/>
            <a:chOff x="0" y="0"/>
            <a:chExt cx="10058400" cy="54864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058400" cy="548640"/>
            </a:xfrm>
            <a:custGeom>
              <a:avLst/>
              <a:gdLst/>
              <a:ahLst/>
              <a:cxnLst/>
              <a:rect l="l" t="t" r="r" b="b"/>
              <a:pathLst>
                <a:path w="10058400" h="548640">
                  <a:moveTo>
                    <a:pt x="0" y="0"/>
                  </a:moveTo>
                  <a:lnTo>
                    <a:pt x="10058400" y="0"/>
                  </a:lnTo>
                  <a:lnTo>
                    <a:pt x="10058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07225" b="-30722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28575"/>
              <a:ext cx="10058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 b="1" spc="225">
                  <a:solidFill>
                    <a:srgbClr val="D9F0EE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VISION</a:t>
              </a: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692640" y="2420493"/>
            <a:ext cx="7429500" cy="1415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25" i="1">
                <a:solidFill>
                  <a:srgbClr val="FFFFFF"/>
                </a:solidFill>
                <a:latin typeface="Calibri (MS) Italics"/>
                <a:ea typeface="Calibri (MS) Italics"/>
                <a:cs typeface="Calibri (MS) Italics"/>
                <a:sym typeface="Calibri (MS) Italics"/>
              </a:rPr>
              <a:t>To become the most trusted cleaning company in the region through excellent service, high ethical standards, and innovation.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685800" y="4320540"/>
            <a:ext cx="5486400" cy="411480"/>
            <a:chOff x="0" y="0"/>
            <a:chExt cx="7315200" cy="54864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315200" cy="548640"/>
            </a:xfrm>
            <a:custGeom>
              <a:avLst/>
              <a:gdLst/>
              <a:ahLst/>
              <a:cxnLst/>
              <a:rect l="l" t="t" r="r" b="b"/>
              <a:pathLst>
                <a:path w="7315200" h="548640">
                  <a:moveTo>
                    <a:pt x="0" y="0"/>
                  </a:moveTo>
                  <a:lnTo>
                    <a:pt x="7315200" y="0"/>
                  </a:lnTo>
                  <a:lnTo>
                    <a:pt x="73152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09800" b="-2098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47625"/>
              <a:ext cx="731520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Core Values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685800" y="4869180"/>
            <a:ext cx="5417820" cy="658368"/>
            <a:chOff x="0" y="0"/>
            <a:chExt cx="7223760" cy="877824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7223760" cy="877824"/>
            </a:xfrm>
            <a:custGeom>
              <a:avLst/>
              <a:gdLst/>
              <a:ahLst/>
              <a:cxnLst/>
              <a:rect l="l" t="t" r="r" b="b"/>
              <a:pathLst>
                <a:path w="7223760" h="877824">
                  <a:moveTo>
                    <a:pt x="0" y="438912"/>
                  </a:moveTo>
                  <a:cubicBezTo>
                    <a:pt x="0" y="196469"/>
                    <a:pt x="196469" y="0"/>
                    <a:pt x="438912" y="0"/>
                  </a:cubicBezTo>
                  <a:lnTo>
                    <a:pt x="6784848" y="0"/>
                  </a:lnTo>
                  <a:cubicBezTo>
                    <a:pt x="7027291" y="0"/>
                    <a:pt x="7223760" y="196469"/>
                    <a:pt x="7223760" y="438912"/>
                  </a:cubicBezTo>
                  <a:cubicBezTo>
                    <a:pt x="7223760" y="681355"/>
                    <a:pt x="7027291" y="877824"/>
                    <a:pt x="6784848" y="877824"/>
                  </a:cubicBezTo>
                  <a:lnTo>
                    <a:pt x="438912" y="877824"/>
                  </a:lnTo>
                  <a:cubicBezTo>
                    <a:pt x="196469" y="877824"/>
                    <a:pt x="0" y="681355"/>
                    <a:pt x="0" y="43891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95528" y="4978908"/>
            <a:ext cx="438912" cy="438912"/>
            <a:chOff x="0" y="0"/>
            <a:chExt cx="585216" cy="58521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292608"/>
                  </a:moveTo>
                  <a:cubicBezTo>
                    <a:pt x="0" y="131064"/>
                    <a:pt x="131064" y="0"/>
                    <a:pt x="292608" y="0"/>
                  </a:cubicBezTo>
                  <a:cubicBezTo>
                    <a:pt x="454152" y="0"/>
                    <a:pt x="585216" y="131064"/>
                    <a:pt x="585216" y="292608"/>
                  </a:cubicBezTo>
                  <a:cubicBezTo>
                    <a:pt x="585216" y="454152"/>
                    <a:pt x="454152" y="585216"/>
                    <a:pt x="292608" y="585216"/>
                  </a:cubicBezTo>
                  <a:cubicBezTo>
                    <a:pt x="131064" y="585216"/>
                    <a:pt x="0" y="454152"/>
                    <a:pt x="0" y="29260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95528" y="4978908"/>
            <a:ext cx="438912" cy="438912"/>
            <a:chOff x="0" y="0"/>
            <a:chExt cx="585216" cy="585216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0"/>
                  </a:moveTo>
                  <a:lnTo>
                    <a:pt x="585216" y="0"/>
                  </a:lnTo>
                  <a:lnTo>
                    <a:pt x="585216" y="585216"/>
                  </a:lnTo>
                  <a:lnTo>
                    <a:pt x="0" y="58521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9525"/>
              <a:ext cx="585216" cy="59474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71600" y="4869180"/>
            <a:ext cx="4663440" cy="658368"/>
            <a:chOff x="0" y="0"/>
            <a:chExt cx="6217920" cy="877824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6217920" cy="877824"/>
            </a:xfrm>
            <a:custGeom>
              <a:avLst/>
              <a:gdLst/>
              <a:ahLst/>
              <a:cxnLst/>
              <a:rect l="l" t="t" r="r" b="b"/>
              <a:pathLst>
                <a:path w="6217920" h="877824">
                  <a:moveTo>
                    <a:pt x="0" y="0"/>
                  </a:moveTo>
                  <a:lnTo>
                    <a:pt x="6217920" y="0"/>
                  </a:lnTo>
                  <a:lnTo>
                    <a:pt x="62179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8019" b="-8801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6217920" cy="9159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Customer satisfaction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77940" y="4869180"/>
            <a:ext cx="5417820" cy="658368"/>
            <a:chOff x="0" y="0"/>
            <a:chExt cx="7223760" cy="877824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7223760" cy="877824"/>
            </a:xfrm>
            <a:custGeom>
              <a:avLst/>
              <a:gdLst/>
              <a:ahLst/>
              <a:cxnLst/>
              <a:rect l="l" t="t" r="r" b="b"/>
              <a:pathLst>
                <a:path w="7223760" h="877824">
                  <a:moveTo>
                    <a:pt x="0" y="438912"/>
                  </a:moveTo>
                  <a:cubicBezTo>
                    <a:pt x="0" y="196469"/>
                    <a:pt x="196469" y="0"/>
                    <a:pt x="438912" y="0"/>
                  </a:cubicBezTo>
                  <a:lnTo>
                    <a:pt x="6784848" y="0"/>
                  </a:lnTo>
                  <a:cubicBezTo>
                    <a:pt x="7027291" y="0"/>
                    <a:pt x="7223760" y="196469"/>
                    <a:pt x="7223760" y="438912"/>
                  </a:cubicBezTo>
                  <a:cubicBezTo>
                    <a:pt x="7223760" y="681355"/>
                    <a:pt x="7027291" y="877824"/>
                    <a:pt x="6784848" y="877824"/>
                  </a:cubicBezTo>
                  <a:lnTo>
                    <a:pt x="438912" y="877824"/>
                  </a:lnTo>
                  <a:cubicBezTo>
                    <a:pt x="196469" y="877824"/>
                    <a:pt x="0" y="681355"/>
                    <a:pt x="0" y="43891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487668" y="4978908"/>
            <a:ext cx="438912" cy="438912"/>
            <a:chOff x="0" y="0"/>
            <a:chExt cx="585216" cy="585216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292608"/>
                  </a:moveTo>
                  <a:cubicBezTo>
                    <a:pt x="0" y="131064"/>
                    <a:pt x="131064" y="0"/>
                    <a:pt x="292608" y="0"/>
                  </a:cubicBezTo>
                  <a:cubicBezTo>
                    <a:pt x="454152" y="0"/>
                    <a:pt x="585216" y="131064"/>
                    <a:pt x="585216" y="292608"/>
                  </a:cubicBezTo>
                  <a:cubicBezTo>
                    <a:pt x="585216" y="454152"/>
                    <a:pt x="454152" y="585216"/>
                    <a:pt x="292608" y="585216"/>
                  </a:cubicBezTo>
                  <a:cubicBezTo>
                    <a:pt x="131064" y="585216"/>
                    <a:pt x="0" y="454152"/>
                    <a:pt x="0" y="29260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487668" y="4978908"/>
            <a:ext cx="438912" cy="438912"/>
            <a:chOff x="0" y="0"/>
            <a:chExt cx="585216" cy="585216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0"/>
                  </a:moveTo>
                  <a:lnTo>
                    <a:pt x="585216" y="0"/>
                  </a:lnTo>
                  <a:lnTo>
                    <a:pt x="585216" y="585216"/>
                  </a:lnTo>
                  <a:lnTo>
                    <a:pt x="0" y="58521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9525"/>
              <a:ext cx="585216" cy="59474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063740" y="4869180"/>
            <a:ext cx="4663440" cy="658368"/>
            <a:chOff x="0" y="0"/>
            <a:chExt cx="6217920" cy="877824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6217920" cy="877824"/>
            </a:xfrm>
            <a:custGeom>
              <a:avLst/>
              <a:gdLst/>
              <a:ahLst/>
              <a:cxnLst/>
              <a:rect l="l" t="t" r="r" b="b"/>
              <a:pathLst>
                <a:path w="6217920" h="877824">
                  <a:moveTo>
                    <a:pt x="0" y="0"/>
                  </a:moveTo>
                  <a:lnTo>
                    <a:pt x="6217920" y="0"/>
                  </a:lnTo>
                  <a:lnTo>
                    <a:pt x="62179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8019" b="-8801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38100"/>
              <a:ext cx="6217920" cy="9159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Professionalism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2070080" y="4869180"/>
            <a:ext cx="5417820" cy="658368"/>
            <a:chOff x="0" y="0"/>
            <a:chExt cx="7223760" cy="877824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7223760" cy="877824"/>
            </a:xfrm>
            <a:custGeom>
              <a:avLst/>
              <a:gdLst/>
              <a:ahLst/>
              <a:cxnLst/>
              <a:rect l="l" t="t" r="r" b="b"/>
              <a:pathLst>
                <a:path w="7223760" h="877824">
                  <a:moveTo>
                    <a:pt x="0" y="438912"/>
                  </a:moveTo>
                  <a:cubicBezTo>
                    <a:pt x="0" y="196469"/>
                    <a:pt x="196469" y="0"/>
                    <a:pt x="438912" y="0"/>
                  </a:cubicBezTo>
                  <a:lnTo>
                    <a:pt x="6784848" y="0"/>
                  </a:lnTo>
                  <a:cubicBezTo>
                    <a:pt x="7027291" y="0"/>
                    <a:pt x="7223760" y="196469"/>
                    <a:pt x="7223760" y="438912"/>
                  </a:cubicBezTo>
                  <a:cubicBezTo>
                    <a:pt x="7223760" y="681355"/>
                    <a:pt x="7027291" y="877824"/>
                    <a:pt x="6784848" y="877824"/>
                  </a:cubicBezTo>
                  <a:lnTo>
                    <a:pt x="438912" y="877824"/>
                  </a:lnTo>
                  <a:cubicBezTo>
                    <a:pt x="196469" y="877824"/>
                    <a:pt x="0" y="681355"/>
                    <a:pt x="0" y="43891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2179808" y="4978908"/>
            <a:ext cx="438912" cy="438912"/>
            <a:chOff x="0" y="0"/>
            <a:chExt cx="585216" cy="585216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292608"/>
                  </a:moveTo>
                  <a:cubicBezTo>
                    <a:pt x="0" y="131064"/>
                    <a:pt x="131064" y="0"/>
                    <a:pt x="292608" y="0"/>
                  </a:cubicBezTo>
                  <a:cubicBezTo>
                    <a:pt x="454152" y="0"/>
                    <a:pt x="585216" y="131064"/>
                    <a:pt x="585216" y="292608"/>
                  </a:cubicBezTo>
                  <a:cubicBezTo>
                    <a:pt x="585216" y="454152"/>
                    <a:pt x="454152" y="585216"/>
                    <a:pt x="292608" y="585216"/>
                  </a:cubicBezTo>
                  <a:cubicBezTo>
                    <a:pt x="131064" y="585216"/>
                    <a:pt x="0" y="454152"/>
                    <a:pt x="0" y="29260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2179808" y="4978908"/>
            <a:ext cx="438912" cy="438912"/>
            <a:chOff x="0" y="0"/>
            <a:chExt cx="585216" cy="585216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0"/>
                  </a:moveTo>
                  <a:lnTo>
                    <a:pt x="585216" y="0"/>
                  </a:lnTo>
                  <a:lnTo>
                    <a:pt x="585216" y="585216"/>
                  </a:lnTo>
                  <a:lnTo>
                    <a:pt x="0" y="58521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9525"/>
              <a:ext cx="585216" cy="59474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2755880" y="4869180"/>
            <a:ext cx="4663440" cy="658368"/>
            <a:chOff x="0" y="0"/>
            <a:chExt cx="6217920" cy="877824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6217920" cy="877824"/>
            </a:xfrm>
            <a:custGeom>
              <a:avLst/>
              <a:gdLst/>
              <a:ahLst/>
              <a:cxnLst/>
              <a:rect l="l" t="t" r="r" b="b"/>
              <a:pathLst>
                <a:path w="6217920" h="877824">
                  <a:moveTo>
                    <a:pt x="0" y="0"/>
                  </a:moveTo>
                  <a:lnTo>
                    <a:pt x="6217920" y="0"/>
                  </a:lnTo>
                  <a:lnTo>
                    <a:pt x="62179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8019" b="-8801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-38100"/>
              <a:ext cx="6217920" cy="9159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Reliability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685800" y="5719572"/>
            <a:ext cx="5417820" cy="658368"/>
            <a:chOff x="0" y="0"/>
            <a:chExt cx="7223760" cy="877824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7223760" cy="877824"/>
            </a:xfrm>
            <a:custGeom>
              <a:avLst/>
              <a:gdLst/>
              <a:ahLst/>
              <a:cxnLst/>
              <a:rect l="l" t="t" r="r" b="b"/>
              <a:pathLst>
                <a:path w="7223760" h="877824">
                  <a:moveTo>
                    <a:pt x="0" y="438912"/>
                  </a:moveTo>
                  <a:cubicBezTo>
                    <a:pt x="0" y="196469"/>
                    <a:pt x="196469" y="0"/>
                    <a:pt x="438912" y="0"/>
                  </a:cubicBezTo>
                  <a:lnTo>
                    <a:pt x="6784848" y="0"/>
                  </a:lnTo>
                  <a:cubicBezTo>
                    <a:pt x="7027291" y="0"/>
                    <a:pt x="7223760" y="196469"/>
                    <a:pt x="7223760" y="438912"/>
                  </a:cubicBezTo>
                  <a:cubicBezTo>
                    <a:pt x="7223760" y="681355"/>
                    <a:pt x="7027291" y="877824"/>
                    <a:pt x="6784848" y="877824"/>
                  </a:cubicBezTo>
                  <a:lnTo>
                    <a:pt x="438912" y="877824"/>
                  </a:lnTo>
                  <a:cubicBezTo>
                    <a:pt x="196469" y="877824"/>
                    <a:pt x="0" y="681355"/>
                    <a:pt x="0" y="43891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5528" y="5829300"/>
            <a:ext cx="438912" cy="438912"/>
            <a:chOff x="0" y="0"/>
            <a:chExt cx="585216" cy="585216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292608"/>
                  </a:moveTo>
                  <a:cubicBezTo>
                    <a:pt x="0" y="131064"/>
                    <a:pt x="131064" y="0"/>
                    <a:pt x="292608" y="0"/>
                  </a:cubicBezTo>
                  <a:cubicBezTo>
                    <a:pt x="454152" y="0"/>
                    <a:pt x="585216" y="131064"/>
                    <a:pt x="585216" y="292608"/>
                  </a:cubicBezTo>
                  <a:cubicBezTo>
                    <a:pt x="585216" y="454152"/>
                    <a:pt x="454152" y="585216"/>
                    <a:pt x="292608" y="585216"/>
                  </a:cubicBezTo>
                  <a:cubicBezTo>
                    <a:pt x="131064" y="585216"/>
                    <a:pt x="0" y="454152"/>
                    <a:pt x="0" y="29260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795528" y="5829300"/>
            <a:ext cx="438912" cy="438912"/>
            <a:chOff x="0" y="0"/>
            <a:chExt cx="585216" cy="585216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0"/>
                  </a:moveTo>
                  <a:lnTo>
                    <a:pt x="585216" y="0"/>
                  </a:lnTo>
                  <a:lnTo>
                    <a:pt x="585216" y="585216"/>
                  </a:lnTo>
                  <a:lnTo>
                    <a:pt x="0" y="58521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9525"/>
              <a:ext cx="585216" cy="59474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371600" y="5719572"/>
            <a:ext cx="4663440" cy="658368"/>
            <a:chOff x="0" y="0"/>
            <a:chExt cx="6217920" cy="877824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6217920" cy="877824"/>
            </a:xfrm>
            <a:custGeom>
              <a:avLst/>
              <a:gdLst/>
              <a:ahLst/>
              <a:cxnLst/>
              <a:rect l="l" t="t" r="r" b="b"/>
              <a:pathLst>
                <a:path w="6217920" h="877824">
                  <a:moveTo>
                    <a:pt x="0" y="0"/>
                  </a:moveTo>
                  <a:lnTo>
                    <a:pt x="6217920" y="0"/>
                  </a:lnTo>
                  <a:lnTo>
                    <a:pt x="62179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8019" b="-8801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38100"/>
              <a:ext cx="6217920" cy="9159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Integrity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6377940" y="5719572"/>
            <a:ext cx="5417820" cy="658368"/>
            <a:chOff x="0" y="0"/>
            <a:chExt cx="7223760" cy="877824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7223760" cy="877824"/>
            </a:xfrm>
            <a:custGeom>
              <a:avLst/>
              <a:gdLst/>
              <a:ahLst/>
              <a:cxnLst/>
              <a:rect l="l" t="t" r="r" b="b"/>
              <a:pathLst>
                <a:path w="7223760" h="877824">
                  <a:moveTo>
                    <a:pt x="0" y="438912"/>
                  </a:moveTo>
                  <a:cubicBezTo>
                    <a:pt x="0" y="196469"/>
                    <a:pt x="196469" y="0"/>
                    <a:pt x="438912" y="0"/>
                  </a:cubicBezTo>
                  <a:lnTo>
                    <a:pt x="6784848" y="0"/>
                  </a:lnTo>
                  <a:cubicBezTo>
                    <a:pt x="7027291" y="0"/>
                    <a:pt x="7223760" y="196469"/>
                    <a:pt x="7223760" y="438912"/>
                  </a:cubicBezTo>
                  <a:cubicBezTo>
                    <a:pt x="7223760" y="681355"/>
                    <a:pt x="7027291" y="877824"/>
                    <a:pt x="6784848" y="877824"/>
                  </a:cubicBezTo>
                  <a:lnTo>
                    <a:pt x="438912" y="877824"/>
                  </a:lnTo>
                  <a:cubicBezTo>
                    <a:pt x="196469" y="877824"/>
                    <a:pt x="0" y="681355"/>
                    <a:pt x="0" y="43891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6487668" y="5829300"/>
            <a:ext cx="438912" cy="438912"/>
            <a:chOff x="0" y="0"/>
            <a:chExt cx="585216" cy="585216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292608"/>
                  </a:moveTo>
                  <a:cubicBezTo>
                    <a:pt x="0" y="131064"/>
                    <a:pt x="131064" y="0"/>
                    <a:pt x="292608" y="0"/>
                  </a:cubicBezTo>
                  <a:cubicBezTo>
                    <a:pt x="454152" y="0"/>
                    <a:pt x="585216" y="131064"/>
                    <a:pt x="585216" y="292608"/>
                  </a:cubicBezTo>
                  <a:cubicBezTo>
                    <a:pt x="585216" y="454152"/>
                    <a:pt x="454152" y="585216"/>
                    <a:pt x="292608" y="585216"/>
                  </a:cubicBezTo>
                  <a:cubicBezTo>
                    <a:pt x="131064" y="585216"/>
                    <a:pt x="0" y="454152"/>
                    <a:pt x="0" y="29260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6487668" y="5829300"/>
            <a:ext cx="438912" cy="438912"/>
            <a:chOff x="0" y="0"/>
            <a:chExt cx="585216" cy="585216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0"/>
                  </a:moveTo>
                  <a:lnTo>
                    <a:pt x="585216" y="0"/>
                  </a:lnTo>
                  <a:lnTo>
                    <a:pt x="585216" y="585216"/>
                  </a:lnTo>
                  <a:lnTo>
                    <a:pt x="0" y="58521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0" y="-9525"/>
              <a:ext cx="585216" cy="59474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7063740" y="5719572"/>
            <a:ext cx="4663440" cy="658368"/>
            <a:chOff x="0" y="0"/>
            <a:chExt cx="6217920" cy="877824"/>
          </a:xfrm>
        </p:grpSpPr>
        <p:sp>
          <p:nvSpPr>
            <p:cNvPr id="71" name="Freeform 71"/>
            <p:cNvSpPr/>
            <p:nvPr/>
          </p:nvSpPr>
          <p:spPr>
            <a:xfrm>
              <a:off x="0" y="0"/>
              <a:ext cx="6217920" cy="877824"/>
            </a:xfrm>
            <a:custGeom>
              <a:avLst/>
              <a:gdLst/>
              <a:ahLst/>
              <a:cxnLst/>
              <a:rect l="l" t="t" r="r" b="b"/>
              <a:pathLst>
                <a:path w="6217920" h="877824">
                  <a:moveTo>
                    <a:pt x="0" y="0"/>
                  </a:moveTo>
                  <a:lnTo>
                    <a:pt x="6217920" y="0"/>
                  </a:lnTo>
                  <a:lnTo>
                    <a:pt x="62179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8019" b="-8801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0" y="-38100"/>
              <a:ext cx="6217920" cy="9159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Environmental responsibility</a:t>
              </a: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2070080" y="5719572"/>
            <a:ext cx="5417820" cy="658368"/>
            <a:chOff x="0" y="0"/>
            <a:chExt cx="7223760" cy="877824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7223760" cy="877824"/>
            </a:xfrm>
            <a:custGeom>
              <a:avLst/>
              <a:gdLst/>
              <a:ahLst/>
              <a:cxnLst/>
              <a:rect l="l" t="t" r="r" b="b"/>
              <a:pathLst>
                <a:path w="7223760" h="877824">
                  <a:moveTo>
                    <a:pt x="0" y="438912"/>
                  </a:moveTo>
                  <a:cubicBezTo>
                    <a:pt x="0" y="196469"/>
                    <a:pt x="196469" y="0"/>
                    <a:pt x="438912" y="0"/>
                  </a:cubicBezTo>
                  <a:lnTo>
                    <a:pt x="6784848" y="0"/>
                  </a:lnTo>
                  <a:cubicBezTo>
                    <a:pt x="7027291" y="0"/>
                    <a:pt x="7223760" y="196469"/>
                    <a:pt x="7223760" y="438912"/>
                  </a:cubicBezTo>
                  <a:cubicBezTo>
                    <a:pt x="7223760" y="681355"/>
                    <a:pt x="7027291" y="877824"/>
                    <a:pt x="6784848" y="877824"/>
                  </a:cubicBezTo>
                  <a:lnTo>
                    <a:pt x="438912" y="877824"/>
                  </a:lnTo>
                  <a:cubicBezTo>
                    <a:pt x="196469" y="877824"/>
                    <a:pt x="0" y="681355"/>
                    <a:pt x="0" y="43891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2179808" y="5829300"/>
            <a:ext cx="438912" cy="438912"/>
            <a:chOff x="0" y="0"/>
            <a:chExt cx="585216" cy="585216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292608"/>
                  </a:moveTo>
                  <a:cubicBezTo>
                    <a:pt x="0" y="131064"/>
                    <a:pt x="131064" y="0"/>
                    <a:pt x="292608" y="0"/>
                  </a:cubicBezTo>
                  <a:cubicBezTo>
                    <a:pt x="454152" y="0"/>
                    <a:pt x="585216" y="131064"/>
                    <a:pt x="585216" y="292608"/>
                  </a:cubicBezTo>
                  <a:cubicBezTo>
                    <a:pt x="585216" y="454152"/>
                    <a:pt x="454152" y="585216"/>
                    <a:pt x="292608" y="585216"/>
                  </a:cubicBezTo>
                  <a:cubicBezTo>
                    <a:pt x="131064" y="585216"/>
                    <a:pt x="0" y="454152"/>
                    <a:pt x="0" y="29260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2179808" y="5829300"/>
            <a:ext cx="438912" cy="438912"/>
            <a:chOff x="0" y="0"/>
            <a:chExt cx="585216" cy="585216"/>
          </a:xfrm>
        </p:grpSpPr>
        <p:sp>
          <p:nvSpPr>
            <p:cNvPr id="78" name="Freeform 78"/>
            <p:cNvSpPr/>
            <p:nvPr/>
          </p:nvSpPr>
          <p:spPr>
            <a:xfrm>
              <a:off x="0" y="0"/>
              <a:ext cx="585216" cy="585216"/>
            </a:xfrm>
            <a:custGeom>
              <a:avLst/>
              <a:gdLst/>
              <a:ahLst/>
              <a:cxnLst/>
              <a:rect l="l" t="t" r="r" b="b"/>
              <a:pathLst>
                <a:path w="585216" h="585216">
                  <a:moveTo>
                    <a:pt x="0" y="0"/>
                  </a:moveTo>
                  <a:lnTo>
                    <a:pt x="585216" y="0"/>
                  </a:lnTo>
                  <a:lnTo>
                    <a:pt x="585216" y="585216"/>
                  </a:lnTo>
                  <a:lnTo>
                    <a:pt x="0" y="58521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0" y="-9525"/>
              <a:ext cx="585216" cy="59474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2755880" y="5719572"/>
            <a:ext cx="4663440" cy="658368"/>
            <a:chOff x="0" y="0"/>
            <a:chExt cx="6217920" cy="877824"/>
          </a:xfrm>
        </p:grpSpPr>
        <p:sp>
          <p:nvSpPr>
            <p:cNvPr id="81" name="Freeform 81"/>
            <p:cNvSpPr/>
            <p:nvPr/>
          </p:nvSpPr>
          <p:spPr>
            <a:xfrm>
              <a:off x="0" y="0"/>
              <a:ext cx="6217920" cy="877824"/>
            </a:xfrm>
            <a:custGeom>
              <a:avLst/>
              <a:gdLst/>
              <a:ahLst/>
              <a:cxnLst/>
              <a:rect l="l" t="t" r="r" b="b"/>
              <a:pathLst>
                <a:path w="6217920" h="877824">
                  <a:moveTo>
                    <a:pt x="0" y="0"/>
                  </a:moveTo>
                  <a:lnTo>
                    <a:pt x="6217920" y="0"/>
                  </a:lnTo>
                  <a:lnTo>
                    <a:pt x="62179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8019" b="-8801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0" y="-38100"/>
              <a:ext cx="6217920" cy="9159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Continuous improvement</a:t>
              </a: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685800" y="6789420"/>
            <a:ext cx="5486400" cy="411480"/>
            <a:chOff x="0" y="0"/>
            <a:chExt cx="7315200" cy="548640"/>
          </a:xfrm>
        </p:grpSpPr>
        <p:sp>
          <p:nvSpPr>
            <p:cNvPr id="84" name="Freeform 84"/>
            <p:cNvSpPr/>
            <p:nvPr/>
          </p:nvSpPr>
          <p:spPr>
            <a:xfrm>
              <a:off x="0" y="0"/>
              <a:ext cx="7315200" cy="548640"/>
            </a:xfrm>
            <a:custGeom>
              <a:avLst/>
              <a:gdLst/>
              <a:ahLst/>
              <a:cxnLst/>
              <a:rect l="l" t="t" r="r" b="b"/>
              <a:pathLst>
                <a:path w="7315200" h="548640">
                  <a:moveTo>
                    <a:pt x="0" y="0"/>
                  </a:moveTo>
                  <a:lnTo>
                    <a:pt x="7315200" y="0"/>
                  </a:lnTo>
                  <a:lnTo>
                    <a:pt x="73152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09800" b="-2098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0" y="-47625"/>
              <a:ext cx="731520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Core Services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85800" y="7338060"/>
            <a:ext cx="2633472" cy="1851660"/>
            <a:chOff x="0" y="0"/>
            <a:chExt cx="3511296" cy="2468880"/>
          </a:xfrm>
        </p:grpSpPr>
        <p:sp>
          <p:nvSpPr>
            <p:cNvPr id="87" name="Freeform 87"/>
            <p:cNvSpPr/>
            <p:nvPr/>
          </p:nvSpPr>
          <p:spPr>
            <a:xfrm>
              <a:off x="0" y="0"/>
              <a:ext cx="3511296" cy="2468880"/>
            </a:xfrm>
            <a:custGeom>
              <a:avLst/>
              <a:gdLst/>
              <a:ahLst/>
              <a:cxnLst/>
              <a:rect l="l" t="t" r="r" b="b"/>
              <a:pathLst>
                <a:path w="3511296" h="246888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3364992" y="0"/>
                  </a:lnTo>
                  <a:cubicBezTo>
                    <a:pt x="3445764" y="0"/>
                    <a:pt x="3511296" y="65532"/>
                    <a:pt x="3511296" y="146304"/>
                  </a:cubicBezTo>
                  <a:lnTo>
                    <a:pt x="3511296" y="2322576"/>
                  </a:lnTo>
                  <a:cubicBezTo>
                    <a:pt x="3511296" y="2403348"/>
                    <a:pt x="3445764" y="2468880"/>
                    <a:pt x="3364992" y="2468880"/>
                  </a:cubicBezTo>
                  <a:lnTo>
                    <a:pt x="146304" y="2468880"/>
                  </a:lnTo>
                  <a:cubicBezTo>
                    <a:pt x="65532" y="2468880"/>
                    <a:pt x="0" y="2403348"/>
                    <a:pt x="0" y="2322576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822960" y="7338060"/>
            <a:ext cx="2359152" cy="1851660"/>
            <a:chOff x="0" y="0"/>
            <a:chExt cx="3145536" cy="2468880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3145536" cy="2468880"/>
            </a:xfrm>
            <a:custGeom>
              <a:avLst/>
              <a:gdLst/>
              <a:ahLst/>
              <a:cxnLst/>
              <a:rect l="l" t="t" r="r" b="b"/>
              <a:pathLst>
                <a:path w="3145536" h="2468880">
                  <a:moveTo>
                    <a:pt x="0" y="0"/>
                  </a:moveTo>
                  <a:lnTo>
                    <a:pt x="3145536" y="0"/>
                  </a:lnTo>
                  <a:lnTo>
                    <a:pt x="3145536" y="2468880"/>
                  </a:lnTo>
                  <a:lnTo>
                    <a:pt x="0" y="2468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50703" r="-507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0" y="-38100"/>
              <a:ext cx="3145536" cy="25069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9"/>
                </a:lnSpc>
              </a:pPr>
              <a:r>
                <a:rPr lang="en-US" sz="16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Residential Cleaning</a:t>
              </a:r>
            </a:p>
          </p:txBody>
        </p:sp>
      </p:grpSp>
      <p:grpSp>
        <p:nvGrpSpPr>
          <p:cNvPr id="91" name="Group 91"/>
          <p:cNvGrpSpPr/>
          <p:nvPr/>
        </p:nvGrpSpPr>
        <p:grpSpPr>
          <a:xfrm>
            <a:off x="3511296" y="7338060"/>
            <a:ext cx="2633472" cy="1851660"/>
            <a:chOff x="0" y="0"/>
            <a:chExt cx="3511296" cy="2468880"/>
          </a:xfrm>
        </p:grpSpPr>
        <p:sp>
          <p:nvSpPr>
            <p:cNvPr id="92" name="Freeform 92"/>
            <p:cNvSpPr/>
            <p:nvPr/>
          </p:nvSpPr>
          <p:spPr>
            <a:xfrm>
              <a:off x="0" y="0"/>
              <a:ext cx="3511296" cy="2468880"/>
            </a:xfrm>
            <a:custGeom>
              <a:avLst/>
              <a:gdLst/>
              <a:ahLst/>
              <a:cxnLst/>
              <a:rect l="l" t="t" r="r" b="b"/>
              <a:pathLst>
                <a:path w="3511296" h="246888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3364992" y="0"/>
                  </a:lnTo>
                  <a:cubicBezTo>
                    <a:pt x="3445764" y="0"/>
                    <a:pt x="3511296" y="65532"/>
                    <a:pt x="3511296" y="146304"/>
                  </a:cubicBezTo>
                  <a:lnTo>
                    <a:pt x="3511296" y="2322576"/>
                  </a:lnTo>
                  <a:cubicBezTo>
                    <a:pt x="3511296" y="2403348"/>
                    <a:pt x="3445764" y="2468880"/>
                    <a:pt x="3364992" y="2468880"/>
                  </a:cubicBezTo>
                  <a:lnTo>
                    <a:pt x="146304" y="2468880"/>
                  </a:lnTo>
                  <a:cubicBezTo>
                    <a:pt x="65532" y="2468880"/>
                    <a:pt x="0" y="2403348"/>
                    <a:pt x="0" y="2322576"/>
                  </a:cubicBez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3648456" y="7338060"/>
            <a:ext cx="2359152" cy="1851660"/>
            <a:chOff x="0" y="0"/>
            <a:chExt cx="3145536" cy="2468880"/>
          </a:xfrm>
        </p:grpSpPr>
        <p:sp>
          <p:nvSpPr>
            <p:cNvPr id="94" name="Freeform 94"/>
            <p:cNvSpPr/>
            <p:nvPr/>
          </p:nvSpPr>
          <p:spPr>
            <a:xfrm>
              <a:off x="0" y="0"/>
              <a:ext cx="3145536" cy="2468880"/>
            </a:xfrm>
            <a:custGeom>
              <a:avLst/>
              <a:gdLst/>
              <a:ahLst/>
              <a:cxnLst/>
              <a:rect l="l" t="t" r="r" b="b"/>
              <a:pathLst>
                <a:path w="3145536" h="2468880">
                  <a:moveTo>
                    <a:pt x="0" y="0"/>
                  </a:moveTo>
                  <a:lnTo>
                    <a:pt x="3145536" y="0"/>
                  </a:lnTo>
                  <a:lnTo>
                    <a:pt x="3145536" y="2468880"/>
                  </a:lnTo>
                  <a:lnTo>
                    <a:pt x="0" y="2468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50703" r="-507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TextBox 95"/>
            <p:cNvSpPr txBox="1"/>
            <p:nvPr/>
          </p:nvSpPr>
          <p:spPr>
            <a:xfrm>
              <a:off x="0" y="-38100"/>
              <a:ext cx="3145536" cy="25069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9"/>
                </a:lnSpc>
              </a:pPr>
              <a:r>
                <a:rPr lang="en-US" sz="16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Commercial Cleaning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6336792" y="7338060"/>
            <a:ext cx="2633472" cy="1851660"/>
            <a:chOff x="0" y="0"/>
            <a:chExt cx="3511296" cy="2468880"/>
          </a:xfrm>
        </p:grpSpPr>
        <p:sp>
          <p:nvSpPr>
            <p:cNvPr id="97" name="Freeform 97"/>
            <p:cNvSpPr/>
            <p:nvPr/>
          </p:nvSpPr>
          <p:spPr>
            <a:xfrm>
              <a:off x="0" y="0"/>
              <a:ext cx="3511296" cy="2468880"/>
            </a:xfrm>
            <a:custGeom>
              <a:avLst/>
              <a:gdLst/>
              <a:ahLst/>
              <a:cxnLst/>
              <a:rect l="l" t="t" r="r" b="b"/>
              <a:pathLst>
                <a:path w="3511296" h="246888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3364992" y="0"/>
                  </a:lnTo>
                  <a:cubicBezTo>
                    <a:pt x="3445764" y="0"/>
                    <a:pt x="3511296" y="65532"/>
                    <a:pt x="3511296" y="146304"/>
                  </a:cubicBezTo>
                  <a:lnTo>
                    <a:pt x="3511296" y="2322576"/>
                  </a:lnTo>
                  <a:cubicBezTo>
                    <a:pt x="3511296" y="2403348"/>
                    <a:pt x="3445764" y="2468880"/>
                    <a:pt x="3364992" y="2468880"/>
                  </a:cubicBezTo>
                  <a:lnTo>
                    <a:pt x="146304" y="2468880"/>
                  </a:lnTo>
                  <a:cubicBezTo>
                    <a:pt x="65532" y="2468880"/>
                    <a:pt x="0" y="2403348"/>
                    <a:pt x="0" y="2322576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6473952" y="7338060"/>
            <a:ext cx="2359152" cy="1851660"/>
            <a:chOff x="0" y="0"/>
            <a:chExt cx="3145536" cy="2468880"/>
          </a:xfrm>
        </p:grpSpPr>
        <p:sp>
          <p:nvSpPr>
            <p:cNvPr id="99" name="Freeform 99"/>
            <p:cNvSpPr/>
            <p:nvPr/>
          </p:nvSpPr>
          <p:spPr>
            <a:xfrm>
              <a:off x="0" y="0"/>
              <a:ext cx="3145536" cy="2468880"/>
            </a:xfrm>
            <a:custGeom>
              <a:avLst/>
              <a:gdLst/>
              <a:ahLst/>
              <a:cxnLst/>
              <a:rect l="l" t="t" r="r" b="b"/>
              <a:pathLst>
                <a:path w="3145536" h="2468880">
                  <a:moveTo>
                    <a:pt x="0" y="0"/>
                  </a:moveTo>
                  <a:lnTo>
                    <a:pt x="3145536" y="0"/>
                  </a:lnTo>
                  <a:lnTo>
                    <a:pt x="3145536" y="2468880"/>
                  </a:lnTo>
                  <a:lnTo>
                    <a:pt x="0" y="2468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50703" r="-507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TextBox 100"/>
            <p:cNvSpPr txBox="1"/>
            <p:nvPr/>
          </p:nvSpPr>
          <p:spPr>
            <a:xfrm>
              <a:off x="0" y="-38100"/>
              <a:ext cx="3145536" cy="25069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9"/>
                </a:lnSpc>
              </a:pPr>
              <a:r>
                <a:rPr lang="en-US" sz="16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Deep Cleaning</a:t>
              </a:r>
            </a:p>
          </p:txBody>
        </p:sp>
      </p:grpSp>
      <p:grpSp>
        <p:nvGrpSpPr>
          <p:cNvPr id="101" name="Group 101"/>
          <p:cNvGrpSpPr/>
          <p:nvPr/>
        </p:nvGrpSpPr>
        <p:grpSpPr>
          <a:xfrm>
            <a:off x="9162288" y="7338060"/>
            <a:ext cx="2633472" cy="1851660"/>
            <a:chOff x="0" y="0"/>
            <a:chExt cx="3511296" cy="2468880"/>
          </a:xfrm>
        </p:grpSpPr>
        <p:sp>
          <p:nvSpPr>
            <p:cNvPr id="102" name="Freeform 102"/>
            <p:cNvSpPr/>
            <p:nvPr/>
          </p:nvSpPr>
          <p:spPr>
            <a:xfrm>
              <a:off x="0" y="0"/>
              <a:ext cx="3511296" cy="2468880"/>
            </a:xfrm>
            <a:custGeom>
              <a:avLst/>
              <a:gdLst/>
              <a:ahLst/>
              <a:cxnLst/>
              <a:rect l="l" t="t" r="r" b="b"/>
              <a:pathLst>
                <a:path w="3511296" h="246888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3364992" y="0"/>
                  </a:lnTo>
                  <a:cubicBezTo>
                    <a:pt x="3445764" y="0"/>
                    <a:pt x="3511296" y="65532"/>
                    <a:pt x="3511296" y="146304"/>
                  </a:cubicBezTo>
                  <a:lnTo>
                    <a:pt x="3511296" y="2322576"/>
                  </a:lnTo>
                  <a:cubicBezTo>
                    <a:pt x="3511296" y="2403348"/>
                    <a:pt x="3445764" y="2468880"/>
                    <a:pt x="3364992" y="2468880"/>
                  </a:cubicBezTo>
                  <a:lnTo>
                    <a:pt x="146304" y="2468880"/>
                  </a:lnTo>
                  <a:cubicBezTo>
                    <a:pt x="65532" y="2468880"/>
                    <a:pt x="0" y="2403348"/>
                    <a:pt x="0" y="2322576"/>
                  </a:cubicBez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3" name="Group 103"/>
          <p:cNvGrpSpPr/>
          <p:nvPr/>
        </p:nvGrpSpPr>
        <p:grpSpPr>
          <a:xfrm>
            <a:off x="9299448" y="7338060"/>
            <a:ext cx="2359152" cy="1851660"/>
            <a:chOff x="0" y="0"/>
            <a:chExt cx="3145536" cy="2468880"/>
          </a:xfrm>
        </p:grpSpPr>
        <p:sp>
          <p:nvSpPr>
            <p:cNvPr id="104" name="Freeform 104"/>
            <p:cNvSpPr/>
            <p:nvPr/>
          </p:nvSpPr>
          <p:spPr>
            <a:xfrm>
              <a:off x="0" y="0"/>
              <a:ext cx="3145536" cy="2468880"/>
            </a:xfrm>
            <a:custGeom>
              <a:avLst/>
              <a:gdLst/>
              <a:ahLst/>
              <a:cxnLst/>
              <a:rect l="l" t="t" r="r" b="b"/>
              <a:pathLst>
                <a:path w="3145536" h="2468880">
                  <a:moveTo>
                    <a:pt x="0" y="0"/>
                  </a:moveTo>
                  <a:lnTo>
                    <a:pt x="3145536" y="0"/>
                  </a:lnTo>
                  <a:lnTo>
                    <a:pt x="3145536" y="2468880"/>
                  </a:lnTo>
                  <a:lnTo>
                    <a:pt x="0" y="2468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50703" r="-507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TextBox 105"/>
            <p:cNvSpPr txBox="1"/>
            <p:nvPr/>
          </p:nvSpPr>
          <p:spPr>
            <a:xfrm>
              <a:off x="0" y="-38100"/>
              <a:ext cx="3145536" cy="25069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9"/>
                </a:lnSpc>
              </a:pPr>
              <a:r>
                <a:rPr lang="en-US" sz="16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Move-In / Move-Out</a:t>
              </a:r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11987784" y="7338060"/>
            <a:ext cx="2633472" cy="1851660"/>
            <a:chOff x="0" y="0"/>
            <a:chExt cx="3511296" cy="2468880"/>
          </a:xfrm>
        </p:grpSpPr>
        <p:sp>
          <p:nvSpPr>
            <p:cNvPr id="107" name="Freeform 107"/>
            <p:cNvSpPr/>
            <p:nvPr/>
          </p:nvSpPr>
          <p:spPr>
            <a:xfrm>
              <a:off x="0" y="0"/>
              <a:ext cx="3511296" cy="2468880"/>
            </a:xfrm>
            <a:custGeom>
              <a:avLst/>
              <a:gdLst/>
              <a:ahLst/>
              <a:cxnLst/>
              <a:rect l="l" t="t" r="r" b="b"/>
              <a:pathLst>
                <a:path w="3511296" h="246888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3364992" y="0"/>
                  </a:lnTo>
                  <a:cubicBezTo>
                    <a:pt x="3445764" y="0"/>
                    <a:pt x="3511296" y="65532"/>
                    <a:pt x="3511296" y="146304"/>
                  </a:cubicBezTo>
                  <a:lnTo>
                    <a:pt x="3511296" y="2322576"/>
                  </a:lnTo>
                  <a:cubicBezTo>
                    <a:pt x="3511296" y="2403348"/>
                    <a:pt x="3445764" y="2468880"/>
                    <a:pt x="3364992" y="2468880"/>
                  </a:cubicBezTo>
                  <a:lnTo>
                    <a:pt x="146304" y="2468880"/>
                  </a:lnTo>
                  <a:cubicBezTo>
                    <a:pt x="65532" y="2468880"/>
                    <a:pt x="0" y="2403348"/>
                    <a:pt x="0" y="2322576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" name="Group 108"/>
          <p:cNvGrpSpPr/>
          <p:nvPr/>
        </p:nvGrpSpPr>
        <p:grpSpPr>
          <a:xfrm>
            <a:off x="12124944" y="7338060"/>
            <a:ext cx="2359152" cy="1851660"/>
            <a:chOff x="0" y="0"/>
            <a:chExt cx="3145536" cy="2468880"/>
          </a:xfrm>
        </p:grpSpPr>
        <p:sp>
          <p:nvSpPr>
            <p:cNvPr id="109" name="Freeform 109"/>
            <p:cNvSpPr/>
            <p:nvPr/>
          </p:nvSpPr>
          <p:spPr>
            <a:xfrm>
              <a:off x="0" y="0"/>
              <a:ext cx="3145536" cy="2468880"/>
            </a:xfrm>
            <a:custGeom>
              <a:avLst/>
              <a:gdLst/>
              <a:ahLst/>
              <a:cxnLst/>
              <a:rect l="l" t="t" r="r" b="b"/>
              <a:pathLst>
                <a:path w="3145536" h="2468880">
                  <a:moveTo>
                    <a:pt x="0" y="0"/>
                  </a:moveTo>
                  <a:lnTo>
                    <a:pt x="3145536" y="0"/>
                  </a:lnTo>
                  <a:lnTo>
                    <a:pt x="3145536" y="2468880"/>
                  </a:lnTo>
                  <a:lnTo>
                    <a:pt x="0" y="2468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50703" r="-507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TextBox 110"/>
            <p:cNvSpPr txBox="1"/>
            <p:nvPr/>
          </p:nvSpPr>
          <p:spPr>
            <a:xfrm>
              <a:off x="0" y="-38100"/>
              <a:ext cx="3145536" cy="25069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9"/>
                </a:lnSpc>
              </a:pPr>
              <a:r>
                <a:rPr lang="en-US" sz="16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Carpet &amp; Upholstery</a:t>
              </a:r>
            </a:p>
          </p:txBody>
        </p:sp>
      </p:grpSp>
      <p:grpSp>
        <p:nvGrpSpPr>
          <p:cNvPr id="111" name="Group 111"/>
          <p:cNvGrpSpPr/>
          <p:nvPr/>
        </p:nvGrpSpPr>
        <p:grpSpPr>
          <a:xfrm>
            <a:off x="14813280" y="7338060"/>
            <a:ext cx="2633472" cy="1851660"/>
            <a:chOff x="0" y="0"/>
            <a:chExt cx="3511296" cy="2468880"/>
          </a:xfrm>
        </p:grpSpPr>
        <p:sp>
          <p:nvSpPr>
            <p:cNvPr id="112" name="Freeform 112"/>
            <p:cNvSpPr/>
            <p:nvPr/>
          </p:nvSpPr>
          <p:spPr>
            <a:xfrm>
              <a:off x="0" y="0"/>
              <a:ext cx="3511296" cy="2468880"/>
            </a:xfrm>
            <a:custGeom>
              <a:avLst/>
              <a:gdLst/>
              <a:ahLst/>
              <a:cxnLst/>
              <a:rect l="l" t="t" r="r" b="b"/>
              <a:pathLst>
                <a:path w="3511296" h="246888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3364992" y="0"/>
                  </a:lnTo>
                  <a:cubicBezTo>
                    <a:pt x="3445764" y="0"/>
                    <a:pt x="3511296" y="65532"/>
                    <a:pt x="3511296" y="146304"/>
                  </a:cubicBezTo>
                  <a:lnTo>
                    <a:pt x="3511296" y="2322576"/>
                  </a:lnTo>
                  <a:cubicBezTo>
                    <a:pt x="3511296" y="2403348"/>
                    <a:pt x="3445764" y="2468880"/>
                    <a:pt x="3364992" y="2468880"/>
                  </a:cubicBezTo>
                  <a:lnTo>
                    <a:pt x="146304" y="2468880"/>
                  </a:lnTo>
                  <a:cubicBezTo>
                    <a:pt x="65532" y="2468880"/>
                    <a:pt x="0" y="2403348"/>
                    <a:pt x="0" y="2322576"/>
                  </a:cubicBez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3" name="Group 113"/>
          <p:cNvGrpSpPr/>
          <p:nvPr/>
        </p:nvGrpSpPr>
        <p:grpSpPr>
          <a:xfrm>
            <a:off x="14950440" y="7338060"/>
            <a:ext cx="2359152" cy="1851660"/>
            <a:chOff x="0" y="0"/>
            <a:chExt cx="3145536" cy="2468880"/>
          </a:xfrm>
        </p:grpSpPr>
        <p:sp>
          <p:nvSpPr>
            <p:cNvPr id="114" name="Freeform 114"/>
            <p:cNvSpPr/>
            <p:nvPr/>
          </p:nvSpPr>
          <p:spPr>
            <a:xfrm>
              <a:off x="0" y="0"/>
              <a:ext cx="3145536" cy="2468880"/>
            </a:xfrm>
            <a:custGeom>
              <a:avLst/>
              <a:gdLst/>
              <a:ahLst/>
              <a:cxnLst/>
              <a:rect l="l" t="t" r="r" b="b"/>
              <a:pathLst>
                <a:path w="3145536" h="2468880">
                  <a:moveTo>
                    <a:pt x="0" y="0"/>
                  </a:moveTo>
                  <a:lnTo>
                    <a:pt x="3145536" y="0"/>
                  </a:lnTo>
                  <a:lnTo>
                    <a:pt x="3145536" y="2468880"/>
                  </a:lnTo>
                  <a:lnTo>
                    <a:pt x="0" y="2468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50703" r="-507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TextBox 115"/>
            <p:cNvSpPr txBox="1"/>
            <p:nvPr/>
          </p:nvSpPr>
          <p:spPr>
            <a:xfrm>
              <a:off x="0" y="-38100"/>
              <a:ext cx="3145536" cy="25069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9"/>
                </a:lnSpc>
              </a:pPr>
              <a:r>
                <a:rPr lang="en-US" sz="16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Post-Construction</a:t>
              </a:r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117" name="Freeform 117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TextBox 118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119" name="Group 119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120" name="Freeform 120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TextBox 121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4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03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Market Analysis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1851660"/>
            <a:ext cx="6858000" cy="411480"/>
            <a:chOff x="0" y="0"/>
            <a:chExt cx="9144000" cy="54864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144000" cy="548640"/>
            </a:xfrm>
            <a:custGeom>
              <a:avLst/>
              <a:gdLst/>
              <a:ahLst/>
              <a:cxnLst/>
              <a:rect l="l" t="t" r="r" b="b"/>
              <a:pathLst>
                <a:path w="9144000" h="548640">
                  <a:moveTo>
                    <a:pt x="0" y="0"/>
                  </a:moveTo>
                  <a:lnTo>
                    <a:pt x="9144000" y="0"/>
                  </a:lnTo>
                  <a:lnTo>
                    <a:pt x="9144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4750" b="-2747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914400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Target Customers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85800" y="2359152"/>
            <a:ext cx="3977640" cy="576072"/>
            <a:chOff x="0" y="0"/>
            <a:chExt cx="5303520" cy="7680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lnTo>
                    <a:pt x="4919472" y="0"/>
                  </a:lnTo>
                  <a:cubicBezTo>
                    <a:pt x="5131562" y="0"/>
                    <a:pt x="5303520" y="171958"/>
                    <a:pt x="5303520" y="384048"/>
                  </a:cubicBezTo>
                  <a:cubicBezTo>
                    <a:pt x="5303520" y="596138"/>
                    <a:pt x="5131562" y="768096"/>
                    <a:pt x="4919472" y="768096"/>
                  </a:cubicBezTo>
                  <a:lnTo>
                    <a:pt x="384048" y="768096"/>
                  </a:ln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85800" y="2359152"/>
            <a:ext cx="3977640" cy="576072"/>
            <a:chOff x="0" y="0"/>
            <a:chExt cx="5303520" cy="76809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0"/>
                  </a:moveTo>
                  <a:lnTo>
                    <a:pt x="5303520" y="0"/>
                  </a:lnTo>
                  <a:lnTo>
                    <a:pt x="53035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4539" b="-8453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19050"/>
              <a:ext cx="530352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Homeowners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937760" y="2359152"/>
            <a:ext cx="3977640" cy="576072"/>
            <a:chOff x="0" y="0"/>
            <a:chExt cx="5303520" cy="76809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lnTo>
                    <a:pt x="4919472" y="0"/>
                  </a:lnTo>
                  <a:cubicBezTo>
                    <a:pt x="5131562" y="0"/>
                    <a:pt x="5303520" y="171958"/>
                    <a:pt x="5303520" y="384048"/>
                  </a:cubicBezTo>
                  <a:cubicBezTo>
                    <a:pt x="5303520" y="596138"/>
                    <a:pt x="5131562" y="768096"/>
                    <a:pt x="4919472" y="768096"/>
                  </a:cubicBezTo>
                  <a:lnTo>
                    <a:pt x="384048" y="768096"/>
                  </a:ln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937760" y="2359152"/>
            <a:ext cx="3977640" cy="576072"/>
            <a:chOff x="0" y="0"/>
            <a:chExt cx="5303520" cy="76809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0"/>
                  </a:moveTo>
                  <a:lnTo>
                    <a:pt x="5303520" y="0"/>
                  </a:lnTo>
                  <a:lnTo>
                    <a:pt x="53035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4539" b="-8453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19050"/>
              <a:ext cx="530352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Working professionals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85800" y="3113532"/>
            <a:ext cx="3977640" cy="576072"/>
            <a:chOff x="0" y="0"/>
            <a:chExt cx="5303520" cy="768096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lnTo>
                    <a:pt x="4919472" y="0"/>
                  </a:lnTo>
                  <a:cubicBezTo>
                    <a:pt x="5131562" y="0"/>
                    <a:pt x="5303520" y="171958"/>
                    <a:pt x="5303520" y="384048"/>
                  </a:cubicBezTo>
                  <a:cubicBezTo>
                    <a:pt x="5303520" y="596138"/>
                    <a:pt x="5131562" y="768096"/>
                    <a:pt x="4919472" y="768096"/>
                  </a:cubicBezTo>
                  <a:lnTo>
                    <a:pt x="384048" y="768096"/>
                  </a:ln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685800" y="3113532"/>
            <a:ext cx="3977640" cy="576072"/>
            <a:chOff x="0" y="0"/>
            <a:chExt cx="5303520" cy="768096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0"/>
                  </a:moveTo>
                  <a:lnTo>
                    <a:pt x="5303520" y="0"/>
                  </a:lnTo>
                  <a:lnTo>
                    <a:pt x="53035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4539" b="-8453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19050"/>
              <a:ext cx="530352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Elderly individuals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937760" y="3113532"/>
            <a:ext cx="3977640" cy="576072"/>
            <a:chOff x="0" y="0"/>
            <a:chExt cx="5303520" cy="768096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lnTo>
                    <a:pt x="4919472" y="0"/>
                  </a:lnTo>
                  <a:cubicBezTo>
                    <a:pt x="5131562" y="0"/>
                    <a:pt x="5303520" y="171958"/>
                    <a:pt x="5303520" y="384048"/>
                  </a:cubicBezTo>
                  <a:cubicBezTo>
                    <a:pt x="5303520" y="596138"/>
                    <a:pt x="5131562" y="768096"/>
                    <a:pt x="4919472" y="768096"/>
                  </a:cubicBezTo>
                  <a:lnTo>
                    <a:pt x="384048" y="768096"/>
                  </a:ln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937760" y="3113532"/>
            <a:ext cx="3977640" cy="576072"/>
            <a:chOff x="0" y="0"/>
            <a:chExt cx="5303520" cy="768096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0"/>
                  </a:moveTo>
                  <a:lnTo>
                    <a:pt x="5303520" y="0"/>
                  </a:lnTo>
                  <a:lnTo>
                    <a:pt x="53035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4539" b="-8453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19050"/>
              <a:ext cx="530352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Landlords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5800" y="3867912"/>
            <a:ext cx="3977640" cy="576072"/>
            <a:chOff x="0" y="0"/>
            <a:chExt cx="5303520" cy="768096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lnTo>
                    <a:pt x="4919472" y="0"/>
                  </a:lnTo>
                  <a:cubicBezTo>
                    <a:pt x="5131562" y="0"/>
                    <a:pt x="5303520" y="171958"/>
                    <a:pt x="5303520" y="384048"/>
                  </a:cubicBezTo>
                  <a:cubicBezTo>
                    <a:pt x="5303520" y="596138"/>
                    <a:pt x="5131562" y="768096"/>
                    <a:pt x="4919472" y="768096"/>
                  </a:cubicBezTo>
                  <a:lnTo>
                    <a:pt x="384048" y="768096"/>
                  </a:ln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85800" y="3867912"/>
            <a:ext cx="3977640" cy="576072"/>
            <a:chOff x="0" y="0"/>
            <a:chExt cx="5303520" cy="768096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0"/>
                  </a:moveTo>
                  <a:lnTo>
                    <a:pt x="5303520" y="0"/>
                  </a:lnTo>
                  <a:lnTo>
                    <a:pt x="53035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4539" b="-8453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19050"/>
              <a:ext cx="530352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Property managers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37760" y="3867912"/>
            <a:ext cx="3977640" cy="576072"/>
            <a:chOff x="0" y="0"/>
            <a:chExt cx="5303520" cy="768096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lnTo>
                    <a:pt x="4919472" y="0"/>
                  </a:lnTo>
                  <a:cubicBezTo>
                    <a:pt x="5131562" y="0"/>
                    <a:pt x="5303520" y="171958"/>
                    <a:pt x="5303520" y="384048"/>
                  </a:cubicBezTo>
                  <a:cubicBezTo>
                    <a:pt x="5303520" y="596138"/>
                    <a:pt x="5131562" y="768096"/>
                    <a:pt x="4919472" y="768096"/>
                  </a:cubicBezTo>
                  <a:lnTo>
                    <a:pt x="384048" y="768096"/>
                  </a:ln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937760" y="3867912"/>
            <a:ext cx="3977640" cy="576072"/>
            <a:chOff x="0" y="0"/>
            <a:chExt cx="5303520" cy="768096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0"/>
                  </a:moveTo>
                  <a:lnTo>
                    <a:pt x="5303520" y="0"/>
                  </a:lnTo>
                  <a:lnTo>
                    <a:pt x="53035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4539" b="-8453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19050"/>
              <a:ext cx="530352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Small businesses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85800" y="4622292"/>
            <a:ext cx="3977640" cy="576072"/>
            <a:chOff x="0" y="0"/>
            <a:chExt cx="5303520" cy="768096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lnTo>
                    <a:pt x="4919472" y="0"/>
                  </a:lnTo>
                  <a:cubicBezTo>
                    <a:pt x="5131562" y="0"/>
                    <a:pt x="5303520" y="171958"/>
                    <a:pt x="5303520" y="384048"/>
                  </a:cubicBezTo>
                  <a:cubicBezTo>
                    <a:pt x="5303520" y="596138"/>
                    <a:pt x="5131562" y="768096"/>
                    <a:pt x="4919472" y="768096"/>
                  </a:cubicBezTo>
                  <a:lnTo>
                    <a:pt x="384048" y="768096"/>
                  </a:ln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85800" y="4622292"/>
            <a:ext cx="3977640" cy="576072"/>
            <a:chOff x="0" y="0"/>
            <a:chExt cx="5303520" cy="768096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0"/>
                  </a:moveTo>
                  <a:lnTo>
                    <a:pt x="5303520" y="0"/>
                  </a:lnTo>
                  <a:lnTo>
                    <a:pt x="53035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4539" b="-8453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19050"/>
              <a:ext cx="530352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Schools &amp; clinics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937760" y="4622292"/>
            <a:ext cx="3977640" cy="576072"/>
            <a:chOff x="0" y="0"/>
            <a:chExt cx="5303520" cy="768096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lnTo>
                    <a:pt x="4919472" y="0"/>
                  </a:lnTo>
                  <a:cubicBezTo>
                    <a:pt x="5131562" y="0"/>
                    <a:pt x="5303520" y="171958"/>
                    <a:pt x="5303520" y="384048"/>
                  </a:cubicBezTo>
                  <a:cubicBezTo>
                    <a:pt x="5303520" y="596138"/>
                    <a:pt x="5131562" y="768096"/>
                    <a:pt x="4919472" y="768096"/>
                  </a:cubicBezTo>
                  <a:lnTo>
                    <a:pt x="384048" y="768096"/>
                  </a:ln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937760" y="4622292"/>
            <a:ext cx="3977640" cy="576072"/>
            <a:chOff x="0" y="0"/>
            <a:chExt cx="5303520" cy="768096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5303520" cy="768096"/>
            </a:xfrm>
            <a:custGeom>
              <a:avLst/>
              <a:gdLst/>
              <a:ahLst/>
              <a:cxnLst/>
              <a:rect l="l" t="t" r="r" b="b"/>
              <a:pathLst>
                <a:path w="5303520" h="768096">
                  <a:moveTo>
                    <a:pt x="0" y="0"/>
                  </a:moveTo>
                  <a:lnTo>
                    <a:pt x="5303520" y="0"/>
                  </a:lnTo>
                  <a:lnTo>
                    <a:pt x="53035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84539" b="-8453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19050"/>
              <a:ext cx="530352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Restaurants &amp; retail</a:t>
              </a:r>
            </a:p>
          </p:txBody>
        </p:sp>
      </p:grpSp>
      <p:sp>
        <p:nvSpPr>
          <p:cNvPr id="51" name="AutoShape 51"/>
          <p:cNvSpPr/>
          <p:nvPr/>
        </p:nvSpPr>
        <p:spPr>
          <a:xfrm rot="5391120">
            <a:off x="5785475" y="5584508"/>
            <a:ext cx="7357139" cy="0"/>
          </a:xfrm>
          <a:prstGeom prst="line">
            <a:avLst/>
          </a:prstGeom>
          <a:ln w="9525" cap="rnd">
            <a:solidFill>
              <a:srgbClr val="D8E6E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52" name="Group 52"/>
          <p:cNvGrpSpPr/>
          <p:nvPr/>
        </p:nvGrpSpPr>
        <p:grpSpPr>
          <a:xfrm>
            <a:off x="9738360" y="1851660"/>
            <a:ext cx="7543800" cy="411480"/>
            <a:chOff x="0" y="0"/>
            <a:chExt cx="10058400" cy="548640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10058400" cy="548640"/>
            </a:xfrm>
            <a:custGeom>
              <a:avLst/>
              <a:gdLst/>
              <a:ahLst/>
              <a:cxnLst/>
              <a:rect l="l" t="t" r="r" b="b"/>
              <a:pathLst>
                <a:path w="10058400" h="548640">
                  <a:moveTo>
                    <a:pt x="0" y="0"/>
                  </a:moveTo>
                  <a:lnTo>
                    <a:pt x="10058400" y="0"/>
                  </a:lnTo>
                  <a:lnTo>
                    <a:pt x="10058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07225" b="-30722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47625"/>
              <a:ext cx="1005840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Market Trends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9738360" y="2400300"/>
            <a:ext cx="411480" cy="411480"/>
            <a:chOff x="0" y="0"/>
            <a:chExt cx="548640" cy="548640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cubicBezTo>
                    <a:pt x="425831" y="0"/>
                    <a:pt x="548640" y="122809"/>
                    <a:pt x="548640" y="274320"/>
                  </a:cubicBezTo>
                  <a:cubicBezTo>
                    <a:pt x="548640" y="425831"/>
                    <a:pt x="425831" y="548640"/>
                    <a:pt x="274320" y="548640"/>
                  </a:cubicBez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738360" y="2400300"/>
            <a:ext cx="411480" cy="411480"/>
            <a:chOff x="0" y="0"/>
            <a:chExt cx="548640" cy="54864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0"/>
                  </a:moveTo>
                  <a:lnTo>
                    <a:pt x="548640" y="0"/>
                  </a:lnTo>
                  <a:lnTo>
                    <a:pt x="54864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19050"/>
              <a:ext cx="54864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700"/>
                </a:lnSpc>
              </a:pPr>
              <a:r>
                <a:rPr lang="en-US" sz="22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+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0355580" y="2359152"/>
            <a:ext cx="6858000" cy="685800"/>
            <a:chOff x="0" y="0"/>
            <a:chExt cx="9144000" cy="914400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9144000" cy="914400"/>
            </a:xfrm>
            <a:custGeom>
              <a:avLst/>
              <a:gdLst/>
              <a:ahLst/>
              <a:cxnLst/>
              <a:rect l="l" t="t" r="r" b="b"/>
              <a:pathLst>
                <a:path w="9144000" h="914400">
                  <a:moveTo>
                    <a:pt x="0" y="0"/>
                  </a:moveTo>
                  <a:lnTo>
                    <a:pt x="9144000" y="0"/>
                  </a:lnTo>
                  <a:lnTo>
                    <a:pt x="91440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44850" b="-1448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38100"/>
              <a:ext cx="9144000" cy="952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Increased outsourcing of cleaning services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9738360" y="3168396"/>
            <a:ext cx="411480" cy="411480"/>
            <a:chOff x="0" y="0"/>
            <a:chExt cx="548640" cy="54864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cubicBezTo>
                    <a:pt x="425831" y="0"/>
                    <a:pt x="548640" y="122809"/>
                    <a:pt x="548640" y="274320"/>
                  </a:cubicBezTo>
                  <a:cubicBezTo>
                    <a:pt x="548640" y="425831"/>
                    <a:pt x="425831" y="548640"/>
                    <a:pt x="274320" y="548640"/>
                  </a:cubicBez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9738360" y="3168396"/>
            <a:ext cx="411480" cy="411480"/>
            <a:chOff x="0" y="0"/>
            <a:chExt cx="548640" cy="548640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0"/>
                  </a:moveTo>
                  <a:lnTo>
                    <a:pt x="548640" y="0"/>
                  </a:lnTo>
                  <a:lnTo>
                    <a:pt x="54864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-19050"/>
              <a:ext cx="54864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700"/>
                </a:lnSpc>
              </a:pPr>
              <a:r>
                <a:rPr lang="en-US" sz="22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+</a:t>
              </a: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0355580" y="3127248"/>
            <a:ext cx="6858000" cy="685800"/>
            <a:chOff x="0" y="0"/>
            <a:chExt cx="9144000" cy="914400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9144000" cy="914400"/>
            </a:xfrm>
            <a:custGeom>
              <a:avLst/>
              <a:gdLst/>
              <a:ahLst/>
              <a:cxnLst/>
              <a:rect l="l" t="t" r="r" b="b"/>
              <a:pathLst>
                <a:path w="9144000" h="914400">
                  <a:moveTo>
                    <a:pt x="0" y="0"/>
                  </a:moveTo>
                  <a:lnTo>
                    <a:pt x="9144000" y="0"/>
                  </a:lnTo>
                  <a:lnTo>
                    <a:pt x="91440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44850" b="-1448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38100"/>
              <a:ext cx="9144000" cy="952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Growing concern for hygiene and health</a:t>
              </a: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9738360" y="3936492"/>
            <a:ext cx="411480" cy="411480"/>
            <a:chOff x="0" y="0"/>
            <a:chExt cx="548640" cy="548640"/>
          </a:xfrm>
        </p:grpSpPr>
        <p:sp>
          <p:nvSpPr>
            <p:cNvPr id="72" name="Freeform 72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cubicBezTo>
                    <a:pt x="425831" y="0"/>
                    <a:pt x="548640" y="122809"/>
                    <a:pt x="548640" y="274320"/>
                  </a:cubicBezTo>
                  <a:cubicBezTo>
                    <a:pt x="548640" y="425831"/>
                    <a:pt x="425831" y="548640"/>
                    <a:pt x="274320" y="548640"/>
                  </a:cubicBez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9738360" y="3936492"/>
            <a:ext cx="411480" cy="411480"/>
            <a:chOff x="0" y="0"/>
            <a:chExt cx="548640" cy="548640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0"/>
                  </a:moveTo>
                  <a:lnTo>
                    <a:pt x="548640" y="0"/>
                  </a:lnTo>
                  <a:lnTo>
                    <a:pt x="54864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0" y="-19050"/>
              <a:ext cx="54864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700"/>
                </a:lnSpc>
              </a:pPr>
              <a:r>
                <a:rPr lang="en-US" sz="22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+</a:t>
              </a: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0355580" y="3895344"/>
            <a:ext cx="6858000" cy="685800"/>
            <a:chOff x="0" y="0"/>
            <a:chExt cx="9144000" cy="914400"/>
          </a:xfrm>
        </p:grpSpPr>
        <p:sp>
          <p:nvSpPr>
            <p:cNvPr id="77" name="Freeform 77"/>
            <p:cNvSpPr/>
            <p:nvPr/>
          </p:nvSpPr>
          <p:spPr>
            <a:xfrm>
              <a:off x="0" y="0"/>
              <a:ext cx="9144000" cy="914400"/>
            </a:xfrm>
            <a:custGeom>
              <a:avLst/>
              <a:gdLst/>
              <a:ahLst/>
              <a:cxnLst/>
              <a:rect l="l" t="t" r="r" b="b"/>
              <a:pathLst>
                <a:path w="9144000" h="914400">
                  <a:moveTo>
                    <a:pt x="0" y="0"/>
                  </a:moveTo>
                  <a:lnTo>
                    <a:pt x="9144000" y="0"/>
                  </a:lnTo>
                  <a:lnTo>
                    <a:pt x="91440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44850" b="-1448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0" y="-38100"/>
              <a:ext cx="9144000" cy="952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Rising demand for eco-friendly products</a:t>
              </a:r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9738360" y="4704588"/>
            <a:ext cx="411480" cy="411480"/>
            <a:chOff x="0" y="0"/>
            <a:chExt cx="548640" cy="548640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cubicBezTo>
                    <a:pt x="425831" y="0"/>
                    <a:pt x="548640" y="122809"/>
                    <a:pt x="548640" y="274320"/>
                  </a:cubicBezTo>
                  <a:cubicBezTo>
                    <a:pt x="548640" y="425831"/>
                    <a:pt x="425831" y="548640"/>
                    <a:pt x="274320" y="548640"/>
                  </a:cubicBez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9738360" y="4704588"/>
            <a:ext cx="411480" cy="411480"/>
            <a:chOff x="0" y="0"/>
            <a:chExt cx="548640" cy="54864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0"/>
                  </a:moveTo>
                  <a:lnTo>
                    <a:pt x="548640" y="0"/>
                  </a:lnTo>
                  <a:lnTo>
                    <a:pt x="54864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0" y="-19050"/>
              <a:ext cx="54864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700"/>
                </a:lnSpc>
              </a:pPr>
              <a:r>
                <a:rPr lang="en-US" sz="22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+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0355580" y="4663440"/>
            <a:ext cx="6858000" cy="685800"/>
            <a:chOff x="0" y="0"/>
            <a:chExt cx="9144000" cy="9144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9144000" cy="914400"/>
            </a:xfrm>
            <a:custGeom>
              <a:avLst/>
              <a:gdLst/>
              <a:ahLst/>
              <a:cxnLst/>
              <a:rect l="l" t="t" r="r" b="b"/>
              <a:pathLst>
                <a:path w="9144000" h="914400">
                  <a:moveTo>
                    <a:pt x="0" y="0"/>
                  </a:moveTo>
                  <a:lnTo>
                    <a:pt x="9144000" y="0"/>
                  </a:lnTo>
                  <a:lnTo>
                    <a:pt x="91440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44850" b="-1448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0" y="-38100"/>
              <a:ext cx="9144000" cy="952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Growth in commercial office spaces</a:t>
              </a: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9738360" y="5472684"/>
            <a:ext cx="411480" cy="411480"/>
            <a:chOff x="0" y="0"/>
            <a:chExt cx="548640" cy="54864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cubicBezTo>
                    <a:pt x="425831" y="0"/>
                    <a:pt x="548640" y="122809"/>
                    <a:pt x="548640" y="274320"/>
                  </a:cubicBezTo>
                  <a:cubicBezTo>
                    <a:pt x="548640" y="425831"/>
                    <a:pt x="425831" y="548640"/>
                    <a:pt x="274320" y="548640"/>
                  </a:cubicBez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9738360" y="5472684"/>
            <a:ext cx="411480" cy="411480"/>
            <a:chOff x="0" y="0"/>
            <a:chExt cx="548640" cy="548640"/>
          </a:xfrm>
        </p:grpSpPr>
        <p:sp>
          <p:nvSpPr>
            <p:cNvPr id="90" name="Freeform 90"/>
            <p:cNvSpPr/>
            <p:nvPr/>
          </p:nvSpPr>
          <p:spPr>
            <a:xfrm>
              <a:off x="0" y="0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40">
                  <a:moveTo>
                    <a:pt x="0" y="0"/>
                  </a:moveTo>
                  <a:lnTo>
                    <a:pt x="548640" y="0"/>
                  </a:lnTo>
                  <a:lnTo>
                    <a:pt x="54864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0" y="-19050"/>
              <a:ext cx="54864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700"/>
                </a:lnSpc>
              </a:pPr>
              <a:r>
                <a:rPr lang="en-US" sz="22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+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0355580" y="5431536"/>
            <a:ext cx="6858000" cy="685800"/>
            <a:chOff x="0" y="0"/>
            <a:chExt cx="9144000" cy="914400"/>
          </a:xfrm>
        </p:grpSpPr>
        <p:sp>
          <p:nvSpPr>
            <p:cNvPr id="93" name="Freeform 93"/>
            <p:cNvSpPr/>
            <p:nvPr/>
          </p:nvSpPr>
          <p:spPr>
            <a:xfrm>
              <a:off x="0" y="0"/>
              <a:ext cx="9144000" cy="914400"/>
            </a:xfrm>
            <a:custGeom>
              <a:avLst/>
              <a:gdLst/>
              <a:ahLst/>
              <a:cxnLst/>
              <a:rect l="l" t="t" r="r" b="b"/>
              <a:pathLst>
                <a:path w="9144000" h="914400">
                  <a:moveTo>
                    <a:pt x="0" y="0"/>
                  </a:moveTo>
                  <a:lnTo>
                    <a:pt x="9144000" y="0"/>
                  </a:lnTo>
                  <a:lnTo>
                    <a:pt x="91440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44850" b="-1448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0" y="-38100"/>
              <a:ext cx="9144000" cy="952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Expansion of rental property markets</a:t>
              </a: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9738360" y="6377940"/>
            <a:ext cx="7818120" cy="2880360"/>
            <a:chOff x="0" y="0"/>
            <a:chExt cx="10424160" cy="3840480"/>
          </a:xfrm>
        </p:grpSpPr>
        <p:sp>
          <p:nvSpPr>
            <p:cNvPr id="96" name="Freeform 96"/>
            <p:cNvSpPr/>
            <p:nvPr/>
          </p:nvSpPr>
          <p:spPr>
            <a:xfrm>
              <a:off x="0" y="0"/>
              <a:ext cx="10424160" cy="3840480"/>
            </a:xfrm>
            <a:custGeom>
              <a:avLst/>
              <a:gdLst/>
              <a:ahLst/>
              <a:cxnLst/>
              <a:rect l="l" t="t" r="r" b="b"/>
              <a:pathLst>
                <a:path w="10424160" h="384048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10241280" y="0"/>
                  </a:lnTo>
                  <a:cubicBezTo>
                    <a:pt x="10342245" y="0"/>
                    <a:pt x="10424160" y="81915"/>
                    <a:pt x="10424160" y="182880"/>
                  </a:cubicBezTo>
                  <a:lnTo>
                    <a:pt x="10424160" y="3657600"/>
                  </a:lnTo>
                  <a:cubicBezTo>
                    <a:pt x="10424160" y="3758565"/>
                    <a:pt x="10342245" y="3840480"/>
                    <a:pt x="10241280" y="3840480"/>
                  </a:cubicBezTo>
                  <a:lnTo>
                    <a:pt x="182880" y="3840480"/>
                  </a:lnTo>
                  <a:cubicBezTo>
                    <a:pt x="81915" y="3840480"/>
                    <a:pt x="0" y="3758565"/>
                    <a:pt x="0" y="3657600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10081260" y="6556248"/>
            <a:ext cx="6858000" cy="411480"/>
            <a:chOff x="0" y="0"/>
            <a:chExt cx="9144000" cy="548640"/>
          </a:xfrm>
        </p:grpSpPr>
        <p:sp>
          <p:nvSpPr>
            <p:cNvPr id="98" name="Freeform 98"/>
            <p:cNvSpPr/>
            <p:nvPr/>
          </p:nvSpPr>
          <p:spPr>
            <a:xfrm>
              <a:off x="0" y="0"/>
              <a:ext cx="9144000" cy="548640"/>
            </a:xfrm>
            <a:custGeom>
              <a:avLst/>
              <a:gdLst/>
              <a:ahLst/>
              <a:cxnLst/>
              <a:rect l="l" t="t" r="r" b="b"/>
              <a:pathLst>
                <a:path w="9144000" h="548640">
                  <a:moveTo>
                    <a:pt x="0" y="0"/>
                  </a:moveTo>
                  <a:lnTo>
                    <a:pt x="9144000" y="0"/>
                  </a:lnTo>
                  <a:lnTo>
                    <a:pt x="9144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4750" b="-2747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TextBox 99"/>
            <p:cNvSpPr txBox="1"/>
            <p:nvPr/>
          </p:nvSpPr>
          <p:spPr>
            <a:xfrm>
              <a:off x="0" y="-38100"/>
              <a:ext cx="91440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Differentiation</a:t>
              </a:r>
            </a:p>
          </p:txBody>
        </p:sp>
      </p:grpSp>
      <p:sp>
        <p:nvSpPr>
          <p:cNvPr id="100" name="TextBox 100"/>
          <p:cNvSpPr txBox="1"/>
          <p:nvPr/>
        </p:nvSpPr>
        <p:spPr>
          <a:xfrm>
            <a:off x="10172700" y="6945630"/>
            <a:ext cx="6949440" cy="2129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73"/>
              </a:lnSpc>
            </a:pPr>
            <a:r>
              <a:rPr lang="en-US" sz="1650">
                <a:solidFill>
                  <a:srgbClr val="E4F5F3"/>
                </a:solidFill>
                <a:latin typeface="Calibri (MS)"/>
                <a:ea typeface="Calibri (MS)"/>
                <a:cs typeface="Calibri (MS)"/>
                <a:sym typeface="Calibri (MS)"/>
              </a:rPr>
              <a:t>Trained &amp; insured staff  •  Eco-friendly products  •  Online booking  •  Flexible scheduling  •  Satisfaction guarantee  •  Loyalty discounts</a:t>
            </a:r>
          </a:p>
        </p:txBody>
      </p:sp>
      <p:grpSp>
        <p:nvGrpSpPr>
          <p:cNvPr id="101" name="Group 101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102" name="Freeform 102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TextBox 103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104" name="Group 104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105" name="Freeform 105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TextBox 106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5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04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SWOT Analysis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1920240"/>
            <a:ext cx="8298180" cy="3593592"/>
            <a:chOff x="0" y="0"/>
            <a:chExt cx="11064240" cy="479145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064240" cy="4791456"/>
            </a:xfrm>
            <a:custGeom>
              <a:avLst/>
              <a:gdLst/>
              <a:ahLst/>
              <a:cxnLst/>
              <a:rect l="l" t="t" r="r" b="b"/>
              <a:pathLst>
                <a:path w="11064240" h="47914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917936" y="0"/>
                  </a:lnTo>
                  <a:cubicBezTo>
                    <a:pt x="10998708" y="0"/>
                    <a:pt x="11064240" y="65532"/>
                    <a:pt x="11064240" y="146304"/>
                  </a:cubicBezTo>
                  <a:lnTo>
                    <a:pt x="11064240" y="4645152"/>
                  </a:lnTo>
                  <a:cubicBezTo>
                    <a:pt x="11064240" y="4725924"/>
                    <a:pt x="10998708" y="4791456"/>
                    <a:pt x="10917936" y="4791456"/>
                  </a:cubicBezTo>
                  <a:lnTo>
                    <a:pt x="146304" y="4791456"/>
                  </a:lnTo>
                  <a:cubicBezTo>
                    <a:pt x="65532" y="4791456"/>
                    <a:pt x="0" y="4725924"/>
                    <a:pt x="0" y="46451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685800" y="1920240"/>
            <a:ext cx="8298180" cy="576072"/>
            <a:chOff x="0" y="0"/>
            <a:chExt cx="11064240" cy="76809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064240" cy="768096"/>
            </a:xfrm>
            <a:custGeom>
              <a:avLst/>
              <a:gdLst/>
              <a:ahLst/>
              <a:cxnLst/>
              <a:rect l="l" t="t" r="r" b="b"/>
              <a:pathLst>
                <a:path w="11064240" h="76809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917936" y="0"/>
                  </a:lnTo>
                  <a:cubicBezTo>
                    <a:pt x="10998708" y="0"/>
                    <a:pt x="11064240" y="65532"/>
                    <a:pt x="11064240" y="146304"/>
                  </a:cubicBezTo>
                  <a:lnTo>
                    <a:pt x="11064240" y="621792"/>
                  </a:lnTo>
                  <a:cubicBezTo>
                    <a:pt x="11064240" y="702564"/>
                    <a:pt x="10998708" y="768096"/>
                    <a:pt x="10917936" y="768096"/>
                  </a:cubicBezTo>
                  <a:lnTo>
                    <a:pt x="146304" y="768096"/>
                  </a:lnTo>
                  <a:cubicBezTo>
                    <a:pt x="65532" y="768096"/>
                    <a:pt x="0" y="702564"/>
                    <a:pt x="0" y="621792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5800" y="2208276"/>
            <a:ext cx="8298180" cy="288036"/>
            <a:chOff x="0" y="0"/>
            <a:chExt cx="11064240" cy="38404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064240" cy="384048"/>
            </a:xfrm>
            <a:custGeom>
              <a:avLst/>
              <a:gdLst/>
              <a:ahLst/>
              <a:cxnLst/>
              <a:rect l="l" t="t" r="r" b="b"/>
              <a:pathLst>
                <a:path w="11064240" h="384048">
                  <a:moveTo>
                    <a:pt x="0" y="0"/>
                  </a:moveTo>
                  <a:lnTo>
                    <a:pt x="11064240" y="0"/>
                  </a:lnTo>
                  <a:lnTo>
                    <a:pt x="11064240" y="384048"/>
                  </a:lnTo>
                  <a:lnTo>
                    <a:pt x="0" y="384048"/>
                  </a:ln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91540" y="1920240"/>
            <a:ext cx="7886700" cy="576072"/>
            <a:chOff x="0" y="0"/>
            <a:chExt cx="10515600" cy="76809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515600" cy="768096"/>
            </a:xfrm>
            <a:custGeom>
              <a:avLst/>
              <a:gdLst/>
              <a:ahLst/>
              <a:cxnLst/>
              <a:rect l="l" t="t" r="r" b="b"/>
              <a:pathLst>
                <a:path w="10515600" h="768096">
                  <a:moveTo>
                    <a:pt x="0" y="0"/>
                  </a:moveTo>
                  <a:lnTo>
                    <a:pt x="10515600" y="0"/>
                  </a:lnTo>
                  <a:lnTo>
                    <a:pt x="1051560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16759" b="-21675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1051560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520"/>
                </a:lnSpc>
              </a:pPr>
              <a:r>
                <a:rPr lang="en-US" sz="21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Strengths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051560" y="2660142"/>
            <a:ext cx="7566660" cy="2629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High-quality customer service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Eco-friendly cleaning products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Flexible booking options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Skilled, trained employees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Competitive pricing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9258300" y="1920240"/>
            <a:ext cx="8298180" cy="3593592"/>
            <a:chOff x="0" y="0"/>
            <a:chExt cx="11064240" cy="479145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1064240" cy="4791456"/>
            </a:xfrm>
            <a:custGeom>
              <a:avLst/>
              <a:gdLst/>
              <a:ahLst/>
              <a:cxnLst/>
              <a:rect l="l" t="t" r="r" b="b"/>
              <a:pathLst>
                <a:path w="11064240" h="47914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917936" y="0"/>
                  </a:lnTo>
                  <a:cubicBezTo>
                    <a:pt x="10998708" y="0"/>
                    <a:pt x="11064240" y="65532"/>
                    <a:pt x="11064240" y="146304"/>
                  </a:cubicBezTo>
                  <a:lnTo>
                    <a:pt x="11064240" y="4645152"/>
                  </a:lnTo>
                  <a:cubicBezTo>
                    <a:pt x="11064240" y="4725924"/>
                    <a:pt x="10998708" y="4791456"/>
                    <a:pt x="10917936" y="4791456"/>
                  </a:cubicBezTo>
                  <a:lnTo>
                    <a:pt x="146304" y="4791456"/>
                  </a:lnTo>
                  <a:cubicBezTo>
                    <a:pt x="65532" y="4791456"/>
                    <a:pt x="0" y="4725924"/>
                    <a:pt x="0" y="46451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258300" y="1920240"/>
            <a:ext cx="8298180" cy="576072"/>
            <a:chOff x="0" y="0"/>
            <a:chExt cx="11064240" cy="768096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1064240" cy="768096"/>
            </a:xfrm>
            <a:custGeom>
              <a:avLst/>
              <a:gdLst/>
              <a:ahLst/>
              <a:cxnLst/>
              <a:rect l="l" t="t" r="r" b="b"/>
              <a:pathLst>
                <a:path w="11064240" h="76809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917936" y="0"/>
                  </a:lnTo>
                  <a:cubicBezTo>
                    <a:pt x="10998708" y="0"/>
                    <a:pt x="11064240" y="65532"/>
                    <a:pt x="11064240" y="146304"/>
                  </a:cubicBezTo>
                  <a:lnTo>
                    <a:pt x="11064240" y="621792"/>
                  </a:lnTo>
                  <a:cubicBezTo>
                    <a:pt x="11064240" y="702564"/>
                    <a:pt x="10998708" y="768096"/>
                    <a:pt x="10917936" y="768096"/>
                  </a:cubicBezTo>
                  <a:lnTo>
                    <a:pt x="146304" y="768096"/>
                  </a:lnTo>
                  <a:cubicBezTo>
                    <a:pt x="65532" y="768096"/>
                    <a:pt x="0" y="702564"/>
                    <a:pt x="0" y="621792"/>
                  </a:cubicBezTo>
                  <a:close/>
                </a:path>
              </a:pathLst>
            </a:custGeom>
            <a:solidFill>
              <a:srgbClr val="C0392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9258300" y="2208276"/>
            <a:ext cx="8298180" cy="288036"/>
            <a:chOff x="0" y="0"/>
            <a:chExt cx="11064240" cy="38404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1064240" cy="384048"/>
            </a:xfrm>
            <a:custGeom>
              <a:avLst/>
              <a:gdLst/>
              <a:ahLst/>
              <a:cxnLst/>
              <a:rect l="l" t="t" r="r" b="b"/>
              <a:pathLst>
                <a:path w="11064240" h="384048">
                  <a:moveTo>
                    <a:pt x="0" y="0"/>
                  </a:moveTo>
                  <a:lnTo>
                    <a:pt x="11064240" y="0"/>
                  </a:lnTo>
                  <a:lnTo>
                    <a:pt x="11064240" y="384048"/>
                  </a:lnTo>
                  <a:lnTo>
                    <a:pt x="0" y="384048"/>
                  </a:lnTo>
                  <a:close/>
                </a:path>
              </a:pathLst>
            </a:custGeom>
            <a:solidFill>
              <a:srgbClr val="C0392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9464040" y="1920240"/>
            <a:ext cx="7886700" cy="576072"/>
            <a:chOff x="0" y="0"/>
            <a:chExt cx="10515600" cy="768096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515600" cy="768096"/>
            </a:xfrm>
            <a:custGeom>
              <a:avLst/>
              <a:gdLst/>
              <a:ahLst/>
              <a:cxnLst/>
              <a:rect l="l" t="t" r="r" b="b"/>
              <a:pathLst>
                <a:path w="10515600" h="768096">
                  <a:moveTo>
                    <a:pt x="0" y="0"/>
                  </a:moveTo>
                  <a:lnTo>
                    <a:pt x="10515600" y="0"/>
                  </a:lnTo>
                  <a:lnTo>
                    <a:pt x="1051560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16759" b="-21675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19050"/>
              <a:ext cx="1051560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520"/>
                </a:lnSpc>
              </a:pPr>
              <a:r>
                <a:rPr lang="en-US" sz="21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Weaknesses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9624060" y="2660142"/>
            <a:ext cx="7566660" cy="2629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Limited brand recognition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Limited financial resources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Small early-stage workforce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Dependence on local market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Limited specialist equipment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685800" y="5760720"/>
            <a:ext cx="8298180" cy="3593592"/>
            <a:chOff x="0" y="0"/>
            <a:chExt cx="11064240" cy="4791456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1064240" cy="4791456"/>
            </a:xfrm>
            <a:custGeom>
              <a:avLst/>
              <a:gdLst/>
              <a:ahLst/>
              <a:cxnLst/>
              <a:rect l="l" t="t" r="r" b="b"/>
              <a:pathLst>
                <a:path w="11064240" h="47914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917936" y="0"/>
                  </a:lnTo>
                  <a:cubicBezTo>
                    <a:pt x="10998708" y="0"/>
                    <a:pt x="11064240" y="65532"/>
                    <a:pt x="11064240" y="146304"/>
                  </a:cubicBezTo>
                  <a:lnTo>
                    <a:pt x="11064240" y="4645152"/>
                  </a:lnTo>
                  <a:cubicBezTo>
                    <a:pt x="11064240" y="4725924"/>
                    <a:pt x="10998708" y="4791456"/>
                    <a:pt x="10917936" y="4791456"/>
                  </a:cubicBezTo>
                  <a:lnTo>
                    <a:pt x="146304" y="4791456"/>
                  </a:lnTo>
                  <a:cubicBezTo>
                    <a:pt x="65532" y="4791456"/>
                    <a:pt x="0" y="4725924"/>
                    <a:pt x="0" y="46451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685800" y="5760720"/>
            <a:ext cx="8298180" cy="576072"/>
            <a:chOff x="0" y="0"/>
            <a:chExt cx="11064240" cy="768096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1064240" cy="768096"/>
            </a:xfrm>
            <a:custGeom>
              <a:avLst/>
              <a:gdLst/>
              <a:ahLst/>
              <a:cxnLst/>
              <a:rect l="l" t="t" r="r" b="b"/>
              <a:pathLst>
                <a:path w="11064240" h="76809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917936" y="0"/>
                  </a:lnTo>
                  <a:cubicBezTo>
                    <a:pt x="10998708" y="0"/>
                    <a:pt x="11064240" y="65532"/>
                    <a:pt x="11064240" y="146304"/>
                  </a:cubicBezTo>
                  <a:lnTo>
                    <a:pt x="11064240" y="621792"/>
                  </a:lnTo>
                  <a:cubicBezTo>
                    <a:pt x="11064240" y="702564"/>
                    <a:pt x="10998708" y="768096"/>
                    <a:pt x="10917936" y="768096"/>
                  </a:cubicBezTo>
                  <a:lnTo>
                    <a:pt x="146304" y="768096"/>
                  </a:lnTo>
                  <a:cubicBezTo>
                    <a:pt x="65532" y="768096"/>
                    <a:pt x="0" y="702564"/>
                    <a:pt x="0" y="621792"/>
                  </a:cubicBez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685800" y="6048756"/>
            <a:ext cx="8298180" cy="288036"/>
            <a:chOff x="0" y="0"/>
            <a:chExt cx="11064240" cy="384048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1064240" cy="384048"/>
            </a:xfrm>
            <a:custGeom>
              <a:avLst/>
              <a:gdLst/>
              <a:ahLst/>
              <a:cxnLst/>
              <a:rect l="l" t="t" r="r" b="b"/>
              <a:pathLst>
                <a:path w="11064240" h="384048">
                  <a:moveTo>
                    <a:pt x="0" y="0"/>
                  </a:moveTo>
                  <a:lnTo>
                    <a:pt x="11064240" y="0"/>
                  </a:lnTo>
                  <a:lnTo>
                    <a:pt x="11064240" y="384048"/>
                  </a:lnTo>
                  <a:lnTo>
                    <a:pt x="0" y="384048"/>
                  </a:ln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891540" y="5760720"/>
            <a:ext cx="7886700" cy="576072"/>
            <a:chOff x="0" y="0"/>
            <a:chExt cx="10515600" cy="768096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0515600" cy="768096"/>
            </a:xfrm>
            <a:custGeom>
              <a:avLst/>
              <a:gdLst/>
              <a:ahLst/>
              <a:cxnLst/>
              <a:rect l="l" t="t" r="r" b="b"/>
              <a:pathLst>
                <a:path w="10515600" h="768096">
                  <a:moveTo>
                    <a:pt x="0" y="0"/>
                  </a:moveTo>
                  <a:lnTo>
                    <a:pt x="10515600" y="0"/>
                  </a:lnTo>
                  <a:lnTo>
                    <a:pt x="1051560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16759" b="-21675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19050"/>
              <a:ext cx="1051560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520"/>
                </a:lnSpc>
              </a:pPr>
              <a:r>
                <a:rPr lang="en-US" sz="21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Opportunities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1051560" y="6500622"/>
            <a:ext cx="7566660" cy="2629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Growing demand for cleaning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Expansion into commercial contracts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Rising hygiene awareness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Growth via digital marketing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Partnerships with estate agents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9258300" y="5760720"/>
            <a:ext cx="8298180" cy="3593592"/>
            <a:chOff x="0" y="0"/>
            <a:chExt cx="11064240" cy="4791456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11064240" cy="4791456"/>
            </a:xfrm>
            <a:custGeom>
              <a:avLst/>
              <a:gdLst/>
              <a:ahLst/>
              <a:cxnLst/>
              <a:rect l="l" t="t" r="r" b="b"/>
              <a:pathLst>
                <a:path w="11064240" h="479145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917936" y="0"/>
                  </a:lnTo>
                  <a:cubicBezTo>
                    <a:pt x="10998708" y="0"/>
                    <a:pt x="11064240" y="65532"/>
                    <a:pt x="11064240" y="146304"/>
                  </a:cubicBezTo>
                  <a:lnTo>
                    <a:pt x="11064240" y="4645152"/>
                  </a:lnTo>
                  <a:cubicBezTo>
                    <a:pt x="11064240" y="4725924"/>
                    <a:pt x="10998708" y="4791456"/>
                    <a:pt x="10917936" y="4791456"/>
                  </a:cubicBezTo>
                  <a:lnTo>
                    <a:pt x="146304" y="4791456"/>
                  </a:lnTo>
                  <a:cubicBezTo>
                    <a:pt x="65532" y="4791456"/>
                    <a:pt x="0" y="4725924"/>
                    <a:pt x="0" y="4645152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9258300" y="5760720"/>
            <a:ext cx="8298180" cy="576072"/>
            <a:chOff x="0" y="0"/>
            <a:chExt cx="11064240" cy="768096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1064240" cy="768096"/>
            </a:xfrm>
            <a:custGeom>
              <a:avLst/>
              <a:gdLst/>
              <a:ahLst/>
              <a:cxnLst/>
              <a:rect l="l" t="t" r="r" b="b"/>
              <a:pathLst>
                <a:path w="11064240" h="768096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917936" y="0"/>
                  </a:lnTo>
                  <a:cubicBezTo>
                    <a:pt x="10998708" y="0"/>
                    <a:pt x="11064240" y="65532"/>
                    <a:pt x="11064240" y="146304"/>
                  </a:cubicBezTo>
                  <a:lnTo>
                    <a:pt x="11064240" y="621792"/>
                  </a:lnTo>
                  <a:cubicBezTo>
                    <a:pt x="11064240" y="702564"/>
                    <a:pt x="10998708" y="768096"/>
                    <a:pt x="10917936" y="768096"/>
                  </a:cubicBezTo>
                  <a:lnTo>
                    <a:pt x="146304" y="768096"/>
                  </a:lnTo>
                  <a:cubicBezTo>
                    <a:pt x="65532" y="768096"/>
                    <a:pt x="0" y="702564"/>
                    <a:pt x="0" y="621792"/>
                  </a:cubicBezTo>
                  <a:close/>
                </a:path>
              </a:pathLst>
            </a:custGeom>
            <a:solidFill>
              <a:srgbClr val="C77D18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9258300" y="6048756"/>
            <a:ext cx="8298180" cy="288036"/>
            <a:chOff x="0" y="0"/>
            <a:chExt cx="11064240" cy="384048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1064240" cy="384048"/>
            </a:xfrm>
            <a:custGeom>
              <a:avLst/>
              <a:gdLst/>
              <a:ahLst/>
              <a:cxnLst/>
              <a:rect l="l" t="t" r="r" b="b"/>
              <a:pathLst>
                <a:path w="11064240" h="384048">
                  <a:moveTo>
                    <a:pt x="0" y="0"/>
                  </a:moveTo>
                  <a:lnTo>
                    <a:pt x="11064240" y="0"/>
                  </a:lnTo>
                  <a:lnTo>
                    <a:pt x="11064240" y="384048"/>
                  </a:lnTo>
                  <a:lnTo>
                    <a:pt x="0" y="384048"/>
                  </a:lnTo>
                  <a:close/>
                </a:path>
              </a:pathLst>
            </a:custGeom>
            <a:solidFill>
              <a:srgbClr val="C77D18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9464040" y="5760720"/>
            <a:ext cx="7886700" cy="576072"/>
            <a:chOff x="0" y="0"/>
            <a:chExt cx="10515600" cy="768096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10515600" cy="768096"/>
            </a:xfrm>
            <a:custGeom>
              <a:avLst/>
              <a:gdLst/>
              <a:ahLst/>
              <a:cxnLst/>
              <a:rect l="l" t="t" r="r" b="b"/>
              <a:pathLst>
                <a:path w="10515600" h="768096">
                  <a:moveTo>
                    <a:pt x="0" y="0"/>
                  </a:moveTo>
                  <a:lnTo>
                    <a:pt x="10515600" y="0"/>
                  </a:lnTo>
                  <a:lnTo>
                    <a:pt x="1051560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16759" b="-21675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19050"/>
              <a:ext cx="10515600" cy="7871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520"/>
                </a:lnSpc>
              </a:pPr>
              <a:r>
                <a:rPr lang="en-US" sz="21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Threats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9624060" y="6500622"/>
            <a:ext cx="7566660" cy="2629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Intense competition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Rising fuel &amp; supply costs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Economic downturn risk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Staff shortages / turnover</a:t>
            </a:r>
          </a:p>
          <a:p>
            <a:pPr marL="285036" lvl="1" indent="-142518" algn="l">
              <a:lnSpc>
                <a:spcPts val="1889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Regulatory changes</a:t>
            </a:r>
          </a:p>
        </p:txBody>
      </p:sp>
      <p:grpSp>
        <p:nvGrpSpPr>
          <p:cNvPr id="48" name="Group 48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6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05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PESTLE Analysis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1892808"/>
            <a:ext cx="5486400" cy="3566160"/>
            <a:chOff x="0" y="0"/>
            <a:chExt cx="7315200" cy="475488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315200" cy="4754880"/>
            </a:xfrm>
            <a:custGeom>
              <a:avLst/>
              <a:gdLst/>
              <a:ahLst/>
              <a:cxnLst/>
              <a:rect l="l" t="t" r="r" b="b"/>
              <a:pathLst>
                <a:path w="7315200" h="47548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7150608" y="0"/>
                  </a:lnTo>
                  <a:cubicBezTo>
                    <a:pt x="7241540" y="0"/>
                    <a:pt x="7315200" y="73660"/>
                    <a:pt x="7315200" y="164592"/>
                  </a:cubicBezTo>
                  <a:lnTo>
                    <a:pt x="7315200" y="4590288"/>
                  </a:lnTo>
                  <a:cubicBezTo>
                    <a:pt x="7315200" y="4681220"/>
                    <a:pt x="7241540" y="4754880"/>
                    <a:pt x="7150608" y="4754880"/>
                  </a:cubicBezTo>
                  <a:lnTo>
                    <a:pt x="164592" y="4754880"/>
                  </a:lnTo>
                  <a:cubicBezTo>
                    <a:pt x="73660" y="4754880"/>
                    <a:pt x="0" y="4681220"/>
                    <a:pt x="0" y="45902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32688" y="2139696"/>
            <a:ext cx="685800" cy="685800"/>
            <a:chOff x="0" y="0"/>
            <a:chExt cx="914400" cy="9144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cubicBezTo>
                    <a:pt x="0" y="204724"/>
                    <a:pt x="204724" y="0"/>
                    <a:pt x="457200" y="0"/>
                  </a:cubicBezTo>
                  <a:cubicBezTo>
                    <a:pt x="709676" y="0"/>
                    <a:pt x="914400" y="204724"/>
                    <a:pt x="914400" y="457200"/>
                  </a:cubicBezTo>
                  <a:cubicBezTo>
                    <a:pt x="914400" y="709676"/>
                    <a:pt x="709676" y="914400"/>
                    <a:pt x="457200" y="914400"/>
                  </a:cubicBezTo>
                  <a:cubicBezTo>
                    <a:pt x="204724" y="914400"/>
                    <a:pt x="0" y="709676"/>
                    <a:pt x="0" y="457200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32688" y="2139696"/>
            <a:ext cx="685800" cy="685800"/>
            <a:chOff x="0" y="0"/>
            <a:chExt cx="914400" cy="914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0"/>
                  </a:moveTo>
                  <a:lnTo>
                    <a:pt x="914400" y="0"/>
                  </a:lnTo>
                  <a:lnTo>
                    <a:pt x="914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19050"/>
              <a:ext cx="914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810512" y="2167128"/>
            <a:ext cx="4114800" cy="685800"/>
            <a:chOff x="0" y="0"/>
            <a:chExt cx="5486400" cy="9144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5486400" cy="914400"/>
            </a:xfrm>
            <a:custGeom>
              <a:avLst/>
              <a:gdLst/>
              <a:ahLst/>
              <a:cxnLst/>
              <a:rect l="l" t="t" r="r" b="b"/>
              <a:pathLst>
                <a:path w="5486400" h="914400">
                  <a:moveTo>
                    <a:pt x="0" y="0"/>
                  </a:moveTo>
                  <a:lnTo>
                    <a:pt x="5486400" y="0"/>
                  </a:lnTo>
                  <a:lnTo>
                    <a:pt x="5486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66910" b="-669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5486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610"/>
                </a:lnSpc>
              </a:pPr>
              <a:r>
                <a:rPr lang="en-US" sz="2175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Political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051560" y="3047238"/>
            <a:ext cx="4754880" cy="2160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8"/>
              </a:lnSpc>
            </a:pPr>
            <a:r>
              <a:rPr lang="en-US" sz="157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Employment regulation, minimum wage, health &amp; safety, and tax policy affect operating costs; compliance protects trust.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6400571" y="1892808"/>
            <a:ext cx="5486400" cy="3566160"/>
            <a:chOff x="0" y="0"/>
            <a:chExt cx="7315200" cy="475488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315200" cy="4754880"/>
            </a:xfrm>
            <a:custGeom>
              <a:avLst/>
              <a:gdLst/>
              <a:ahLst/>
              <a:cxnLst/>
              <a:rect l="l" t="t" r="r" b="b"/>
              <a:pathLst>
                <a:path w="7315200" h="47548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7150608" y="0"/>
                  </a:lnTo>
                  <a:cubicBezTo>
                    <a:pt x="7241540" y="0"/>
                    <a:pt x="7315200" y="73660"/>
                    <a:pt x="7315200" y="164592"/>
                  </a:cubicBezTo>
                  <a:lnTo>
                    <a:pt x="7315200" y="4590288"/>
                  </a:lnTo>
                  <a:cubicBezTo>
                    <a:pt x="7315200" y="4681220"/>
                    <a:pt x="7241540" y="4754880"/>
                    <a:pt x="7150608" y="4754880"/>
                  </a:cubicBezTo>
                  <a:lnTo>
                    <a:pt x="164592" y="4754880"/>
                  </a:lnTo>
                  <a:cubicBezTo>
                    <a:pt x="73660" y="4754880"/>
                    <a:pt x="0" y="4681220"/>
                    <a:pt x="0" y="45902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647459" y="2139696"/>
            <a:ext cx="685800" cy="685800"/>
            <a:chOff x="0" y="0"/>
            <a:chExt cx="914400" cy="9144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cubicBezTo>
                    <a:pt x="0" y="204724"/>
                    <a:pt x="204724" y="0"/>
                    <a:pt x="457200" y="0"/>
                  </a:cubicBezTo>
                  <a:cubicBezTo>
                    <a:pt x="709676" y="0"/>
                    <a:pt x="914400" y="204724"/>
                    <a:pt x="914400" y="457200"/>
                  </a:cubicBezTo>
                  <a:cubicBezTo>
                    <a:pt x="914400" y="709676"/>
                    <a:pt x="709676" y="914400"/>
                    <a:pt x="457200" y="914400"/>
                  </a:cubicBezTo>
                  <a:cubicBezTo>
                    <a:pt x="204724" y="914400"/>
                    <a:pt x="0" y="709676"/>
                    <a:pt x="0" y="457200"/>
                  </a:cubicBez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6647459" y="2139696"/>
            <a:ext cx="685800" cy="685800"/>
            <a:chOff x="0" y="0"/>
            <a:chExt cx="914400" cy="9144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0"/>
                  </a:moveTo>
                  <a:lnTo>
                    <a:pt x="914400" y="0"/>
                  </a:lnTo>
                  <a:lnTo>
                    <a:pt x="914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19050"/>
              <a:ext cx="914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525283" y="2167128"/>
            <a:ext cx="4114800" cy="685800"/>
            <a:chOff x="0" y="0"/>
            <a:chExt cx="5486400" cy="9144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5486400" cy="914400"/>
            </a:xfrm>
            <a:custGeom>
              <a:avLst/>
              <a:gdLst/>
              <a:ahLst/>
              <a:cxnLst/>
              <a:rect l="l" t="t" r="r" b="b"/>
              <a:pathLst>
                <a:path w="5486400" h="914400">
                  <a:moveTo>
                    <a:pt x="0" y="0"/>
                  </a:moveTo>
                  <a:lnTo>
                    <a:pt x="5486400" y="0"/>
                  </a:lnTo>
                  <a:lnTo>
                    <a:pt x="5486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66910" b="-669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19050"/>
              <a:ext cx="5486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610"/>
                </a:lnSpc>
              </a:pPr>
              <a:r>
                <a:rPr lang="en-US" sz="2175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Economic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6766331" y="3047238"/>
            <a:ext cx="4754880" cy="2160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8"/>
              </a:lnSpc>
            </a:pPr>
            <a:r>
              <a:rPr lang="en-US" sz="157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Inflation, interest and fuel prices affect spending; commercial contracts tend to remain more stable in downturns.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12115343" y="1892808"/>
            <a:ext cx="5486400" cy="3566160"/>
            <a:chOff x="0" y="0"/>
            <a:chExt cx="7315200" cy="475488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7315200" cy="4754880"/>
            </a:xfrm>
            <a:custGeom>
              <a:avLst/>
              <a:gdLst/>
              <a:ahLst/>
              <a:cxnLst/>
              <a:rect l="l" t="t" r="r" b="b"/>
              <a:pathLst>
                <a:path w="7315200" h="47548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7150608" y="0"/>
                  </a:lnTo>
                  <a:cubicBezTo>
                    <a:pt x="7241540" y="0"/>
                    <a:pt x="7315200" y="73660"/>
                    <a:pt x="7315200" y="164592"/>
                  </a:cubicBezTo>
                  <a:lnTo>
                    <a:pt x="7315200" y="4590288"/>
                  </a:lnTo>
                  <a:cubicBezTo>
                    <a:pt x="7315200" y="4681220"/>
                    <a:pt x="7241540" y="4754880"/>
                    <a:pt x="7150608" y="4754880"/>
                  </a:cubicBezTo>
                  <a:lnTo>
                    <a:pt x="164592" y="4754880"/>
                  </a:lnTo>
                  <a:cubicBezTo>
                    <a:pt x="73660" y="4754880"/>
                    <a:pt x="0" y="4681220"/>
                    <a:pt x="0" y="45902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2362231" y="2139696"/>
            <a:ext cx="685800" cy="685800"/>
            <a:chOff x="0" y="0"/>
            <a:chExt cx="914400" cy="9144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cubicBezTo>
                    <a:pt x="0" y="204724"/>
                    <a:pt x="204724" y="0"/>
                    <a:pt x="457200" y="0"/>
                  </a:cubicBezTo>
                  <a:cubicBezTo>
                    <a:pt x="709676" y="0"/>
                    <a:pt x="914400" y="204724"/>
                    <a:pt x="914400" y="457200"/>
                  </a:cubicBezTo>
                  <a:cubicBezTo>
                    <a:pt x="914400" y="709676"/>
                    <a:pt x="709676" y="914400"/>
                    <a:pt x="457200" y="914400"/>
                  </a:cubicBezTo>
                  <a:cubicBezTo>
                    <a:pt x="204724" y="914400"/>
                    <a:pt x="0" y="709676"/>
                    <a:pt x="0" y="457200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2362231" y="2139696"/>
            <a:ext cx="685800" cy="685800"/>
            <a:chOff x="0" y="0"/>
            <a:chExt cx="914400" cy="9144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0"/>
                  </a:moveTo>
                  <a:lnTo>
                    <a:pt x="914400" y="0"/>
                  </a:lnTo>
                  <a:lnTo>
                    <a:pt x="914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19050"/>
              <a:ext cx="914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3240055" y="2167128"/>
            <a:ext cx="4114800" cy="685800"/>
            <a:chOff x="0" y="0"/>
            <a:chExt cx="5486400" cy="91440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5486400" cy="914400"/>
            </a:xfrm>
            <a:custGeom>
              <a:avLst/>
              <a:gdLst/>
              <a:ahLst/>
              <a:cxnLst/>
              <a:rect l="l" t="t" r="r" b="b"/>
              <a:pathLst>
                <a:path w="5486400" h="914400">
                  <a:moveTo>
                    <a:pt x="0" y="0"/>
                  </a:moveTo>
                  <a:lnTo>
                    <a:pt x="5486400" y="0"/>
                  </a:lnTo>
                  <a:lnTo>
                    <a:pt x="5486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66910" b="-669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19050"/>
              <a:ext cx="5486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610"/>
                </a:lnSpc>
              </a:pPr>
              <a:r>
                <a:rPr lang="en-US" sz="2175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Social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2481103" y="3047238"/>
            <a:ext cx="4754880" cy="2160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8"/>
              </a:lnSpc>
            </a:pPr>
            <a:r>
              <a:rPr lang="en-US" sz="157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Busy lifestyles, an ageing population, and rising hygiene awareness are driving demand for professional cleaning.</a:t>
            </a:r>
          </a:p>
        </p:txBody>
      </p:sp>
      <p:grpSp>
        <p:nvGrpSpPr>
          <p:cNvPr id="41" name="Group 41"/>
          <p:cNvGrpSpPr/>
          <p:nvPr/>
        </p:nvGrpSpPr>
        <p:grpSpPr>
          <a:xfrm>
            <a:off x="685800" y="5678424"/>
            <a:ext cx="5486400" cy="3566160"/>
            <a:chOff x="0" y="0"/>
            <a:chExt cx="7315200" cy="475488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7315200" cy="4754880"/>
            </a:xfrm>
            <a:custGeom>
              <a:avLst/>
              <a:gdLst/>
              <a:ahLst/>
              <a:cxnLst/>
              <a:rect l="l" t="t" r="r" b="b"/>
              <a:pathLst>
                <a:path w="7315200" h="47548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7150608" y="0"/>
                  </a:lnTo>
                  <a:cubicBezTo>
                    <a:pt x="7241540" y="0"/>
                    <a:pt x="7315200" y="73660"/>
                    <a:pt x="7315200" y="164592"/>
                  </a:cubicBezTo>
                  <a:lnTo>
                    <a:pt x="7315200" y="4590288"/>
                  </a:lnTo>
                  <a:cubicBezTo>
                    <a:pt x="7315200" y="4681220"/>
                    <a:pt x="7241540" y="4754880"/>
                    <a:pt x="7150608" y="4754880"/>
                  </a:cubicBezTo>
                  <a:lnTo>
                    <a:pt x="164592" y="4754880"/>
                  </a:lnTo>
                  <a:cubicBezTo>
                    <a:pt x="73660" y="4754880"/>
                    <a:pt x="0" y="4681220"/>
                    <a:pt x="0" y="45902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688" y="5925312"/>
            <a:ext cx="685800" cy="685800"/>
            <a:chOff x="0" y="0"/>
            <a:chExt cx="914400" cy="914400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cubicBezTo>
                    <a:pt x="0" y="204724"/>
                    <a:pt x="204724" y="0"/>
                    <a:pt x="457200" y="0"/>
                  </a:cubicBezTo>
                  <a:cubicBezTo>
                    <a:pt x="709676" y="0"/>
                    <a:pt x="914400" y="204724"/>
                    <a:pt x="914400" y="457200"/>
                  </a:cubicBezTo>
                  <a:cubicBezTo>
                    <a:pt x="914400" y="709676"/>
                    <a:pt x="709676" y="914400"/>
                    <a:pt x="457200" y="914400"/>
                  </a:cubicBezTo>
                  <a:cubicBezTo>
                    <a:pt x="204724" y="914400"/>
                    <a:pt x="0" y="709676"/>
                    <a:pt x="0" y="457200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32688" y="5925312"/>
            <a:ext cx="685800" cy="685800"/>
            <a:chOff x="0" y="0"/>
            <a:chExt cx="914400" cy="91440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0"/>
                  </a:moveTo>
                  <a:lnTo>
                    <a:pt x="914400" y="0"/>
                  </a:lnTo>
                  <a:lnTo>
                    <a:pt x="914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-19050"/>
              <a:ext cx="914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1810512" y="5952744"/>
            <a:ext cx="4114800" cy="685800"/>
            <a:chOff x="0" y="0"/>
            <a:chExt cx="5486400" cy="91440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5486400" cy="914400"/>
            </a:xfrm>
            <a:custGeom>
              <a:avLst/>
              <a:gdLst/>
              <a:ahLst/>
              <a:cxnLst/>
              <a:rect l="l" t="t" r="r" b="b"/>
              <a:pathLst>
                <a:path w="5486400" h="914400">
                  <a:moveTo>
                    <a:pt x="0" y="0"/>
                  </a:moveTo>
                  <a:lnTo>
                    <a:pt x="5486400" y="0"/>
                  </a:lnTo>
                  <a:lnTo>
                    <a:pt x="5486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66910" b="-669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19050"/>
              <a:ext cx="5486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610"/>
                </a:lnSpc>
              </a:pPr>
              <a:r>
                <a:rPr lang="en-US" sz="2175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Technological</a:t>
              </a:r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1051560" y="6832854"/>
            <a:ext cx="4754880" cy="2160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8"/>
              </a:lnSpc>
            </a:pPr>
            <a:r>
              <a:rPr lang="en-US" sz="157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Online booking, CRM systems, digital payments, and modern equipment improve efficiency and service quality.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6400571" y="5678424"/>
            <a:ext cx="5486400" cy="3566160"/>
            <a:chOff x="0" y="0"/>
            <a:chExt cx="7315200" cy="4754880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7315200" cy="4754880"/>
            </a:xfrm>
            <a:custGeom>
              <a:avLst/>
              <a:gdLst/>
              <a:ahLst/>
              <a:cxnLst/>
              <a:rect l="l" t="t" r="r" b="b"/>
              <a:pathLst>
                <a:path w="7315200" h="47548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7150608" y="0"/>
                  </a:lnTo>
                  <a:cubicBezTo>
                    <a:pt x="7241540" y="0"/>
                    <a:pt x="7315200" y="73660"/>
                    <a:pt x="7315200" y="164592"/>
                  </a:cubicBezTo>
                  <a:lnTo>
                    <a:pt x="7315200" y="4590288"/>
                  </a:lnTo>
                  <a:cubicBezTo>
                    <a:pt x="7315200" y="4681220"/>
                    <a:pt x="7241540" y="4754880"/>
                    <a:pt x="7150608" y="4754880"/>
                  </a:cubicBezTo>
                  <a:lnTo>
                    <a:pt x="164592" y="4754880"/>
                  </a:lnTo>
                  <a:cubicBezTo>
                    <a:pt x="73660" y="4754880"/>
                    <a:pt x="0" y="4681220"/>
                    <a:pt x="0" y="45902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6647459" y="5925312"/>
            <a:ext cx="685800" cy="685800"/>
            <a:chOff x="0" y="0"/>
            <a:chExt cx="914400" cy="914400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cubicBezTo>
                    <a:pt x="0" y="204724"/>
                    <a:pt x="204724" y="0"/>
                    <a:pt x="457200" y="0"/>
                  </a:cubicBezTo>
                  <a:cubicBezTo>
                    <a:pt x="709676" y="0"/>
                    <a:pt x="914400" y="204724"/>
                    <a:pt x="914400" y="457200"/>
                  </a:cubicBezTo>
                  <a:cubicBezTo>
                    <a:pt x="914400" y="709676"/>
                    <a:pt x="709676" y="914400"/>
                    <a:pt x="457200" y="914400"/>
                  </a:cubicBezTo>
                  <a:cubicBezTo>
                    <a:pt x="204724" y="914400"/>
                    <a:pt x="0" y="709676"/>
                    <a:pt x="0" y="457200"/>
                  </a:cubicBez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6647459" y="5925312"/>
            <a:ext cx="685800" cy="685800"/>
            <a:chOff x="0" y="0"/>
            <a:chExt cx="914400" cy="914400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0"/>
                  </a:moveTo>
                  <a:lnTo>
                    <a:pt x="914400" y="0"/>
                  </a:lnTo>
                  <a:lnTo>
                    <a:pt x="914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0" y="-19050"/>
              <a:ext cx="914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L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7525283" y="5952744"/>
            <a:ext cx="4114800" cy="685800"/>
            <a:chOff x="0" y="0"/>
            <a:chExt cx="5486400" cy="914400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5486400" cy="914400"/>
            </a:xfrm>
            <a:custGeom>
              <a:avLst/>
              <a:gdLst/>
              <a:ahLst/>
              <a:cxnLst/>
              <a:rect l="l" t="t" r="r" b="b"/>
              <a:pathLst>
                <a:path w="5486400" h="914400">
                  <a:moveTo>
                    <a:pt x="0" y="0"/>
                  </a:moveTo>
                  <a:lnTo>
                    <a:pt x="5486400" y="0"/>
                  </a:lnTo>
                  <a:lnTo>
                    <a:pt x="5486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66910" b="-669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0" y="-19050"/>
              <a:ext cx="5486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610"/>
                </a:lnSpc>
              </a:pPr>
              <a:r>
                <a:rPr lang="en-US" sz="2175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Legal</a:t>
              </a:r>
            </a:p>
          </p:txBody>
        </p:sp>
      </p:grpSp>
      <p:sp>
        <p:nvSpPr>
          <p:cNvPr id="62" name="TextBox 62"/>
          <p:cNvSpPr txBox="1"/>
          <p:nvPr/>
        </p:nvSpPr>
        <p:spPr>
          <a:xfrm>
            <a:off x="6766331" y="6832854"/>
            <a:ext cx="4754880" cy="2160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8"/>
              </a:lnSpc>
            </a:pPr>
            <a:r>
              <a:rPr lang="en-US" sz="157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Employment law, data protection, public liability insurance, and chemical/waste regulations must be met.</a:t>
            </a:r>
          </a:p>
        </p:txBody>
      </p:sp>
      <p:grpSp>
        <p:nvGrpSpPr>
          <p:cNvPr id="63" name="Group 63"/>
          <p:cNvGrpSpPr/>
          <p:nvPr/>
        </p:nvGrpSpPr>
        <p:grpSpPr>
          <a:xfrm>
            <a:off x="12115343" y="5678424"/>
            <a:ext cx="5486400" cy="3566160"/>
            <a:chOff x="0" y="0"/>
            <a:chExt cx="7315200" cy="475488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7315200" cy="4754880"/>
            </a:xfrm>
            <a:custGeom>
              <a:avLst/>
              <a:gdLst/>
              <a:ahLst/>
              <a:cxnLst/>
              <a:rect l="l" t="t" r="r" b="b"/>
              <a:pathLst>
                <a:path w="7315200" h="47548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7150608" y="0"/>
                  </a:lnTo>
                  <a:cubicBezTo>
                    <a:pt x="7241540" y="0"/>
                    <a:pt x="7315200" y="73660"/>
                    <a:pt x="7315200" y="164592"/>
                  </a:cubicBezTo>
                  <a:lnTo>
                    <a:pt x="7315200" y="4590288"/>
                  </a:lnTo>
                  <a:cubicBezTo>
                    <a:pt x="7315200" y="4681220"/>
                    <a:pt x="7241540" y="4754880"/>
                    <a:pt x="7150608" y="4754880"/>
                  </a:cubicBezTo>
                  <a:lnTo>
                    <a:pt x="164592" y="4754880"/>
                  </a:lnTo>
                  <a:cubicBezTo>
                    <a:pt x="73660" y="4754880"/>
                    <a:pt x="0" y="4681220"/>
                    <a:pt x="0" y="45902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2362231" y="5925312"/>
            <a:ext cx="685800" cy="685800"/>
            <a:chOff x="0" y="0"/>
            <a:chExt cx="914400" cy="914400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cubicBezTo>
                    <a:pt x="0" y="204724"/>
                    <a:pt x="204724" y="0"/>
                    <a:pt x="457200" y="0"/>
                  </a:cubicBezTo>
                  <a:cubicBezTo>
                    <a:pt x="709676" y="0"/>
                    <a:pt x="914400" y="204724"/>
                    <a:pt x="914400" y="457200"/>
                  </a:cubicBezTo>
                  <a:cubicBezTo>
                    <a:pt x="914400" y="709676"/>
                    <a:pt x="709676" y="914400"/>
                    <a:pt x="457200" y="914400"/>
                  </a:cubicBezTo>
                  <a:cubicBezTo>
                    <a:pt x="204724" y="914400"/>
                    <a:pt x="0" y="709676"/>
                    <a:pt x="0" y="457200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2362231" y="5925312"/>
            <a:ext cx="685800" cy="685800"/>
            <a:chOff x="0" y="0"/>
            <a:chExt cx="914400" cy="914400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0"/>
                  </a:moveTo>
                  <a:lnTo>
                    <a:pt x="914400" y="0"/>
                  </a:lnTo>
                  <a:lnTo>
                    <a:pt x="914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0" y="-19050"/>
              <a:ext cx="914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</a:t>
              </a: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3240055" y="5952744"/>
            <a:ext cx="4114800" cy="685800"/>
            <a:chOff x="0" y="0"/>
            <a:chExt cx="5486400" cy="914400"/>
          </a:xfrm>
        </p:grpSpPr>
        <p:sp>
          <p:nvSpPr>
            <p:cNvPr id="71" name="Freeform 71"/>
            <p:cNvSpPr/>
            <p:nvPr/>
          </p:nvSpPr>
          <p:spPr>
            <a:xfrm>
              <a:off x="0" y="0"/>
              <a:ext cx="5486400" cy="914400"/>
            </a:xfrm>
            <a:custGeom>
              <a:avLst/>
              <a:gdLst/>
              <a:ahLst/>
              <a:cxnLst/>
              <a:rect l="l" t="t" r="r" b="b"/>
              <a:pathLst>
                <a:path w="5486400" h="914400">
                  <a:moveTo>
                    <a:pt x="0" y="0"/>
                  </a:moveTo>
                  <a:lnTo>
                    <a:pt x="5486400" y="0"/>
                  </a:lnTo>
                  <a:lnTo>
                    <a:pt x="54864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66910" b="-669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0" y="-19050"/>
              <a:ext cx="5486400" cy="933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610"/>
                </a:lnSpc>
              </a:pPr>
              <a:r>
                <a:rPr lang="en-US" sz="2175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Environmental</a:t>
              </a:r>
            </a:p>
          </p:txBody>
        </p:sp>
      </p:grpSp>
      <p:sp>
        <p:nvSpPr>
          <p:cNvPr id="73" name="TextBox 73"/>
          <p:cNvSpPr txBox="1"/>
          <p:nvPr/>
        </p:nvSpPr>
        <p:spPr>
          <a:xfrm>
            <a:off x="12481103" y="6832854"/>
            <a:ext cx="4754880" cy="2160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8"/>
              </a:lnSpc>
            </a:pPr>
            <a:r>
              <a:rPr lang="en-US" sz="157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Customers favour responsible businesses; biodegradable products and waste reduction lower environmental impact.</a:t>
            </a:r>
          </a:p>
        </p:txBody>
      </p:sp>
      <p:grpSp>
        <p:nvGrpSpPr>
          <p:cNvPr id="74" name="Group 74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75" name="Freeform 75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78" name="Freeform 78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7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06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Porter's Five Forces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406640" y="4457700"/>
            <a:ext cx="3497580" cy="3497580"/>
            <a:chOff x="0" y="0"/>
            <a:chExt cx="4663440" cy="466344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663440" cy="4663440"/>
            </a:xfrm>
            <a:custGeom>
              <a:avLst/>
              <a:gdLst/>
              <a:ahLst/>
              <a:cxnLst/>
              <a:rect l="l" t="t" r="r" b="b"/>
              <a:pathLst>
                <a:path w="4663440" h="4663440">
                  <a:moveTo>
                    <a:pt x="0" y="2331720"/>
                  </a:moveTo>
                  <a:cubicBezTo>
                    <a:pt x="0" y="1043940"/>
                    <a:pt x="1043940" y="0"/>
                    <a:pt x="2331720" y="0"/>
                  </a:cubicBezTo>
                  <a:cubicBezTo>
                    <a:pt x="3619500" y="0"/>
                    <a:pt x="4663440" y="1043940"/>
                    <a:pt x="4663440" y="2331720"/>
                  </a:cubicBezTo>
                  <a:cubicBezTo>
                    <a:pt x="4663440" y="3619500"/>
                    <a:pt x="3619500" y="4663440"/>
                    <a:pt x="2331720" y="4663440"/>
                  </a:cubicBezTo>
                  <a:cubicBezTo>
                    <a:pt x="1043940" y="4663440"/>
                    <a:pt x="0" y="3619500"/>
                    <a:pt x="0" y="2331720"/>
                  </a:cubicBezTo>
                  <a:close/>
                </a:path>
              </a:pathLst>
            </a:custGeom>
            <a:solidFill>
              <a:srgbClr val="0B3D4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406640" y="4457700"/>
            <a:ext cx="3497580" cy="3497580"/>
            <a:chOff x="0" y="0"/>
            <a:chExt cx="4663440" cy="466344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663440" cy="4663440"/>
            </a:xfrm>
            <a:custGeom>
              <a:avLst/>
              <a:gdLst/>
              <a:ahLst/>
              <a:cxnLst/>
              <a:rect l="l" t="t" r="r" b="b"/>
              <a:pathLst>
                <a:path w="4663440" h="4663440">
                  <a:moveTo>
                    <a:pt x="0" y="0"/>
                  </a:moveTo>
                  <a:lnTo>
                    <a:pt x="4663440" y="0"/>
                  </a:lnTo>
                  <a:lnTo>
                    <a:pt x="4663440" y="4663440"/>
                  </a:lnTo>
                  <a:lnTo>
                    <a:pt x="0" y="46634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9525"/>
              <a:ext cx="4663440" cy="46729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SPARK</a:t>
              </a:r>
            </a:p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CLEAN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240780" y="1851660"/>
            <a:ext cx="5829300" cy="2125980"/>
            <a:chOff x="0" y="0"/>
            <a:chExt cx="7772400" cy="283464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772400" cy="2834640"/>
            </a:xfrm>
            <a:custGeom>
              <a:avLst/>
              <a:gdLst/>
              <a:ahLst/>
              <a:cxnLst/>
              <a:rect l="l" t="t" r="r" b="b"/>
              <a:pathLst>
                <a:path w="7772400" h="283464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7626096" y="0"/>
                  </a:lnTo>
                  <a:cubicBezTo>
                    <a:pt x="7706868" y="0"/>
                    <a:pt x="7772400" y="65532"/>
                    <a:pt x="7772400" y="146304"/>
                  </a:cubicBezTo>
                  <a:lnTo>
                    <a:pt x="7772400" y="2688336"/>
                  </a:lnTo>
                  <a:cubicBezTo>
                    <a:pt x="7772400" y="2769108"/>
                    <a:pt x="7706868" y="2834640"/>
                    <a:pt x="7626096" y="2834640"/>
                  </a:cubicBezTo>
                  <a:lnTo>
                    <a:pt x="146304" y="2834640"/>
                  </a:lnTo>
                  <a:cubicBezTo>
                    <a:pt x="65532" y="2834640"/>
                    <a:pt x="0" y="2769108"/>
                    <a:pt x="0" y="2688336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446520" y="1961388"/>
            <a:ext cx="4046220" cy="480060"/>
            <a:chOff x="0" y="0"/>
            <a:chExt cx="5394960" cy="64008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5394960" cy="640080"/>
            </a:xfrm>
            <a:custGeom>
              <a:avLst/>
              <a:gdLst/>
              <a:ahLst/>
              <a:cxnLst/>
              <a:rect l="l" t="t" r="r" b="b"/>
              <a:pathLst>
                <a:path w="5394960" h="640080">
                  <a:moveTo>
                    <a:pt x="0" y="0"/>
                  </a:moveTo>
                  <a:lnTo>
                    <a:pt x="5394960" y="0"/>
                  </a:lnTo>
                  <a:lnTo>
                    <a:pt x="539496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4231" b="-11423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5394960" cy="6781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 b="1">
                  <a:solidFill>
                    <a:srgbClr val="1F2D2E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Competitive Rivalry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0355580" y="1988820"/>
            <a:ext cx="1508760" cy="411480"/>
            <a:chOff x="0" y="0"/>
            <a:chExt cx="2011680" cy="54864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lnTo>
                    <a:pt x="1737360" y="0"/>
                  </a:lnTo>
                  <a:cubicBezTo>
                    <a:pt x="1888871" y="0"/>
                    <a:pt x="2011680" y="122809"/>
                    <a:pt x="2011680" y="274320"/>
                  </a:cubicBezTo>
                  <a:cubicBezTo>
                    <a:pt x="2011680" y="425831"/>
                    <a:pt x="1888871" y="548640"/>
                    <a:pt x="1737360" y="548640"/>
                  </a:cubicBezTo>
                  <a:lnTo>
                    <a:pt x="274320" y="548640"/>
                  </a:ln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C0392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355580" y="1988820"/>
            <a:ext cx="1508760" cy="411480"/>
            <a:chOff x="0" y="0"/>
            <a:chExt cx="2011680" cy="54864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0"/>
                  </a:moveTo>
                  <a:lnTo>
                    <a:pt x="2011680" y="0"/>
                  </a:lnTo>
                  <a:lnTo>
                    <a:pt x="201168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1445" b="-2144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28575"/>
              <a:ext cx="201168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620"/>
                </a:lnSpc>
              </a:pPr>
              <a:r>
                <a:rPr lang="en-US" sz="13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High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6537960" y="2471166"/>
            <a:ext cx="5234940" cy="1337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6"/>
              </a:lnSpc>
            </a:pPr>
            <a:r>
              <a:rPr lang="en-US" sz="142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Many local firms and independent cleaners compete on price, quality, and reviews.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48640" y="4114800"/>
            <a:ext cx="5280660" cy="2125980"/>
            <a:chOff x="0" y="0"/>
            <a:chExt cx="7040880" cy="283464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7040880" cy="2834640"/>
            </a:xfrm>
            <a:custGeom>
              <a:avLst/>
              <a:gdLst/>
              <a:ahLst/>
              <a:cxnLst/>
              <a:rect l="l" t="t" r="r" b="b"/>
              <a:pathLst>
                <a:path w="7040880" h="283464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6894576" y="0"/>
                  </a:lnTo>
                  <a:cubicBezTo>
                    <a:pt x="6975348" y="0"/>
                    <a:pt x="7040880" y="65532"/>
                    <a:pt x="7040880" y="146304"/>
                  </a:cubicBezTo>
                  <a:lnTo>
                    <a:pt x="7040880" y="2688336"/>
                  </a:lnTo>
                  <a:cubicBezTo>
                    <a:pt x="7040880" y="2769108"/>
                    <a:pt x="6975348" y="2834640"/>
                    <a:pt x="6894576" y="2834640"/>
                  </a:cubicBezTo>
                  <a:lnTo>
                    <a:pt x="146304" y="2834640"/>
                  </a:lnTo>
                  <a:cubicBezTo>
                    <a:pt x="65532" y="2834640"/>
                    <a:pt x="0" y="2769108"/>
                    <a:pt x="0" y="2688336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54380" y="4224528"/>
            <a:ext cx="3497580" cy="480060"/>
            <a:chOff x="0" y="0"/>
            <a:chExt cx="4663440" cy="64008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4663440" cy="640080"/>
            </a:xfrm>
            <a:custGeom>
              <a:avLst/>
              <a:gdLst/>
              <a:ahLst/>
              <a:cxnLst/>
              <a:rect l="l" t="t" r="r" b="b"/>
              <a:pathLst>
                <a:path w="4663440" h="640080">
                  <a:moveTo>
                    <a:pt x="0" y="0"/>
                  </a:moveTo>
                  <a:lnTo>
                    <a:pt x="4663440" y="0"/>
                  </a:lnTo>
                  <a:lnTo>
                    <a:pt x="466344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1962" b="-9196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4663440" cy="6781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 b="1">
                  <a:solidFill>
                    <a:srgbClr val="1F2D2E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Threat of New Entrants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4114800" y="4251960"/>
            <a:ext cx="1508760" cy="411480"/>
            <a:chOff x="0" y="0"/>
            <a:chExt cx="2011680" cy="54864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lnTo>
                    <a:pt x="1737360" y="0"/>
                  </a:lnTo>
                  <a:cubicBezTo>
                    <a:pt x="1888871" y="0"/>
                    <a:pt x="2011680" y="122809"/>
                    <a:pt x="2011680" y="274320"/>
                  </a:cubicBezTo>
                  <a:cubicBezTo>
                    <a:pt x="2011680" y="425831"/>
                    <a:pt x="1888871" y="548640"/>
                    <a:pt x="1737360" y="548640"/>
                  </a:cubicBezTo>
                  <a:lnTo>
                    <a:pt x="274320" y="548640"/>
                  </a:ln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C0392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114800" y="4251960"/>
            <a:ext cx="1508760" cy="411480"/>
            <a:chOff x="0" y="0"/>
            <a:chExt cx="2011680" cy="548640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0"/>
                  </a:moveTo>
                  <a:lnTo>
                    <a:pt x="2011680" y="0"/>
                  </a:lnTo>
                  <a:lnTo>
                    <a:pt x="201168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1445" b="-2144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28575"/>
              <a:ext cx="201168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620"/>
                </a:lnSpc>
              </a:pPr>
              <a:r>
                <a:rPr lang="en-US" sz="13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High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845820" y="4734306"/>
            <a:ext cx="4686300" cy="1337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6"/>
              </a:lnSpc>
            </a:pPr>
            <a:r>
              <a:rPr lang="en-US" sz="142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Low start-up capital and few barriers make it easy for new cleaning businesses to enter.</a:t>
            </a:r>
          </a:p>
        </p:txBody>
      </p:sp>
      <p:grpSp>
        <p:nvGrpSpPr>
          <p:cNvPr id="35" name="Group 35"/>
          <p:cNvGrpSpPr/>
          <p:nvPr/>
        </p:nvGrpSpPr>
        <p:grpSpPr>
          <a:xfrm>
            <a:off x="12412980" y="4114800"/>
            <a:ext cx="5280660" cy="2125980"/>
            <a:chOff x="0" y="0"/>
            <a:chExt cx="7040880" cy="283464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7040880" cy="2834640"/>
            </a:xfrm>
            <a:custGeom>
              <a:avLst/>
              <a:gdLst/>
              <a:ahLst/>
              <a:cxnLst/>
              <a:rect l="l" t="t" r="r" b="b"/>
              <a:pathLst>
                <a:path w="7040880" h="283464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6894576" y="0"/>
                  </a:lnTo>
                  <a:cubicBezTo>
                    <a:pt x="6975348" y="0"/>
                    <a:pt x="7040880" y="65532"/>
                    <a:pt x="7040880" y="146304"/>
                  </a:cubicBezTo>
                  <a:lnTo>
                    <a:pt x="7040880" y="2688336"/>
                  </a:lnTo>
                  <a:cubicBezTo>
                    <a:pt x="7040880" y="2769108"/>
                    <a:pt x="6975348" y="2834640"/>
                    <a:pt x="6894576" y="2834640"/>
                  </a:cubicBezTo>
                  <a:lnTo>
                    <a:pt x="146304" y="2834640"/>
                  </a:lnTo>
                  <a:cubicBezTo>
                    <a:pt x="65532" y="2834640"/>
                    <a:pt x="0" y="2769108"/>
                    <a:pt x="0" y="2688336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2618720" y="4224528"/>
            <a:ext cx="3497580" cy="480060"/>
            <a:chOff x="0" y="0"/>
            <a:chExt cx="4663440" cy="64008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4663440" cy="640080"/>
            </a:xfrm>
            <a:custGeom>
              <a:avLst/>
              <a:gdLst/>
              <a:ahLst/>
              <a:cxnLst/>
              <a:rect l="l" t="t" r="r" b="b"/>
              <a:pathLst>
                <a:path w="4663440" h="640080">
                  <a:moveTo>
                    <a:pt x="0" y="0"/>
                  </a:moveTo>
                  <a:lnTo>
                    <a:pt x="4663440" y="0"/>
                  </a:lnTo>
                  <a:lnTo>
                    <a:pt x="466344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1962" b="-9196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38100"/>
              <a:ext cx="4663440" cy="6781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 b="1">
                  <a:solidFill>
                    <a:srgbClr val="1F2D2E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Bargaining Power of Buyers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5979140" y="4251960"/>
            <a:ext cx="1508760" cy="411480"/>
            <a:chOff x="0" y="0"/>
            <a:chExt cx="2011680" cy="54864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lnTo>
                    <a:pt x="1737360" y="0"/>
                  </a:lnTo>
                  <a:cubicBezTo>
                    <a:pt x="1888871" y="0"/>
                    <a:pt x="2011680" y="122809"/>
                    <a:pt x="2011680" y="274320"/>
                  </a:cubicBezTo>
                  <a:cubicBezTo>
                    <a:pt x="2011680" y="425831"/>
                    <a:pt x="1888871" y="548640"/>
                    <a:pt x="1737360" y="548640"/>
                  </a:cubicBezTo>
                  <a:lnTo>
                    <a:pt x="274320" y="548640"/>
                  </a:ln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C0392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5979140" y="4251960"/>
            <a:ext cx="1508760" cy="411480"/>
            <a:chOff x="0" y="0"/>
            <a:chExt cx="2011680" cy="54864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0"/>
                  </a:moveTo>
                  <a:lnTo>
                    <a:pt x="2011680" y="0"/>
                  </a:lnTo>
                  <a:lnTo>
                    <a:pt x="201168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1445" b="-2144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28575"/>
              <a:ext cx="201168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620"/>
                </a:lnSpc>
              </a:pPr>
              <a:r>
                <a:rPr lang="en-US" sz="13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High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2710160" y="4734306"/>
            <a:ext cx="4686300" cy="1337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6"/>
              </a:lnSpc>
            </a:pPr>
            <a:r>
              <a:rPr lang="en-US" sz="142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Customers can switch providers easily; price and reliability drive loyalty.</a:t>
            </a:r>
          </a:p>
        </p:txBody>
      </p:sp>
      <p:grpSp>
        <p:nvGrpSpPr>
          <p:cNvPr id="46" name="Group 46"/>
          <p:cNvGrpSpPr/>
          <p:nvPr/>
        </p:nvGrpSpPr>
        <p:grpSpPr>
          <a:xfrm>
            <a:off x="548640" y="7612380"/>
            <a:ext cx="5692140" cy="2125980"/>
            <a:chOff x="0" y="0"/>
            <a:chExt cx="7589520" cy="2834640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7589520" cy="2834640"/>
            </a:xfrm>
            <a:custGeom>
              <a:avLst/>
              <a:gdLst/>
              <a:ahLst/>
              <a:cxnLst/>
              <a:rect l="l" t="t" r="r" b="b"/>
              <a:pathLst>
                <a:path w="7589520" h="283464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7443216" y="0"/>
                  </a:lnTo>
                  <a:cubicBezTo>
                    <a:pt x="7523988" y="0"/>
                    <a:pt x="7589520" y="65532"/>
                    <a:pt x="7589520" y="146304"/>
                  </a:cubicBezTo>
                  <a:lnTo>
                    <a:pt x="7589520" y="2688336"/>
                  </a:lnTo>
                  <a:cubicBezTo>
                    <a:pt x="7589520" y="2769108"/>
                    <a:pt x="7523988" y="2834640"/>
                    <a:pt x="7443216" y="2834640"/>
                  </a:cubicBezTo>
                  <a:lnTo>
                    <a:pt x="146304" y="2834640"/>
                  </a:lnTo>
                  <a:cubicBezTo>
                    <a:pt x="65532" y="2834640"/>
                    <a:pt x="0" y="2769108"/>
                    <a:pt x="0" y="2688336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54380" y="7722108"/>
            <a:ext cx="3909060" cy="480060"/>
            <a:chOff x="0" y="0"/>
            <a:chExt cx="5212080" cy="64008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5212080" cy="640080"/>
            </a:xfrm>
            <a:custGeom>
              <a:avLst/>
              <a:gdLst/>
              <a:ahLst/>
              <a:cxnLst/>
              <a:rect l="l" t="t" r="r" b="b"/>
              <a:pathLst>
                <a:path w="5212080" h="640080">
                  <a:moveTo>
                    <a:pt x="0" y="0"/>
                  </a:moveTo>
                  <a:lnTo>
                    <a:pt x="5212080" y="0"/>
                  </a:lnTo>
                  <a:lnTo>
                    <a:pt x="521208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8663" b="-10866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38100"/>
              <a:ext cx="5212080" cy="6781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 b="1">
                  <a:solidFill>
                    <a:srgbClr val="1F2D2E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Bargaining Power of Suppliers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4526280" y="7749540"/>
            <a:ext cx="1508760" cy="411480"/>
            <a:chOff x="0" y="0"/>
            <a:chExt cx="2011680" cy="548640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lnTo>
                    <a:pt x="1737360" y="0"/>
                  </a:lnTo>
                  <a:cubicBezTo>
                    <a:pt x="1888871" y="0"/>
                    <a:pt x="2011680" y="122809"/>
                    <a:pt x="2011680" y="274320"/>
                  </a:cubicBezTo>
                  <a:cubicBezTo>
                    <a:pt x="2011680" y="425831"/>
                    <a:pt x="1888871" y="548640"/>
                    <a:pt x="1737360" y="548640"/>
                  </a:cubicBezTo>
                  <a:lnTo>
                    <a:pt x="274320" y="548640"/>
                  </a:ln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4526280" y="7749540"/>
            <a:ext cx="1508760" cy="411480"/>
            <a:chOff x="0" y="0"/>
            <a:chExt cx="2011680" cy="548640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0"/>
                  </a:moveTo>
                  <a:lnTo>
                    <a:pt x="2011680" y="0"/>
                  </a:lnTo>
                  <a:lnTo>
                    <a:pt x="201168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1445" b="-2144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0" y="-28575"/>
              <a:ext cx="201168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620"/>
                </a:lnSpc>
              </a:pPr>
              <a:r>
                <a:rPr lang="en-US" sz="13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Low–Moderate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845820" y="8231886"/>
            <a:ext cx="5097780" cy="1337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6"/>
              </a:lnSpc>
            </a:pPr>
            <a:r>
              <a:rPr lang="en-US" sz="142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Cleaning products/equipment are widely available from multiple suppliers.</a:t>
            </a:r>
          </a:p>
        </p:txBody>
      </p:sp>
      <p:grpSp>
        <p:nvGrpSpPr>
          <p:cNvPr id="57" name="Group 57"/>
          <p:cNvGrpSpPr/>
          <p:nvPr/>
        </p:nvGrpSpPr>
        <p:grpSpPr>
          <a:xfrm>
            <a:off x="12001500" y="7612380"/>
            <a:ext cx="5692140" cy="2125980"/>
            <a:chOff x="0" y="0"/>
            <a:chExt cx="7589520" cy="283464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7589520" cy="2834640"/>
            </a:xfrm>
            <a:custGeom>
              <a:avLst/>
              <a:gdLst/>
              <a:ahLst/>
              <a:cxnLst/>
              <a:rect l="l" t="t" r="r" b="b"/>
              <a:pathLst>
                <a:path w="7589520" h="283464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7443216" y="0"/>
                  </a:lnTo>
                  <a:cubicBezTo>
                    <a:pt x="7523988" y="0"/>
                    <a:pt x="7589520" y="65532"/>
                    <a:pt x="7589520" y="146304"/>
                  </a:cubicBezTo>
                  <a:lnTo>
                    <a:pt x="7589520" y="2688336"/>
                  </a:lnTo>
                  <a:cubicBezTo>
                    <a:pt x="7589520" y="2769108"/>
                    <a:pt x="7523988" y="2834640"/>
                    <a:pt x="7443216" y="2834640"/>
                  </a:cubicBezTo>
                  <a:lnTo>
                    <a:pt x="146304" y="2834640"/>
                  </a:lnTo>
                  <a:cubicBezTo>
                    <a:pt x="65532" y="2834640"/>
                    <a:pt x="0" y="2769108"/>
                    <a:pt x="0" y="2688336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12207240" y="7722108"/>
            <a:ext cx="3909060" cy="480060"/>
            <a:chOff x="0" y="0"/>
            <a:chExt cx="5212080" cy="640080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5212080" cy="640080"/>
            </a:xfrm>
            <a:custGeom>
              <a:avLst/>
              <a:gdLst/>
              <a:ahLst/>
              <a:cxnLst/>
              <a:rect l="l" t="t" r="r" b="b"/>
              <a:pathLst>
                <a:path w="5212080" h="640080">
                  <a:moveTo>
                    <a:pt x="0" y="0"/>
                  </a:moveTo>
                  <a:lnTo>
                    <a:pt x="5212080" y="0"/>
                  </a:lnTo>
                  <a:lnTo>
                    <a:pt x="521208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8663" b="-10866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0" y="-38100"/>
              <a:ext cx="5212080" cy="6781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 b="1">
                  <a:solidFill>
                    <a:srgbClr val="1F2D2E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Threat of Substitutes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15979140" y="7749540"/>
            <a:ext cx="1508760" cy="411480"/>
            <a:chOff x="0" y="0"/>
            <a:chExt cx="2011680" cy="548640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274320"/>
                  </a:moveTo>
                  <a:cubicBezTo>
                    <a:pt x="0" y="122809"/>
                    <a:pt x="122809" y="0"/>
                    <a:pt x="274320" y="0"/>
                  </a:cubicBezTo>
                  <a:lnTo>
                    <a:pt x="1737360" y="0"/>
                  </a:lnTo>
                  <a:cubicBezTo>
                    <a:pt x="1888871" y="0"/>
                    <a:pt x="2011680" y="122809"/>
                    <a:pt x="2011680" y="274320"/>
                  </a:cubicBezTo>
                  <a:cubicBezTo>
                    <a:pt x="2011680" y="425831"/>
                    <a:pt x="1888871" y="548640"/>
                    <a:pt x="1737360" y="548640"/>
                  </a:cubicBezTo>
                  <a:lnTo>
                    <a:pt x="274320" y="548640"/>
                  </a:lnTo>
                  <a:cubicBezTo>
                    <a:pt x="122809" y="548640"/>
                    <a:pt x="0" y="425831"/>
                    <a:pt x="0" y="274320"/>
                  </a:cubicBezTo>
                  <a:close/>
                </a:path>
              </a:pathLst>
            </a:custGeom>
            <a:solidFill>
              <a:srgbClr val="C77D18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979140" y="7749540"/>
            <a:ext cx="1508760" cy="411480"/>
            <a:chOff x="0" y="0"/>
            <a:chExt cx="2011680" cy="548640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2011680" cy="548640"/>
            </a:xfrm>
            <a:custGeom>
              <a:avLst/>
              <a:gdLst/>
              <a:ahLst/>
              <a:cxnLst/>
              <a:rect l="l" t="t" r="r" b="b"/>
              <a:pathLst>
                <a:path w="2011680" h="548640">
                  <a:moveTo>
                    <a:pt x="0" y="0"/>
                  </a:moveTo>
                  <a:lnTo>
                    <a:pt x="2011680" y="0"/>
                  </a:lnTo>
                  <a:lnTo>
                    <a:pt x="201168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1445" b="-2144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0" y="-28575"/>
              <a:ext cx="201168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620"/>
                </a:lnSpc>
              </a:pPr>
              <a:r>
                <a:rPr lang="en-US" sz="135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Moderate</a:t>
              </a:r>
            </a:p>
          </p:txBody>
        </p:sp>
      </p:grpSp>
      <p:sp>
        <p:nvSpPr>
          <p:cNvPr id="67" name="TextBox 67"/>
          <p:cNvSpPr txBox="1"/>
          <p:nvPr/>
        </p:nvSpPr>
        <p:spPr>
          <a:xfrm>
            <a:off x="12298680" y="8231886"/>
            <a:ext cx="5097780" cy="1337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6"/>
              </a:lnSpc>
            </a:pPr>
            <a:r>
              <a:rPr lang="en-US" sz="1425">
                <a:solidFill>
                  <a:srgbClr val="5C6E6F"/>
                </a:solidFill>
                <a:latin typeface="Calibri (MS)"/>
                <a:ea typeface="Calibri (MS)"/>
                <a:cs typeface="Calibri (MS)"/>
                <a:sym typeface="Calibri (MS)"/>
              </a:rPr>
              <a:t>DIY cleaning and in-house staff are viable alternatives to outsourcing.</a:t>
            </a:r>
          </a:p>
        </p:txBody>
      </p:sp>
      <p:grpSp>
        <p:nvGrpSpPr>
          <p:cNvPr id="68" name="Group 68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72" name="Freeform 72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8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07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Marketing Strategy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1920240"/>
            <a:ext cx="4087368" cy="7338060"/>
            <a:chOff x="0" y="0"/>
            <a:chExt cx="5449824" cy="978408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449824" cy="9784080"/>
            </a:xfrm>
            <a:custGeom>
              <a:avLst/>
              <a:gdLst/>
              <a:ahLst/>
              <a:cxnLst/>
              <a:rect l="l" t="t" r="r" b="b"/>
              <a:pathLst>
                <a:path w="5449824" h="97840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5285232" y="0"/>
                  </a:lnTo>
                  <a:cubicBezTo>
                    <a:pt x="5376164" y="0"/>
                    <a:pt x="5449824" y="73660"/>
                    <a:pt x="5449824" y="164592"/>
                  </a:cubicBezTo>
                  <a:lnTo>
                    <a:pt x="5449824" y="9619488"/>
                  </a:lnTo>
                  <a:cubicBezTo>
                    <a:pt x="5449824" y="9710420"/>
                    <a:pt x="5376164" y="9784080"/>
                    <a:pt x="5285232" y="9784080"/>
                  </a:cubicBezTo>
                  <a:lnTo>
                    <a:pt x="164592" y="9784080"/>
                  </a:lnTo>
                  <a:cubicBezTo>
                    <a:pt x="73660" y="9784080"/>
                    <a:pt x="0" y="9710420"/>
                    <a:pt x="0" y="96194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685800" y="1920240"/>
            <a:ext cx="4087368" cy="1165860"/>
            <a:chOff x="0" y="0"/>
            <a:chExt cx="5449824" cy="155448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449824" cy="1554480"/>
            </a:xfrm>
            <a:custGeom>
              <a:avLst/>
              <a:gdLst/>
              <a:ahLst/>
              <a:cxnLst/>
              <a:rect l="l" t="t" r="r" b="b"/>
              <a:pathLst>
                <a:path w="5449824" h="15544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5285232" y="0"/>
                  </a:lnTo>
                  <a:cubicBezTo>
                    <a:pt x="5376164" y="0"/>
                    <a:pt x="5449824" y="73660"/>
                    <a:pt x="5449824" y="164592"/>
                  </a:cubicBezTo>
                  <a:lnTo>
                    <a:pt x="5449824" y="1389888"/>
                  </a:lnTo>
                  <a:cubicBezTo>
                    <a:pt x="5449824" y="1480820"/>
                    <a:pt x="5376164" y="1554480"/>
                    <a:pt x="5285232" y="1554480"/>
                  </a:cubicBezTo>
                  <a:lnTo>
                    <a:pt x="164592" y="1554480"/>
                  </a:lnTo>
                  <a:cubicBezTo>
                    <a:pt x="73660" y="1554480"/>
                    <a:pt x="0" y="1480820"/>
                    <a:pt x="0" y="1389888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5800" y="2496312"/>
            <a:ext cx="4087368" cy="589788"/>
            <a:chOff x="0" y="0"/>
            <a:chExt cx="5449824" cy="78638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5449824" cy="786384"/>
            </a:xfrm>
            <a:custGeom>
              <a:avLst/>
              <a:gdLst/>
              <a:ahLst/>
              <a:cxnLst/>
              <a:rect l="l" t="t" r="r" b="b"/>
              <a:pathLst>
                <a:path w="5449824" h="786384">
                  <a:moveTo>
                    <a:pt x="0" y="0"/>
                  </a:moveTo>
                  <a:lnTo>
                    <a:pt x="5449824" y="0"/>
                  </a:lnTo>
                  <a:lnTo>
                    <a:pt x="5449824" y="786384"/>
                  </a:lnTo>
                  <a:lnTo>
                    <a:pt x="0" y="786384"/>
                  </a:ln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91540" y="1920240"/>
            <a:ext cx="3675888" cy="1165860"/>
            <a:chOff x="0" y="0"/>
            <a:chExt cx="4901184" cy="155448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901184" cy="1554480"/>
            </a:xfrm>
            <a:custGeom>
              <a:avLst/>
              <a:gdLst/>
              <a:ahLst/>
              <a:cxnLst/>
              <a:rect l="l" t="t" r="r" b="b"/>
              <a:pathLst>
                <a:path w="4901184" h="1554480">
                  <a:moveTo>
                    <a:pt x="0" y="0"/>
                  </a:moveTo>
                  <a:lnTo>
                    <a:pt x="4901184" y="0"/>
                  </a:lnTo>
                  <a:lnTo>
                    <a:pt x="4901184" y="1554480"/>
                  </a:lnTo>
                  <a:lnTo>
                    <a:pt x="0" y="15544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435" b="-1143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9525"/>
              <a:ext cx="4901184" cy="156400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Branding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024128" y="3358515"/>
            <a:ext cx="3410712" cy="5579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Professional logo &amp; uniforms</a:t>
            </a:r>
          </a:p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Branded vehicles</a:t>
            </a:r>
          </a:p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Consistent visual identity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965192" y="1920240"/>
            <a:ext cx="4087368" cy="7338060"/>
            <a:chOff x="0" y="0"/>
            <a:chExt cx="5449824" cy="978408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5449824" cy="9784080"/>
            </a:xfrm>
            <a:custGeom>
              <a:avLst/>
              <a:gdLst/>
              <a:ahLst/>
              <a:cxnLst/>
              <a:rect l="l" t="t" r="r" b="b"/>
              <a:pathLst>
                <a:path w="5449824" h="97840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5285232" y="0"/>
                  </a:lnTo>
                  <a:cubicBezTo>
                    <a:pt x="5376164" y="0"/>
                    <a:pt x="5449824" y="73660"/>
                    <a:pt x="5449824" y="164592"/>
                  </a:cubicBezTo>
                  <a:lnTo>
                    <a:pt x="5449824" y="9619488"/>
                  </a:lnTo>
                  <a:cubicBezTo>
                    <a:pt x="5449824" y="9710420"/>
                    <a:pt x="5376164" y="9784080"/>
                    <a:pt x="5285232" y="9784080"/>
                  </a:cubicBezTo>
                  <a:lnTo>
                    <a:pt x="164592" y="9784080"/>
                  </a:lnTo>
                  <a:cubicBezTo>
                    <a:pt x="73660" y="9784080"/>
                    <a:pt x="0" y="9710420"/>
                    <a:pt x="0" y="96194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4965192" y="1920240"/>
            <a:ext cx="4087368" cy="1165860"/>
            <a:chOff x="0" y="0"/>
            <a:chExt cx="5449824" cy="155448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5449824" cy="1554480"/>
            </a:xfrm>
            <a:custGeom>
              <a:avLst/>
              <a:gdLst/>
              <a:ahLst/>
              <a:cxnLst/>
              <a:rect l="l" t="t" r="r" b="b"/>
              <a:pathLst>
                <a:path w="5449824" h="15544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5285232" y="0"/>
                  </a:lnTo>
                  <a:cubicBezTo>
                    <a:pt x="5376164" y="0"/>
                    <a:pt x="5449824" y="73660"/>
                    <a:pt x="5449824" y="164592"/>
                  </a:cubicBezTo>
                  <a:lnTo>
                    <a:pt x="5449824" y="1389888"/>
                  </a:lnTo>
                  <a:cubicBezTo>
                    <a:pt x="5449824" y="1480820"/>
                    <a:pt x="5376164" y="1554480"/>
                    <a:pt x="5285232" y="1554480"/>
                  </a:cubicBezTo>
                  <a:lnTo>
                    <a:pt x="164592" y="1554480"/>
                  </a:lnTo>
                  <a:cubicBezTo>
                    <a:pt x="73660" y="1554480"/>
                    <a:pt x="0" y="1480820"/>
                    <a:pt x="0" y="1389888"/>
                  </a:cubicBez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965192" y="2496312"/>
            <a:ext cx="4087368" cy="589788"/>
            <a:chOff x="0" y="0"/>
            <a:chExt cx="5449824" cy="786384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5449824" cy="786384"/>
            </a:xfrm>
            <a:custGeom>
              <a:avLst/>
              <a:gdLst/>
              <a:ahLst/>
              <a:cxnLst/>
              <a:rect l="l" t="t" r="r" b="b"/>
              <a:pathLst>
                <a:path w="5449824" h="786384">
                  <a:moveTo>
                    <a:pt x="0" y="0"/>
                  </a:moveTo>
                  <a:lnTo>
                    <a:pt x="5449824" y="0"/>
                  </a:lnTo>
                  <a:lnTo>
                    <a:pt x="5449824" y="786384"/>
                  </a:lnTo>
                  <a:lnTo>
                    <a:pt x="0" y="786384"/>
                  </a:lnTo>
                  <a:close/>
                </a:path>
              </a:pathLst>
            </a:custGeom>
            <a:solidFill>
              <a:srgbClr val="00A89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170932" y="1920240"/>
            <a:ext cx="3675888" cy="1165860"/>
            <a:chOff x="0" y="0"/>
            <a:chExt cx="4901184" cy="155448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4901184" cy="1554480"/>
            </a:xfrm>
            <a:custGeom>
              <a:avLst/>
              <a:gdLst/>
              <a:ahLst/>
              <a:cxnLst/>
              <a:rect l="l" t="t" r="r" b="b"/>
              <a:pathLst>
                <a:path w="4901184" h="1554480">
                  <a:moveTo>
                    <a:pt x="0" y="0"/>
                  </a:moveTo>
                  <a:lnTo>
                    <a:pt x="4901184" y="0"/>
                  </a:lnTo>
                  <a:lnTo>
                    <a:pt x="4901184" y="1554480"/>
                  </a:lnTo>
                  <a:lnTo>
                    <a:pt x="0" y="15544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435" b="-1143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9525"/>
              <a:ext cx="4901184" cy="156400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Digital Marketing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5303520" y="3358515"/>
            <a:ext cx="3410712" cy="5579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Website, SEO &amp; Google Business Profile</a:t>
            </a:r>
          </a:p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Facebook, Instagram, LinkedIn</a:t>
            </a:r>
          </a:p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Email marketing &amp; online booking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44584" y="1920240"/>
            <a:ext cx="4087368" cy="7338060"/>
            <a:chOff x="0" y="0"/>
            <a:chExt cx="5449824" cy="978408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5449824" cy="9784080"/>
            </a:xfrm>
            <a:custGeom>
              <a:avLst/>
              <a:gdLst/>
              <a:ahLst/>
              <a:cxnLst/>
              <a:rect l="l" t="t" r="r" b="b"/>
              <a:pathLst>
                <a:path w="5449824" h="97840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5285232" y="0"/>
                  </a:lnTo>
                  <a:cubicBezTo>
                    <a:pt x="5376164" y="0"/>
                    <a:pt x="5449824" y="73660"/>
                    <a:pt x="5449824" y="164592"/>
                  </a:cubicBezTo>
                  <a:lnTo>
                    <a:pt x="5449824" y="9619488"/>
                  </a:lnTo>
                  <a:cubicBezTo>
                    <a:pt x="5449824" y="9710420"/>
                    <a:pt x="5376164" y="9784080"/>
                    <a:pt x="5285232" y="9784080"/>
                  </a:cubicBezTo>
                  <a:lnTo>
                    <a:pt x="164592" y="9784080"/>
                  </a:lnTo>
                  <a:cubicBezTo>
                    <a:pt x="73660" y="9784080"/>
                    <a:pt x="0" y="9710420"/>
                    <a:pt x="0" y="96194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244584" y="1920240"/>
            <a:ext cx="4087368" cy="1165860"/>
            <a:chOff x="0" y="0"/>
            <a:chExt cx="5449824" cy="155448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5449824" cy="1554480"/>
            </a:xfrm>
            <a:custGeom>
              <a:avLst/>
              <a:gdLst/>
              <a:ahLst/>
              <a:cxnLst/>
              <a:rect l="l" t="t" r="r" b="b"/>
              <a:pathLst>
                <a:path w="5449824" h="15544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5285232" y="0"/>
                  </a:lnTo>
                  <a:cubicBezTo>
                    <a:pt x="5376164" y="0"/>
                    <a:pt x="5449824" y="73660"/>
                    <a:pt x="5449824" y="164592"/>
                  </a:cubicBezTo>
                  <a:lnTo>
                    <a:pt x="5449824" y="1389888"/>
                  </a:lnTo>
                  <a:cubicBezTo>
                    <a:pt x="5449824" y="1480820"/>
                    <a:pt x="5376164" y="1554480"/>
                    <a:pt x="5285232" y="1554480"/>
                  </a:cubicBezTo>
                  <a:lnTo>
                    <a:pt x="164592" y="1554480"/>
                  </a:lnTo>
                  <a:cubicBezTo>
                    <a:pt x="73660" y="1554480"/>
                    <a:pt x="0" y="1480820"/>
                    <a:pt x="0" y="138988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9244584" y="2496312"/>
            <a:ext cx="4087368" cy="589788"/>
            <a:chOff x="0" y="0"/>
            <a:chExt cx="5449824" cy="786384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5449824" cy="786384"/>
            </a:xfrm>
            <a:custGeom>
              <a:avLst/>
              <a:gdLst/>
              <a:ahLst/>
              <a:cxnLst/>
              <a:rect l="l" t="t" r="r" b="b"/>
              <a:pathLst>
                <a:path w="5449824" h="786384">
                  <a:moveTo>
                    <a:pt x="0" y="0"/>
                  </a:moveTo>
                  <a:lnTo>
                    <a:pt x="5449824" y="0"/>
                  </a:lnTo>
                  <a:lnTo>
                    <a:pt x="5449824" y="786384"/>
                  </a:lnTo>
                  <a:lnTo>
                    <a:pt x="0" y="786384"/>
                  </a:ln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9450324" y="1920240"/>
            <a:ext cx="3675888" cy="1165860"/>
            <a:chOff x="0" y="0"/>
            <a:chExt cx="4901184" cy="155448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4901184" cy="1554480"/>
            </a:xfrm>
            <a:custGeom>
              <a:avLst/>
              <a:gdLst/>
              <a:ahLst/>
              <a:cxnLst/>
              <a:rect l="l" t="t" r="r" b="b"/>
              <a:pathLst>
                <a:path w="4901184" h="1554480">
                  <a:moveTo>
                    <a:pt x="0" y="0"/>
                  </a:moveTo>
                  <a:lnTo>
                    <a:pt x="4901184" y="0"/>
                  </a:lnTo>
                  <a:lnTo>
                    <a:pt x="4901184" y="1554480"/>
                  </a:lnTo>
                  <a:lnTo>
                    <a:pt x="0" y="15544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435" b="-1143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9525"/>
              <a:ext cx="4901184" cy="156400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Traditional Marketing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9582912" y="3358515"/>
            <a:ext cx="3410712" cy="5579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Flyers &amp; local newspaper ads</a:t>
            </a:r>
          </a:p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Community notice boards</a:t>
            </a:r>
          </a:p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Networking &amp; vehicle advertising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13523976" y="1920240"/>
            <a:ext cx="4087368" cy="7338060"/>
            <a:chOff x="0" y="0"/>
            <a:chExt cx="5449824" cy="9784080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5449824" cy="9784080"/>
            </a:xfrm>
            <a:custGeom>
              <a:avLst/>
              <a:gdLst/>
              <a:ahLst/>
              <a:cxnLst/>
              <a:rect l="l" t="t" r="r" b="b"/>
              <a:pathLst>
                <a:path w="5449824" h="97840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5285232" y="0"/>
                  </a:lnTo>
                  <a:cubicBezTo>
                    <a:pt x="5376164" y="0"/>
                    <a:pt x="5449824" y="73660"/>
                    <a:pt x="5449824" y="164592"/>
                  </a:cubicBezTo>
                  <a:lnTo>
                    <a:pt x="5449824" y="9619488"/>
                  </a:lnTo>
                  <a:cubicBezTo>
                    <a:pt x="5449824" y="9710420"/>
                    <a:pt x="5376164" y="9784080"/>
                    <a:pt x="5285232" y="9784080"/>
                  </a:cubicBezTo>
                  <a:lnTo>
                    <a:pt x="164592" y="9784080"/>
                  </a:lnTo>
                  <a:cubicBezTo>
                    <a:pt x="73660" y="9784080"/>
                    <a:pt x="0" y="9710420"/>
                    <a:pt x="0" y="9619488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3523976" y="1920240"/>
            <a:ext cx="4087368" cy="1165860"/>
            <a:chOff x="0" y="0"/>
            <a:chExt cx="5449824" cy="155448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5449824" cy="1554480"/>
            </a:xfrm>
            <a:custGeom>
              <a:avLst/>
              <a:gdLst/>
              <a:ahLst/>
              <a:cxnLst/>
              <a:rect l="l" t="t" r="r" b="b"/>
              <a:pathLst>
                <a:path w="5449824" h="155448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5285232" y="0"/>
                  </a:lnTo>
                  <a:cubicBezTo>
                    <a:pt x="5376164" y="0"/>
                    <a:pt x="5449824" y="73660"/>
                    <a:pt x="5449824" y="164592"/>
                  </a:cubicBezTo>
                  <a:lnTo>
                    <a:pt x="5449824" y="1389888"/>
                  </a:lnTo>
                  <a:cubicBezTo>
                    <a:pt x="5449824" y="1480820"/>
                    <a:pt x="5376164" y="1554480"/>
                    <a:pt x="5285232" y="1554480"/>
                  </a:cubicBezTo>
                  <a:lnTo>
                    <a:pt x="164592" y="1554480"/>
                  </a:lnTo>
                  <a:cubicBezTo>
                    <a:pt x="73660" y="1554480"/>
                    <a:pt x="0" y="1480820"/>
                    <a:pt x="0" y="1389888"/>
                  </a:cubicBezTo>
                  <a:close/>
                </a:path>
              </a:pathLst>
            </a:custGeom>
            <a:solidFill>
              <a:srgbClr val="0B3D4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523976" y="2496312"/>
            <a:ext cx="4087368" cy="589788"/>
            <a:chOff x="0" y="0"/>
            <a:chExt cx="5449824" cy="786384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5449824" cy="786384"/>
            </a:xfrm>
            <a:custGeom>
              <a:avLst/>
              <a:gdLst/>
              <a:ahLst/>
              <a:cxnLst/>
              <a:rect l="l" t="t" r="r" b="b"/>
              <a:pathLst>
                <a:path w="5449824" h="786384">
                  <a:moveTo>
                    <a:pt x="0" y="0"/>
                  </a:moveTo>
                  <a:lnTo>
                    <a:pt x="5449824" y="0"/>
                  </a:lnTo>
                  <a:lnTo>
                    <a:pt x="5449824" y="786384"/>
                  </a:lnTo>
                  <a:lnTo>
                    <a:pt x="0" y="786384"/>
                  </a:lnTo>
                  <a:close/>
                </a:path>
              </a:pathLst>
            </a:custGeom>
            <a:solidFill>
              <a:srgbClr val="0B3D4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3729716" y="1920240"/>
            <a:ext cx="3675888" cy="1165860"/>
            <a:chOff x="0" y="0"/>
            <a:chExt cx="4901184" cy="155448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4901184" cy="1554480"/>
            </a:xfrm>
            <a:custGeom>
              <a:avLst/>
              <a:gdLst/>
              <a:ahLst/>
              <a:cxnLst/>
              <a:rect l="l" t="t" r="r" b="b"/>
              <a:pathLst>
                <a:path w="4901184" h="1554480">
                  <a:moveTo>
                    <a:pt x="0" y="0"/>
                  </a:moveTo>
                  <a:lnTo>
                    <a:pt x="4901184" y="0"/>
                  </a:lnTo>
                  <a:lnTo>
                    <a:pt x="4901184" y="1554480"/>
                  </a:lnTo>
                  <a:lnTo>
                    <a:pt x="0" y="15544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435" b="-1143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9525"/>
              <a:ext cx="4901184" cy="156400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30"/>
                </a:lnSpc>
              </a:pPr>
              <a:r>
                <a:rPr lang="en-US" sz="2025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Referral Programme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13862304" y="3358515"/>
            <a:ext cx="3410712" cy="5579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Discounts for referring new customers</a:t>
            </a:r>
          </a:p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Word-of-mouth growth</a:t>
            </a:r>
          </a:p>
          <a:p>
            <a:pPr marL="285036" lvl="1" indent="-142518" algn="l">
              <a:lnSpc>
                <a:spcPts val="2173"/>
              </a:lnSpc>
              <a:buFont typeface="Arial"/>
              <a:buChar char="•"/>
            </a:pPr>
            <a:r>
              <a:rPr lang="en-US" sz="157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Repeat-business incentives</a:t>
            </a:r>
          </a:p>
        </p:txBody>
      </p:sp>
      <p:grpSp>
        <p:nvGrpSpPr>
          <p:cNvPr id="48" name="Group 48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9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08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Operational Plan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1851660"/>
            <a:ext cx="6858000" cy="411480"/>
            <a:chOff x="0" y="0"/>
            <a:chExt cx="9144000" cy="54864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144000" cy="548640"/>
            </a:xfrm>
            <a:custGeom>
              <a:avLst/>
              <a:gdLst/>
              <a:ahLst/>
              <a:cxnLst/>
              <a:rect l="l" t="t" r="r" b="b"/>
              <a:pathLst>
                <a:path w="9144000" h="548640">
                  <a:moveTo>
                    <a:pt x="0" y="0"/>
                  </a:moveTo>
                  <a:lnTo>
                    <a:pt x="9144000" y="0"/>
                  </a:lnTo>
                  <a:lnTo>
                    <a:pt x="9144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4750" b="-2747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914400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Management Structure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85800" y="2400300"/>
            <a:ext cx="7818120" cy="754380"/>
            <a:chOff x="0" y="0"/>
            <a:chExt cx="10424160" cy="100584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424161" cy="1005840"/>
            </a:xfrm>
            <a:custGeom>
              <a:avLst/>
              <a:gdLst/>
              <a:ahLst/>
              <a:cxnLst/>
              <a:rect l="l" t="t" r="r" b="b"/>
              <a:pathLst>
                <a:path w="10424161" h="100584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277856" y="0"/>
                  </a:lnTo>
                  <a:cubicBezTo>
                    <a:pt x="10358628" y="0"/>
                    <a:pt x="10424161" y="65532"/>
                    <a:pt x="10424161" y="146304"/>
                  </a:cubicBezTo>
                  <a:lnTo>
                    <a:pt x="10424161" y="859536"/>
                  </a:lnTo>
                  <a:cubicBezTo>
                    <a:pt x="10424161" y="940308"/>
                    <a:pt x="10358628" y="1005840"/>
                    <a:pt x="10277856" y="1005840"/>
                  </a:cubicBezTo>
                  <a:lnTo>
                    <a:pt x="146304" y="1005840"/>
                  </a:lnTo>
                  <a:cubicBezTo>
                    <a:pt x="65532" y="1005840"/>
                    <a:pt x="0" y="940308"/>
                    <a:pt x="0" y="859536"/>
                  </a:cubicBezTo>
                  <a:close/>
                </a:path>
              </a:pathLst>
            </a:custGeom>
            <a:solidFill>
              <a:srgbClr val="0B3D4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60120" y="2400300"/>
            <a:ext cx="7269480" cy="754380"/>
            <a:chOff x="0" y="0"/>
            <a:chExt cx="9692640" cy="100584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9692640" cy="1005840"/>
            </a:xfrm>
            <a:custGeom>
              <a:avLst/>
              <a:gdLst/>
              <a:ahLst/>
              <a:cxnLst/>
              <a:rect l="l" t="t" r="r" b="b"/>
              <a:pathLst>
                <a:path w="9692640" h="1005840">
                  <a:moveTo>
                    <a:pt x="0" y="0"/>
                  </a:moveTo>
                  <a:lnTo>
                    <a:pt x="9692640" y="0"/>
                  </a:lnTo>
                  <a:lnTo>
                    <a:pt x="969264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37764" b="-13776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9692640" cy="10439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Owner / Managing Director</a:t>
              </a:r>
            </a:p>
          </p:txBody>
        </p:sp>
      </p:grpSp>
      <p:sp>
        <p:nvSpPr>
          <p:cNvPr id="16" name="AutoShape 16"/>
          <p:cNvSpPr/>
          <p:nvPr/>
        </p:nvSpPr>
        <p:spPr>
          <a:xfrm rot="5044680">
            <a:off x="4456386" y="3268599"/>
            <a:ext cx="276939" cy="0"/>
          </a:xfrm>
          <a:prstGeom prst="line">
            <a:avLst/>
          </a:prstGeom>
          <a:ln w="19050" cap="rnd">
            <a:solidFill>
              <a:srgbClr val="5C6E6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7" name="Group 17"/>
          <p:cNvGrpSpPr/>
          <p:nvPr/>
        </p:nvGrpSpPr>
        <p:grpSpPr>
          <a:xfrm>
            <a:off x="685800" y="3401568"/>
            <a:ext cx="7818120" cy="754380"/>
            <a:chOff x="0" y="0"/>
            <a:chExt cx="10424160" cy="100584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0424161" cy="1005840"/>
            </a:xfrm>
            <a:custGeom>
              <a:avLst/>
              <a:gdLst/>
              <a:ahLst/>
              <a:cxnLst/>
              <a:rect l="l" t="t" r="r" b="b"/>
              <a:pathLst>
                <a:path w="10424161" h="100584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277856" y="0"/>
                  </a:lnTo>
                  <a:cubicBezTo>
                    <a:pt x="10358628" y="0"/>
                    <a:pt x="10424161" y="65532"/>
                    <a:pt x="10424161" y="146304"/>
                  </a:cubicBezTo>
                  <a:lnTo>
                    <a:pt x="10424161" y="859536"/>
                  </a:lnTo>
                  <a:cubicBezTo>
                    <a:pt x="10424161" y="940308"/>
                    <a:pt x="10358628" y="1005840"/>
                    <a:pt x="10277856" y="1005840"/>
                  </a:cubicBezTo>
                  <a:lnTo>
                    <a:pt x="146304" y="1005840"/>
                  </a:lnTo>
                  <a:cubicBezTo>
                    <a:pt x="65532" y="1005840"/>
                    <a:pt x="0" y="940308"/>
                    <a:pt x="0" y="859536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960120" y="3401568"/>
            <a:ext cx="7269480" cy="754380"/>
            <a:chOff x="0" y="0"/>
            <a:chExt cx="9692640" cy="100584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692640" cy="1005840"/>
            </a:xfrm>
            <a:custGeom>
              <a:avLst/>
              <a:gdLst/>
              <a:ahLst/>
              <a:cxnLst/>
              <a:rect l="l" t="t" r="r" b="b"/>
              <a:pathLst>
                <a:path w="9692640" h="1005840">
                  <a:moveTo>
                    <a:pt x="0" y="0"/>
                  </a:moveTo>
                  <a:lnTo>
                    <a:pt x="9692640" y="0"/>
                  </a:lnTo>
                  <a:lnTo>
                    <a:pt x="969264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37764" b="-13776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9692640" cy="10439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Operations Supervisor</a:t>
              </a:r>
            </a:p>
          </p:txBody>
        </p:sp>
      </p:grpSp>
      <p:sp>
        <p:nvSpPr>
          <p:cNvPr id="22" name="AutoShape 22"/>
          <p:cNvSpPr/>
          <p:nvPr/>
        </p:nvSpPr>
        <p:spPr>
          <a:xfrm rot="5044680">
            <a:off x="4456386" y="4269867"/>
            <a:ext cx="276939" cy="0"/>
          </a:xfrm>
          <a:prstGeom prst="line">
            <a:avLst/>
          </a:prstGeom>
          <a:ln w="19050" cap="rnd">
            <a:solidFill>
              <a:srgbClr val="5C6E6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685800" y="4402836"/>
            <a:ext cx="7818120" cy="754380"/>
            <a:chOff x="0" y="0"/>
            <a:chExt cx="10424160" cy="100584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424161" cy="1005840"/>
            </a:xfrm>
            <a:custGeom>
              <a:avLst/>
              <a:gdLst/>
              <a:ahLst/>
              <a:cxnLst/>
              <a:rect l="l" t="t" r="r" b="b"/>
              <a:pathLst>
                <a:path w="10424161" h="100584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277856" y="0"/>
                  </a:lnTo>
                  <a:cubicBezTo>
                    <a:pt x="10358628" y="0"/>
                    <a:pt x="10424161" y="65532"/>
                    <a:pt x="10424161" y="146304"/>
                  </a:cubicBezTo>
                  <a:lnTo>
                    <a:pt x="10424161" y="859536"/>
                  </a:lnTo>
                  <a:cubicBezTo>
                    <a:pt x="10424161" y="940308"/>
                    <a:pt x="10358628" y="1005840"/>
                    <a:pt x="10277856" y="1005840"/>
                  </a:cubicBezTo>
                  <a:lnTo>
                    <a:pt x="146304" y="1005840"/>
                  </a:lnTo>
                  <a:cubicBezTo>
                    <a:pt x="65532" y="1005840"/>
                    <a:pt x="0" y="940308"/>
                    <a:pt x="0" y="859536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960120" y="4402836"/>
            <a:ext cx="7269480" cy="754380"/>
            <a:chOff x="0" y="0"/>
            <a:chExt cx="9692640" cy="100584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9692640" cy="1005840"/>
            </a:xfrm>
            <a:custGeom>
              <a:avLst/>
              <a:gdLst/>
              <a:ahLst/>
              <a:cxnLst/>
              <a:rect l="l" t="t" r="r" b="b"/>
              <a:pathLst>
                <a:path w="9692640" h="1005840">
                  <a:moveTo>
                    <a:pt x="0" y="0"/>
                  </a:moveTo>
                  <a:lnTo>
                    <a:pt x="9692640" y="0"/>
                  </a:lnTo>
                  <a:lnTo>
                    <a:pt x="969264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37764" b="-13776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9692640" cy="10439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Cleaning Teams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 rot="5044680">
            <a:off x="4456386" y="5271135"/>
            <a:ext cx="276939" cy="0"/>
          </a:xfrm>
          <a:prstGeom prst="line">
            <a:avLst/>
          </a:prstGeom>
          <a:ln w="19050" cap="rnd">
            <a:solidFill>
              <a:srgbClr val="5C6E6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9" name="Group 29"/>
          <p:cNvGrpSpPr/>
          <p:nvPr/>
        </p:nvGrpSpPr>
        <p:grpSpPr>
          <a:xfrm>
            <a:off x="685800" y="5404104"/>
            <a:ext cx="7818120" cy="754380"/>
            <a:chOff x="0" y="0"/>
            <a:chExt cx="10424160" cy="100584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0424161" cy="1005840"/>
            </a:xfrm>
            <a:custGeom>
              <a:avLst/>
              <a:gdLst/>
              <a:ahLst/>
              <a:cxnLst/>
              <a:rect l="l" t="t" r="r" b="b"/>
              <a:pathLst>
                <a:path w="10424161" h="1005840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10277856" y="0"/>
                  </a:lnTo>
                  <a:cubicBezTo>
                    <a:pt x="10358628" y="0"/>
                    <a:pt x="10424161" y="65532"/>
                    <a:pt x="10424161" y="146304"/>
                  </a:cubicBezTo>
                  <a:lnTo>
                    <a:pt x="10424161" y="859536"/>
                  </a:lnTo>
                  <a:cubicBezTo>
                    <a:pt x="10424161" y="940308"/>
                    <a:pt x="10358628" y="1005840"/>
                    <a:pt x="10277856" y="1005840"/>
                  </a:cubicBezTo>
                  <a:lnTo>
                    <a:pt x="146304" y="1005840"/>
                  </a:lnTo>
                  <a:cubicBezTo>
                    <a:pt x="65532" y="1005840"/>
                    <a:pt x="0" y="940308"/>
                    <a:pt x="0" y="859536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960120" y="5404104"/>
            <a:ext cx="7269480" cy="754380"/>
            <a:chOff x="0" y="0"/>
            <a:chExt cx="9692640" cy="1005840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9692640" cy="1005840"/>
            </a:xfrm>
            <a:custGeom>
              <a:avLst/>
              <a:gdLst/>
              <a:ahLst/>
              <a:cxnLst/>
              <a:rect l="l" t="t" r="r" b="b"/>
              <a:pathLst>
                <a:path w="9692640" h="1005840">
                  <a:moveTo>
                    <a:pt x="0" y="0"/>
                  </a:moveTo>
                  <a:lnTo>
                    <a:pt x="9692640" y="0"/>
                  </a:lnTo>
                  <a:lnTo>
                    <a:pt x="969264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37764" b="-13776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38100"/>
              <a:ext cx="9692640" cy="10439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Administrative Assistant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800" y="6858000"/>
            <a:ext cx="6858000" cy="411480"/>
            <a:chOff x="0" y="0"/>
            <a:chExt cx="9144000" cy="54864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9144000" cy="548640"/>
            </a:xfrm>
            <a:custGeom>
              <a:avLst/>
              <a:gdLst/>
              <a:ahLst/>
              <a:cxnLst/>
              <a:rect l="l" t="t" r="r" b="b"/>
              <a:pathLst>
                <a:path w="9144000" h="548640">
                  <a:moveTo>
                    <a:pt x="0" y="0"/>
                  </a:moveTo>
                  <a:lnTo>
                    <a:pt x="9144000" y="0"/>
                  </a:lnTo>
                  <a:lnTo>
                    <a:pt x="9144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4750" b="-2747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47625"/>
              <a:ext cx="914400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Initial Staffing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5800" y="7338060"/>
            <a:ext cx="7818120" cy="1028700"/>
            <a:chOff x="0" y="0"/>
            <a:chExt cx="10424160" cy="137160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10424160" cy="1371600"/>
            </a:xfrm>
            <a:custGeom>
              <a:avLst/>
              <a:gdLst/>
              <a:ahLst/>
              <a:cxnLst/>
              <a:rect l="l" t="t" r="r" b="b"/>
              <a:pathLst>
                <a:path w="10424160" h="1371600">
                  <a:moveTo>
                    <a:pt x="0" y="0"/>
                  </a:moveTo>
                  <a:lnTo>
                    <a:pt x="10424160" y="0"/>
                  </a:lnTo>
                  <a:lnTo>
                    <a:pt x="10424160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8086" b="-9808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95250"/>
              <a:ext cx="10424160" cy="14668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691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 Owner/Manager   •   2 Full-time cleaners</a:t>
              </a:r>
            </a:p>
            <a:p>
              <a:pPr algn="l">
                <a:lnSpc>
                  <a:spcPts val="2691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 Part-time cleaner   •   Part-time admin support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 rot="5391480">
            <a:off x="5202545" y="5755958"/>
            <a:ext cx="7700029" cy="0"/>
          </a:xfrm>
          <a:prstGeom prst="line">
            <a:avLst/>
          </a:prstGeom>
          <a:ln w="9525" cap="rnd">
            <a:solidFill>
              <a:srgbClr val="D8E6E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1" name="Group 41"/>
          <p:cNvGrpSpPr/>
          <p:nvPr/>
        </p:nvGrpSpPr>
        <p:grpSpPr>
          <a:xfrm>
            <a:off x="9326880" y="1851660"/>
            <a:ext cx="6858000" cy="411480"/>
            <a:chOff x="0" y="0"/>
            <a:chExt cx="9144000" cy="54864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9144000" cy="548640"/>
            </a:xfrm>
            <a:custGeom>
              <a:avLst/>
              <a:gdLst/>
              <a:ahLst/>
              <a:cxnLst/>
              <a:rect l="l" t="t" r="r" b="b"/>
              <a:pathLst>
                <a:path w="9144000" h="548640">
                  <a:moveTo>
                    <a:pt x="0" y="0"/>
                  </a:moveTo>
                  <a:lnTo>
                    <a:pt x="9144000" y="0"/>
                  </a:lnTo>
                  <a:lnTo>
                    <a:pt x="9144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4750" b="-2747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0" y="-47625"/>
              <a:ext cx="914400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Key Equipment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9326880" y="2400300"/>
            <a:ext cx="3813048" cy="630936"/>
            <a:chOff x="0" y="0"/>
            <a:chExt cx="5084064" cy="841248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5084064" cy="841248"/>
            </a:xfrm>
            <a:custGeom>
              <a:avLst/>
              <a:gdLst/>
              <a:ahLst/>
              <a:cxnLst/>
              <a:rect l="l" t="t" r="r" b="b"/>
              <a:pathLst>
                <a:path w="5084064" h="841248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4937760" y="0"/>
                  </a:lnTo>
                  <a:cubicBezTo>
                    <a:pt x="5018532" y="0"/>
                    <a:pt x="5084064" y="65532"/>
                    <a:pt x="5084064" y="146304"/>
                  </a:cubicBezTo>
                  <a:lnTo>
                    <a:pt x="5084064" y="694944"/>
                  </a:lnTo>
                  <a:cubicBezTo>
                    <a:pt x="5084064" y="775716"/>
                    <a:pt x="5018532" y="841248"/>
                    <a:pt x="4937760" y="841248"/>
                  </a:cubicBezTo>
                  <a:lnTo>
                    <a:pt x="146304" y="841248"/>
                  </a:lnTo>
                  <a:cubicBezTo>
                    <a:pt x="65532" y="841248"/>
                    <a:pt x="0" y="775716"/>
                    <a:pt x="0" y="694944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9491472" y="2400300"/>
            <a:ext cx="3497580" cy="630936"/>
            <a:chOff x="0" y="0"/>
            <a:chExt cx="4663440" cy="841248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4663440" cy="841248"/>
            </a:xfrm>
            <a:custGeom>
              <a:avLst/>
              <a:gdLst/>
              <a:ahLst/>
              <a:cxnLst/>
              <a:rect l="l" t="t" r="r" b="b"/>
              <a:pathLst>
                <a:path w="4663440" h="841248">
                  <a:moveTo>
                    <a:pt x="0" y="0"/>
                  </a:moveTo>
                  <a:lnTo>
                    <a:pt x="4663440" y="0"/>
                  </a:lnTo>
                  <a:lnTo>
                    <a:pt x="4663440" y="841248"/>
                  </a:lnTo>
                  <a:lnTo>
                    <a:pt x="0" y="8412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8014" b="-5801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38100"/>
              <a:ext cx="4663440" cy="8793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00"/>
                </a:lnSpc>
              </a:pPr>
              <a:r>
                <a:rPr lang="en-US" sz="150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Vacuum &amp; steam cleaners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13373100" y="2400300"/>
            <a:ext cx="3813048" cy="630936"/>
            <a:chOff x="0" y="0"/>
            <a:chExt cx="5084064" cy="841248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5084064" cy="841248"/>
            </a:xfrm>
            <a:custGeom>
              <a:avLst/>
              <a:gdLst/>
              <a:ahLst/>
              <a:cxnLst/>
              <a:rect l="l" t="t" r="r" b="b"/>
              <a:pathLst>
                <a:path w="5084064" h="841248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4937760" y="0"/>
                  </a:lnTo>
                  <a:cubicBezTo>
                    <a:pt x="5018532" y="0"/>
                    <a:pt x="5084064" y="65532"/>
                    <a:pt x="5084064" y="146304"/>
                  </a:cubicBezTo>
                  <a:lnTo>
                    <a:pt x="5084064" y="694944"/>
                  </a:lnTo>
                  <a:cubicBezTo>
                    <a:pt x="5084064" y="775716"/>
                    <a:pt x="5018532" y="841248"/>
                    <a:pt x="4937760" y="841248"/>
                  </a:cubicBezTo>
                  <a:lnTo>
                    <a:pt x="146304" y="841248"/>
                  </a:lnTo>
                  <a:cubicBezTo>
                    <a:pt x="65532" y="841248"/>
                    <a:pt x="0" y="775716"/>
                    <a:pt x="0" y="694944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13537692" y="2400300"/>
            <a:ext cx="3497580" cy="630936"/>
            <a:chOff x="0" y="0"/>
            <a:chExt cx="4663440" cy="841248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663440" cy="841248"/>
            </a:xfrm>
            <a:custGeom>
              <a:avLst/>
              <a:gdLst/>
              <a:ahLst/>
              <a:cxnLst/>
              <a:rect l="l" t="t" r="r" b="b"/>
              <a:pathLst>
                <a:path w="4663440" h="841248">
                  <a:moveTo>
                    <a:pt x="0" y="0"/>
                  </a:moveTo>
                  <a:lnTo>
                    <a:pt x="4663440" y="0"/>
                  </a:lnTo>
                  <a:lnTo>
                    <a:pt x="4663440" y="841248"/>
                  </a:lnTo>
                  <a:lnTo>
                    <a:pt x="0" y="8412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8014" b="-5801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38100"/>
              <a:ext cx="4663440" cy="8793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00"/>
                </a:lnSpc>
              </a:pPr>
              <a:r>
                <a:rPr lang="en-US" sz="150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Carpet cleaning machine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9326880" y="3195828"/>
            <a:ext cx="3813048" cy="630936"/>
            <a:chOff x="0" y="0"/>
            <a:chExt cx="5084064" cy="841248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5084064" cy="841248"/>
            </a:xfrm>
            <a:custGeom>
              <a:avLst/>
              <a:gdLst/>
              <a:ahLst/>
              <a:cxnLst/>
              <a:rect l="l" t="t" r="r" b="b"/>
              <a:pathLst>
                <a:path w="5084064" h="841248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4937760" y="0"/>
                  </a:lnTo>
                  <a:cubicBezTo>
                    <a:pt x="5018532" y="0"/>
                    <a:pt x="5084064" y="65532"/>
                    <a:pt x="5084064" y="146304"/>
                  </a:cubicBezTo>
                  <a:lnTo>
                    <a:pt x="5084064" y="694944"/>
                  </a:lnTo>
                  <a:cubicBezTo>
                    <a:pt x="5084064" y="775716"/>
                    <a:pt x="5018532" y="841248"/>
                    <a:pt x="4937760" y="841248"/>
                  </a:cubicBezTo>
                  <a:lnTo>
                    <a:pt x="146304" y="841248"/>
                  </a:lnTo>
                  <a:cubicBezTo>
                    <a:pt x="65532" y="841248"/>
                    <a:pt x="0" y="775716"/>
                    <a:pt x="0" y="694944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9491472" y="3195828"/>
            <a:ext cx="3497580" cy="630936"/>
            <a:chOff x="0" y="0"/>
            <a:chExt cx="4663440" cy="841248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4663440" cy="841248"/>
            </a:xfrm>
            <a:custGeom>
              <a:avLst/>
              <a:gdLst/>
              <a:ahLst/>
              <a:cxnLst/>
              <a:rect l="l" t="t" r="r" b="b"/>
              <a:pathLst>
                <a:path w="4663440" h="841248">
                  <a:moveTo>
                    <a:pt x="0" y="0"/>
                  </a:moveTo>
                  <a:lnTo>
                    <a:pt x="4663440" y="0"/>
                  </a:lnTo>
                  <a:lnTo>
                    <a:pt x="4663440" y="841248"/>
                  </a:lnTo>
                  <a:lnTo>
                    <a:pt x="0" y="8412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8014" b="-5801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0" y="-38100"/>
              <a:ext cx="4663440" cy="8793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00"/>
                </a:lnSpc>
              </a:pPr>
              <a:r>
                <a:rPr lang="en-US" sz="150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Mops, buckets, microfibre cloths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13373100" y="3195828"/>
            <a:ext cx="3813048" cy="630936"/>
            <a:chOff x="0" y="0"/>
            <a:chExt cx="5084064" cy="841248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5084064" cy="841248"/>
            </a:xfrm>
            <a:custGeom>
              <a:avLst/>
              <a:gdLst/>
              <a:ahLst/>
              <a:cxnLst/>
              <a:rect l="l" t="t" r="r" b="b"/>
              <a:pathLst>
                <a:path w="5084064" h="841248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4937760" y="0"/>
                  </a:lnTo>
                  <a:cubicBezTo>
                    <a:pt x="5018532" y="0"/>
                    <a:pt x="5084064" y="65532"/>
                    <a:pt x="5084064" y="146304"/>
                  </a:cubicBezTo>
                  <a:lnTo>
                    <a:pt x="5084064" y="694944"/>
                  </a:lnTo>
                  <a:cubicBezTo>
                    <a:pt x="5084064" y="775716"/>
                    <a:pt x="5018532" y="841248"/>
                    <a:pt x="4937760" y="841248"/>
                  </a:cubicBezTo>
                  <a:lnTo>
                    <a:pt x="146304" y="841248"/>
                  </a:lnTo>
                  <a:cubicBezTo>
                    <a:pt x="65532" y="841248"/>
                    <a:pt x="0" y="775716"/>
                    <a:pt x="0" y="694944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3537692" y="3195828"/>
            <a:ext cx="3497580" cy="630936"/>
            <a:chOff x="0" y="0"/>
            <a:chExt cx="4663440" cy="841248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4663440" cy="841248"/>
            </a:xfrm>
            <a:custGeom>
              <a:avLst/>
              <a:gdLst/>
              <a:ahLst/>
              <a:cxnLst/>
              <a:rect l="l" t="t" r="r" b="b"/>
              <a:pathLst>
                <a:path w="4663440" h="841248">
                  <a:moveTo>
                    <a:pt x="0" y="0"/>
                  </a:moveTo>
                  <a:lnTo>
                    <a:pt x="4663440" y="0"/>
                  </a:lnTo>
                  <a:lnTo>
                    <a:pt x="4663440" y="841248"/>
                  </a:lnTo>
                  <a:lnTo>
                    <a:pt x="0" y="8412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8014" b="-5801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38100"/>
              <a:ext cx="4663440" cy="8793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00"/>
                </a:lnSpc>
              </a:pPr>
              <a:r>
                <a:rPr lang="en-US" sz="150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Cleaning chemicals &amp; PPE</a:t>
              </a: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9326880" y="3991356"/>
            <a:ext cx="3813048" cy="630936"/>
            <a:chOff x="0" y="0"/>
            <a:chExt cx="5084064" cy="841248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5084064" cy="841248"/>
            </a:xfrm>
            <a:custGeom>
              <a:avLst/>
              <a:gdLst/>
              <a:ahLst/>
              <a:cxnLst/>
              <a:rect l="l" t="t" r="r" b="b"/>
              <a:pathLst>
                <a:path w="5084064" h="841248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4937760" y="0"/>
                  </a:lnTo>
                  <a:cubicBezTo>
                    <a:pt x="5018532" y="0"/>
                    <a:pt x="5084064" y="65532"/>
                    <a:pt x="5084064" y="146304"/>
                  </a:cubicBezTo>
                  <a:lnTo>
                    <a:pt x="5084064" y="694944"/>
                  </a:lnTo>
                  <a:cubicBezTo>
                    <a:pt x="5084064" y="775716"/>
                    <a:pt x="5018532" y="841248"/>
                    <a:pt x="4937760" y="841248"/>
                  </a:cubicBezTo>
                  <a:lnTo>
                    <a:pt x="146304" y="841248"/>
                  </a:lnTo>
                  <a:cubicBezTo>
                    <a:pt x="65532" y="841248"/>
                    <a:pt x="0" y="775716"/>
                    <a:pt x="0" y="694944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9491472" y="3991356"/>
            <a:ext cx="3497580" cy="630936"/>
            <a:chOff x="0" y="0"/>
            <a:chExt cx="4663440" cy="841248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4663440" cy="841248"/>
            </a:xfrm>
            <a:custGeom>
              <a:avLst/>
              <a:gdLst/>
              <a:ahLst/>
              <a:cxnLst/>
              <a:rect l="l" t="t" r="r" b="b"/>
              <a:pathLst>
                <a:path w="4663440" h="841248">
                  <a:moveTo>
                    <a:pt x="0" y="0"/>
                  </a:moveTo>
                  <a:lnTo>
                    <a:pt x="4663440" y="0"/>
                  </a:lnTo>
                  <a:lnTo>
                    <a:pt x="4663440" y="841248"/>
                  </a:lnTo>
                  <a:lnTo>
                    <a:pt x="0" y="8412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8014" b="-5801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0" y="-38100"/>
              <a:ext cx="4663440" cy="8793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00"/>
                </a:lnSpc>
              </a:pPr>
              <a:r>
                <a:rPr lang="en-US" sz="150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Uniforms</a:t>
              </a:r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3373100" y="3991356"/>
            <a:ext cx="3813048" cy="630936"/>
            <a:chOff x="0" y="0"/>
            <a:chExt cx="5084064" cy="841248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5084064" cy="841248"/>
            </a:xfrm>
            <a:custGeom>
              <a:avLst/>
              <a:gdLst/>
              <a:ahLst/>
              <a:cxnLst/>
              <a:rect l="l" t="t" r="r" b="b"/>
              <a:pathLst>
                <a:path w="5084064" h="841248">
                  <a:moveTo>
                    <a:pt x="0" y="146304"/>
                  </a:moveTo>
                  <a:cubicBezTo>
                    <a:pt x="0" y="65532"/>
                    <a:pt x="65532" y="0"/>
                    <a:pt x="146304" y="0"/>
                  </a:cubicBezTo>
                  <a:lnTo>
                    <a:pt x="4937760" y="0"/>
                  </a:lnTo>
                  <a:cubicBezTo>
                    <a:pt x="5018532" y="0"/>
                    <a:pt x="5084064" y="65532"/>
                    <a:pt x="5084064" y="146304"/>
                  </a:cubicBezTo>
                  <a:lnTo>
                    <a:pt x="5084064" y="694944"/>
                  </a:lnTo>
                  <a:cubicBezTo>
                    <a:pt x="5084064" y="775716"/>
                    <a:pt x="5018532" y="841248"/>
                    <a:pt x="4937760" y="841248"/>
                  </a:cubicBezTo>
                  <a:lnTo>
                    <a:pt x="146304" y="841248"/>
                  </a:lnTo>
                  <a:cubicBezTo>
                    <a:pt x="65532" y="841248"/>
                    <a:pt x="0" y="775716"/>
                    <a:pt x="0" y="694944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3537692" y="3991356"/>
            <a:ext cx="3497580" cy="630936"/>
            <a:chOff x="0" y="0"/>
            <a:chExt cx="4663440" cy="841248"/>
          </a:xfrm>
        </p:grpSpPr>
        <p:sp>
          <p:nvSpPr>
            <p:cNvPr id="72" name="Freeform 72"/>
            <p:cNvSpPr/>
            <p:nvPr/>
          </p:nvSpPr>
          <p:spPr>
            <a:xfrm>
              <a:off x="0" y="0"/>
              <a:ext cx="4663440" cy="841248"/>
            </a:xfrm>
            <a:custGeom>
              <a:avLst/>
              <a:gdLst/>
              <a:ahLst/>
              <a:cxnLst/>
              <a:rect l="l" t="t" r="r" b="b"/>
              <a:pathLst>
                <a:path w="4663440" h="841248">
                  <a:moveTo>
                    <a:pt x="0" y="0"/>
                  </a:moveTo>
                  <a:lnTo>
                    <a:pt x="4663440" y="0"/>
                  </a:lnTo>
                  <a:lnTo>
                    <a:pt x="4663440" y="841248"/>
                  </a:lnTo>
                  <a:lnTo>
                    <a:pt x="0" y="8412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8014" b="-5801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0" y="-38100"/>
              <a:ext cx="4663440" cy="8793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00"/>
                </a:lnSpc>
              </a:pPr>
              <a:r>
                <a:rPr lang="en-US" sz="150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Company vehicle</a:t>
              </a:r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9326880" y="5143500"/>
            <a:ext cx="6858000" cy="411480"/>
            <a:chOff x="0" y="0"/>
            <a:chExt cx="9144000" cy="548640"/>
          </a:xfrm>
        </p:grpSpPr>
        <p:sp>
          <p:nvSpPr>
            <p:cNvPr id="75" name="Freeform 75"/>
            <p:cNvSpPr/>
            <p:nvPr/>
          </p:nvSpPr>
          <p:spPr>
            <a:xfrm>
              <a:off x="0" y="0"/>
              <a:ext cx="9144000" cy="548640"/>
            </a:xfrm>
            <a:custGeom>
              <a:avLst/>
              <a:gdLst/>
              <a:ahLst/>
              <a:cxnLst/>
              <a:rect l="l" t="t" r="r" b="b"/>
              <a:pathLst>
                <a:path w="9144000" h="548640">
                  <a:moveTo>
                    <a:pt x="0" y="0"/>
                  </a:moveTo>
                  <a:lnTo>
                    <a:pt x="9144000" y="0"/>
                  </a:lnTo>
                  <a:lnTo>
                    <a:pt x="9144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4750" b="-27475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0" y="-47625"/>
              <a:ext cx="914400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Staff Training Covers</a:t>
              </a:r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9326880" y="5719572"/>
            <a:ext cx="329184" cy="329184"/>
            <a:chOff x="0" y="0"/>
            <a:chExt cx="438912" cy="438912"/>
          </a:xfrm>
        </p:grpSpPr>
        <p:sp>
          <p:nvSpPr>
            <p:cNvPr id="78" name="Freeform 78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219456"/>
                  </a:moveTo>
                  <a:cubicBezTo>
                    <a:pt x="0" y="98298"/>
                    <a:pt x="98298" y="0"/>
                    <a:pt x="219456" y="0"/>
                  </a:cubicBezTo>
                  <a:cubicBezTo>
                    <a:pt x="340614" y="0"/>
                    <a:pt x="438912" y="98298"/>
                    <a:pt x="438912" y="219456"/>
                  </a:cubicBezTo>
                  <a:cubicBezTo>
                    <a:pt x="438912" y="340614"/>
                    <a:pt x="340614" y="438912"/>
                    <a:pt x="219456" y="438912"/>
                  </a:cubicBezTo>
                  <a:cubicBezTo>
                    <a:pt x="98298" y="438912"/>
                    <a:pt x="0" y="340614"/>
                    <a:pt x="0" y="219456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9326880" y="5719572"/>
            <a:ext cx="329184" cy="329184"/>
            <a:chOff x="0" y="0"/>
            <a:chExt cx="438912" cy="438912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0"/>
                  </a:moveTo>
                  <a:lnTo>
                    <a:pt x="438912" y="0"/>
                  </a:lnTo>
                  <a:lnTo>
                    <a:pt x="438912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0" y="-9525"/>
              <a:ext cx="438912" cy="44843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00"/>
                </a:lnSpc>
              </a:pPr>
              <a:r>
                <a:rPr lang="en-US" sz="1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9765792" y="5692140"/>
            <a:ext cx="3429000" cy="411480"/>
            <a:chOff x="0" y="0"/>
            <a:chExt cx="4572000" cy="548640"/>
          </a:xfrm>
        </p:grpSpPr>
        <p:sp>
          <p:nvSpPr>
            <p:cNvPr id="83" name="Freeform 83"/>
            <p:cNvSpPr/>
            <p:nvPr/>
          </p:nvSpPr>
          <p:spPr>
            <a:xfrm>
              <a:off x="0" y="0"/>
              <a:ext cx="4572000" cy="548640"/>
            </a:xfrm>
            <a:custGeom>
              <a:avLst/>
              <a:gdLst/>
              <a:ahLst/>
              <a:cxnLst/>
              <a:rect l="l" t="t" r="r" b="b"/>
              <a:pathLst>
                <a:path w="4572000" h="548640">
                  <a:moveTo>
                    <a:pt x="0" y="0"/>
                  </a:moveTo>
                  <a:lnTo>
                    <a:pt x="4572000" y="0"/>
                  </a:lnTo>
                  <a:lnTo>
                    <a:pt x="4572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2375" b="-11237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0" y="-19050"/>
              <a:ext cx="457200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Cleaning techniques</a:t>
              </a:r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3373100" y="5719572"/>
            <a:ext cx="329184" cy="329184"/>
            <a:chOff x="0" y="0"/>
            <a:chExt cx="438912" cy="438912"/>
          </a:xfrm>
        </p:grpSpPr>
        <p:sp>
          <p:nvSpPr>
            <p:cNvPr id="86" name="Freeform 86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219456"/>
                  </a:moveTo>
                  <a:cubicBezTo>
                    <a:pt x="0" y="98298"/>
                    <a:pt x="98298" y="0"/>
                    <a:pt x="219456" y="0"/>
                  </a:cubicBezTo>
                  <a:cubicBezTo>
                    <a:pt x="340614" y="0"/>
                    <a:pt x="438912" y="98298"/>
                    <a:pt x="438912" y="219456"/>
                  </a:cubicBezTo>
                  <a:cubicBezTo>
                    <a:pt x="438912" y="340614"/>
                    <a:pt x="340614" y="438912"/>
                    <a:pt x="219456" y="438912"/>
                  </a:cubicBezTo>
                  <a:cubicBezTo>
                    <a:pt x="98298" y="438912"/>
                    <a:pt x="0" y="340614"/>
                    <a:pt x="0" y="219456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3373100" y="5719572"/>
            <a:ext cx="329184" cy="329184"/>
            <a:chOff x="0" y="0"/>
            <a:chExt cx="438912" cy="438912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0"/>
                  </a:moveTo>
                  <a:lnTo>
                    <a:pt x="438912" y="0"/>
                  </a:lnTo>
                  <a:lnTo>
                    <a:pt x="438912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0" y="-9525"/>
              <a:ext cx="438912" cy="44843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00"/>
                </a:lnSpc>
              </a:pPr>
              <a:r>
                <a:rPr lang="en-US" sz="1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13812012" y="5692140"/>
            <a:ext cx="3429000" cy="411480"/>
            <a:chOff x="0" y="0"/>
            <a:chExt cx="4572000" cy="548640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4572000" cy="548640"/>
            </a:xfrm>
            <a:custGeom>
              <a:avLst/>
              <a:gdLst/>
              <a:ahLst/>
              <a:cxnLst/>
              <a:rect l="l" t="t" r="r" b="b"/>
              <a:pathLst>
                <a:path w="4572000" h="548640">
                  <a:moveTo>
                    <a:pt x="0" y="0"/>
                  </a:moveTo>
                  <a:lnTo>
                    <a:pt x="4572000" y="0"/>
                  </a:lnTo>
                  <a:lnTo>
                    <a:pt x="4572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2375" b="-11237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0" y="-19050"/>
              <a:ext cx="457200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Customer service</a:t>
              </a:r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9326880" y="6405372"/>
            <a:ext cx="329184" cy="329184"/>
            <a:chOff x="0" y="0"/>
            <a:chExt cx="438912" cy="438912"/>
          </a:xfrm>
        </p:grpSpPr>
        <p:sp>
          <p:nvSpPr>
            <p:cNvPr id="94" name="Freeform 94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219456"/>
                  </a:moveTo>
                  <a:cubicBezTo>
                    <a:pt x="0" y="98298"/>
                    <a:pt x="98298" y="0"/>
                    <a:pt x="219456" y="0"/>
                  </a:cubicBezTo>
                  <a:cubicBezTo>
                    <a:pt x="340614" y="0"/>
                    <a:pt x="438912" y="98298"/>
                    <a:pt x="438912" y="219456"/>
                  </a:cubicBezTo>
                  <a:cubicBezTo>
                    <a:pt x="438912" y="340614"/>
                    <a:pt x="340614" y="438912"/>
                    <a:pt x="219456" y="438912"/>
                  </a:cubicBezTo>
                  <a:cubicBezTo>
                    <a:pt x="98298" y="438912"/>
                    <a:pt x="0" y="340614"/>
                    <a:pt x="0" y="219456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9326880" y="6405372"/>
            <a:ext cx="329184" cy="329184"/>
            <a:chOff x="0" y="0"/>
            <a:chExt cx="438912" cy="438912"/>
          </a:xfrm>
        </p:grpSpPr>
        <p:sp>
          <p:nvSpPr>
            <p:cNvPr id="96" name="Freeform 96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0"/>
                  </a:moveTo>
                  <a:lnTo>
                    <a:pt x="438912" y="0"/>
                  </a:lnTo>
                  <a:lnTo>
                    <a:pt x="438912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0" y="-9525"/>
              <a:ext cx="438912" cy="44843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00"/>
                </a:lnSpc>
              </a:pPr>
              <a:r>
                <a:rPr lang="en-US" sz="1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9765792" y="6377940"/>
            <a:ext cx="3429000" cy="411480"/>
            <a:chOff x="0" y="0"/>
            <a:chExt cx="4572000" cy="548640"/>
          </a:xfrm>
        </p:grpSpPr>
        <p:sp>
          <p:nvSpPr>
            <p:cNvPr id="99" name="Freeform 99"/>
            <p:cNvSpPr/>
            <p:nvPr/>
          </p:nvSpPr>
          <p:spPr>
            <a:xfrm>
              <a:off x="0" y="0"/>
              <a:ext cx="4572000" cy="548640"/>
            </a:xfrm>
            <a:custGeom>
              <a:avLst/>
              <a:gdLst/>
              <a:ahLst/>
              <a:cxnLst/>
              <a:rect l="l" t="t" r="r" b="b"/>
              <a:pathLst>
                <a:path w="4572000" h="548640">
                  <a:moveTo>
                    <a:pt x="0" y="0"/>
                  </a:moveTo>
                  <a:lnTo>
                    <a:pt x="4572000" y="0"/>
                  </a:lnTo>
                  <a:lnTo>
                    <a:pt x="4572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2375" b="-11237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TextBox 100"/>
            <p:cNvSpPr txBox="1"/>
            <p:nvPr/>
          </p:nvSpPr>
          <p:spPr>
            <a:xfrm>
              <a:off x="0" y="-19050"/>
              <a:ext cx="457200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Health &amp; safety</a:t>
              </a:r>
            </a:p>
          </p:txBody>
        </p:sp>
      </p:grpSp>
      <p:grpSp>
        <p:nvGrpSpPr>
          <p:cNvPr id="101" name="Group 101"/>
          <p:cNvGrpSpPr/>
          <p:nvPr/>
        </p:nvGrpSpPr>
        <p:grpSpPr>
          <a:xfrm>
            <a:off x="13373100" y="6405372"/>
            <a:ext cx="329184" cy="329184"/>
            <a:chOff x="0" y="0"/>
            <a:chExt cx="438912" cy="438912"/>
          </a:xfrm>
        </p:grpSpPr>
        <p:sp>
          <p:nvSpPr>
            <p:cNvPr id="102" name="Freeform 102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219456"/>
                  </a:moveTo>
                  <a:cubicBezTo>
                    <a:pt x="0" y="98298"/>
                    <a:pt x="98298" y="0"/>
                    <a:pt x="219456" y="0"/>
                  </a:cubicBezTo>
                  <a:cubicBezTo>
                    <a:pt x="340614" y="0"/>
                    <a:pt x="438912" y="98298"/>
                    <a:pt x="438912" y="219456"/>
                  </a:cubicBezTo>
                  <a:cubicBezTo>
                    <a:pt x="438912" y="340614"/>
                    <a:pt x="340614" y="438912"/>
                    <a:pt x="219456" y="438912"/>
                  </a:cubicBezTo>
                  <a:cubicBezTo>
                    <a:pt x="98298" y="438912"/>
                    <a:pt x="0" y="340614"/>
                    <a:pt x="0" y="219456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3" name="Group 103"/>
          <p:cNvGrpSpPr/>
          <p:nvPr/>
        </p:nvGrpSpPr>
        <p:grpSpPr>
          <a:xfrm>
            <a:off x="13373100" y="6405372"/>
            <a:ext cx="329184" cy="329184"/>
            <a:chOff x="0" y="0"/>
            <a:chExt cx="438912" cy="438912"/>
          </a:xfrm>
        </p:grpSpPr>
        <p:sp>
          <p:nvSpPr>
            <p:cNvPr id="104" name="Freeform 104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0"/>
                  </a:moveTo>
                  <a:lnTo>
                    <a:pt x="438912" y="0"/>
                  </a:lnTo>
                  <a:lnTo>
                    <a:pt x="438912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TextBox 105"/>
            <p:cNvSpPr txBox="1"/>
            <p:nvPr/>
          </p:nvSpPr>
          <p:spPr>
            <a:xfrm>
              <a:off x="0" y="-9525"/>
              <a:ext cx="438912" cy="44843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00"/>
                </a:lnSpc>
              </a:pPr>
              <a:r>
                <a:rPr lang="en-US" sz="1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13812012" y="6377940"/>
            <a:ext cx="3429000" cy="411480"/>
            <a:chOff x="0" y="0"/>
            <a:chExt cx="4572000" cy="548640"/>
          </a:xfrm>
        </p:grpSpPr>
        <p:sp>
          <p:nvSpPr>
            <p:cNvPr id="107" name="Freeform 107"/>
            <p:cNvSpPr/>
            <p:nvPr/>
          </p:nvSpPr>
          <p:spPr>
            <a:xfrm>
              <a:off x="0" y="0"/>
              <a:ext cx="4572000" cy="548640"/>
            </a:xfrm>
            <a:custGeom>
              <a:avLst/>
              <a:gdLst/>
              <a:ahLst/>
              <a:cxnLst/>
              <a:rect l="l" t="t" r="r" b="b"/>
              <a:pathLst>
                <a:path w="4572000" h="548640">
                  <a:moveTo>
                    <a:pt x="0" y="0"/>
                  </a:moveTo>
                  <a:lnTo>
                    <a:pt x="4572000" y="0"/>
                  </a:lnTo>
                  <a:lnTo>
                    <a:pt x="4572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2375" b="-11237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TextBox 108"/>
            <p:cNvSpPr txBox="1"/>
            <p:nvPr/>
          </p:nvSpPr>
          <p:spPr>
            <a:xfrm>
              <a:off x="0" y="-19050"/>
              <a:ext cx="457200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Infection control</a:t>
              </a:r>
            </a:p>
          </p:txBody>
        </p:sp>
      </p:grpSp>
      <p:grpSp>
        <p:nvGrpSpPr>
          <p:cNvPr id="109" name="Group 109"/>
          <p:cNvGrpSpPr/>
          <p:nvPr/>
        </p:nvGrpSpPr>
        <p:grpSpPr>
          <a:xfrm>
            <a:off x="9326880" y="7091172"/>
            <a:ext cx="329184" cy="329184"/>
            <a:chOff x="0" y="0"/>
            <a:chExt cx="438912" cy="438912"/>
          </a:xfrm>
        </p:grpSpPr>
        <p:sp>
          <p:nvSpPr>
            <p:cNvPr id="110" name="Freeform 110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219456"/>
                  </a:moveTo>
                  <a:cubicBezTo>
                    <a:pt x="0" y="98298"/>
                    <a:pt x="98298" y="0"/>
                    <a:pt x="219456" y="0"/>
                  </a:cubicBezTo>
                  <a:cubicBezTo>
                    <a:pt x="340614" y="0"/>
                    <a:pt x="438912" y="98298"/>
                    <a:pt x="438912" y="219456"/>
                  </a:cubicBezTo>
                  <a:cubicBezTo>
                    <a:pt x="438912" y="340614"/>
                    <a:pt x="340614" y="438912"/>
                    <a:pt x="219456" y="438912"/>
                  </a:cubicBezTo>
                  <a:cubicBezTo>
                    <a:pt x="98298" y="438912"/>
                    <a:pt x="0" y="340614"/>
                    <a:pt x="0" y="219456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" name="Group 111"/>
          <p:cNvGrpSpPr/>
          <p:nvPr/>
        </p:nvGrpSpPr>
        <p:grpSpPr>
          <a:xfrm>
            <a:off x="9326880" y="7091172"/>
            <a:ext cx="329184" cy="329184"/>
            <a:chOff x="0" y="0"/>
            <a:chExt cx="438912" cy="438912"/>
          </a:xfrm>
        </p:grpSpPr>
        <p:sp>
          <p:nvSpPr>
            <p:cNvPr id="112" name="Freeform 112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0"/>
                  </a:moveTo>
                  <a:lnTo>
                    <a:pt x="438912" y="0"/>
                  </a:lnTo>
                  <a:lnTo>
                    <a:pt x="438912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TextBox 113"/>
            <p:cNvSpPr txBox="1"/>
            <p:nvPr/>
          </p:nvSpPr>
          <p:spPr>
            <a:xfrm>
              <a:off x="0" y="-9525"/>
              <a:ext cx="438912" cy="44843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00"/>
                </a:lnSpc>
              </a:pPr>
              <a:r>
                <a:rPr lang="en-US" sz="1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114" name="Group 114"/>
          <p:cNvGrpSpPr/>
          <p:nvPr/>
        </p:nvGrpSpPr>
        <p:grpSpPr>
          <a:xfrm>
            <a:off x="9765792" y="7063740"/>
            <a:ext cx="3429000" cy="411480"/>
            <a:chOff x="0" y="0"/>
            <a:chExt cx="4572000" cy="548640"/>
          </a:xfrm>
        </p:grpSpPr>
        <p:sp>
          <p:nvSpPr>
            <p:cNvPr id="115" name="Freeform 115"/>
            <p:cNvSpPr/>
            <p:nvPr/>
          </p:nvSpPr>
          <p:spPr>
            <a:xfrm>
              <a:off x="0" y="0"/>
              <a:ext cx="4572000" cy="548640"/>
            </a:xfrm>
            <a:custGeom>
              <a:avLst/>
              <a:gdLst/>
              <a:ahLst/>
              <a:cxnLst/>
              <a:rect l="l" t="t" r="r" b="b"/>
              <a:pathLst>
                <a:path w="4572000" h="548640">
                  <a:moveTo>
                    <a:pt x="0" y="0"/>
                  </a:moveTo>
                  <a:lnTo>
                    <a:pt x="4572000" y="0"/>
                  </a:lnTo>
                  <a:lnTo>
                    <a:pt x="4572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2375" b="-11237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TextBox 116"/>
            <p:cNvSpPr txBox="1"/>
            <p:nvPr/>
          </p:nvSpPr>
          <p:spPr>
            <a:xfrm>
              <a:off x="0" y="-19050"/>
              <a:ext cx="457200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Equipment handling</a:t>
              </a:r>
            </a:p>
          </p:txBody>
        </p:sp>
      </p:grpSp>
      <p:grpSp>
        <p:nvGrpSpPr>
          <p:cNvPr id="117" name="Group 117"/>
          <p:cNvGrpSpPr/>
          <p:nvPr/>
        </p:nvGrpSpPr>
        <p:grpSpPr>
          <a:xfrm>
            <a:off x="13373100" y="7091172"/>
            <a:ext cx="329184" cy="329184"/>
            <a:chOff x="0" y="0"/>
            <a:chExt cx="438912" cy="438912"/>
          </a:xfrm>
        </p:grpSpPr>
        <p:sp>
          <p:nvSpPr>
            <p:cNvPr id="118" name="Freeform 118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219456"/>
                  </a:moveTo>
                  <a:cubicBezTo>
                    <a:pt x="0" y="98298"/>
                    <a:pt x="98298" y="0"/>
                    <a:pt x="219456" y="0"/>
                  </a:cubicBezTo>
                  <a:cubicBezTo>
                    <a:pt x="340614" y="0"/>
                    <a:pt x="438912" y="98298"/>
                    <a:pt x="438912" y="219456"/>
                  </a:cubicBezTo>
                  <a:cubicBezTo>
                    <a:pt x="438912" y="340614"/>
                    <a:pt x="340614" y="438912"/>
                    <a:pt x="219456" y="438912"/>
                  </a:cubicBezTo>
                  <a:cubicBezTo>
                    <a:pt x="98298" y="438912"/>
                    <a:pt x="0" y="340614"/>
                    <a:pt x="0" y="219456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9" name="Group 119"/>
          <p:cNvGrpSpPr/>
          <p:nvPr/>
        </p:nvGrpSpPr>
        <p:grpSpPr>
          <a:xfrm>
            <a:off x="13373100" y="7091172"/>
            <a:ext cx="329184" cy="329184"/>
            <a:chOff x="0" y="0"/>
            <a:chExt cx="438912" cy="438912"/>
          </a:xfrm>
        </p:grpSpPr>
        <p:sp>
          <p:nvSpPr>
            <p:cNvPr id="120" name="Freeform 120"/>
            <p:cNvSpPr/>
            <p:nvPr/>
          </p:nvSpPr>
          <p:spPr>
            <a:xfrm>
              <a:off x="0" y="0"/>
              <a:ext cx="438912" cy="438912"/>
            </a:xfrm>
            <a:custGeom>
              <a:avLst/>
              <a:gdLst/>
              <a:ahLst/>
              <a:cxnLst/>
              <a:rect l="l" t="t" r="r" b="b"/>
              <a:pathLst>
                <a:path w="438912" h="438912">
                  <a:moveTo>
                    <a:pt x="0" y="0"/>
                  </a:moveTo>
                  <a:lnTo>
                    <a:pt x="438912" y="0"/>
                  </a:lnTo>
                  <a:lnTo>
                    <a:pt x="438912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TextBox 121"/>
            <p:cNvSpPr txBox="1"/>
            <p:nvPr/>
          </p:nvSpPr>
          <p:spPr>
            <a:xfrm>
              <a:off x="0" y="-9525"/>
              <a:ext cx="438912" cy="44843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1800"/>
                </a:lnSpc>
              </a:pPr>
              <a:r>
                <a:rPr lang="en-US" sz="1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13812012" y="7063740"/>
            <a:ext cx="3429000" cy="411480"/>
            <a:chOff x="0" y="0"/>
            <a:chExt cx="4572000" cy="548640"/>
          </a:xfrm>
        </p:grpSpPr>
        <p:sp>
          <p:nvSpPr>
            <p:cNvPr id="123" name="Freeform 123"/>
            <p:cNvSpPr/>
            <p:nvPr/>
          </p:nvSpPr>
          <p:spPr>
            <a:xfrm>
              <a:off x="0" y="0"/>
              <a:ext cx="4572000" cy="548640"/>
            </a:xfrm>
            <a:custGeom>
              <a:avLst/>
              <a:gdLst/>
              <a:ahLst/>
              <a:cxnLst/>
              <a:rect l="l" t="t" r="r" b="b"/>
              <a:pathLst>
                <a:path w="4572000" h="548640">
                  <a:moveTo>
                    <a:pt x="0" y="0"/>
                  </a:moveTo>
                  <a:lnTo>
                    <a:pt x="4572000" y="0"/>
                  </a:lnTo>
                  <a:lnTo>
                    <a:pt x="45720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12375" b="-11237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TextBox 124"/>
            <p:cNvSpPr txBox="1"/>
            <p:nvPr/>
          </p:nvSpPr>
          <p:spPr>
            <a:xfrm>
              <a:off x="0" y="-19050"/>
              <a:ext cx="4572000" cy="56769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89"/>
                </a:lnSpc>
              </a:pPr>
              <a:r>
                <a:rPr lang="en-US" sz="157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Environmental practice</a:t>
              </a:r>
            </a:p>
          </p:txBody>
        </p:sp>
      </p:grpSp>
      <p:grpSp>
        <p:nvGrpSpPr>
          <p:cNvPr id="125" name="Group 125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126" name="Freeform 126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TextBox 127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128" name="Group 128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129" name="Freeform 129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TextBox 130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10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09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Financial Plan — Start-Up Costs</a:t>
              </a:r>
            </a:p>
          </p:txBody>
        </p:sp>
      </p:grpSp>
      <p:graphicFrame>
        <p:nvGraphicFramePr>
          <p:cNvPr id="8" name="Table 8"/>
          <p:cNvGraphicFramePr>
            <a:graphicFrameLocks noGrp="1"/>
          </p:cNvGraphicFramePr>
          <p:nvPr/>
        </p:nvGraphicFramePr>
        <p:xfrm>
          <a:off x="685800" y="1920240"/>
          <a:ext cx="9867900" cy="6496050"/>
        </p:xfrm>
        <a:graphic>
          <a:graphicData uri="http://schemas.openxmlformats.org/drawingml/2006/table">
            <a:tbl>
              <a:tblPr/>
              <a:tblGrid>
                <a:gridCol w="6283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84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Item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6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Estimated Cost (£)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Cleaning equipment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4,000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Vehicle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15,000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Insurance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1,200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Business registration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500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Website development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1,000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Marketing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2,000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Cleaning supplies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1,500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Office equipment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2,000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Working capital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070"/>
                        </a:lnSpc>
                        <a:defRPr/>
                      </a:pPr>
                      <a:r>
                        <a:rPr lang="en-US" sz="172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8,000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algn="l">
                        <a:lnSpc>
                          <a:spcPts val="2250"/>
                        </a:lnSpc>
                        <a:defRPr/>
                      </a:pPr>
                      <a:r>
                        <a:rPr lang="en-US" sz="1875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Total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D42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250"/>
                        </a:lnSpc>
                        <a:defRPr/>
                      </a:pPr>
                      <a:r>
                        <a:rPr lang="en-US" sz="1875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35,200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D4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pSp>
        <p:nvGrpSpPr>
          <p:cNvPr id="9" name="Group 9"/>
          <p:cNvGrpSpPr/>
          <p:nvPr/>
        </p:nvGrpSpPr>
        <p:grpSpPr>
          <a:xfrm>
            <a:off x="11109960" y="1920240"/>
            <a:ext cx="6446520" cy="411480"/>
            <a:chOff x="0" y="0"/>
            <a:chExt cx="8595360" cy="54864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595360" cy="548640"/>
            </a:xfrm>
            <a:custGeom>
              <a:avLst/>
              <a:gdLst/>
              <a:ahLst/>
              <a:cxnLst/>
              <a:rect l="l" t="t" r="r" b="b"/>
              <a:pathLst>
                <a:path w="8595360" h="548640">
                  <a:moveTo>
                    <a:pt x="0" y="0"/>
                  </a:moveTo>
                  <a:lnTo>
                    <a:pt x="8595360" y="0"/>
                  </a:lnTo>
                  <a:lnTo>
                    <a:pt x="859536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55265" b="-25526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859536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Cost Breakdown</a:t>
              </a:r>
            </a:p>
          </p:txBody>
        </p:sp>
      </p:grp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00716" y="1728216"/>
            <a:ext cx="8065008" cy="669340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685800" y="8983980"/>
            <a:ext cx="15773400" cy="480060"/>
            <a:chOff x="0" y="0"/>
            <a:chExt cx="21031200" cy="64008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1031200" cy="640080"/>
            </a:xfrm>
            <a:custGeom>
              <a:avLst/>
              <a:gdLst/>
              <a:ahLst/>
              <a:cxnLst/>
              <a:rect l="l" t="t" r="r" b="b"/>
              <a:pathLst>
                <a:path w="21031200" h="640080">
                  <a:moveTo>
                    <a:pt x="0" y="0"/>
                  </a:moveTo>
                  <a:lnTo>
                    <a:pt x="21031200" y="0"/>
                  </a:lnTo>
                  <a:lnTo>
                    <a:pt x="2103120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90222" b="-59022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28575"/>
              <a:ext cx="21031200" cy="66865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 i="1">
                  <a:solidFill>
                    <a:srgbClr val="5C6E6F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Total start-up investment required: £35,200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11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10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3-Year Revenue Forecast</a:t>
              </a:r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29184" y="836676"/>
            <a:ext cx="12179808" cy="8065008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11247120" y="2057400"/>
            <a:ext cx="6309360" cy="2125980"/>
            <a:chOff x="0" y="0"/>
            <a:chExt cx="8412480" cy="283464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412480" cy="2834640"/>
            </a:xfrm>
            <a:custGeom>
              <a:avLst/>
              <a:gdLst/>
              <a:ahLst/>
              <a:cxnLst/>
              <a:rect l="l" t="t" r="r" b="b"/>
              <a:pathLst>
                <a:path w="8412480" h="283464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8229600" y="0"/>
                  </a:lnTo>
                  <a:cubicBezTo>
                    <a:pt x="8330565" y="0"/>
                    <a:pt x="8412480" y="81915"/>
                    <a:pt x="8412480" y="182880"/>
                  </a:cubicBezTo>
                  <a:lnTo>
                    <a:pt x="8412480" y="2651760"/>
                  </a:lnTo>
                  <a:cubicBezTo>
                    <a:pt x="8412480" y="2752725"/>
                    <a:pt x="8330565" y="2834640"/>
                    <a:pt x="8229600" y="2834640"/>
                  </a:cubicBezTo>
                  <a:lnTo>
                    <a:pt x="182880" y="2834640"/>
                  </a:lnTo>
                  <a:cubicBezTo>
                    <a:pt x="81915" y="2834640"/>
                    <a:pt x="0" y="2752725"/>
                    <a:pt x="0" y="2651760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590020" y="2263140"/>
            <a:ext cx="5623560" cy="480060"/>
            <a:chOff x="0" y="0"/>
            <a:chExt cx="7498080" cy="64008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498080" cy="640080"/>
            </a:xfrm>
            <a:custGeom>
              <a:avLst/>
              <a:gdLst/>
              <a:ahLst/>
              <a:cxnLst/>
              <a:rect l="l" t="t" r="r" b="b"/>
              <a:pathLst>
                <a:path w="7498080" h="640080">
                  <a:moveTo>
                    <a:pt x="0" y="0"/>
                  </a:moveTo>
                  <a:lnTo>
                    <a:pt x="7498080" y="0"/>
                  </a:lnTo>
                  <a:lnTo>
                    <a:pt x="749808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78253" b="-17825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7498080" cy="6781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Year 1 Profit (before tax)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590020" y="2743200"/>
            <a:ext cx="5623560" cy="1234440"/>
            <a:chOff x="0" y="0"/>
            <a:chExt cx="7498080" cy="164592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498080" cy="1645920"/>
            </a:xfrm>
            <a:custGeom>
              <a:avLst/>
              <a:gdLst/>
              <a:ahLst/>
              <a:cxnLst/>
              <a:rect l="l" t="t" r="r" b="b"/>
              <a:pathLst>
                <a:path w="7498080" h="1645920">
                  <a:moveTo>
                    <a:pt x="0" y="0"/>
                  </a:moveTo>
                  <a:lnTo>
                    <a:pt x="7498080" y="0"/>
                  </a:lnTo>
                  <a:lnTo>
                    <a:pt x="7498080" y="1645920"/>
                  </a:lnTo>
                  <a:lnTo>
                    <a:pt x="0" y="16459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8765" b="-3876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7498080" cy="166497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£36,000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247120" y="4457700"/>
            <a:ext cx="6309360" cy="2125980"/>
            <a:chOff x="0" y="0"/>
            <a:chExt cx="8412480" cy="283464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412480" cy="2834640"/>
            </a:xfrm>
            <a:custGeom>
              <a:avLst/>
              <a:gdLst/>
              <a:ahLst/>
              <a:cxnLst/>
              <a:rect l="l" t="t" r="r" b="b"/>
              <a:pathLst>
                <a:path w="8412480" h="283464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8229600" y="0"/>
                  </a:lnTo>
                  <a:cubicBezTo>
                    <a:pt x="8330565" y="0"/>
                    <a:pt x="8412480" y="81915"/>
                    <a:pt x="8412480" y="182880"/>
                  </a:cubicBezTo>
                  <a:lnTo>
                    <a:pt x="8412480" y="2651760"/>
                  </a:lnTo>
                  <a:cubicBezTo>
                    <a:pt x="8412480" y="2752725"/>
                    <a:pt x="8330565" y="2834640"/>
                    <a:pt x="8229600" y="2834640"/>
                  </a:cubicBezTo>
                  <a:lnTo>
                    <a:pt x="182880" y="2834640"/>
                  </a:lnTo>
                  <a:cubicBezTo>
                    <a:pt x="81915" y="2834640"/>
                    <a:pt x="0" y="2752725"/>
                    <a:pt x="0" y="2651760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1590020" y="4663440"/>
            <a:ext cx="5623560" cy="480060"/>
            <a:chOff x="0" y="0"/>
            <a:chExt cx="7498080" cy="64008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498080" cy="640080"/>
            </a:xfrm>
            <a:custGeom>
              <a:avLst/>
              <a:gdLst/>
              <a:ahLst/>
              <a:cxnLst/>
              <a:rect l="l" t="t" r="r" b="b"/>
              <a:pathLst>
                <a:path w="7498080" h="640080">
                  <a:moveTo>
                    <a:pt x="0" y="0"/>
                  </a:moveTo>
                  <a:lnTo>
                    <a:pt x="7498080" y="0"/>
                  </a:lnTo>
                  <a:lnTo>
                    <a:pt x="749808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78253" b="-17825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7498080" cy="6781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Year 2 Profit (before tax)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1590020" y="5143500"/>
            <a:ext cx="5623560" cy="1234440"/>
            <a:chOff x="0" y="0"/>
            <a:chExt cx="7498080" cy="164592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7498080" cy="1645920"/>
            </a:xfrm>
            <a:custGeom>
              <a:avLst/>
              <a:gdLst/>
              <a:ahLst/>
              <a:cxnLst/>
              <a:rect l="l" t="t" r="r" b="b"/>
              <a:pathLst>
                <a:path w="7498080" h="1645920">
                  <a:moveTo>
                    <a:pt x="0" y="0"/>
                  </a:moveTo>
                  <a:lnTo>
                    <a:pt x="7498080" y="0"/>
                  </a:lnTo>
                  <a:lnTo>
                    <a:pt x="7498080" y="1645920"/>
                  </a:lnTo>
                  <a:lnTo>
                    <a:pt x="0" y="16459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8765" b="-3876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19050"/>
              <a:ext cx="7498080" cy="166497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£46,000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247120" y="6858000"/>
            <a:ext cx="6309360" cy="2125980"/>
            <a:chOff x="0" y="0"/>
            <a:chExt cx="8412480" cy="283464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412480" cy="2834640"/>
            </a:xfrm>
            <a:custGeom>
              <a:avLst/>
              <a:gdLst/>
              <a:ahLst/>
              <a:cxnLst/>
              <a:rect l="l" t="t" r="r" b="b"/>
              <a:pathLst>
                <a:path w="8412480" h="283464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8229600" y="0"/>
                  </a:lnTo>
                  <a:cubicBezTo>
                    <a:pt x="8330565" y="0"/>
                    <a:pt x="8412480" y="81915"/>
                    <a:pt x="8412480" y="182880"/>
                  </a:cubicBezTo>
                  <a:lnTo>
                    <a:pt x="8412480" y="2651760"/>
                  </a:lnTo>
                  <a:cubicBezTo>
                    <a:pt x="8412480" y="2752725"/>
                    <a:pt x="8330565" y="2834640"/>
                    <a:pt x="8229600" y="2834640"/>
                  </a:cubicBezTo>
                  <a:lnTo>
                    <a:pt x="182880" y="2834640"/>
                  </a:lnTo>
                  <a:cubicBezTo>
                    <a:pt x="81915" y="2834640"/>
                    <a:pt x="0" y="2752725"/>
                    <a:pt x="0" y="2651760"/>
                  </a:cubicBezTo>
                  <a:close/>
                </a:path>
              </a:pathLst>
            </a:custGeom>
            <a:solidFill>
              <a:srgbClr val="02809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1590020" y="7063740"/>
            <a:ext cx="5623560" cy="480060"/>
            <a:chOff x="0" y="0"/>
            <a:chExt cx="7498080" cy="64008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7498080" cy="640080"/>
            </a:xfrm>
            <a:custGeom>
              <a:avLst/>
              <a:gdLst/>
              <a:ahLst/>
              <a:cxnLst/>
              <a:rect l="l" t="t" r="r" b="b"/>
              <a:pathLst>
                <a:path w="7498080" h="640080">
                  <a:moveTo>
                    <a:pt x="0" y="0"/>
                  </a:moveTo>
                  <a:lnTo>
                    <a:pt x="7498080" y="0"/>
                  </a:lnTo>
                  <a:lnTo>
                    <a:pt x="749808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78253" b="-17825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7498080" cy="6781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Year 3 Profit (before tax)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1590020" y="7543800"/>
            <a:ext cx="5623560" cy="1234440"/>
            <a:chOff x="0" y="0"/>
            <a:chExt cx="7498080" cy="164592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7498080" cy="1645920"/>
            </a:xfrm>
            <a:custGeom>
              <a:avLst/>
              <a:gdLst/>
              <a:ahLst/>
              <a:cxnLst/>
              <a:rect l="l" t="t" r="r" b="b"/>
              <a:pathLst>
                <a:path w="7498080" h="1645920">
                  <a:moveTo>
                    <a:pt x="0" y="0"/>
                  </a:moveTo>
                  <a:lnTo>
                    <a:pt x="7498080" y="0"/>
                  </a:lnTo>
                  <a:lnTo>
                    <a:pt x="7498080" y="1645920"/>
                  </a:lnTo>
                  <a:lnTo>
                    <a:pt x="0" y="16459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8765" b="-3876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19050"/>
              <a:ext cx="7498080" cy="166497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£60,000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777240" y="8100060"/>
            <a:ext cx="9966960" cy="1181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09"/>
              </a:lnSpc>
            </a:pPr>
            <a:r>
              <a:rPr lang="en-US" sz="1425" i="1">
                <a:solidFill>
                  <a:srgbClr val="5C6E6F"/>
                </a:solidFill>
                <a:latin typeface="Calibri (MS) Italics"/>
                <a:ea typeface="Calibri (MS) Italics"/>
                <a:cs typeface="Calibri (MS) Italics"/>
                <a:sym typeface="Calibri (MS) Italics"/>
              </a:rPr>
              <a:t>Years 2–3 are illustrative projections (≈20% annual growth) based on the plan's expansion strategy; Year 1 figures are as stated in the business plan.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12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11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Break-Even &amp; Annual Operating Costs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1851660"/>
            <a:ext cx="7818120" cy="411480"/>
            <a:chOff x="0" y="0"/>
            <a:chExt cx="10424160" cy="54864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424160" cy="548640"/>
            </a:xfrm>
            <a:custGeom>
              <a:avLst/>
              <a:gdLst/>
              <a:ahLst/>
              <a:cxnLst/>
              <a:rect l="l" t="t" r="r" b="b"/>
              <a:pathLst>
                <a:path w="10424160" h="548640">
                  <a:moveTo>
                    <a:pt x="0" y="0"/>
                  </a:moveTo>
                  <a:lnTo>
                    <a:pt x="10424160" y="0"/>
                  </a:lnTo>
                  <a:lnTo>
                    <a:pt x="1042416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20215" b="-32021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042416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Break-Even Analysis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85800" y="2400300"/>
            <a:ext cx="4663440" cy="576072"/>
            <a:chOff x="0" y="0"/>
            <a:chExt cx="6217920" cy="7680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217920" cy="768096"/>
            </a:xfrm>
            <a:custGeom>
              <a:avLst/>
              <a:gdLst/>
              <a:ahLst/>
              <a:cxnLst/>
              <a:rect l="l" t="t" r="r" b="b"/>
              <a:pathLst>
                <a:path w="6217920" h="768096">
                  <a:moveTo>
                    <a:pt x="0" y="0"/>
                  </a:moveTo>
                  <a:lnTo>
                    <a:pt x="6217920" y="0"/>
                  </a:lnTo>
                  <a:lnTo>
                    <a:pt x="62179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7736" b="-10773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6217920" cy="8061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Selling price / service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349240" y="2400300"/>
            <a:ext cx="2468880" cy="576072"/>
            <a:chOff x="0" y="0"/>
            <a:chExt cx="3291840" cy="76809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3291840" cy="768096"/>
            </a:xfrm>
            <a:custGeom>
              <a:avLst/>
              <a:gdLst/>
              <a:ahLst/>
              <a:cxnLst/>
              <a:rect l="l" t="t" r="r" b="b"/>
              <a:pathLst>
                <a:path w="3291840" h="768096">
                  <a:moveTo>
                    <a:pt x="0" y="0"/>
                  </a:moveTo>
                  <a:lnTo>
                    <a:pt x="3291840" y="0"/>
                  </a:lnTo>
                  <a:lnTo>
                    <a:pt x="329184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507" b="-335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3291840" cy="8061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070"/>
                </a:lnSpc>
              </a:pPr>
              <a:r>
                <a:rPr lang="en-US" sz="1725" b="1">
                  <a:solidFill>
                    <a:srgbClr val="02809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£120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85800" y="3031236"/>
            <a:ext cx="4663440" cy="576072"/>
            <a:chOff x="0" y="0"/>
            <a:chExt cx="6217920" cy="76809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217920" cy="768096"/>
            </a:xfrm>
            <a:custGeom>
              <a:avLst/>
              <a:gdLst/>
              <a:ahLst/>
              <a:cxnLst/>
              <a:rect l="l" t="t" r="r" b="b"/>
              <a:pathLst>
                <a:path w="6217920" h="768096">
                  <a:moveTo>
                    <a:pt x="0" y="0"/>
                  </a:moveTo>
                  <a:lnTo>
                    <a:pt x="6217920" y="0"/>
                  </a:lnTo>
                  <a:lnTo>
                    <a:pt x="62179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7736" b="-10773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6217920" cy="8061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 dirty="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Variable cost / service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349240" y="3031236"/>
            <a:ext cx="2468880" cy="576072"/>
            <a:chOff x="0" y="0"/>
            <a:chExt cx="3291840" cy="768096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291840" cy="768096"/>
            </a:xfrm>
            <a:custGeom>
              <a:avLst/>
              <a:gdLst/>
              <a:ahLst/>
              <a:cxnLst/>
              <a:rect l="l" t="t" r="r" b="b"/>
              <a:pathLst>
                <a:path w="3291840" h="768096">
                  <a:moveTo>
                    <a:pt x="0" y="0"/>
                  </a:moveTo>
                  <a:lnTo>
                    <a:pt x="3291840" y="0"/>
                  </a:lnTo>
                  <a:lnTo>
                    <a:pt x="329184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507" b="-335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3291840" cy="8061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070"/>
                </a:lnSpc>
              </a:pPr>
              <a:r>
                <a:rPr lang="en-US" sz="1725" b="1">
                  <a:solidFill>
                    <a:srgbClr val="02809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£45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685800" y="3662172"/>
            <a:ext cx="4663440" cy="576072"/>
            <a:chOff x="0" y="0"/>
            <a:chExt cx="6217920" cy="768096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6217920" cy="768096"/>
            </a:xfrm>
            <a:custGeom>
              <a:avLst/>
              <a:gdLst/>
              <a:ahLst/>
              <a:cxnLst/>
              <a:rect l="l" t="t" r="r" b="b"/>
              <a:pathLst>
                <a:path w="6217920" h="768096">
                  <a:moveTo>
                    <a:pt x="0" y="0"/>
                  </a:moveTo>
                  <a:lnTo>
                    <a:pt x="6217920" y="0"/>
                  </a:lnTo>
                  <a:lnTo>
                    <a:pt x="62179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7736" b="-10773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6217920" cy="8061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Contribution / service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349240" y="3662172"/>
            <a:ext cx="2468880" cy="576072"/>
            <a:chOff x="0" y="0"/>
            <a:chExt cx="3291840" cy="768096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3291840" cy="768096"/>
            </a:xfrm>
            <a:custGeom>
              <a:avLst/>
              <a:gdLst/>
              <a:ahLst/>
              <a:cxnLst/>
              <a:rect l="l" t="t" r="r" b="b"/>
              <a:pathLst>
                <a:path w="3291840" h="768096">
                  <a:moveTo>
                    <a:pt x="0" y="0"/>
                  </a:moveTo>
                  <a:lnTo>
                    <a:pt x="3291840" y="0"/>
                  </a:lnTo>
                  <a:lnTo>
                    <a:pt x="329184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507" b="-335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3291840" cy="8061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070"/>
                </a:lnSpc>
              </a:pPr>
              <a:r>
                <a:rPr lang="en-US" sz="1725" b="1">
                  <a:solidFill>
                    <a:srgbClr val="02809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£75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5800" y="4293108"/>
            <a:ext cx="4663440" cy="576072"/>
            <a:chOff x="0" y="0"/>
            <a:chExt cx="6217920" cy="768096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6217920" cy="768096"/>
            </a:xfrm>
            <a:custGeom>
              <a:avLst/>
              <a:gdLst/>
              <a:ahLst/>
              <a:cxnLst/>
              <a:rect l="l" t="t" r="r" b="b"/>
              <a:pathLst>
                <a:path w="6217920" h="768096">
                  <a:moveTo>
                    <a:pt x="0" y="0"/>
                  </a:moveTo>
                  <a:lnTo>
                    <a:pt x="6217920" y="0"/>
                  </a:lnTo>
                  <a:lnTo>
                    <a:pt x="621792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7736" b="-10773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6217920" cy="8061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070"/>
                </a:lnSpc>
              </a:pPr>
              <a:r>
                <a:rPr lang="en-US" sz="1725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Total fixed costs (annual)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5349240" y="4293108"/>
            <a:ext cx="2468880" cy="576072"/>
            <a:chOff x="0" y="0"/>
            <a:chExt cx="3291840" cy="768096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3291840" cy="768096"/>
            </a:xfrm>
            <a:custGeom>
              <a:avLst/>
              <a:gdLst/>
              <a:ahLst/>
              <a:cxnLst/>
              <a:rect l="l" t="t" r="r" b="b"/>
              <a:pathLst>
                <a:path w="3291840" h="768096">
                  <a:moveTo>
                    <a:pt x="0" y="0"/>
                  </a:moveTo>
                  <a:lnTo>
                    <a:pt x="3291840" y="0"/>
                  </a:lnTo>
                  <a:lnTo>
                    <a:pt x="329184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507" b="-335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38100"/>
              <a:ext cx="3291840" cy="8061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070"/>
                </a:lnSpc>
              </a:pPr>
              <a:r>
                <a:rPr lang="en-US" sz="1725" b="1">
                  <a:solidFill>
                    <a:srgbClr val="02809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£26,000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85800" y="5143500"/>
            <a:ext cx="7818120" cy="2125980"/>
            <a:chOff x="0" y="0"/>
            <a:chExt cx="10424160" cy="283464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0424160" cy="2834640"/>
            </a:xfrm>
            <a:custGeom>
              <a:avLst/>
              <a:gdLst/>
              <a:ahLst/>
              <a:cxnLst/>
              <a:rect l="l" t="t" r="r" b="b"/>
              <a:pathLst>
                <a:path w="10424160" h="283464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10241280" y="0"/>
                  </a:lnTo>
                  <a:cubicBezTo>
                    <a:pt x="10342245" y="0"/>
                    <a:pt x="10424160" y="81915"/>
                    <a:pt x="10424160" y="182880"/>
                  </a:cubicBezTo>
                  <a:lnTo>
                    <a:pt x="10424160" y="2651760"/>
                  </a:lnTo>
                  <a:cubicBezTo>
                    <a:pt x="10424160" y="2752725"/>
                    <a:pt x="10342245" y="2834640"/>
                    <a:pt x="10241280" y="2834640"/>
                  </a:cubicBezTo>
                  <a:lnTo>
                    <a:pt x="182880" y="2834640"/>
                  </a:lnTo>
                  <a:cubicBezTo>
                    <a:pt x="81915" y="2834640"/>
                    <a:pt x="0" y="2752725"/>
                    <a:pt x="0" y="2651760"/>
                  </a:cubicBezTo>
                  <a:close/>
                </a:path>
              </a:pathLst>
            </a:custGeom>
            <a:solidFill>
              <a:srgbClr val="0B3D4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60120" y="5349240"/>
            <a:ext cx="7269480" cy="960120"/>
            <a:chOff x="0" y="0"/>
            <a:chExt cx="9692640" cy="128016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9692640" cy="1280160"/>
            </a:xfrm>
            <a:custGeom>
              <a:avLst/>
              <a:gdLst/>
              <a:ahLst/>
              <a:cxnLst/>
              <a:rect l="l" t="t" r="r" b="b"/>
              <a:pathLst>
                <a:path w="9692640" h="1280160">
                  <a:moveTo>
                    <a:pt x="0" y="0"/>
                  </a:moveTo>
                  <a:lnTo>
                    <a:pt x="9692640" y="0"/>
                  </a:lnTo>
                  <a:lnTo>
                    <a:pt x="9692640" y="1280160"/>
                  </a:lnTo>
                  <a:lnTo>
                    <a:pt x="0" y="12801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7529" b="-9752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9525"/>
              <a:ext cx="9692640" cy="128968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040"/>
                </a:lnSpc>
              </a:pPr>
              <a:r>
                <a:rPr lang="en-US" sz="42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347 jobs / year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51560" y="6363462"/>
            <a:ext cx="7086600" cy="750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lang="en-US" sz="1575">
                <a:solidFill>
                  <a:srgbClr val="CDE7E4"/>
                </a:solidFill>
                <a:latin typeface="Calibri (MS)"/>
                <a:ea typeface="Calibri (MS)"/>
                <a:cs typeface="Calibri (MS)"/>
                <a:sym typeface="Calibri (MS)"/>
              </a:rPr>
              <a:t>≈ 29 cleaning jobs per month to cover all operating costs — beyond this, work contributes to profit.</a:t>
            </a:r>
          </a:p>
        </p:txBody>
      </p:sp>
      <p:grpSp>
        <p:nvGrpSpPr>
          <p:cNvPr id="41" name="Group 41"/>
          <p:cNvGrpSpPr/>
          <p:nvPr/>
        </p:nvGrpSpPr>
        <p:grpSpPr>
          <a:xfrm>
            <a:off x="685800" y="7543800"/>
            <a:ext cx="7818120" cy="822960"/>
            <a:chOff x="0" y="0"/>
            <a:chExt cx="10424160" cy="109728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10424160" cy="1097280"/>
            </a:xfrm>
            <a:custGeom>
              <a:avLst/>
              <a:gdLst/>
              <a:ahLst/>
              <a:cxnLst/>
              <a:rect l="l" t="t" r="r" b="b"/>
              <a:pathLst>
                <a:path w="10424160" h="1097280">
                  <a:moveTo>
                    <a:pt x="0" y="0"/>
                  </a:moveTo>
                  <a:lnTo>
                    <a:pt x="10424160" y="0"/>
                  </a:lnTo>
                  <a:lnTo>
                    <a:pt x="10424160" y="1097280"/>
                  </a:lnTo>
                  <a:lnTo>
                    <a:pt x="0" y="10972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35107" b="-1351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0" y="-38100"/>
              <a:ext cx="10424160" cy="113538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800"/>
                </a:lnSpc>
              </a:pPr>
              <a:r>
                <a:rPr lang="en-US" sz="1500" i="1">
                  <a:solidFill>
                    <a:srgbClr val="5C6E6F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Break-even = Fixed Costs ÷ Contribution = £26,000 ÷ £75 = 347 jobs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 rot="5391480">
            <a:off x="5133965" y="5755958"/>
            <a:ext cx="7700029" cy="0"/>
          </a:xfrm>
          <a:prstGeom prst="line">
            <a:avLst/>
          </a:prstGeom>
          <a:ln w="9525" cap="rnd">
            <a:solidFill>
              <a:srgbClr val="D8E6E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5" name="Group 45"/>
          <p:cNvGrpSpPr/>
          <p:nvPr/>
        </p:nvGrpSpPr>
        <p:grpSpPr>
          <a:xfrm>
            <a:off x="9326880" y="1851660"/>
            <a:ext cx="7818120" cy="411480"/>
            <a:chOff x="0" y="0"/>
            <a:chExt cx="10424160" cy="54864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0424160" cy="548640"/>
            </a:xfrm>
            <a:custGeom>
              <a:avLst/>
              <a:gdLst/>
              <a:ahLst/>
              <a:cxnLst/>
              <a:rect l="l" t="t" r="r" b="b"/>
              <a:pathLst>
                <a:path w="10424160" h="548640">
                  <a:moveTo>
                    <a:pt x="0" y="0"/>
                  </a:moveTo>
                  <a:lnTo>
                    <a:pt x="10424160" y="0"/>
                  </a:lnTo>
                  <a:lnTo>
                    <a:pt x="1042416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20215" b="-32021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-47625"/>
              <a:ext cx="1042416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Annual Fixed Costs</a:t>
              </a:r>
            </a:p>
          </p:txBody>
        </p:sp>
      </p:grpSp>
      <p:graphicFrame>
        <p:nvGraphicFramePr>
          <p:cNvPr id="48" name="Table 48"/>
          <p:cNvGraphicFramePr>
            <a:graphicFrameLocks noGrp="1"/>
          </p:cNvGraphicFramePr>
          <p:nvPr/>
        </p:nvGraphicFramePr>
        <p:xfrm>
          <a:off x="9326880" y="2359152"/>
          <a:ext cx="8077200" cy="4457700"/>
        </p:xfrm>
        <a:graphic>
          <a:graphicData uri="http://schemas.openxmlformats.org/drawingml/2006/table">
            <a:tbl>
              <a:tblPr/>
              <a:tblGrid>
                <a:gridCol w="55838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933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5300">
                <a:tc>
                  <a:txBody>
                    <a:bodyPr/>
                    <a:lstStyle/>
                    <a:p>
                      <a:pPr algn="l">
                        <a:lnSpc>
                          <a:spcPts val="1980"/>
                        </a:lnSpc>
                        <a:defRPr/>
                      </a:pPr>
                      <a:r>
                        <a:rPr lang="en-US" sz="1650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Cost Item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80"/>
                        </a:lnSpc>
                        <a:defRPr/>
                      </a:pPr>
                      <a:r>
                        <a:rPr lang="en-US" sz="1650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£ / year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Office rent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9,600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Insurance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1,200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Marketing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2,000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Website maintenance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600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Office utilities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2,400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Administration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4,200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Vehicle finance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6,000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>
                        <a:lnSpc>
                          <a:spcPts val="1980"/>
                        </a:lnSpc>
                        <a:defRPr/>
                      </a:pPr>
                      <a:r>
                        <a:rPr lang="en-US" sz="1650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Total Fixed Costs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D42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80"/>
                        </a:lnSpc>
                        <a:defRPr/>
                      </a:pPr>
                      <a:r>
                        <a:rPr lang="en-US" sz="1650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26,000</a:t>
                      </a:r>
                      <a:endParaRPr lang="en-US" sz="1100"/>
                    </a:p>
                  </a:txBody>
                  <a:tcPr marT="91440" marB="9144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D4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pSp>
        <p:nvGrpSpPr>
          <p:cNvPr id="49" name="Group 49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13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12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Risk Assessment &amp; Mitigation</a:t>
              </a:r>
            </a:p>
          </p:txBody>
        </p:sp>
      </p:grpSp>
      <p:graphicFrame>
        <p:nvGraphicFramePr>
          <p:cNvPr id="8" name="Table 8"/>
          <p:cNvGraphicFramePr>
            <a:graphicFrameLocks noGrp="1"/>
          </p:cNvGraphicFramePr>
          <p:nvPr/>
        </p:nvGraphicFramePr>
        <p:xfrm>
          <a:off x="685800" y="1920240"/>
          <a:ext cx="16840200" cy="7772400"/>
        </p:xfrm>
        <a:graphic>
          <a:graphicData uri="http://schemas.openxmlformats.org/drawingml/2006/table">
            <a:tbl>
              <a:tblPr/>
              <a:tblGrid>
                <a:gridCol w="31819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888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694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95400">
                <a:tc>
                  <a:txBody>
                    <a:bodyPr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Risk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D4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Description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D4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Mitigation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D4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5400">
                <a:tc>
                  <a:txBody>
                    <a:bodyPr/>
                    <a:lstStyle/>
                    <a:p>
                      <a:pPr algn="l">
                        <a:lnSpc>
                          <a:spcPts val="1980"/>
                        </a:lnSpc>
                        <a:defRPr/>
                      </a:pPr>
                      <a:r>
                        <a:rPr lang="en-US" sz="1650" b="1">
                          <a:solidFill>
                            <a:srgbClr val="02809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Competition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Many competitors operate in the market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Focus on quality, service, and customer retention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5400">
                <a:tc>
                  <a:txBody>
                    <a:bodyPr/>
                    <a:lstStyle/>
                    <a:p>
                      <a:pPr algn="l">
                        <a:lnSpc>
                          <a:spcPts val="1980"/>
                        </a:lnSpc>
                        <a:defRPr/>
                      </a:pPr>
                      <a:r>
                        <a:rPr lang="en-US" sz="1650" b="1">
                          <a:solidFill>
                            <a:srgbClr val="02809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Labour shortages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Difficulty recruiting reliable cleaners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Competitive wages, training, positive conditions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5400">
                <a:tc>
                  <a:txBody>
                    <a:bodyPr/>
                    <a:lstStyle/>
                    <a:p>
                      <a:pPr algn="l">
                        <a:lnSpc>
                          <a:spcPts val="1980"/>
                        </a:lnSpc>
                        <a:defRPr/>
                      </a:pPr>
                      <a:r>
                        <a:rPr lang="en-US" sz="1650" b="1">
                          <a:solidFill>
                            <a:srgbClr val="02809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Economic downturn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Customers may reduce spending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Flexible pricing; diversify commercial contracts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95400">
                <a:tc>
                  <a:txBody>
                    <a:bodyPr/>
                    <a:lstStyle/>
                    <a:p>
                      <a:pPr algn="l">
                        <a:lnSpc>
                          <a:spcPts val="1980"/>
                        </a:lnSpc>
                        <a:defRPr/>
                      </a:pPr>
                      <a:r>
                        <a:rPr lang="en-US" sz="1650" b="1">
                          <a:solidFill>
                            <a:srgbClr val="02809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Health &amp; safety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Employees may experience workplace injuries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Regular training, PPE, comprehensive insurance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95400">
                <a:tc>
                  <a:txBody>
                    <a:bodyPr/>
                    <a:lstStyle/>
                    <a:p>
                      <a:pPr algn="l">
                        <a:lnSpc>
                          <a:spcPts val="1980"/>
                        </a:lnSpc>
                        <a:defRPr/>
                      </a:pPr>
                      <a:r>
                        <a:rPr lang="en-US" sz="1650" b="1">
                          <a:solidFill>
                            <a:srgbClr val="02809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Customer complaints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Poor service could damage reputation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89"/>
                        </a:lnSpc>
                        <a:defRPr/>
                      </a:pPr>
                      <a:r>
                        <a:rPr lang="en-US" sz="1575">
                          <a:solidFill>
                            <a:srgbClr val="1F2D2E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Quality inspections and satisfaction surveys</a:t>
                      </a:r>
                      <a:endParaRPr lang="en-US" sz="1100"/>
                    </a:p>
                  </a:txBody>
                  <a:tcPr marT="91440" marB="91440"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9" name="Group 9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14</a:t>
              </a: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3D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2C39A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13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Sustainability &amp; Operating Responsibly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2057400"/>
            <a:ext cx="5349240" cy="1783080"/>
            <a:chOff x="0" y="0"/>
            <a:chExt cx="7132320" cy="237744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132320" cy="2377440"/>
            </a:xfrm>
            <a:custGeom>
              <a:avLst/>
              <a:gdLst/>
              <a:ahLst/>
              <a:cxnLst/>
              <a:rect l="l" t="t" r="r" b="b"/>
              <a:pathLst>
                <a:path w="7132320" h="237744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6967728" y="0"/>
                  </a:lnTo>
                  <a:cubicBezTo>
                    <a:pt x="7058660" y="0"/>
                    <a:pt x="7132320" y="73660"/>
                    <a:pt x="7132320" y="164592"/>
                  </a:cubicBezTo>
                  <a:lnTo>
                    <a:pt x="7132320" y="2212848"/>
                  </a:lnTo>
                  <a:cubicBezTo>
                    <a:pt x="7132320" y="2303780"/>
                    <a:pt x="7058660" y="2377440"/>
                    <a:pt x="6967728" y="2377440"/>
                  </a:cubicBezTo>
                  <a:lnTo>
                    <a:pt x="164592" y="2377440"/>
                  </a:lnTo>
                  <a:cubicBezTo>
                    <a:pt x="73660" y="2377440"/>
                    <a:pt x="0" y="2303780"/>
                    <a:pt x="0" y="2212848"/>
                  </a:cubicBezTo>
                  <a:close/>
                </a:path>
              </a:pathLst>
            </a:custGeom>
            <a:solidFill>
              <a:srgbClr val="0F4A5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32688" y="2304288"/>
            <a:ext cx="576072" cy="576072"/>
            <a:chOff x="0" y="0"/>
            <a:chExt cx="768096" cy="76809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096" y="171958"/>
                    <a:pt x="768096" y="384048"/>
                  </a:cubicBezTo>
                  <a:cubicBezTo>
                    <a:pt x="768096" y="596138"/>
                    <a:pt x="596138" y="768096"/>
                    <a:pt x="384048" y="768096"/>
                  </a:cubicBez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32688" y="2304288"/>
            <a:ext cx="576072" cy="576072"/>
            <a:chOff x="0" y="0"/>
            <a:chExt cx="768096" cy="76809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0"/>
                  </a:moveTo>
                  <a:lnTo>
                    <a:pt x="768096" y="0"/>
                  </a:lnTo>
                  <a:lnTo>
                    <a:pt x="768096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9525"/>
              <a:ext cx="768096" cy="7776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0B3D42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982980" y="2978658"/>
            <a:ext cx="4754880" cy="720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7"/>
              </a:lnSpc>
            </a:pPr>
            <a:r>
              <a:rPr lang="en-US" sz="1650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Use biodegradable cleaning products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309360" y="2057400"/>
            <a:ext cx="5349240" cy="1783080"/>
            <a:chOff x="0" y="0"/>
            <a:chExt cx="7132320" cy="237744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132320" cy="2377440"/>
            </a:xfrm>
            <a:custGeom>
              <a:avLst/>
              <a:gdLst/>
              <a:ahLst/>
              <a:cxnLst/>
              <a:rect l="l" t="t" r="r" b="b"/>
              <a:pathLst>
                <a:path w="7132320" h="237744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6967728" y="0"/>
                  </a:lnTo>
                  <a:cubicBezTo>
                    <a:pt x="7058660" y="0"/>
                    <a:pt x="7132320" y="73660"/>
                    <a:pt x="7132320" y="164592"/>
                  </a:cubicBezTo>
                  <a:lnTo>
                    <a:pt x="7132320" y="2212848"/>
                  </a:lnTo>
                  <a:cubicBezTo>
                    <a:pt x="7132320" y="2303780"/>
                    <a:pt x="7058660" y="2377440"/>
                    <a:pt x="6967728" y="2377440"/>
                  </a:cubicBezTo>
                  <a:lnTo>
                    <a:pt x="164592" y="2377440"/>
                  </a:lnTo>
                  <a:cubicBezTo>
                    <a:pt x="73660" y="2377440"/>
                    <a:pt x="0" y="2303780"/>
                    <a:pt x="0" y="2212848"/>
                  </a:cubicBezTo>
                  <a:close/>
                </a:path>
              </a:pathLst>
            </a:custGeom>
            <a:solidFill>
              <a:srgbClr val="0F4A5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556248" y="2304288"/>
            <a:ext cx="576072" cy="576072"/>
            <a:chOff x="0" y="0"/>
            <a:chExt cx="768096" cy="76809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096" y="171958"/>
                    <a:pt x="768096" y="384048"/>
                  </a:cubicBezTo>
                  <a:cubicBezTo>
                    <a:pt x="768096" y="596138"/>
                    <a:pt x="596138" y="768096"/>
                    <a:pt x="384048" y="768096"/>
                  </a:cubicBez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556248" y="2304288"/>
            <a:ext cx="576072" cy="576072"/>
            <a:chOff x="0" y="0"/>
            <a:chExt cx="768096" cy="768096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0"/>
                  </a:moveTo>
                  <a:lnTo>
                    <a:pt x="768096" y="0"/>
                  </a:lnTo>
                  <a:lnTo>
                    <a:pt x="768096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9525"/>
              <a:ext cx="768096" cy="7776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0B3D42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6606540" y="2978658"/>
            <a:ext cx="4754880" cy="720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7"/>
              </a:lnSpc>
            </a:pPr>
            <a:r>
              <a:rPr lang="en-US" sz="1650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Reduce plastic waste via refillable containers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11932920" y="2057400"/>
            <a:ext cx="5349240" cy="1783080"/>
            <a:chOff x="0" y="0"/>
            <a:chExt cx="7132320" cy="237744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7132320" cy="2377440"/>
            </a:xfrm>
            <a:custGeom>
              <a:avLst/>
              <a:gdLst/>
              <a:ahLst/>
              <a:cxnLst/>
              <a:rect l="l" t="t" r="r" b="b"/>
              <a:pathLst>
                <a:path w="7132320" h="237744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6967728" y="0"/>
                  </a:lnTo>
                  <a:cubicBezTo>
                    <a:pt x="7058660" y="0"/>
                    <a:pt x="7132320" y="73660"/>
                    <a:pt x="7132320" y="164592"/>
                  </a:cubicBezTo>
                  <a:lnTo>
                    <a:pt x="7132320" y="2212848"/>
                  </a:lnTo>
                  <a:cubicBezTo>
                    <a:pt x="7132320" y="2303780"/>
                    <a:pt x="7058660" y="2377440"/>
                    <a:pt x="6967728" y="2377440"/>
                  </a:cubicBezTo>
                  <a:lnTo>
                    <a:pt x="164592" y="2377440"/>
                  </a:lnTo>
                  <a:cubicBezTo>
                    <a:pt x="73660" y="2377440"/>
                    <a:pt x="0" y="2303780"/>
                    <a:pt x="0" y="2212848"/>
                  </a:cubicBezTo>
                  <a:close/>
                </a:path>
              </a:pathLst>
            </a:custGeom>
            <a:solidFill>
              <a:srgbClr val="0F4A5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2179808" y="2304288"/>
            <a:ext cx="576072" cy="576072"/>
            <a:chOff x="0" y="0"/>
            <a:chExt cx="768096" cy="768096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096" y="171958"/>
                    <a:pt x="768096" y="384048"/>
                  </a:cubicBezTo>
                  <a:cubicBezTo>
                    <a:pt x="768096" y="596138"/>
                    <a:pt x="596138" y="768096"/>
                    <a:pt x="384048" y="768096"/>
                  </a:cubicBez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2179808" y="2304288"/>
            <a:ext cx="576072" cy="576072"/>
            <a:chOff x="0" y="0"/>
            <a:chExt cx="768096" cy="768096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0"/>
                  </a:moveTo>
                  <a:lnTo>
                    <a:pt x="768096" y="0"/>
                  </a:lnTo>
                  <a:lnTo>
                    <a:pt x="768096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9525"/>
              <a:ext cx="768096" cy="7776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0B3D42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2230100" y="2978658"/>
            <a:ext cx="4754880" cy="720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7"/>
              </a:lnSpc>
            </a:pPr>
            <a:r>
              <a:rPr lang="en-US" sz="1650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Minimise water consumption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85800" y="4114800"/>
            <a:ext cx="5349240" cy="1783080"/>
            <a:chOff x="0" y="0"/>
            <a:chExt cx="7132320" cy="237744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7132320" cy="2377440"/>
            </a:xfrm>
            <a:custGeom>
              <a:avLst/>
              <a:gdLst/>
              <a:ahLst/>
              <a:cxnLst/>
              <a:rect l="l" t="t" r="r" b="b"/>
              <a:pathLst>
                <a:path w="7132320" h="237744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6967728" y="0"/>
                  </a:lnTo>
                  <a:cubicBezTo>
                    <a:pt x="7058660" y="0"/>
                    <a:pt x="7132320" y="73660"/>
                    <a:pt x="7132320" y="164592"/>
                  </a:cubicBezTo>
                  <a:lnTo>
                    <a:pt x="7132320" y="2212848"/>
                  </a:lnTo>
                  <a:cubicBezTo>
                    <a:pt x="7132320" y="2303780"/>
                    <a:pt x="7058660" y="2377440"/>
                    <a:pt x="6967728" y="2377440"/>
                  </a:cubicBezTo>
                  <a:lnTo>
                    <a:pt x="164592" y="2377440"/>
                  </a:lnTo>
                  <a:cubicBezTo>
                    <a:pt x="73660" y="2377440"/>
                    <a:pt x="0" y="2303780"/>
                    <a:pt x="0" y="2212848"/>
                  </a:cubicBezTo>
                  <a:close/>
                </a:path>
              </a:pathLst>
            </a:custGeom>
            <a:solidFill>
              <a:srgbClr val="0F4A5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932688" y="4361688"/>
            <a:ext cx="576072" cy="576072"/>
            <a:chOff x="0" y="0"/>
            <a:chExt cx="768096" cy="768096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096" y="171958"/>
                    <a:pt x="768096" y="384048"/>
                  </a:cubicBezTo>
                  <a:cubicBezTo>
                    <a:pt x="768096" y="596138"/>
                    <a:pt x="596138" y="768096"/>
                    <a:pt x="384048" y="768096"/>
                  </a:cubicBez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2688" y="4361688"/>
            <a:ext cx="576072" cy="576072"/>
            <a:chOff x="0" y="0"/>
            <a:chExt cx="768096" cy="768096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0"/>
                  </a:moveTo>
                  <a:lnTo>
                    <a:pt x="768096" y="0"/>
                  </a:lnTo>
                  <a:lnTo>
                    <a:pt x="768096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9525"/>
              <a:ext cx="768096" cy="7776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0B3D42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982980" y="5036058"/>
            <a:ext cx="4754880" cy="720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7"/>
              </a:lnSpc>
            </a:pPr>
            <a:r>
              <a:rPr lang="en-US" sz="1650" dirty="0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Encourage recycling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6309360" y="4114800"/>
            <a:ext cx="5349240" cy="1783080"/>
            <a:chOff x="0" y="0"/>
            <a:chExt cx="7132320" cy="237744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7132320" cy="2377440"/>
            </a:xfrm>
            <a:custGeom>
              <a:avLst/>
              <a:gdLst/>
              <a:ahLst/>
              <a:cxnLst/>
              <a:rect l="l" t="t" r="r" b="b"/>
              <a:pathLst>
                <a:path w="7132320" h="237744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6967728" y="0"/>
                  </a:lnTo>
                  <a:cubicBezTo>
                    <a:pt x="7058660" y="0"/>
                    <a:pt x="7132320" y="73660"/>
                    <a:pt x="7132320" y="164592"/>
                  </a:cubicBezTo>
                  <a:lnTo>
                    <a:pt x="7132320" y="2212848"/>
                  </a:lnTo>
                  <a:cubicBezTo>
                    <a:pt x="7132320" y="2303780"/>
                    <a:pt x="7058660" y="2377440"/>
                    <a:pt x="6967728" y="2377440"/>
                  </a:cubicBezTo>
                  <a:lnTo>
                    <a:pt x="164592" y="2377440"/>
                  </a:lnTo>
                  <a:cubicBezTo>
                    <a:pt x="73660" y="2377440"/>
                    <a:pt x="0" y="2303780"/>
                    <a:pt x="0" y="2212848"/>
                  </a:cubicBezTo>
                  <a:close/>
                </a:path>
              </a:pathLst>
            </a:custGeom>
            <a:solidFill>
              <a:srgbClr val="0F4A5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556248" y="4361688"/>
            <a:ext cx="576072" cy="576072"/>
            <a:chOff x="0" y="0"/>
            <a:chExt cx="768096" cy="768096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096" y="171958"/>
                    <a:pt x="768096" y="384048"/>
                  </a:cubicBezTo>
                  <a:cubicBezTo>
                    <a:pt x="768096" y="596138"/>
                    <a:pt x="596138" y="768096"/>
                    <a:pt x="384048" y="768096"/>
                  </a:cubicBez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6556248" y="4361688"/>
            <a:ext cx="576072" cy="576072"/>
            <a:chOff x="0" y="0"/>
            <a:chExt cx="768096" cy="768096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0"/>
                  </a:moveTo>
                  <a:lnTo>
                    <a:pt x="768096" y="0"/>
                  </a:lnTo>
                  <a:lnTo>
                    <a:pt x="768096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9525"/>
              <a:ext cx="768096" cy="7776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0B3D42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6606540" y="5036058"/>
            <a:ext cx="4754880" cy="720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7"/>
              </a:lnSpc>
            </a:pPr>
            <a:r>
              <a:rPr lang="en-US" sz="1650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Use energy-efficient equipment</a:t>
            </a:r>
          </a:p>
        </p:txBody>
      </p:sp>
      <p:grpSp>
        <p:nvGrpSpPr>
          <p:cNvPr id="48" name="Group 48"/>
          <p:cNvGrpSpPr/>
          <p:nvPr/>
        </p:nvGrpSpPr>
        <p:grpSpPr>
          <a:xfrm>
            <a:off x="11932920" y="4114800"/>
            <a:ext cx="5349240" cy="1783080"/>
            <a:chOff x="0" y="0"/>
            <a:chExt cx="7132320" cy="237744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7132320" cy="2377440"/>
            </a:xfrm>
            <a:custGeom>
              <a:avLst/>
              <a:gdLst/>
              <a:ahLst/>
              <a:cxnLst/>
              <a:rect l="l" t="t" r="r" b="b"/>
              <a:pathLst>
                <a:path w="7132320" h="237744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6967728" y="0"/>
                  </a:lnTo>
                  <a:cubicBezTo>
                    <a:pt x="7058660" y="0"/>
                    <a:pt x="7132320" y="73660"/>
                    <a:pt x="7132320" y="164592"/>
                  </a:cubicBezTo>
                  <a:lnTo>
                    <a:pt x="7132320" y="2212848"/>
                  </a:lnTo>
                  <a:cubicBezTo>
                    <a:pt x="7132320" y="2303780"/>
                    <a:pt x="7058660" y="2377440"/>
                    <a:pt x="6967728" y="2377440"/>
                  </a:cubicBezTo>
                  <a:lnTo>
                    <a:pt x="164592" y="2377440"/>
                  </a:lnTo>
                  <a:cubicBezTo>
                    <a:pt x="73660" y="2377440"/>
                    <a:pt x="0" y="2303780"/>
                    <a:pt x="0" y="2212848"/>
                  </a:cubicBezTo>
                  <a:close/>
                </a:path>
              </a:pathLst>
            </a:custGeom>
            <a:solidFill>
              <a:srgbClr val="0F4A5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2179808" y="4361688"/>
            <a:ext cx="576072" cy="576072"/>
            <a:chOff x="0" y="0"/>
            <a:chExt cx="768096" cy="768096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096" y="171958"/>
                    <a:pt x="768096" y="384048"/>
                  </a:cubicBezTo>
                  <a:cubicBezTo>
                    <a:pt x="768096" y="596138"/>
                    <a:pt x="596138" y="768096"/>
                    <a:pt x="384048" y="768096"/>
                  </a:cubicBez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2179808" y="4361688"/>
            <a:ext cx="576072" cy="576072"/>
            <a:chOff x="0" y="0"/>
            <a:chExt cx="768096" cy="768096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0"/>
                  </a:moveTo>
                  <a:lnTo>
                    <a:pt x="768096" y="0"/>
                  </a:lnTo>
                  <a:lnTo>
                    <a:pt x="768096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9525"/>
              <a:ext cx="768096" cy="7776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0B3D42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12230100" y="5036058"/>
            <a:ext cx="4754880" cy="720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7"/>
              </a:lnSpc>
            </a:pPr>
            <a:r>
              <a:rPr lang="en-US" sz="1650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Support local community initiatives</a:t>
            </a:r>
          </a:p>
        </p:txBody>
      </p:sp>
      <p:grpSp>
        <p:nvGrpSpPr>
          <p:cNvPr id="56" name="Group 56"/>
          <p:cNvGrpSpPr/>
          <p:nvPr/>
        </p:nvGrpSpPr>
        <p:grpSpPr>
          <a:xfrm>
            <a:off x="685800" y="6172200"/>
            <a:ext cx="5349240" cy="1783080"/>
            <a:chOff x="0" y="0"/>
            <a:chExt cx="7132320" cy="2377440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7132320" cy="2377440"/>
            </a:xfrm>
            <a:custGeom>
              <a:avLst/>
              <a:gdLst/>
              <a:ahLst/>
              <a:cxnLst/>
              <a:rect l="l" t="t" r="r" b="b"/>
              <a:pathLst>
                <a:path w="7132320" h="2377440">
                  <a:moveTo>
                    <a:pt x="0" y="164592"/>
                  </a:moveTo>
                  <a:cubicBezTo>
                    <a:pt x="0" y="73660"/>
                    <a:pt x="73660" y="0"/>
                    <a:pt x="164592" y="0"/>
                  </a:cubicBezTo>
                  <a:lnTo>
                    <a:pt x="6967728" y="0"/>
                  </a:lnTo>
                  <a:cubicBezTo>
                    <a:pt x="7058660" y="0"/>
                    <a:pt x="7132320" y="73660"/>
                    <a:pt x="7132320" y="164592"/>
                  </a:cubicBezTo>
                  <a:lnTo>
                    <a:pt x="7132320" y="2212848"/>
                  </a:lnTo>
                  <a:cubicBezTo>
                    <a:pt x="7132320" y="2303780"/>
                    <a:pt x="7058660" y="2377440"/>
                    <a:pt x="6967728" y="2377440"/>
                  </a:cubicBezTo>
                  <a:lnTo>
                    <a:pt x="164592" y="2377440"/>
                  </a:lnTo>
                  <a:cubicBezTo>
                    <a:pt x="73660" y="2377440"/>
                    <a:pt x="0" y="2303780"/>
                    <a:pt x="0" y="2212848"/>
                  </a:cubicBezTo>
                  <a:close/>
                </a:path>
              </a:pathLst>
            </a:custGeom>
            <a:solidFill>
              <a:srgbClr val="0F4A5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932688" y="6419088"/>
            <a:ext cx="576072" cy="576072"/>
            <a:chOff x="0" y="0"/>
            <a:chExt cx="768096" cy="768096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096" y="171958"/>
                    <a:pt x="768096" y="384048"/>
                  </a:cubicBezTo>
                  <a:cubicBezTo>
                    <a:pt x="768096" y="596138"/>
                    <a:pt x="596138" y="768096"/>
                    <a:pt x="384048" y="768096"/>
                  </a:cubicBezTo>
                  <a:cubicBezTo>
                    <a:pt x="171958" y="768096"/>
                    <a:pt x="0" y="596138"/>
                    <a:pt x="0" y="384048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932688" y="6419088"/>
            <a:ext cx="576072" cy="576072"/>
            <a:chOff x="0" y="0"/>
            <a:chExt cx="768096" cy="768096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768096" cy="768096"/>
            </a:xfrm>
            <a:custGeom>
              <a:avLst/>
              <a:gdLst/>
              <a:ahLst/>
              <a:cxnLst/>
              <a:rect l="l" t="t" r="r" b="b"/>
              <a:pathLst>
                <a:path w="768096" h="768096">
                  <a:moveTo>
                    <a:pt x="0" y="0"/>
                  </a:moveTo>
                  <a:lnTo>
                    <a:pt x="768096" y="0"/>
                  </a:lnTo>
                  <a:lnTo>
                    <a:pt x="768096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9525"/>
              <a:ext cx="768096" cy="7776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0B3D42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✓</a:t>
              </a:r>
            </a:p>
          </p:txBody>
        </p:sp>
      </p:grpSp>
      <p:sp>
        <p:nvSpPr>
          <p:cNvPr id="63" name="TextBox 63"/>
          <p:cNvSpPr txBox="1"/>
          <p:nvPr/>
        </p:nvSpPr>
        <p:spPr>
          <a:xfrm>
            <a:off x="982980" y="7093458"/>
            <a:ext cx="4754880" cy="720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7"/>
              </a:lnSpc>
            </a:pPr>
            <a:r>
              <a:rPr lang="en-US" sz="1650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Provide fair employment opportunities</a:t>
            </a:r>
          </a:p>
        </p:txBody>
      </p:sp>
      <p:grpSp>
        <p:nvGrpSpPr>
          <p:cNvPr id="64" name="Group 64"/>
          <p:cNvGrpSpPr/>
          <p:nvPr/>
        </p:nvGrpSpPr>
        <p:grpSpPr>
          <a:xfrm>
            <a:off x="685800" y="8709660"/>
            <a:ext cx="16870680" cy="685800"/>
            <a:chOff x="0" y="0"/>
            <a:chExt cx="22494240" cy="914400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22494239" cy="914400"/>
            </a:xfrm>
            <a:custGeom>
              <a:avLst/>
              <a:gdLst/>
              <a:ahLst/>
              <a:cxnLst/>
              <a:rect l="l" t="t" r="r" b="b"/>
              <a:pathLst>
                <a:path w="22494239" h="914400">
                  <a:moveTo>
                    <a:pt x="0" y="0"/>
                  </a:moveTo>
                  <a:lnTo>
                    <a:pt x="22494239" y="0"/>
                  </a:lnTo>
                  <a:lnTo>
                    <a:pt x="22494239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29331" b="-42933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0" y="-38100"/>
              <a:ext cx="22494240" cy="952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i="1">
                  <a:solidFill>
                    <a:srgbClr val="9FC9C6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These initiatives strengthen the company's reputation while contributing positively to society.</a:t>
              </a: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9FC9C6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71" name="Freeform 71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9FC9C6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15</a:t>
              </a: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SECTION 14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Conclusion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2057400"/>
            <a:ext cx="16870680" cy="4251960"/>
            <a:chOff x="0" y="0"/>
            <a:chExt cx="22494240" cy="566928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2494241" cy="5669280"/>
            </a:xfrm>
            <a:custGeom>
              <a:avLst/>
              <a:gdLst/>
              <a:ahLst/>
              <a:cxnLst/>
              <a:rect l="l" t="t" r="r" b="b"/>
              <a:pathLst>
                <a:path w="22494241" h="566928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22311361" y="0"/>
                  </a:lnTo>
                  <a:cubicBezTo>
                    <a:pt x="22412325" y="0"/>
                    <a:pt x="22494241" y="81915"/>
                    <a:pt x="22494241" y="182880"/>
                  </a:cubicBezTo>
                  <a:lnTo>
                    <a:pt x="22494241" y="5486400"/>
                  </a:lnTo>
                  <a:cubicBezTo>
                    <a:pt x="22494241" y="5587365"/>
                    <a:pt x="22412325" y="5669280"/>
                    <a:pt x="22311361" y="5669280"/>
                  </a:cubicBezTo>
                  <a:lnTo>
                    <a:pt x="182880" y="5669280"/>
                  </a:lnTo>
                  <a:cubicBezTo>
                    <a:pt x="81915" y="5669280"/>
                    <a:pt x="0" y="5587365"/>
                    <a:pt x="0" y="5486400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257300" y="2341245"/>
            <a:ext cx="15727680" cy="1796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9"/>
              </a:lnSpc>
            </a:pPr>
            <a:r>
              <a:rPr lang="en-US" sz="2025" dirty="0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Spark Clean Cleaning Services has strong potential to succeed in the growing cleaning industry by delivering dependable, high-quality, and environmentally friendly services. The business addresses residential and commercial needs through a wide range of solutions, supported by trained employees, modern equipment, and excellent customer service.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57300" y="4261485"/>
            <a:ext cx="15727680" cy="1659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9"/>
              </a:lnSpc>
            </a:pPr>
            <a:r>
              <a:rPr lang="en-US" sz="2025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With effective marketing, sound financial management, and operational efficiency, Spark Clean can build a lasting competitive advantage — establishing itself as a trusted local cleaning provider positioned for long-term growth.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685800" y="6720840"/>
            <a:ext cx="8229600" cy="411480"/>
            <a:chOff x="0" y="0"/>
            <a:chExt cx="10972800" cy="54864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10972800" cy="5962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40"/>
                </a:lnSpc>
              </a:pPr>
              <a:r>
                <a:rPr lang="en-US" sz="1950" b="1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Future Growth Strategy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85800" y="7296912"/>
            <a:ext cx="356616" cy="356616"/>
            <a:chOff x="0" y="0"/>
            <a:chExt cx="475488" cy="47548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237744"/>
                  </a:moveTo>
                  <a:cubicBezTo>
                    <a:pt x="0" y="106426"/>
                    <a:pt x="106426" y="0"/>
                    <a:pt x="237744" y="0"/>
                  </a:cubicBezTo>
                  <a:cubicBezTo>
                    <a:pt x="369062" y="0"/>
                    <a:pt x="475488" y="106426"/>
                    <a:pt x="475488" y="237744"/>
                  </a:cubicBezTo>
                  <a:cubicBezTo>
                    <a:pt x="475488" y="369062"/>
                    <a:pt x="369062" y="475488"/>
                    <a:pt x="237744" y="475488"/>
                  </a:cubicBezTo>
                  <a:cubicBezTo>
                    <a:pt x="106426" y="475488"/>
                    <a:pt x="0" y="369062"/>
                    <a:pt x="0" y="237744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85800" y="7296912"/>
            <a:ext cx="356616" cy="356616"/>
            <a:chOff x="0" y="0"/>
            <a:chExt cx="475488" cy="47548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0"/>
                  </a:moveTo>
                  <a:lnTo>
                    <a:pt x="475488" y="0"/>
                  </a:lnTo>
                  <a:lnTo>
                    <a:pt x="475488" y="475488"/>
                  </a:lnTo>
                  <a:lnTo>
                    <a:pt x="0" y="47548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9525"/>
              <a:ext cx="475488" cy="4850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&gt;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165860" y="7269480"/>
            <a:ext cx="7818120" cy="480060"/>
            <a:chOff x="0" y="0"/>
            <a:chExt cx="10424160" cy="64008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424160" cy="640080"/>
            </a:xfrm>
            <a:custGeom>
              <a:avLst/>
              <a:gdLst/>
              <a:ahLst/>
              <a:cxnLst/>
              <a:rect l="l" t="t" r="r" b="b"/>
              <a:pathLst>
                <a:path w="10424160" h="640080">
                  <a:moveTo>
                    <a:pt x="0" y="0"/>
                  </a:moveTo>
                  <a:lnTo>
                    <a:pt x="10424160" y="0"/>
                  </a:lnTo>
                  <a:lnTo>
                    <a:pt x="1042416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67327" b="-26732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28575"/>
              <a:ext cx="10424160" cy="66865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 dirty="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Expand into </a:t>
              </a:r>
              <a:r>
                <a:rPr lang="en-US" sz="1650" dirty="0" err="1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neighbouring</a:t>
              </a:r>
              <a:r>
                <a:rPr lang="en-US" sz="1650" dirty="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towns/cities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121140" y="7296912"/>
            <a:ext cx="356616" cy="356616"/>
            <a:chOff x="0" y="0"/>
            <a:chExt cx="475488" cy="47548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237744"/>
                  </a:moveTo>
                  <a:cubicBezTo>
                    <a:pt x="0" y="106426"/>
                    <a:pt x="106426" y="0"/>
                    <a:pt x="237744" y="0"/>
                  </a:cubicBezTo>
                  <a:cubicBezTo>
                    <a:pt x="369062" y="0"/>
                    <a:pt x="475488" y="106426"/>
                    <a:pt x="475488" y="237744"/>
                  </a:cubicBezTo>
                  <a:cubicBezTo>
                    <a:pt x="475488" y="369062"/>
                    <a:pt x="369062" y="475488"/>
                    <a:pt x="237744" y="475488"/>
                  </a:cubicBezTo>
                  <a:cubicBezTo>
                    <a:pt x="106426" y="475488"/>
                    <a:pt x="0" y="369062"/>
                    <a:pt x="0" y="237744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9121140" y="7296912"/>
            <a:ext cx="356616" cy="356616"/>
            <a:chOff x="0" y="0"/>
            <a:chExt cx="475488" cy="475488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0"/>
                  </a:moveTo>
                  <a:lnTo>
                    <a:pt x="475488" y="0"/>
                  </a:lnTo>
                  <a:lnTo>
                    <a:pt x="475488" y="475488"/>
                  </a:lnTo>
                  <a:lnTo>
                    <a:pt x="0" y="47548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9525"/>
              <a:ext cx="475488" cy="4850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&gt;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9601200" y="7269480"/>
            <a:ext cx="7818120" cy="480060"/>
            <a:chOff x="0" y="0"/>
            <a:chExt cx="10424160" cy="64008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0424160" cy="640080"/>
            </a:xfrm>
            <a:custGeom>
              <a:avLst/>
              <a:gdLst/>
              <a:ahLst/>
              <a:cxnLst/>
              <a:rect l="l" t="t" r="r" b="b"/>
              <a:pathLst>
                <a:path w="10424160" h="640080">
                  <a:moveTo>
                    <a:pt x="0" y="0"/>
                  </a:moveTo>
                  <a:lnTo>
                    <a:pt x="10424160" y="0"/>
                  </a:lnTo>
                  <a:lnTo>
                    <a:pt x="1042416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67327" b="-26732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28575"/>
              <a:ext cx="10424160" cy="66865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Purchase additional service vehicles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5800" y="8051292"/>
            <a:ext cx="356616" cy="356616"/>
            <a:chOff x="0" y="0"/>
            <a:chExt cx="475488" cy="475488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237744"/>
                  </a:moveTo>
                  <a:cubicBezTo>
                    <a:pt x="0" y="106426"/>
                    <a:pt x="106426" y="0"/>
                    <a:pt x="237744" y="0"/>
                  </a:cubicBezTo>
                  <a:cubicBezTo>
                    <a:pt x="369062" y="0"/>
                    <a:pt x="475488" y="106426"/>
                    <a:pt x="475488" y="237744"/>
                  </a:cubicBezTo>
                  <a:cubicBezTo>
                    <a:pt x="475488" y="369062"/>
                    <a:pt x="369062" y="475488"/>
                    <a:pt x="237744" y="475488"/>
                  </a:cubicBezTo>
                  <a:cubicBezTo>
                    <a:pt x="106426" y="475488"/>
                    <a:pt x="0" y="369062"/>
                    <a:pt x="0" y="237744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85800" y="8051292"/>
            <a:ext cx="356616" cy="356616"/>
            <a:chOff x="0" y="0"/>
            <a:chExt cx="475488" cy="475488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0"/>
                  </a:moveTo>
                  <a:lnTo>
                    <a:pt x="475488" y="0"/>
                  </a:lnTo>
                  <a:lnTo>
                    <a:pt x="475488" y="475488"/>
                  </a:lnTo>
                  <a:lnTo>
                    <a:pt x="0" y="47548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9525"/>
              <a:ext cx="475488" cy="4850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&gt;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165860" y="8023860"/>
            <a:ext cx="7818120" cy="480060"/>
            <a:chOff x="0" y="0"/>
            <a:chExt cx="10424160" cy="64008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0424160" cy="640080"/>
            </a:xfrm>
            <a:custGeom>
              <a:avLst/>
              <a:gdLst/>
              <a:ahLst/>
              <a:cxnLst/>
              <a:rect l="l" t="t" r="r" b="b"/>
              <a:pathLst>
                <a:path w="10424160" h="640080">
                  <a:moveTo>
                    <a:pt x="0" y="0"/>
                  </a:moveTo>
                  <a:lnTo>
                    <a:pt x="10424160" y="0"/>
                  </a:lnTo>
                  <a:lnTo>
                    <a:pt x="1042416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67327" b="-26732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28575"/>
              <a:ext cx="10424160" cy="66865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Introduce specialist cleaning services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121140" y="8051292"/>
            <a:ext cx="356616" cy="356616"/>
            <a:chOff x="0" y="0"/>
            <a:chExt cx="475488" cy="475488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237744"/>
                  </a:moveTo>
                  <a:cubicBezTo>
                    <a:pt x="0" y="106426"/>
                    <a:pt x="106426" y="0"/>
                    <a:pt x="237744" y="0"/>
                  </a:cubicBezTo>
                  <a:cubicBezTo>
                    <a:pt x="369062" y="0"/>
                    <a:pt x="475488" y="106426"/>
                    <a:pt x="475488" y="237744"/>
                  </a:cubicBezTo>
                  <a:cubicBezTo>
                    <a:pt x="475488" y="369062"/>
                    <a:pt x="369062" y="475488"/>
                    <a:pt x="237744" y="475488"/>
                  </a:cubicBezTo>
                  <a:cubicBezTo>
                    <a:pt x="106426" y="475488"/>
                    <a:pt x="0" y="369062"/>
                    <a:pt x="0" y="237744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121140" y="8051292"/>
            <a:ext cx="356616" cy="356616"/>
            <a:chOff x="0" y="0"/>
            <a:chExt cx="475488" cy="475488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0"/>
                  </a:moveTo>
                  <a:lnTo>
                    <a:pt x="475488" y="0"/>
                  </a:lnTo>
                  <a:lnTo>
                    <a:pt x="475488" y="475488"/>
                  </a:lnTo>
                  <a:lnTo>
                    <a:pt x="0" y="47548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0" y="-9525"/>
              <a:ext cx="475488" cy="4850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&gt;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9601200" y="8023860"/>
            <a:ext cx="7818120" cy="480060"/>
            <a:chOff x="0" y="0"/>
            <a:chExt cx="10424160" cy="64008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10424160" cy="640080"/>
            </a:xfrm>
            <a:custGeom>
              <a:avLst/>
              <a:gdLst/>
              <a:ahLst/>
              <a:cxnLst/>
              <a:rect l="l" t="t" r="r" b="b"/>
              <a:pathLst>
                <a:path w="10424160" h="640080">
                  <a:moveTo>
                    <a:pt x="0" y="0"/>
                  </a:moveTo>
                  <a:lnTo>
                    <a:pt x="10424160" y="0"/>
                  </a:lnTo>
                  <a:lnTo>
                    <a:pt x="1042416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67327" b="-26732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28575"/>
              <a:ext cx="10424160" cy="66865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Subscription-based cleaning packages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5800" y="8805672"/>
            <a:ext cx="356616" cy="356616"/>
            <a:chOff x="0" y="0"/>
            <a:chExt cx="475488" cy="475488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237744"/>
                  </a:moveTo>
                  <a:cubicBezTo>
                    <a:pt x="0" y="106426"/>
                    <a:pt x="106426" y="0"/>
                    <a:pt x="237744" y="0"/>
                  </a:cubicBezTo>
                  <a:cubicBezTo>
                    <a:pt x="369062" y="0"/>
                    <a:pt x="475488" y="106426"/>
                    <a:pt x="475488" y="237744"/>
                  </a:cubicBezTo>
                  <a:cubicBezTo>
                    <a:pt x="475488" y="369062"/>
                    <a:pt x="369062" y="475488"/>
                    <a:pt x="237744" y="475488"/>
                  </a:cubicBezTo>
                  <a:cubicBezTo>
                    <a:pt x="106426" y="475488"/>
                    <a:pt x="0" y="369062"/>
                    <a:pt x="0" y="237744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685800" y="8805672"/>
            <a:ext cx="356616" cy="356616"/>
            <a:chOff x="0" y="0"/>
            <a:chExt cx="475488" cy="475488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0"/>
                  </a:moveTo>
                  <a:lnTo>
                    <a:pt x="475488" y="0"/>
                  </a:lnTo>
                  <a:lnTo>
                    <a:pt x="475488" y="475488"/>
                  </a:lnTo>
                  <a:lnTo>
                    <a:pt x="0" y="47548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9525"/>
              <a:ext cx="475488" cy="4850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&gt;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165860" y="8778240"/>
            <a:ext cx="7818120" cy="480060"/>
            <a:chOff x="0" y="0"/>
            <a:chExt cx="10424160" cy="640080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10424160" cy="640080"/>
            </a:xfrm>
            <a:custGeom>
              <a:avLst/>
              <a:gdLst/>
              <a:ahLst/>
              <a:cxnLst/>
              <a:rect l="l" t="t" r="r" b="b"/>
              <a:pathLst>
                <a:path w="10424160" h="640080">
                  <a:moveTo>
                    <a:pt x="0" y="0"/>
                  </a:moveTo>
                  <a:lnTo>
                    <a:pt x="10424160" y="0"/>
                  </a:lnTo>
                  <a:lnTo>
                    <a:pt x="1042416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67327" b="-26732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28575"/>
              <a:ext cx="10424160" cy="66865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Partnerships with estate agents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9121140" y="8805672"/>
            <a:ext cx="356616" cy="356616"/>
            <a:chOff x="0" y="0"/>
            <a:chExt cx="475488" cy="475488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237744"/>
                  </a:moveTo>
                  <a:cubicBezTo>
                    <a:pt x="0" y="106426"/>
                    <a:pt x="106426" y="0"/>
                    <a:pt x="237744" y="0"/>
                  </a:cubicBezTo>
                  <a:cubicBezTo>
                    <a:pt x="369062" y="0"/>
                    <a:pt x="475488" y="106426"/>
                    <a:pt x="475488" y="237744"/>
                  </a:cubicBezTo>
                  <a:cubicBezTo>
                    <a:pt x="475488" y="369062"/>
                    <a:pt x="369062" y="475488"/>
                    <a:pt x="237744" y="475488"/>
                  </a:cubicBezTo>
                  <a:cubicBezTo>
                    <a:pt x="106426" y="475488"/>
                    <a:pt x="0" y="369062"/>
                    <a:pt x="0" y="237744"/>
                  </a:cubicBezTo>
                  <a:close/>
                </a:path>
              </a:pathLst>
            </a:custGeom>
            <a:solidFill>
              <a:srgbClr val="02C39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121140" y="8805672"/>
            <a:ext cx="356616" cy="356616"/>
            <a:chOff x="0" y="0"/>
            <a:chExt cx="475488" cy="475488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475488" cy="475488"/>
            </a:xfrm>
            <a:custGeom>
              <a:avLst/>
              <a:gdLst/>
              <a:ahLst/>
              <a:cxnLst/>
              <a:rect l="l" t="t" r="r" b="b"/>
              <a:pathLst>
                <a:path w="475488" h="475488">
                  <a:moveTo>
                    <a:pt x="0" y="0"/>
                  </a:moveTo>
                  <a:lnTo>
                    <a:pt x="475488" y="0"/>
                  </a:lnTo>
                  <a:lnTo>
                    <a:pt x="475488" y="475488"/>
                  </a:lnTo>
                  <a:lnTo>
                    <a:pt x="0" y="47548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r="-783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9525"/>
              <a:ext cx="475488" cy="4850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95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&gt;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9601200" y="8778240"/>
            <a:ext cx="7818120" cy="480060"/>
            <a:chOff x="0" y="0"/>
            <a:chExt cx="10424160" cy="640080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10424160" cy="640080"/>
            </a:xfrm>
            <a:custGeom>
              <a:avLst/>
              <a:gdLst/>
              <a:ahLst/>
              <a:cxnLst/>
              <a:rect l="l" t="t" r="r" b="b"/>
              <a:pathLst>
                <a:path w="10424160" h="640080">
                  <a:moveTo>
                    <a:pt x="0" y="0"/>
                  </a:moveTo>
                  <a:lnTo>
                    <a:pt x="10424160" y="0"/>
                  </a:lnTo>
                  <a:lnTo>
                    <a:pt x="10424160" y="640080"/>
                  </a:lnTo>
                  <a:lnTo>
                    <a:pt x="0" y="6400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67327" b="-26732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28575"/>
              <a:ext cx="10424160" cy="66865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80"/>
                </a:lnSpc>
              </a:pPr>
              <a:r>
                <a:rPr lang="en-US" sz="1650">
                  <a:solidFill>
                    <a:srgbClr val="1F2D2E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Invest in booking &amp; CRM technology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16</a:t>
              </a: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64592"/>
            <a:ext cx="10972800" cy="411480"/>
            <a:chOff x="0" y="0"/>
            <a:chExt cx="14630400" cy="548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30400" cy="548640"/>
            </a:xfrm>
            <a:custGeom>
              <a:avLst/>
              <a:gdLst/>
              <a:ahLst/>
              <a:cxnLst/>
              <a:rect l="l" t="t" r="r" b="b"/>
              <a:pathLst>
                <a:path w="14630400" h="548640">
                  <a:moveTo>
                    <a:pt x="0" y="0"/>
                  </a:moveTo>
                  <a:lnTo>
                    <a:pt x="14630400" y="0"/>
                  </a:lnTo>
                  <a:lnTo>
                    <a:pt x="14630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69601" b="-4696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30400" cy="58674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 spc="299">
                  <a:solidFill>
                    <a:srgbClr val="00A89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REFERENCES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548640"/>
            <a:ext cx="16915943" cy="1028700"/>
            <a:chOff x="0" y="0"/>
            <a:chExt cx="22554590" cy="1371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554591" cy="1371600"/>
            </a:xfrm>
            <a:custGeom>
              <a:avLst/>
              <a:gdLst/>
              <a:ahLst/>
              <a:cxnLst/>
              <a:rect l="l" t="t" r="r" b="b"/>
              <a:pathLst>
                <a:path w="22554591" h="1371600">
                  <a:moveTo>
                    <a:pt x="0" y="0"/>
                  </a:moveTo>
                  <a:lnTo>
                    <a:pt x="22554591" y="0"/>
                  </a:lnTo>
                  <a:lnTo>
                    <a:pt x="22554591" y="1371600"/>
                  </a:lnTo>
                  <a:lnTo>
                    <a:pt x="0" y="13716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70411" b="-2704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2554590" cy="13906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400"/>
                </a:lnSpc>
              </a:pPr>
              <a:r>
                <a:rPr lang="en-US" sz="4500" b="1">
                  <a:solidFill>
                    <a:srgbClr val="1F2D2E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Harvard References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5800" y="1920240"/>
            <a:ext cx="16870680" cy="7269480"/>
            <a:chOff x="0" y="0"/>
            <a:chExt cx="22494240" cy="969264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2494241" cy="9692640"/>
            </a:xfrm>
            <a:custGeom>
              <a:avLst/>
              <a:gdLst/>
              <a:ahLst/>
              <a:cxnLst/>
              <a:rect l="l" t="t" r="r" b="b"/>
              <a:pathLst>
                <a:path w="22494241" h="9692640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22311361" y="0"/>
                  </a:lnTo>
                  <a:cubicBezTo>
                    <a:pt x="22412325" y="0"/>
                    <a:pt x="22494241" y="81915"/>
                    <a:pt x="22494241" y="182880"/>
                  </a:cubicBezTo>
                  <a:lnTo>
                    <a:pt x="22494241" y="9509760"/>
                  </a:lnTo>
                  <a:cubicBezTo>
                    <a:pt x="22494241" y="9610725"/>
                    <a:pt x="22412325" y="9692640"/>
                    <a:pt x="22311361" y="9692640"/>
                  </a:cubicBezTo>
                  <a:lnTo>
                    <a:pt x="182880" y="9692640"/>
                  </a:lnTo>
                  <a:cubicBezTo>
                    <a:pt x="81915" y="9692640"/>
                    <a:pt x="0" y="9610725"/>
                    <a:pt x="0" y="9509760"/>
                  </a:cubicBezTo>
                  <a:close/>
                </a:path>
              </a:pathLst>
            </a:custGeom>
            <a:solidFill>
              <a:srgbClr val="EAF4F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257300" y="2242185"/>
            <a:ext cx="15727680" cy="6558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83"/>
              </a:lnSpc>
            </a:pPr>
            <a:r>
              <a:rPr lang="en-US" sz="1800" dirty="0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Barrow, C., Barrow, P. and Brown, R. (2022) The Business Plan Workbook. 9th ed. London: Kogan Page.</a:t>
            </a:r>
          </a:p>
          <a:p>
            <a:pPr algn="l">
              <a:lnSpc>
                <a:spcPts val="2483"/>
              </a:lnSpc>
            </a:pPr>
            <a:r>
              <a:rPr lang="en-US" sz="1800" dirty="0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Burns, P. (2023) Entrepreneurship and Small Business. 6th ed. London: Red Globe Press.</a:t>
            </a:r>
          </a:p>
          <a:p>
            <a:pPr algn="l">
              <a:lnSpc>
                <a:spcPts val="2483"/>
              </a:lnSpc>
            </a:pPr>
            <a:r>
              <a:rPr lang="en-US" sz="1800" dirty="0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Kotler, P. and Armstrong, G. (2021) Principles of Marketing. 18th ed. Harlow: Pearson.</a:t>
            </a:r>
          </a:p>
          <a:p>
            <a:pPr algn="l">
              <a:lnSpc>
                <a:spcPts val="2483"/>
              </a:lnSpc>
            </a:pPr>
            <a:r>
              <a:rPr lang="en-US" sz="1800" dirty="0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Scarborough, N.M. and Cornwall, J.R. (2021) Essentials of Entrepreneurship and Small Business Management. 9th ed. Harlow: Pearson.</a:t>
            </a:r>
          </a:p>
          <a:p>
            <a:pPr algn="l">
              <a:lnSpc>
                <a:spcPts val="2483"/>
              </a:lnSpc>
            </a:pPr>
            <a:r>
              <a:rPr lang="en-US" sz="1800" dirty="0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Statista (2024) Cleaning Services Industry Statistics. Available at: statista.com (Accessed: 11 July 2026).</a:t>
            </a:r>
          </a:p>
          <a:p>
            <a:pPr algn="l">
              <a:lnSpc>
                <a:spcPts val="2483"/>
              </a:lnSpc>
            </a:pPr>
            <a:r>
              <a:rPr lang="en-US" sz="1800" dirty="0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UK Government (2024) Health and Safety at Work Act Guidance. Available at: gov.uk (Accessed: 11 July 2026).</a:t>
            </a:r>
          </a:p>
          <a:p>
            <a:pPr algn="l">
              <a:lnSpc>
                <a:spcPts val="2483"/>
              </a:lnSpc>
            </a:pPr>
            <a:r>
              <a:rPr lang="en-US" sz="1800" dirty="0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British Cleaning Council (2024) The Value of the UK Cleaning Industry. Available at: britishcleaningcouncil.org (Accessed: 11 July 2026).</a:t>
            </a:r>
          </a:p>
          <a:p>
            <a:pPr algn="l">
              <a:lnSpc>
                <a:spcPts val="2483"/>
              </a:lnSpc>
            </a:pPr>
            <a:r>
              <a:rPr lang="en-US" sz="1800" dirty="0">
                <a:solidFill>
                  <a:srgbClr val="1F2D2E"/>
                </a:solidFill>
                <a:latin typeface="Calibri (MS)"/>
                <a:ea typeface="Calibri (MS)"/>
                <a:cs typeface="Calibri (MS)"/>
                <a:sym typeface="Calibri (MS)"/>
              </a:rPr>
              <a:t>Porter, M.E. (2008) The Five Competitive Forces That Shape Strategy. Harvard Business Review, 86(1), pp. 78–93.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685800" y="9601200"/>
            <a:ext cx="8229600" cy="411480"/>
            <a:chOff x="0" y="0"/>
            <a:chExt cx="10972800" cy="54864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972800" cy="548640"/>
            </a:xfrm>
            <a:custGeom>
              <a:avLst/>
              <a:gdLst/>
              <a:ahLst/>
              <a:cxnLst/>
              <a:rect l="l" t="t" r="r" b="b"/>
              <a:pathLst>
                <a:path w="10972800" h="548640">
                  <a:moveTo>
                    <a:pt x="0" y="0"/>
                  </a:moveTo>
                  <a:lnTo>
                    <a:pt x="10972800" y="0"/>
                  </a:lnTo>
                  <a:lnTo>
                    <a:pt x="109728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39700" b="-339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109728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Spark Clean Cleaning Services — Business Plan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6915943" y="9601200"/>
            <a:ext cx="685800" cy="411480"/>
            <a:chOff x="0" y="0"/>
            <a:chExt cx="914400" cy="54864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14400" cy="548640"/>
            </a:xfrm>
            <a:custGeom>
              <a:avLst/>
              <a:gdLst/>
              <a:ahLst/>
              <a:cxnLst/>
              <a:rect l="l" t="t" r="r" b="b"/>
              <a:pathLst>
                <a:path w="914400" h="548640">
                  <a:moveTo>
                    <a:pt x="0" y="0"/>
                  </a:moveTo>
                  <a:lnTo>
                    <a:pt x="914400" y="0"/>
                  </a:lnTo>
                  <a:lnTo>
                    <a:pt x="914400" y="548640"/>
                  </a:lnTo>
                  <a:lnTo>
                    <a:pt x="0" y="548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26982" r="-2698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914400" cy="5772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5C6E6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17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1657</Words>
  <Application>Microsoft Office PowerPoint</Application>
  <PresentationFormat>Custom</PresentationFormat>
  <Paragraphs>433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Calibri (MS)</vt:lpstr>
      <vt:lpstr>Calibri (MS) Italics</vt:lpstr>
      <vt:lpstr>Calibri</vt:lpstr>
      <vt:lpstr>Arial</vt:lpstr>
      <vt:lpstr>Cambria Bold</vt:lpstr>
      <vt:lpstr>Calibri (MS)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SparkClean_Business_Plan.pptx</dc:title>
  <dc:creator>kiran binji</dc:creator>
  <cp:lastModifiedBy>kiran binji</cp:lastModifiedBy>
  <cp:revision>2</cp:revision>
  <dcterms:created xsi:type="dcterms:W3CDTF">2006-08-16T00:00:00Z</dcterms:created>
  <dcterms:modified xsi:type="dcterms:W3CDTF">2026-08-08T16:07:55Z</dcterms:modified>
  <dc:identifier>DAHRt3l2PpE</dc:identifier>
</cp:coreProperties>
</file>